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258" r:id="rId2"/>
    <p:sldId id="334" r:id="rId3"/>
    <p:sldId id="335" r:id="rId4"/>
    <p:sldId id="336" r:id="rId5"/>
    <p:sldId id="337" r:id="rId6"/>
    <p:sldId id="339" r:id="rId7"/>
    <p:sldId id="340" r:id="rId8"/>
    <p:sldId id="33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50" r:id="rId22"/>
    <p:sldId id="311" r:id="rId23"/>
    <p:sldId id="312" r:id="rId24"/>
    <p:sldId id="341" r:id="rId25"/>
    <p:sldId id="313" r:id="rId26"/>
    <p:sldId id="314" r:id="rId27"/>
    <p:sldId id="315" r:id="rId28"/>
    <p:sldId id="316" r:id="rId29"/>
    <p:sldId id="317" r:id="rId30"/>
    <p:sldId id="342" r:id="rId31"/>
    <p:sldId id="318" r:id="rId32"/>
    <p:sldId id="319" r:id="rId33"/>
    <p:sldId id="320" r:id="rId34"/>
    <p:sldId id="321" r:id="rId35"/>
    <p:sldId id="322" r:id="rId36"/>
    <p:sldId id="327" r:id="rId37"/>
    <p:sldId id="349" r:id="rId38"/>
    <p:sldId id="328" r:id="rId39"/>
    <p:sldId id="343" r:id="rId40"/>
    <p:sldId id="344" r:id="rId41"/>
    <p:sldId id="330" r:id="rId42"/>
    <p:sldId id="331" r:id="rId43"/>
    <p:sldId id="345" r:id="rId44"/>
    <p:sldId id="346" r:id="rId45"/>
    <p:sldId id="347" r:id="rId46"/>
    <p:sldId id="348" r:id="rId47"/>
    <p:sldId id="287" r:id="rId48"/>
  </p:sldIdLst>
  <p:sldSz cx="9144000" cy="6858000" type="screen4x3"/>
  <p:notesSz cx="7315200" cy="9601200"/>
  <p:defaultTextStyle>
    <a:defPPr>
      <a:defRPr lang="en-US"/>
    </a:defPPr>
    <a:lvl1pPr algn="l" rtl="0" eaLnBrk="0" fontAlgn="base" hangingPunct="0">
      <a:spcBef>
        <a:spcPct val="50000"/>
      </a:spcBef>
      <a:spcAft>
        <a:spcPct val="0"/>
      </a:spcAft>
      <a:buClr>
        <a:srgbClr val="009999"/>
      </a:buClr>
      <a:defRPr sz="28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buClr>
        <a:srgbClr val="009999"/>
      </a:buClr>
      <a:defRPr sz="28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buClr>
        <a:srgbClr val="009999"/>
      </a:buClr>
      <a:defRPr sz="28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buClr>
        <a:srgbClr val="009999"/>
      </a:buClr>
      <a:defRPr sz="28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buClr>
        <a:srgbClr val="009999"/>
      </a:buCl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showPr>
  <p:clrMru>
    <a:srgbClr val="009999"/>
    <a:srgbClr val="0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2787"/>
    <p:restoredTop sz="86620" autoAdjust="0"/>
  </p:normalViewPr>
  <p:slideViewPr>
    <p:cSldViewPr snapToGrid="0">
      <p:cViewPr>
        <p:scale>
          <a:sx n="66" d="100"/>
          <a:sy n="66" d="100"/>
        </p:scale>
        <p:origin x="-930" y="-2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137" y="-51"/>
      </p:cViewPr>
      <p:guideLst>
        <p:guide orient="horz" pos="3025"/>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32.xml"/><Relationship Id="rId3" Type="http://schemas.openxmlformats.org/officeDocument/2006/relationships/slide" Target="slides/slide3.xml"/><Relationship Id="rId21" Type="http://schemas.openxmlformats.org/officeDocument/2006/relationships/slide" Target="slides/slide22.xml"/><Relationship Id="rId34" Type="http://schemas.openxmlformats.org/officeDocument/2006/relationships/slide" Target="slides/slide47.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31.xml"/><Relationship Id="rId33"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9.xml"/><Relationship Id="rId32" Type="http://schemas.openxmlformats.org/officeDocument/2006/relationships/slide" Target="slides/slide41.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6.xml"/><Relationship Id="rId28" Type="http://schemas.openxmlformats.org/officeDocument/2006/relationships/slide" Target="slides/slide35.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34.xml"/><Relationship Id="rId30"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35313" cy="458788"/>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defTabSz="966788">
              <a:spcBef>
                <a:spcPct val="0"/>
              </a:spcBef>
              <a:buClrTx/>
              <a:defRPr sz="1200"/>
            </a:lvl1pPr>
          </a:lstStyle>
          <a:p>
            <a:endParaRPr lang="en-US"/>
          </a:p>
        </p:txBody>
      </p:sp>
      <p:sp>
        <p:nvSpPr>
          <p:cNvPr id="27651" name="Rectangle 3"/>
          <p:cNvSpPr>
            <a:spLocks noGrp="1" noChangeArrowheads="1"/>
          </p:cNvSpPr>
          <p:nvPr>
            <p:ph type="dt" sz="quarter" idx="1"/>
          </p:nvPr>
        </p:nvSpPr>
        <p:spPr bwMode="auto">
          <a:xfrm>
            <a:off x="4130675" y="0"/>
            <a:ext cx="3211513" cy="458788"/>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algn="r" defTabSz="966788">
              <a:spcBef>
                <a:spcPct val="0"/>
              </a:spcBef>
              <a:buClrTx/>
              <a:defRPr sz="1200"/>
            </a:lvl1pPr>
          </a:lstStyle>
          <a:p>
            <a:endParaRPr lang="en-US"/>
          </a:p>
        </p:txBody>
      </p:sp>
      <p:sp>
        <p:nvSpPr>
          <p:cNvPr id="27652" name="Rectangle 4"/>
          <p:cNvSpPr>
            <a:spLocks noGrp="1" noChangeArrowheads="1"/>
          </p:cNvSpPr>
          <p:nvPr>
            <p:ph type="ftr" sz="quarter" idx="2"/>
          </p:nvPr>
        </p:nvSpPr>
        <p:spPr bwMode="auto">
          <a:xfrm>
            <a:off x="0" y="9142413"/>
            <a:ext cx="3135313" cy="458787"/>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defTabSz="966788">
              <a:spcBef>
                <a:spcPct val="0"/>
              </a:spcBef>
              <a:buClrTx/>
              <a:defRPr sz="1200"/>
            </a:lvl1pPr>
          </a:lstStyle>
          <a:p>
            <a:endParaRPr lang="en-US"/>
          </a:p>
        </p:txBody>
      </p:sp>
      <p:sp>
        <p:nvSpPr>
          <p:cNvPr id="27653" name="Rectangle 5"/>
          <p:cNvSpPr>
            <a:spLocks noGrp="1" noChangeArrowheads="1"/>
          </p:cNvSpPr>
          <p:nvPr>
            <p:ph type="sldNum" sz="quarter" idx="3"/>
          </p:nvPr>
        </p:nvSpPr>
        <p:spPr bwMode="auto">
          <a:xfrm>
            <a:off x="4130675" y="9142413"/>
            <a:ext cx="3211513" cy="458787"/>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algn="r" defTabSz="966788">
              <a:spcBef>
                <a:spcPct val="0"/>
              </a:spcBef>
              <a:buClrTx/>
              <a:defRPr sz="1200"/>
            </a:lvl1pPr>
          </a:lstStyle>
          <a:p>
            <a:fld id="{120A5AFC-D946-4C6B-9CFE-3B0D51527C2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lvl1pPr defTabSz="1020763">
              <a:spcBef>
                <a:spcPct val="0"/>
              </a:spcBef>
              <a:buClrTx/>
              <a:defRPr sz="1400"/>
            </a:lvl1pPr>
          </a:lstStyle>
          <a:p>
            <a:endParaRPr lang="en-US"/>
          </a:p>
        </p:txBody>
      </p:sp>
      <p:sp>
        <p:nvSpPr>
          <p:cNvPr id="512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lvl1pPr algn="r" defTabSz="1020763">
              <a:spcBef>
                <a:spcPct val="0"/>
              </a:spcBef>
              <a:buClrTx/>
              <a:defRPr sz="14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101962" tIns="50981" rIns="101962" bIns="50981" numCol="1" anchor="b" anchorCtr="0" compatLnSpc="1">
            <a:prstTxWarp prst="textNoShape">
              <a:avLst/>
            </a:prstTxWarp>
          </a:bodyPr>
          <a:lstStyle>
            <a:lvl1pPr defTabSz="1020763">
              <a:spcBef>
                <a:spcPct val="0"/>
              </a:spcBef>
              <a:buClrTx/>
              <a:defRPr sz="1400"/>
            </a:lvl1pPr>
          </a:lstStyle>
          <a:p>
            <a:endParaRPr 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101962" tIns="50981" rIns="101962" bIns="50981" numCol="1" anchor="b" anchorCtr="0" compatLnSpc="1">
            <a:prstTxWarp prst="textNoShape">
              <a:avLst/>
            </a:prstTxWarp>
          </a:bodyPr>
          <a:lstStyle>
            <a:lvl1pPr algn="r" defTabSz="1020763">
              <a:spcBef>
                <a:spcPct val="0"/>
              </a:spcBef>
              <a:buClrTx/>
              <a:defRPr sz="1400"/>
            </a:lvl1pPr>
          </a:lstStyle>
          <a:p>
            <a:fld id="{37263D9E-EEA6-49EF-832F-144941E8806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45F407-BFFD-4454-8F79-773E483D3578}" type="slidenum">
              <a:rPr lang="en-US"/>
              <a:pPr/>
              <a:t>1</a:t>
            </a:fld>
            <a:endParaRPr lang="en-US"/>
          </a:p>
        </p:txBody>
      </p:sp>
      <p:sp>
        <p:nvSpPr>
          <p:cNvPr id="34818" name="Rectangle 2050"/>
          <p:cNvSpPr>
            <a:spLocks noGrp="1" noRot="1" noChangeAspect="1" noChangeArrowheads="1" noTextEdit="1"/>
          </p:cNvSpPr>
          <p:nvPr>
            <p:ph type="sldImg"/>
          </p:nvPr>
        </p:nvSpPr>
        <p:spPr>
          <a:ln/>
        </p:spPr>
      </p:sp>
      <p:sp>
        <p:nvSpPr>
          <p:cNvPr id="34819" name="Rectangle 2051"/>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54BE3-C378-4746-91CA-A375DE52B47E}" type="slidenum">
              <a:rPr lang="en-US"/>
              <a:pPr/>
              <a:t>42</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US"/>
              <a:t>F' = B' D' + A' B </a:t>
            </a:r>
          </a:p>
          <a:p>
            <a:r>
              <a:rPr lang="en-US"/>
              <a:t>F = (B + D)(A + 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9B095-13FA-4EFB-9397-51346CE6EFF1}" type="slidenum">
              <a:rPr lang="en-US"/>
              <a:pPr/>
              <a:t>47</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95C0A-2E22-4B8D-A170-F1FF51636ECD}" type="slidenum">
              <a:rPr lang="en-US"/>
              <a:pPr/>
              <a:t>4</a:t>
            </a:fld>
            <a:endParaRPr lang="en-US"/>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r>
              <a:rPr lang="en-US"/>
              <a:t>2nd Literal Cost = 11</a:t>
            </a:r>
          </a:p>
          <a:p>
            <a:r>
              <a:rPr lang="en-US"/>
              <a:t>3rd Literal Cost = 10</a:t>
            </a:r>
          </a:p>
          <a:p>
            <a:r>
              <a:rPr lang="en-US"/>
              <a:t>The first solution is best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BD8EF-DBC8-4E41-8FA8-57FCE8E52A8A}" type="slidenum">
              <a:rPr lang="en-US"/>
              <a:pPr/>
              <a:t>5</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r>
              <a:rPr lang="en-US"/>
              <a:t>G = 15, GN = 18 (second value includes inverter inputs)</a:t>
            </a:r>
          </a:p>
          <a:p>
            <a:r>
              <a:rPr lang="en-US"/>
              <a:t>G = 14, GN = 17</a:t>
            </a:r>
          </a:p>
          <a:p>
            <a:r>
              <a:rPr lang="en-US"/>
              <a:t>1st solution is best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E90E0-87DD-49EF-A3D8-C4D54E390DED}" type="slidenum">
              <a:rPr lang="en-US"/>
              <a:pPr/>
              <a:t>8</a:t>
            </a:fld>
            <a:endParaRPr lang="en-US"/>
          </a:p>
        </p:txBody>
      </p:sp>
      <p:sp>
        <p:nvSpPr>
          <p:cNvPr id="387074" name="Rectangle 2"/>
          <p:cNvSpPr>
            <a:spLocks noGrp="1" noRot="1" noChangeAspect="1" noChangeArrowheads="1" noTextEdit="1"/>
          </p:cNvSpPr>
          <p:nvPr>
            <p:ph type="sldImg"/>
          </p:nvPr>
        </p:nvSpPr>
        <p:spPr bwMode="auto">
          <a:xfrm>
            <a:off x="1255713" y="720725"/>
            <a:ext cx="4800600" cy="3600450"/>
          </a:xfrm>
          <a:prstGeom prst="rect">
            <a:avLst/>
          </a:prstGeom>
          <a:solidFill>
            <a:srgbClr val="FFFFFF"/>
          </a:solidFill>
          <a:ln>
            <a:solidFill>
              <a:srgbClr val="000000"/>
            </a:solidFill>
            <a:miter lim="800000"/>
            <a:headEnd/>
            <a:tailEnd/>
          </a:ln>
        </p:spPr>
      </p:sp>
      <p:sp>
        <p:nvSpPr>
          <p:cNvPr id="387075" name="Rectangle 3"/>
          <p:cNvSpPr>
            <a:spLocks noGrp="1" noChangeArrowheads="1"/>
          </p:cNvSpPr>
          <p:nvPr>
            <p:ph type="body" idx="1"/>
          </p:nvPr>
        </p:nvSpPr>
        <p:spPr bwMode="auto">
          <a:xfrm>
            <a:off x="974725" y="4556125"/>
            <a:ext cx="5365750" cy="4324350"/>
          </a:xfrm>
          <a:prstGeom prst="rect">
            <a:avLst/>
          </a:prstGeom>
          <a:solidFill>
            <a:srgbClr val="FFFFFF"/>
          </a:solidFill>
          <a:ln>
            <a:solidFill>
              <a:srgbClr val="000000"/>
            </a:solidFill>
            <a:miter lim="800000"/>
            <a:headEnd/>
            <a:tailEnd/>
          </a:ln>
        </p:spPr>
        <p:txBody>
          <a:bodyPr lIns="95307" tIns="47654" rIns="95307" bIns="47654"/>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2BB60-38D0-493E-9AC5-D87A36442287}" type="slidenum">
              <a:rPr lang="en-US"/>
              <a:pPr/>
              <a:t>26</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US"/>
              <a:t> F = Z’ + X’ Y’ + X 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D36251-FD5A-419C-98A0-9DF1FA298B92}" type="slidenum">
              <a:rPr lang="en-US"/>
              <a:pPr/>
              <a:t>31</a:t>
            </a:fld>
            <a:endParaRPr lang="en-US"/>
          </a:p>
        </p:txBody>
      </p:sp>
      <p:sp>
        <p:nvSpPr>
          <p:cNvPr id="419842" name="Rectangle 1026"/>
          <p:cNvSpPr>
            <a:spLocks noGrp="1" noRot="1" noChangeAspect="1" noChangeArrowheads="1" noTextEdit="1"/>
          </p:cNvSpPr>
          <p:nvPr>
            <p:ph type="sldImg"/>
          </p:nvPr>
        </p:nvSpPr>
        <p:spPr>
          <a:ln/>
        </p:spPr>
      </p:sp>
      <p:sp>
        <p:nvSpPr>
          <p:cNvPr id="419843" name="Rectangle 1027"/>
          <p:cNvSpPr>
            <a:spLocks noGrp="1" noChangeArrowheads="1"/>
          </p:cNvSpPr>
          <p:nvPr>
            <p:ph type="body" idx="1"/>
          </p:nvPr>
        </p:nvSpPr>
        <p:spPr/>
        <p:txBody>
          <a:bodyPr/>
          <a:lstStyle/>
          <a:p>
            <a:r>
              <a:rPr lang="en-US"/>
              <a:t>F = XZ + X'Z'</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5C89C-AC87-463D-8E8C-28DC27DFEAAF}" type="slidenum">
              <a:rPr lang="en-US"/>
              <a:pPr/>
              <a:t>32</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a:t>F = W' X Y' + W' Y Z + WXY + WY'Z</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00352-4E86-49B0-9D0B-042C3461D560}" type="slidenum">
              <a:rPr lang="en-US"/>
              <a:pPr/>
              <a:t>35</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a:t>Prime implicants are: A, B'C, and B'D'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F940D-232E-4905-80BC-F1DC092CC99E}" type="slidenum">
              <a:rPr lang="en-US"/>
              <a:pPr/>
              <a:t>36</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US"/>
              <a:t>Prime Implicants are AB, B C' D', A' C' D', A' B' D', A' B' C, A' C D, B C 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71" name="Text Box 1051"/>
          <p:cNvSpPr txBox="1">
            <a:spLocks noChangeArrowheads="1"/>
          </p:cNvSpPr>
          <p:nvPr userDrawn="1"/>
        </p:nvSpPr>
        <p:spPr bwMode="auto">
          <a:xfrm>
            <a:off x="1833563" y="5167313"/>
            <a:ext cx="5913437" cy="1539875"/>
          </a:xfrm>
          <a:prstGeom prst="rect">
            <a:avLst/>
          </a:prstGeom>
          <a:noFill/>
          <a:ln w="9525">
            <a:noFill/>
            <a:miter lim="800000"/>
            <a:headEnd/>
            <a:tailEnd/>
          </a:ln>
          <a:effectLst/>
        </p:spPr>
        <p:txBody>
          <a:bodyPr>
            <a:spAutoFit/>
          </a:bodyPr>
          <a:lstStyle/>
          <a:p>
            <a:pPr algn="ctr">
              <a:buClrTx/>
              <a:buFont typeface="Wingdings" pitchFamily="2" charset="2"/>
              <a:buNone/>
            </a:pPr>
            <a:r>
              <a:rPr lang="en-US" sz="2200" b="1"/>
              <a:t>Charles Kime &amp; Thomas Kaminski</a:t>
            </a:r>
          </a:p>
          <a:p>
            <a:pPr algn="ctr">
              <a:buClrTx/>
              <a:buFont typeface="Wingdings" pitchFamily="2" charset="2"/>
              <a:buNone/>
            </a:pPr>
            <a:r>
              <a:rPr lang="en-US" sz="2200">
                <a:cs typeface="Times New Roman" pitchFamily="18" charset="0"/>
              </a:rPr>
              <a:t>© 2004 Pearson Education, Inc.</a:t>
            </a:r>
            <a:br>
              <a:rPr lang="en-US" sz="2200">
                <a:cs typeface="Times New Roman" pitchFamily="18" charset="0"/>
              </a:rPr>
            </a:br>
            <a:r>
              <a:rPr lang="en-US" sz="2200">
                <a:cs typeface="Times New Roman" pitchFamily="18" charset="0"/>
                <a:hlinkClick r:id="" action="ppaction://hlinkshowjump?jump=lastslide"/>
              </a:rPr>
              <a:t>Terms of Use</a:t>
            </a:r>
            <a:r>
              <a:rPr lang="en-US" sz="2200">
                <a:cs typeface="Times New Roman" pitchFamily="18" charset="0"/>
              </a:rPr>
              <a:t/>
            </a:r>
            <a:br>
              <a:rPr lang="en-US" sz="2200">
                <a:cs typeface="Times New Roman" pitchFamily="18" charset="0"/>
              </a:rPr>
            </a:br>
            <a:r>
              <a:rPr lang="en-US" sz="1800">
                <a:cs typeface="Times New Roman" pitchFamily="18" charset="0"/>
              </a:rPr>
              <a:t>(Hyperlinks are active in View Show mode)</a:t>
            </a:r>
          </a:p>
        </p:txBody>
      </p:sp>
      <p:sp>
        <p:nvSpPr>
          <p:cNvPr id="6172" name="Text Box 1052"/>
          <p:cNvSpPr txBox="1">
            <a:spLocks noChangeArrowheads="1"/>
          </p:cNvSpPr>
          <p:nvPr userDrawn="1"/>
        </p:nvSpPr>
        <p:spPr bwMode="auto">
          <a:xfrm>
            <a:off x="1301750" y="2847975"/>
            <a:ext cx="6978650" cy="1858963"/>
          </a:xfrm>
          <a:prstGeom prst="rect">
            <a:avLst/>
          </a:prstGeom>
          <a:noFill/>
          <a:ln w="9525">
            <a:noFill/>
            <a:miter lim="800000"/>
            <a:headEnd/>
            <a:tailEnd/>
          </a:ln>
          <a:effectLst/>
        </p:spPr>
        <p:txBody>
          <a:bodyPr>
            <a:spAutoFit/>
          </a:bodyPr>
          <a:lstStyle/>
          <a:p>
            <a:pPr algn="ctr">
              <a:buClrTx/>
              <a:buFont typeface="Wingdings" pitchFamily="2" charset="2"/>
              <a:buNone/>
            </a:pPr>
            <a:r>
              <a:rPr lang="en-US" sz="4000" b="1">
                <a:solidFill>
                  <a:schemeClr val="hlink"/>
                </a:solidFill>
                <a:latin typeface="Helvetica" pitchFamily="34" charset="0"/>
              </a:rPr>
              <a:t>Chapter 2 – Combinational Logic Circuits</a:t>
            </a:r>
          </a:p>
          <a:p>
            <a:pPr algn="ctr">
              <a:buClrTx/>
              <a:buFont typeface="Wingdings" pitchFamily="2" charset="2"/>
              <a:buNone/>
            </a:pPr>
            <a:r>
              <a:rPr lang="en-US" sz="2400" b="1">
                <a:solidFill>
                  <a:schemeClr val="hlink"/>
                </a:solidFill>
                <a:latin typeface="Helvetica" pitchFamily="34" charset="0"/>
              </a:rPr>
              <a:t>Part 2 – Circuit Optimization</a:t>
            </a:r>
            <a:endParaRPr lang="en-US" sz="4000" b="1">
              <a:solidFill>
                <a:schemeClr val="hlink"/>
              </a:solidFill>
              <a:latin typeface="Helvetica" pitchFamily="34" charset="0"/>
            </a:endParaRPr>
          </a:p>
        </p:txBody>
      </p:sp>
      <p:sp>
        <p:nvSpPr>
          <p:cNvPr id="6173" name="Text Box 1053"/>
          <p:cNvSpPr txBox="1">
            <a:spLocks noChangeArrowheads="1"/>
          </p:cNvSpPr>
          <p:nvPr userDrawn="1"/>
        </p:nvSpPr>
        <p:spPr bwMode="auto">
          <a:xfrm>
            <a:off x="904875" y="2179638"/>
            <a:ext cx="7772400" cy="579437"/>
          </a:xfrm>
          <a:prstGeom prst="rect">
            <a:avLst/>
          </a:prstGeom>
          <a:noFill/>
          <a:ln w="9525">
            <a:noFill/>
            <a:miter lim="800000"/>
            <a:headEnd/>
            <a:tailEnd/>
          </a:ln>
          <a:effectLst/>
        </p:spPr>
        <p:txBody>
          <a:bodyPr>
            <a:spAutoFit/>
          </a:bodyPr>
          <a:lstStyle/>
          <a:p>
            <a:pPr algn="ctr">
              <a:buClrTx/>
              <a:buFont typeface="Wingdings" pitchFamily="2" charset="2"/>
              <a:buNone/>
            </a:pPr>
            <a:r>
              <a:rPr lang="en-US" sz="3200" b="1"/>
              <a:t>Logic and Computer Design Fundamentals</a:t>
            </a:r>
          </a:p>
        </p:txBody>
      </p:sp>
      <p:sp>
        <p:nvSpPr>
          <p:cNvPr id="6174" name="Line 1054"/>
          <p:cNvSpPr>
            <a:spLocks noChangeShapeType="1"/>
          </p:cNvSpPr>
          <p:nvPr userDrawn="1"/>
        </p:nvSpPr>
        <p:spPr bwMode="auto">
          <a:xfrm>
            <a:off x="579438" y="1935163"/>
            <a:ext cx="8015287" cy="0"/>
          </a:xfrm>
          <a:prstGeom prst="line">
            <a:avLst/>
          </a:prstGeom>
          <a:noFill/>
          <a:ln w="76200">
            <a:solidFill>
              <a:schemeClr val="hlink"/>
            </a:solidFill>
            <a:round/>
            <a:headEnd/>
            <a:tailEnd/>
          </a:ln>
          <a:effectLst/>
        </p:spPr>
        <p:txBody>
          <a:bodyPr/>
          <a:lstStyle/>
          <a:p>
            <a:endParaRPr lang="en-CA"/>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r>
              <a:rPr lang="en-US"/>
              <a:t>Chapter 2 - Part 2         </a:t>
            </a:r>
            <a:fld id="{C866EEE0-A5A5-451E-ADF8-D29C179F9F3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0"/>
            <a:ext cx="1944688" cy="633095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706438" y="0"/>
            <a:ext cx="5684837" cy="6330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r>
              <a:rPr lang="en-US"/>
              <a:t>Chapter 2 - Part 2         </a:t>
            </a:r>
            <a:fld id="{02C7BD30-E3BF-4121-ADD0-1B7E275B4DB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r>
              <a:rPr lang="en-US"/>
              <a:t>Chapter 2 - Part 2         </a:t>
            </a:r>
            <a:fld id="{B72AD633-6801-459D-BEF2-A340F18C0074}"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Chapter 2 - Part 2         </a:t>
            </a:r>
            <a:fld id="{22408459-61CA-4FE2-A23A-DCB6225C5B1A}"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706438" y="1303338"/>
            <a:ext cx="381000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68838" y="1303338"/>
            <a:ext cx="381000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r>
              <a:rPr lang="en-US"/>
              <a:t>Chapter 2 - Part 2         </a:t>
            </a:r>
            <a:fld id="{81F1C75B-0985-4249-9C6C-D46A3011789F}"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r>
              <a:rPr lang="en-US"/>
              <a:t>Chapter 2 - Part 2         </a:t>
            </a:r>
            <a:fld id="{934B4E07-3E93-472D-929B-45EDF937601A}"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r>
              <a:rPr lang="en-US"/>
              <a:t>Chapter 2 - Part 2         </a:t>
            </a:r>
            <a:fld id="{7662F298-AEB9-41A1-AB7D-9F01EA952D52}"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Chapter 2 - Part 2         </a:t>
            </a:r>
            <a:fld id="{A79AD940-923D-49EA-BA22-06D682B9670F}"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2 - Part 2         </a:t>
            </a:r>
            <a:fld id="{D6E29748-A0AF-44E5-A58B-A85F0BC14FD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2 - Part 2         </a:t>
            </a:r>
            <a:fld id="{A9334544-BC5C-493E-A88A-29F6C360222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71" name="Picture 47" descr="C:\Documents and Settings\Charles R Kime\My Documents\Texts\Website\PowerPoint_Slides\Work_Area\Chapter_01\watermark.jpg"/>
          <p:cNvPicPr>
            <a:picLocks noChangeAspect="1" noChangeArrowheads="1"/>
          </p:cNvPicPr>
          <p:nvPr userDrawn="1"/>
        </p:nvPicPr>
        <p:blipFill>
          <a:blip r:embed="rId13" cstate="print"/>
          <a:srcRect t="39345"/>
          <a:stretch>
            <a:fillRect/>
          </a:stretch>
        </p:blipFill>
        <p:spPr bwMode="auto">
          <a:xfrm>
            <a:off x="693738" y="6353175"/>
            <a:ext cx="2230437" cy="476250"/>
          </a:xfrm>
          <a:prstGeom prst="rect">
            <a:avLst/>
          </a:prstGeom>
          <a:noFill/>
        </p:spPr>
      </p:pic>
      <p:sp>
        <p:nvSpPr>
          <p:cNvPr id="1072" name="Text Box 48"/>
          <p:cNvSpPr txBox="1">
            <a:spLocks noChangeArrowheads="1"/>
          </p:cNvSpPr>
          <p:nvPr userDrawn="1"/>
        </p:nvSpPr>
        <p:spPr bwMode="auto">
          <a:xfrm>
            <a:off x="696913" y="6338888"/>
            <a:ext cx="2728912" cy="519112"/>
          </a:xfrm>
          <a:prstGeom prst="rect">
            <a:avLst/>
          </a:prstGeom>
          <a:noFill/>
          <a:ln w="1588">
            <a:noFill/>
            <a:miter lim="800000"/>
            <a:headEnd/>
            <a:tailEnd/>
          </a:ln>
          <a:effectLst/>
        </p:spPr>
        <p:txBody>
          <a:bodyPr>
            <a:spAutoFit/>
          </a:bodyPr>
          <a:lstStyle/>
          <a:p>
            <a:pPr>
              <a:buClrTx/>
              <a:buFont typeface="Wingdings" pitchFamily="2" charset="2"/>
              <a:buNone/>
            </a:pPr>
            <a:endParaRPr lang="en-US" b="1">
              <a:solidFill>
                <a:schemeClr val="accent2"/>
              </a:solidFill>
            </a:endParaRPr>
          </a:p>
        </p:txBody>
      </p:sp>
      <p:sp>
        <p:nvSpPr>
          <p:cNvPr id="1074" name="Rectangle 50"/>
          <p:cNvSpPr>
            <a:spLocks noGrp="1" noChangeArrowheads="1"/>
          </p:cNvSpPr>
          <p:nvPr>
            <p:ph type="sldNum" sz="quarter" idx="4"/>
          </p:nvPr>
        </p:nvSpPr>
        <p:spPr bwMode="auto">
          <a:xfrm>
            <a:off x="6737350" y="6489700"/>
            <a:ext cx="238125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defRPr sz="1600">
                <a:cs typeface="Times New Roman" pitchFamily="18" charset="0"/>
              </a:defRPr>
            </a:lvl1pPr>
          </a:lstStyle>
          <a:p>
            <a:r>
              <a:rPr lang="en-US"/>
              <a:t>Chapter 2 - Part 2         </a:t>
            </a:r>
            <a:fld id="{4F5C87DD-9136-4B34-A1BF-09130D9728FD}" type="slidenum">
              <a:rPr lang="en-US"/>
              <a:pPr/>
              <a:t>‹#›</a:t>
            </a:fld>
            <a:endParaRPr lang="en-US"/>
          </a:p>
        </p:txBody>
      </p:sp>
      <p:sp>
        <p:nvSpPr>
          <p:cNvPr id="1075" name="Line 51"/>
          <p:cNvSpPr>
            <a:spLocks noChangeShapeType="1"/>
          </p:cNvSpPr>
          <p:nvPr userDrawn="1"/>
        </p:nvSpPr>
        <p:spPr bwMode="auto">
          <a:xfrm>
            <a:off x="581025" y="1173163"/>
            <a:ext cx="8015288" cy="0"/>
          </a:xfrm>
          <a:prstGeom prst="line">
            <a:avLst/>
          </a:prstGeom>
          <a:noFill/>
          <a:ln w="76200">
            <a:solidFill>
              <a:schemeClr val="hlink"/>
            </a:solidFill>
            <a:round/>
            <a:headEnd/>
            <a:tailEnd/>
          </a:ln>
          <a:effectLst/>
        </p:spPr>
        <p:txBody>
          <a:bodyPr/>
          <a:lstStyle/>
          <a:p>
            <a:endParaRPr lang="en-CA"/>
          </a:p>
        </p:txBody>
      </p:sp>
      <p:sp>
        <p:nvSpPr>
          <p:cNvPr id="1076" name="Rectangle 52"/>
          <p:cNvSpPr>
            <a:spLocks noGrp="1" noChangeArrowheads="1"/>
          </p:cNvSpPr>
          <p:nvPr>
            <p:ph type="title"/>
          </p:nvPr>
        </p:nvSpPr>
        <p:spPr bwMode="auto">
          <a:xfrm>
            <a:off x="715963" y="0"/>
            <a:ext cx="7772400" cy="1020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8" name="Rectangle 54"/>
          <p:cNvSpPr>
            <a:spLocks noGrp="1" noChangeArrowheads="1"/>
          </p:cNvSpPr>
          <p:nvPr>
            <p:ph type="body" idx="1"/>
          </p:nvPr>
        </p:nvSpPr>
        <p:spPr bwMode="auto">
          <a:xfrm>
            <a:off x="706438" y="1303338"/>
            <a:ext cx="7772400" cy="5027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9999"/>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9999"/>
        </a:buClr>
        <a:buChar char="•"/>
        <a:defRPr sz="2800">
          <a:solidFill>
            <a:schemeClr val="tx1"/>
          </a:solidFill>
          <a:latin typeface="+mn-lt"/>
        </a:defRPr>
      </a:lvl2pPr>
      <a:lvl3pPr marL="1143000" indent="-228600" algn="l" rtl="0" eaLnBrk="0" fontAlgn="base" hangingPunct="0">
        <a:spcBef>
          <a:spcPct val="20000"/>
        </a:spcBef>
        <a:spcAft>
          <a:spcPct val="0"/>
        </a:spcAft>
        <a:buClr>
          <a:srgbClr val="009999"/>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9999"/>
        </a:buClr>
        <a:buChar char="•"/>
        <a:defRPr sz="2000">
          <a:solidFill>
            <a:schemeClr val="tx1"/>
          </a:solidFill>
          <a:latin typeface="+mn-lt"/>
        </a:defRPr>
      </a:lvl4pPr>
      <a:lvl5pPr marL="2057400" indent="-228600" algn="l" rtl="0" eaLnBrk="0" fontAlgn="base" hangingPunct="0">
        <a:spcBef>
          <a:spcPct val="20000"/>
        </a:spcBef>
        <a:spcAft>
          <a:spcPct val="0"/>
        </a:spcAft>
        <a:buClr>
          <a:srgbClr val="009999"/>
        </a:buClr>
        <a:buFont typeface="Wingdings"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009999"/>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009999"/>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009999"/>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009999"/>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pearsoned.com/legal/index.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C69E1241-8CF5-4E54-8402-F927F45017F1}" type="slidenum">
              <a:rPr lang="en-US"/>
              <a:pPr/>
              <a:t>10</a:t>
            </a:fld>
            <a:endParaRPr lang="en-US"/>
          </a:p>
        </p:txBody>
      </p:sp>
      <p:sp>
        <p:nvSpPr>
          <p:cNvPr id="345090" name="Rectangle 2"/>
          <p:cNvSpPr>
            <a:spLocks noGrp="1" noChangeArrowheads="1"/>
          </p:cNvSpPr>
          <p:nvPr>
            <p:ph type="title"/>
          </p:nvPr>
        </p:nvSpPr>
        <p:spPr>
          <a:xfrm>
            <a:off x="685800" y="228600"/>
            <a:ext cx="7772400" cy="838200"/>
          </a:xfrm>
        </p:spPr>
        <p:txBody>
          <a:bodyPr/>
          <a:lstStyle/>
          <a:p>
            <a:r>
              <a:rPr lang="en-US" b="1"/>
              <a:t>Some Uses of K-Maps</a:t>
            </a:r>
          </a:p>
        </p:txBody>
      </p:sp>
      <p:sp>
        <p:nvSpPr>
          <p:cNvPr id="345091" name="Rectangle 3"/>
          <p:cNvSpPr>
            <a:spLocks noGrp="1" noChangeArrowheads="1"/>
          </p:cNvSpPr>
          <p:nvPr>
            <p:ph type="body" idx="1"/>
          </p:nvPr>
        </p:nvSpPr>
        <p:spPr>
          <a:xfrm>
            <a:off x="706438" y="1322388"/>
            <a:ext cx="7772400" cy="4572000"/>
          </a:xfrm>
        </p:spPr>
        <p:txBody>
          <a:bodyPr/>
          <a:lstStyle/>
          <a:p>
            <a:pPr>
              <a:lnSpc>
                <a:spcPct val="90000"/>
              </a:lnSpc>
            </a:pPr>
            <a:r>
              <a:rPr lang="en-US" b="1"/>
              <a:t>Provide a means for:</a:t>
            </a:r>
          </a:p>
          <a:p>
            <a:pPr lvl="1">
              <a:lnSpc>
                <a:spcPct val="90000"/>
              </a:lnSpc>
            </a:pPr>
            <a:r>
              <a:rPr lang="en-US" b="1"/>
              <a:t>Finding optimum or near optimum</a:t>
            </a:r>
          </a:p>
          <a:p>
            <a:pPr lvl="2">
              <a:lnSpc>
                <a:spcPct val="90000"/>
              </a:lnSpc>
            </a:pPr>
            <a:r>
              <a:rPr lang="en-US" b="1"/>
              <a:t>SOP and POS standard forms, and</a:t>
            </a:r>
          </a:p>
          <a:p>
            <a:pPr lvl="2">
              <a:lnSpc>
                <a:spcPct val="90000"/>
              </a:lnSpc>
            </a:pPr>
            <a:r>
              <a:rPr lang="en-US" b="1"/>
              <a:t>two-level AND/OR and OR/AND circuit implementations</a:t>
            </a:r>
          </a:p>
          <a:p>
            <a:pPr lvl="1">
              <a:lnSpc>
                <a:spcPct val="90000"/>
              </a:lnSpc>
              <a:buFontTx/>
              <a:buNone/>
            </a:pPr>
            <a:r>
              <a:rPr lang="en-US" b="1"/>
              <a:t>   for functions with small numbers of variables</a:t>
            </a:r>
          </a:p>
          <a:p>
            <a:pPr lvl="1">
              <a:lnSpc>
                <a:spcPct val="90000"/>
              </a:lnSpc>
            </a:pPr>
            <a:r>
              <a:rPr lang="en-US" b="1"/>
              <a:t>Visualizing concepts related to manipulating Boolean expressions, and</a:t>
            </a:r>
          </a:p>
          <a:p>
            <a:pPr lvl="1">
              <a:lnSpc>
                <a:spcPct val="90000"/>
              </a:lnSpc>
            </a:pPr>
            <a:r>
              <a:rPr lang="en-US" b="1"/>
              <a:t>Demonstrating concepts used by computer-aided design programs to simplify large circuits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r>
              <a:rPr lang="en-US"/>
              <a:t>Chapter 2 - Part 2         </a:t>
            </a:r>
            <a:fld id="{A66CA845-6EF4-41FA-8418-33A5514726E4}" type="slidenum">
              <a:rPr lang="en-US"/>
              <a:pPr/>
              <a:t>11</a:t>
            </a:fld>
            <a:endParaRPr lang="en-US"/>
          </a:p>
        </p:txBody>
      </p:sp>
      <p:sp>
        <p:nvSpPr>
          <p:cNvPr id="346114" name="Rectangle 2"/>
          <p:cNvSpPr>
            <a:spLocks noGrp="1" noChangeArrowheads="1"/>
          </p:cNvSpPr>
          <p:nvPr>
            <p:ph type="title"/>
          </p:nvPr>
        </p:nvSpPr>
        <p:spPr/>
        <p:txBody>
          <a:bodyPr/>
          <a:lstStyle/>
          <a:p>
            <a:r>
              <a:rPr lang="en-US" b="1">
                <a:solidFill>
                  <a:schemeClr val="tx1"/>
                </a:solidFill>
              </a:rPr>
              <a:t>Two Variable Maps</a:t>
            </a:r>
          </a:p>
        </p:txBody>
      </p:sp>
      <p:sp>
        <p:nvSpPr>
          <p:cNvPr id="346115" name="Rectangle 3"/>
          <p:cNvSpPr>
            <a:spLocks noGrp="1" noChangeArrowheads="1"/>
          </p:cNvSpPr>
          <p:nvPr>
            <p:ph type="body" idx="1"/>
          </p:nvPr>
        </p:nvSpPr>
        <p:spPr>
          <a:xfrm>
            <a:off x="717550" y="1249363"/>
            <a:ext cx="7772400" cy="5195887"/>
          </a:xfrm>
        </p:spPr>
        <p:txBody>
          <a:bodyPr/>
          <a:lstStyle/>
          <a:p>
            <a:pPr>
              <a:lnSpc>
                <a:spcPct val="90000"/>
              </a:lnSpc>
              <a:tabLst>
                <a:tab pos="746125" algn="l"/>
              </a:tabLst>
            </a:pPr>
            <a:r>
              <a:rPr lang="en-US" sz="2800" b="1"/>
              <a:t>A 2-variable Karnaugh Map:</a:t>
            </a:r>
          </a:p>
          <a:p>
            <a:pPr lvl="1">
              <a:lnSpc>
                <a:spcPct val="90000"/>
              </a:lnSpc>
              <a:buSzPct val="125000"/>
              <a:tabLst>
                <a:tab pos="746125" algn="l"/>
              </a:tabLst>
            </a:pPr>
            <a:r>
              <a:rPr lang="en-US" b="1">
                <a:cs typeface="Times New Roman" pitchFamily="18" charset="0"/>
              </a:rPr>
              <a:t>Note that minterm m0 and</a:t>
            </a:r>
          </a:p>
          <a:p>
            <a:pPr lvl="1">
              <a:lnSpc>
                <a:spcPct val="90000"/>
              </a:lnSpc>
              <a:buSzPct val="125000"/>
              <a:buFontTx/>
              <a:buNone/>
              <a:tabLst>
                <a:tab pos="746125" algn="l"/>
              </a:tabLst>
            </a:pPr>
            <a:r>
              <a:rPr lang="en-US" b="1">
                <a:cs typeface="Times New Roman" pitchFamily="18" charset="0"/>
              </a:rPr>
              <a:t>	minterm m1 are “adjacent”</a:t>
            </a:r>
          </a:p>
          <a:p>
            <a:pPr lvl="1">
              <a:lnSpc>
                <a:spcPct val="90000"/>
              </a:lnSpc>
              <a:buSzPct val="125000"/>
              <a:buFontTx/>
              <a:buNone/>
              <a:tabLst>
                <a:tab pos="746125" algn="l"/>
              </a:tabLst>
            </a:pPr>
            <a:r>
              <a:rPr lang="en-US" b="1">
                <a:cs typeface="Times New Roman" pitchFamily="18" charset="0"/>
              </a:rPr>
              <a:t>	and differ in the value of the</a:t>
            </a:r>
          </a:p>
          <a:p>
            <a:pPr lvl="1">
              <a:lnSpc>
                <a:spcPct val="90000"/>
              </a:lnSpc>
              <a:buSzPct val="125000"/>
              <a:buFontTx/>
              <a:buNone/>
              <a:tabLst>
                <a:tab pos="746125" algn="l"/>
              </a:tabLst>
            </a:pPr>
            <a:r>
              <a:rPr lang="en-US" b="1">
                <a:cs typeface="Times New Roman" pitchFamily="18" charset="0"/>
              </a:rPr>
              <a:t>	variable y</a:t>
            </a:r>
          </a:p>
          <a:p>
            <a:pPr lvl="1">
              <a:lnSpc>
                <a:spcPct val="90000"/>
              </a:lnSpc>
              <a:buSzPct val="125000"/>
              <a:tabLst>
                <a:tab pos="746125" algn="l"/>
              </a:tabLst>
            </a:pPr>
            <a:r>
              <a:rPr lang="en-US" b="1">
                <a:cs typeface="Times New Roman" pitchFamily="18" charset="0"/>
              </a:rPr>
              <a:t>Similarly, minterm m0 and</a:t>
            </a:r>
          </a:p>
          <a:p>
            <a:pPr lvl="1">
              <a:lnSpc>
                <a:spcPct val="90000"/>
              </a:lnSpc>
              <a:buSzPct val="125000"/>
              <a:buFontTx/>
              <a:buNone/>
              <a:tabLst>
                <a:tab pos="746125" algn="l"/>
              </a:tabLst>
            </a:pPr>
            <a:r>
              <a:rPr lang="en-US" sz="3200" b="1">
                <a:cs typeface="Times New Roman" pitchFamily="18" charset="0"/>
              </a:rPr>
              <a:t>   </a:t>
            </a:r>
            <a:r>
              <a:rPr lang="en-US" b="1">
                <a:cs typeface="Times New Roman" pitchFamily="18" charset="0"/>
              </a:rPr>
              <a:t>minterm m2 differ in the x variable.</a:t>
            </a:r>
          </a:p>
          <a:p>
            <a:pPr lvl="1">
              <a:lnSpc>
                <a:spcPct val="90000"/>
              </a:lnSpc>
              <a:buSzPct val="125000"/>
              <a:tabLst>
                <a:tab pos="746125" algn="l"/>
              </a:tabLst>
            </a:pPr>
            <a:r>
              <a:rPr lang="en-US" b="1">
                <a:cs typeface="Times New Roman" pitchFamily="18" charset="0"/>
              </a:rPr>
              <a:t>Also, m1 and m3 differ in the x variable as well.  </a:t>
            </a:r>
          </a:p>
          <a:p>
            <a:pPr lvl="1">
              <a:lnSpc>
                <a:spcPct val="90000"/>
              </a:lnSpc>
              <a:buSzPct val="125000"/>
              <a:tabLst>
                <a:tab pos="746125" algn="l"/>
              </a:tabLst>
            </a:pPr>
            <a:r>
              <a:rPr lang="en-US" b="1">
                <a:cs typeface="Times New Roman" pitchFamily="18" charset="0"/>
              </a:rPr>
              <a:t>Finally, m2 and m3 differ in the value of the variable y</a:t>
            </a:r>
            <a:endParaRPr lang="en-US" b="1"/>
          </a:p>
        </p:txBody>
      </p:sp>
      <p:sp>
        <p:nvSpPr>
          <p:cNvPr id="346116" name="Rectangle 4"/>
          <p:cNvSpPr>
            <a:spLocks noChangeArrowheads="1"/>
          </p:cNvSpPr>
          <p:nvPr/>
        </p:nvSpPr>
        <p:spPr bwMode="auto">
          <a:xfrm>
            <a:off x="5568950" y="4456113"/>
            <a:ext cx="85725" cy="176212"/>
          </a:xfrm>
          <a:prstGeom prst="rect">
            <a:avLst/>
          </a:prstGeom>
          <a:noFill/>
          <a:ln w="9525">
            <a:noFill/>
            <a:miter lim="800000"/>
            <a:headEnd/>
            <a:tailEnd/>
          </a:ln>
        </p:spPr>
        <p:txBody>
          <a:bodyPr wrap="none" lIns="0" tIns="0" rIns="0" bIns="0">
            <a:spAutoFit/>
          </a:bodyPr>
          <a:lstStyle/>
          <a:p>
            <a:pPr>
              <a:buClrTx/>
            </a:pPr>
            <a:r>
              <a:rPr lang="en-US" sz="1000">
                <a:solidFill>
                  <a:srgbClr val="000000"/>
                </a:solidFill>
              </a:rPr>
              <a:t> </a:t>
            </a:r>
            <a:endParaRPr lang="en-US" b="1"/>
          </a:p>
        </p:txBody>
      </p:sp>
      <p:grpSp>
        <p:nvGrpSpPr>
          <p:cNvPr id="346117" name="Group 5"/>
          <p:cNvGrpSpPr>
            <a:grpSpLocks/>
          </p:cNvGrpSpPr>
          <p:nvPr/>
        </p:nvGrpSpPr>
        <p:grpSpPr bwMode="auto">
          <a:xfrm>
            <a:off x="5886450" y="1566863"/>
            <a:ext cx="2620963" cy="2776537"/>
            <a:chOff x="3708" y="987"/>
            <a:chExt cx="1651" cy="1749"/>
          </a:xfrm>
        </p:grpSpPr>
        <p:sp>
          <p:nvSpPr>
            <p:cNvPr id="346118" name="Rectangle 6"/>
            <p:cNvSpPr>
              <a:spLocks noChangeArrowheads="1"/>
            </p:cNvSpPr>
            <p:nvPr/>
          </p:nvSpPr>
          <p:spPr bwMode="auto">
            <a:xfrm>
              <a:off x="3816" y="987"/>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19" name="Rectangle 7"/>
            <p:cNvSpPr>
              <a:spLocks noChangeArrowheads="1"/>
            </p:cNvSpPr>
            <p:nvPr/>
          </p:nvSpPr>
          <p:spPr bwMode="auto">
            <a:xfrm>
              <a:off x="4293" y="997"/>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0</a:t>
              </a:r>
              <a:endParaRPr lang="en-US" b="1"/>
            </a:p>
          </p:txBody>
        </p:sp>
        <p:sp>
          <p:nvSpPr>
            <p:cNvPr id="346120" name="Rectangle 8"/>
            <p:cNvSpPr>
              <a:spLocks noChangeArrowheads="1"/>
            </p:cNvSpPr>
            <p:nvPr/>
          </p:nvSpPr>
          <p:spPr bwMode="auto">
            <a:xfrm>
              <a:off x="4623" y="987"/>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21" name="Rectangle 9"/>
            <p:cNvSpPr>
              <a:spLocks noChangeArrowheads="1"/>
            </p:cNvSpPr>
            <p:nvPr/>
          </p:nvSpPr>
          <p:spPr bwMode="auto">
            <a:xfrm>
              <a:off x="4877" y="987"/>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1</a:t>
              </a:r>
              <a:endParaRPr lang="en-US" b="1"/>
            </a:p>
          </p:txBody>
        </p:sp>
        <p:sp>
          <p:nvSpPr>
            <p:cNvPr id="346122" name="Rectangle 10"/>
            <p:cNvSpPr>
              <a:spLocks noChangeArrowheads="1"/>
            </p:cNvSpPr>
            <p:nvPr/>
          </p:nvSpPr>
          <p:spPr bwMode="auto">
            <a:xfrm>
              <a:off x="5196" y="987"/>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23" name="Rectangle 11"/>
            <p:cNvSpPr>
              <a:spLocks noChangeArrowheads="1"/>
            </p:cNvSpPr>
            <p:nvPr/>
          </p:nvSpPr>
          <p:spPr bwMode="auto">
            <a:xfrm>
              <a:off x="3730" y="1519"/>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0</a:t>
              </a:r>
              <a:endParaRPr lang="en-US" b="1"/>
            </a:p>
          </p:txBody>
        </p:sp>
        <p:sp>
          <p:nvSpPr>
            <p:cNvPr id="346124" name="Rectangle 12"/>
            <p:cNvSpPr>
              <a:spLocks noChangeArrowheads="1"/>
            </p:cNvSpPr>
            <p:nvPr/>
          </p:nvSpPr>
          <p:spPr bwMode="auto">
            <a:xfrm>
              <a:off x="4117" y="1394"/>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25" name="Rectangle 13"/>
            <p:cNvSpPr>
              <a:spLocks noChangeArrowheads="1"/>
            </p:cNvSpPr>
            <p:nvPr/>
          </p:nvSpPr>
          <p:spPr bwMode="auto">
            <a:xfrm>
              <a:off x="4269" y="1394"/>
              <a:ext cx="160"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endParaRPr lang="en-US" b="1"/>
            </a:p>
          </p:txBody>
        </p:sp>
        <p:sp>
          <p:nvSpPr>
            <p:cNvPr id="346126" name="Rectangle 14"/>
            <p:cNvSpPr>
              <a:spLocks noChangeArrowheads="1"/>
            </p:cNvSpPr>
            <p:nvPr/>
          </p:nvSpPr>
          <p:spPr bwMode="auto">
            <a:xfrm>
              <a:off x="4426" y="1419"/>
              <a:ext cx="221" cy="230"/>
            </a:xfrm>
            <a:prstGeom prst="rect">
              <a:avLst/>
            </a:prstGeom>
            <a:noFill/>
            <a:ln w="9525">
              <a:noFill/>
              <a:miter lim="800000"/>
              <a:headEnd/>
              <a:tailEnd/>
            </a:ln>
          </p:spPr>
          <p:txBody>
            <a:bodyPr wrap="none" lIns="0" tIns="0" rIns="0" bIns="0">
              <a:spAutoFit/>
            </a:bodyPr>
            <a:lstStyle/>
            <a:p>
              <a:pPr>
                <a:buClrTx/>
              </a:pPr>
              <a:r>
                <a:rPr lang="en-US" sz="2400" b="1" baseline="-25000">
                  <a:solidFill>
                    <a:srgbClr val="000000"/>
                  </a:solidFill>
                </a:rPr>
                <a:t>0</a:t>
              </a:r>
              <a:r>
                <a:rPr lang="en-US" sz="2400" b="1">
                  <a:solidFill>
                    <a:srgbClr val="000000"/>
                  </a:solidFill>
                </a:rPr>
                <a:t> =</a:t>
              </a:r>
              <a:endParaRPr lang="en-US" b="1"/>
            </a:p>
          </p:txBody>
        </p:sp>
        <p:sp>
          <p:nvSpPr>
            <p:cNvPr id="346127" name="Rectangle 15"/>
            <p:cNvSpPr>
              <a:spLocks noChangeArrowheads="1"/>
            </p:cNvSpPr>
            <p:nvPr/>
          </p:nvSpPr>
          <p:spPr bwMode="auto">
            <a:xfrm>
              <a:off x="4679" y="1419"/>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28" name="Rectangle 16"/>
            <p:cNvSpPr>
              <a:spLocks noChangeArrowheads="1"/>
            </p:cNvSpPr>
            <p:nvPr/>
          </p:nvSpPr>
          <p:spPr bwMode="auto">
            <a:xfrm>
              <a:off x="4842" y="1394"/>
              <a:ext cx="160"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endParaRPr lang="en-US" b="1"/>
            </a:p>
          </p:txBody>
        </p:sp>
        <p:sp>
          <p:nvSpPr>
            <p:cNvPr id="346129" name="Rectangle 17"/>
            <p:cNvSpPr>
              <a:spLocks noChangeArrowheads="1"/>
            </p:cNvSpPr>
            <p:nvPr/>
          </p:nvSpPr>
          <p:spPr bwMode="auto">
            <a:xfrm>
              <a:off x="4999" y="1419"/>
              <a:ext cx="221" cy="230"/>
            </a:xfrm>
            <a:prstGeom prst="rect">
              <a:avLst/>
            </a:prstGeom>
            <a:noFill/>
            <a:ln w="9525">
              <a:noFill/>
              <a:miter lim="800000"/>
              <a:headEnd/>
              <a:tailEnd/>
            </a:ln>
          </p:spPr>
          <p:txBody>
            <a:bodyPr wrap="none" lIns="0" tIns="0" rIns="0" bIns="0">
              <a:spAutoFit/>
            </a:bodyPr>
            <a:lstStyle/>
            <a:p>
              <a:pPr>
                <a:buClrTx/>
              </a:pPr>
              <a:r>
                <a:rPr lang="en-US" sz="2400" b="1" baseline="-25000">
                  <a:solidFill>
                    <a:srgbClr val="000000"/>
                  </a:solidFill>
                </a:rPr>
                <a:t>1</a:t>
              </a:r>
              <a:r>
                <a:rPr lang="en-US" sz="2400" b="1">
                  <a:solidFill>
                    <a:srgbClr val="000000"/>
                  </a:solidFill>
                </a:rPr>
                <a:t> =</a:t>
              </a:r>
              <a:endParaRPr lang="en-US" b="1"/>
            </a:p>
          </p:txBody>
        </p:sp>
        <p:sp>
          <p:nvSpPr>
            <p:cNvPr id="346130" name="Rectangle 18"/>
            <p:cNvSpPr>
              <a:spLocks noChangeArrowheads="1"/>
            </p:cNvSpPr>
            <p:nvPr/>
          </p:nvSpPr>
          <p:spPr bwMode="auto">
            <a:xfrm>
              <a:off x="5252" y="1419"/>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31" name="Rectangle 19"/>
            <p:cNvSpPr>
              <a:spLocks noChangeArrowheads="1"/>
            </p:cNvSpPr>
            <p:nvPr/>
          </p:nvSpPr>
          <p:spPr bwMode="auto">
            <a:xfrm>
              <a:off x="3768" y="2040"/>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1</a:t>
              </a:r>
              <a:endParaRPr lang="en-US" b="1"/>
            </a:p>
          </p:txBody>
        </p:sp>
        <p:sp>
          <p:nvSpPr>
            <p:cNvPr id="346132" name="Rectangle 20"/>
            <p:cNvSpPr>
              <a:spLocks noChangeArrowheads="1"/>
            </p:cNvSpPr>
            <p:nvPr/>
          </p:nvSpPr>
          <p:spPr bwMode="auto">
            <a:xfrm>
              <a:off x="4117" y="197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grpSp>
          <p:nvGrpSpPr>
            <p:cNvPr id="346133" name="Group 21"/>
            <p:cNvGrpSpPr>
              <a:grpSpLocks/>
            </p:cNvGrpSpPr>
            <p:nvPr/>
          </p:nvGrpSpPr>
          <p:grpSpPr bwMode="auto">
            <a:xfrm>
              <a:off x="4271" y="1973"/>
              <a:ext cx="411" cy="255"/>
              <a:chOff x="4347" y="1887"/>
              <a:chExt cx="411" cy="255"/>
            </a:xfrm>
          </p:grpSpPr>
          <p:sp>
            <p:nvSpPr>
              <p:cNvPr id="346134" name="Rectangle 22"/>
              <p:cNvSpPr>
                <a:spLocks noChangeArrowheads="1"/>
              </p:cNvSpPr>
              <p:nvPr/>
            </p:nvSpPr>
            <p:spPr bwMode="auto">
              <a:xfrm>
                <a:off x="4347" y="1887"/>
                <a:ext cx="160"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endParaRPr lang="en-US" b="1"/>
              </a:p>
            </p:txBody>
          </p:sp>
          <p:sp>
            <p:nvSpPr>
              <p:cNvPr id="346135" name="Rectangle 23"/>
              <p:cNvSpPr>
                <a:spLocks noChangeArrowheads="1"/>
              </p:cNvSpPr>
              <p:nvPr/>
            </p:nvSpPr>
            <p:spPr bwMode="auto">
              <a:xfrm>
                <a:off x="4505" y="1912"/>
                <a:ext cx="253" cy="230"/>
              </a:xfrm>
              <a:prstGeom prst="rect">
                <a:avLst/>
              </a:prstGeom>
              <a:noFill/>
              <a:ln w="9525">
                <a:noFill/>
                <a:miter lim="800000"/>
                <a:headEnd/>
                <a:tailEnd/>
              </a:ln>
            </p:spPr>
            <p:txBody>
              <a:bodyPr wrap="none" lIns="0" tIns="0" rIns="0" bIns="0">
                <a:spAutoFit/>
              </a:bodyPr>
              <a:lstStyle/>
              <a:p>
                <a:pPr>
                  <a:buClrTx/>
                </a:pPr>
                <a:r>
                  <a:rPr lang="en-US" sz="2400" b="1" baseline="-25000">
                    <a:solidFill>
                      <a:srgbClr val="000000"/>
                    </a:solidFill>
                  </a:rPr>
                  <a:t>2 </a:t>
                </a:r>
                <a:r>
                  <a:rPr lang="en-US" sz="2400" b="1">
                    <a:solidFill>
                      <a:srgbClr val="000000"/>
                    </a:solidFill>
                  </a:rPr>
                  <a:t>= </a:t>
                </a:r>
                <a:endParaRPr lang="en-US" b="1"/>
              </a:p>
            </p:txBody>
          </p:sp>
        </p:grpSp>
        <p:sp>
          <p:nvSpPr>
            <p:cNvPr id="346136" name="Rectangle 24"/>
            <p:cNvSpPr>
              <a:spLocks noChangeArrowheads="1"/>
            </p:cNvSpPr>
            <p:nvPr/>
          </p:nvSpPr>
          <p:spPr bwMode="auto">
            <a:xfrm>
              <a:off x="4671" y="220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37" name="Rectangle 25"/>
            <p:cNvSpPr>
              <a:spLocks noChangeArrowheads="1"/>
            </p:cNvSpPr>
            <p:nvPr/>
          </p:nvSpPr>
          <p:spPr bwMode="auto">
            <a:xfrm>
              <a:off x="4794" y="1973"/>
              <a:ext cx="160"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endParaRPr lang="en-US" b="1"/>
            </a:p>
          </p:txBody>
        </p:sp>
        <p:sp>
          <p:nvSpPr>
            <p:cNvPr id="346138" name="Rectangle 26"/>
            <p:cNvSpPr>
              <a:spLocks noChangeArrowheads="1"/>
            </p:cNvSpPr>
            <p:nvPr/>
          </p:nvSpPr>
          <p:spPr bwMode="auto">
            <a:xfrm>
              <a:off x="4951" y="1998"/>
              <a:ext cx="221" cy="230"/>
            </a:xfrm>
            <a:prstGeom prst="rect">
              <a:avLst/>
            </a:prstGeom>
            <a:noFill/>
            <a:ln w="9525">
              <a:noFill/>
              <a:miter lim="800000"/>
              <a:headEnd/>
              <a:tailEnd/>
            </a:ln>
          </p:spPr>
          <p:txBody>
            <a:bodyPr wrap="none" lIns="0" tIns="0" rIns="0" bIns="0">
              <a:spAutoFit/>
            </a:bodyPr>
            <a:lstStyle/>
            <a:p>
              <a:pPr>
                <a:buClrTx/>
              </a:pPr>
              <a:r>
                <a:rPr lang="en-US" sz="2400" b="1" baseline="-25000">
                  <a:solidFill>
                    <a:srgbClr val="000000"/>
                  </a:solidFill>
                </a:rPr>
                <a:t>3</a:t>
              </a:r>
              <a:r>
                <a:rPr lang="en-US" sz="2400" b="1">
                  <a:solidFill>
                    <a:srgbClr val="000000"/>
                  </a:solidFill>
                </a:rPr>
                <a:t> =</a:t>
              </a:r>
              <a:endParaRPr lang="en-US" b="1"/>
            </a:p>
          </p:txBody>
        </p:sp>
        <p:sp>
          <p:nvSpPr>
            <p:cNvPr id="346139" name="Line 27"/>
            <p:cNvSpPr>
              <a:spLocks noChangeShapeType="1"/>
            </p:cNvSpPr>
            <p:nvPr/>
          </p:nvSpPr>
          <p:spPr bwMode="auto">
            <a:xfrm>
              <a:off x="4177" y="996"/>
              <a:ext cx="3" cy="1478"/>
            </a:xfrm>
            <a:prstGeom prst="line">
              <a:avLst/>
            </a:prstGeom>
            <a:noFill/>
            <a:ln w="38100">
              <a:solidFill>
                <a:srgbClr val="000000"/>
              </a:solidFill>
              <a:round/>
              <a:headEnd/>
              <a:tailEnd/>
            </a:ln>
          </p:spPr>
          <p:txBody>
            <a:bodyPr/>
            <a:lstStyle/>
            <a:p>
              <a:endParaRPr lang="en-CA"/>
            </a:p>
          </p:txBody>
        </p:sp>
        <p:sp>
          <p:nvSpPr>
            <p:cNvPr id="346140" name="Rectangle 28"/>
            <p:cNvSpPr>
              <a:spLocks noChangeArrowheads="1"/>
            </p:cNvSpPr>
            <p:nvPr/>
          </p:nvSpPr>
          <p:spPr bwMode="auto">
            <a:xfrm>
              <a:off x="3816" y="250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6141" name="Line 29"/>
            <p:cNvSpPr>
              <a:spLocks noChangeShapeType="1"/>
            </p:cNvSpPr>
            <p:nvPr/>
          </p:nvSpPr>
          <p:spPr bwMode="auto">
            <a:xfrm>
              <a:off x="4326" y="1679"/>
              <a:ext cx="104" cy="1"/>
            </a:xfrm>
            <a:prstGeom prst="line">
              <a:avLst/>
            </a:prstGeom>
            <a:noFill/>
            <a:ln w="6350">
              <a:solidFill>
                <a:srgbClr val="000000"/>
              </a:solidFill>
              <a:round/>
              <a:headEnd/>
              <a:tailEnd/>
            </a:ln>
          </p:spPr>
          <p:txBody>
            <a:bodyPr/>
            <a:lstStyle/>
            <a:p>
              <a:endParaRPr lang="en-CA"/>
            </a:p>
          </p:txBody>
        </p:sp>
        <p:sp>
          <p:nvSpPr>
            <p:cNvPr id="346142" name="Line 30"/>
            <p:cNvSpPr>
              <a:spLocks noChangeShapeType="1"/>
            </p:cNvSpPr>
            <p:nvPr/>
          </p:nvSpPr>
          <p:spPr bwMode="auto">
            <a:xfrm>
              <a:off x="4470" y="1679"/>
              <a:ext cx="112" cy="1"/>
            </a:xfrm>
            <a:prstGeom prst="line">
              <a:avLst/>
            </a:prstGeom>
            <a:noFill/>
            <a:ln w="6350">
              <a:solidFill>
                <a:srgbClr val="000000"/>
              </a:solidFill>
              <a:round/>
              <a:headEnd/>
              <a:tailEnd/>
            </a:ln>
          </p:spPr>
          <p:txBody>
            <a:bodyPr/>
            <a:lstStyle/>
            <a:p>
              <a:endParaRPr lang="en-CA"/>
            </a:p>
          </p:txBody>
        </p:sp>
        <p:sp>
          <p:nvSpPr>
            <p:cNvPr id="346143" name="Rectangle 31"/>
            <p:cNvSpPr>
              <a:spLocks noChangeArrowheads="1"/>
            </p:cNvSpPr>
            <p:nvPr/>
          </p:nvSpPr>
          <p:spPr bwMode="auto">
            <a:xfrm>
              <a:off x="4470" y="1670"/>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6144" name="Rectangle 32"/>
            <p:cNvSpPr>
              <a:spLocks noChangeArrowheads="1"/>
            </p:cNvSpPr>
            <p:nvPr/>
          </p:nvSpPr>
          <p:spPr bwMode="auto">
            <a:xfrm>
              <a:off x="4321" y="1670"/>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6145" name="Line 33"/>
            <p:cNvSpPr>
              <a:spLocks noChangeShapeType="1"/>
            </p:cNvSpPr>
            <p:nvPr/>
          </p:nvSpPr>
          <p:spPr bwMode="auto">
            <a:xfrm>
              <a:off x="4941" y="1689"/>
              <a:ext cx="104" cy="1"/>
            </a:xfrm>
            <a:prstGeom prst="line">
              <a:avLst/>
            </a:prstGeom>
            <a:noFill/>
            <a:ln w="6350">
              <a:solidFill>
                <a:srgbClr val="000000"/>
              </a:solidFill>
              <a:round/>
              <a:headEnd/>
              <a:tailEnd/>
            </a:ln>
          </p:spPr>
          <p:txBody>
            <a:bodyPr/>
            <a:lstStyle/>
            <a:p>
              <a:endParaRPr lang="en-CA"/>
            </a:p>
          </p:txBody>
        </p:sp>
        <p:sp>
          <p:nvSpPr>
            <p:cNvPr id="346146" name="Rectangle 34"/>
            <p:cNvSpPr>
              <a:spLocks noChangeArrowheads="1"/>
            </p:cNvSpPr>
            <p:nvPr/>
          </p:nvSpPr>
          <p:spPr bwMode="auto">
            <a:xfrm>
              <a:off x="5085" y="1680"/>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6147" name="Rectangle 35"/>
            <p:cNvSpPr>
              <a:spLocks noChangeArrowheads="1"/>
            </p:cNvSpPr>
            <p:nvPr/>
          </p:nvSpPr>
          <p:spPr bwMode="auto">
            <a:xfrm>
              <a:off x="4936" y="1680"/>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6148" name="Line 36"/>
            <p:cNvSpPr>
              <a:spLocks noChangeShapeType="1"/>
            </p:cNvSpPr>
            <p:nvPr/>
          </p:nvSpPr>
          <p:spPr bwMode="auto">
            <a:xfrm>
              <a:off x="4519" y="2218"/>
              <a:ext cx="112" cy="1"/>
            </a:xfrm>
            <a:prstGeom prst="line">
              <a:avLst/>
            </a:prstGeom>
            <a:noFill/>
            <a:ln w="6350">
              <a:solidFill>
                <a:srgbClr val="000000"/>
              </a:solidFill>
              <a:round/>
              <a:headEnd/>
              <a:tailEnd/>
            </a:ln>
          </p:spPr>
          <p:txBody>
            <a:bodyPr/>
            <a:lstStyle/>
            <a:p>
              <a:endParaRPr lang="en-CA"/>
            </a:p>
          </p:txBody>
        </p:sp>
        <p:sp>
          <p:nvSpPr>
            <p:cNvPr id="346149" name="Rectangle 37"/>
            <p:cNvSpPr>
              <a:spLocks noChangeArrowheads="1"/>
            </p:cNvSpPr>
            <p:nvPr/>
          </p:nvSpPr>
          <p:spPr bwMode="auto">
            <a:xfrm>
              <a:off x="4519" y="2209"/>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6150" name="Rectangle 38"/>
            <p:cNvSpPr>
              <a:spLocks noChangeArrowheads="1"/>
            </p:cNvSpPr>
            <p:nvPr/>
          </p:nvSpPr>
          <p:spPr bwMode="auto">
            <a:xfrm>
              <a:off x="4370" y="2209"/>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6151" name="Rectangle 39"/>
            <p:cNvSpPr>
              <a:spLocks noChangeArrowheads="1"/>
            </p:cNvSpPr>
            <p:nvPr/>
          </p:nvSpPr>
          <p:spPr bwMode="auto">
            <a:xfrm>
              <a:off x="5056" y="2151"/>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6152" name="Rectangle 40"/>
            <p:cNvSpPr>
              <a:spLocks noChangeArrowheads="1"/>
            </p:cNvSpPr>
            <p:nvPr/>
          </p:nvSpPr>
          <p:spPr bwMode="auto">
            <a:xfrm>
              <a:off x="4907" y="2151"/>
              <a:ext cx="208" cy="29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6153" name="Line 41"/>
            <p:cNvSpPr>
              <a:spLocks noChangeShapeType="1"/>
            </p:cNvSpPr>
            <p:nvPr/>
          </p:nvSpPr>
          <p:spPr bwMode="auto">
            <a:xfrm>
              <a:off x="4753" y="996"/>
              <a:ext cx="3" cy="1478"/>
            </a:xfrm>
            <a:prstGeom prst="line">
              <a:avLst/>
            </a:prstGeom>
            <a:noFill/>
            <a:ln w="38100">
              <a:solidFill>
                <a:srgbClr val="000000"/>
              </a:solidFill>
              <a:round/>
              <a:headEnd/>
              <a:tailEnd/>
            </a:ln>
          </p:spPr>
          <p:txBody>
            <a:bodyPr/>
            <a:lstStyle/>
            <a:p>
              <a:endParaRPr lang="en-CA"/>
            </a:p>
          </p:txBody>
        </p:sp>
        <p:sp>
          <p:nvSpPr>
            <p:cNvPr id="346154" name="Line 42"/>
            <p:cNvSpPr>
              <a:spLocks noChangeShapeType="1"/>
            </p:cNvSpPr>
            <p:nvPr/>
          </p:nvSpPr>
          <p:spPr bwMode="auto">
            <a:xfrm>
              <a:off x="5348" y="996"/>
              <a:ext cx="3" cy="1478"/>
            </a:xfrm>
            <a:prstGeom prst="line">
              <a:avLst/>
            </a:prstGeom>
            <a:noFill/>
            <a:ln w="38100">
              <a:solidFill>
                <a:srgbClr val="000000"/>
              </a:solidFill>
              <a:round/>
              <a:headEnd/>
              <a:tailEnd/>
            </a:ln>
          </p:spPr>
          <p:txBody>
            <a:bodyPr/>
            <a:lstStyle/>
            <a:p>
              <a:endParaRPr lang="en-CA"/>
            </a:p>
          </p:txBody>
        </p:sp>
        <p:sp>
          <p:nvSpPr>
            <p:cNvPr id="346155" name="Line 43"/>
            <p:cNvSpPr>
              <a:spLocks noChangeShapeType="1"/>
            </p:cNvSpPr>
            <p:nvPr/>
          </p:nvSpPr>
          <p:spPr bwMode="auto">
            <a:xfrm rot="-5400000">
              <a:off x="4517" y="1654"/>
              <a:ext cx="3" cy="1622"/>
            </a:xfrm>
            <a:prstGeom prst="line">
              <a:avLst/>
            </a:prstGeom>
            <a:noFill/>
            <a:ln w="38100">
              <a:solidFill>
                <a:srgbClr val="000000"/>
              </a:solidFill>
              <a:round/>
              <a:headEnd/>
              <a:tailEnd/>
            </a:ln>
          </p:spPr>
          <p:txBody>
            <a:bodyPr/>
            <a:lstStyle/>
            <a:p>
              <a:endParaRPr lang="en-CA"/>
            </a:p>
          </p:txBody>
        </p:sp>
        <p:sp>
          <p:nvSpPr>
            <p:cNvPr id="346156" name="Line 44"/>
            <p:cNvSpPr>
              <a:spLocks noChangeShapeType="1"/>
            </p:cNvSpPr>
            <p:nvPr/>
          </p:nvSpPr>
          <p:spPr bwMode="auto">
            <a:xfrm rot="-5400000">
              <a:off x="4536" y="541"/>
              <a:ext cx="3" cy="1622"/>
            </a:xfrm>
            <a:prstGeom prst="line">
              <a:avLst/>
            </a:prstGeom>
            <a:noFill/>
            <a:ln w="38100">
              <a:solidFill>
                <a:srgbClr val="000000"/>
              </a:solidFill>
              <a:round/>
              <a:headEnd/>
              <a:tailEnd/>
            </a:ln>
          </p:spPr>
          <p:txBody>
            <a:bodyPr/>
            <a:lstStyle/>
            <a:p>
              <a:endParaRPr lang="en-CA"/>
            </a:p>
          </p:txBody>
        </p:sp>
        <p:sp>
          <p:nvSpPr>
            <p:cNvPr id="346157" name="Line 45"/>
            <p:cNvSpPr>
              <a:spLocks noChangeShapeType="1"/>
            </p:cNvSpPr>
            <p:nvPr/>
          </p:nvSpPr>
          <p:spPr bwMode="auto">
            <a:xfrm rot="-5400000">
              <a:off x="4546" y="1126"/>
              <a:ext cx="3" cy="1622"/>
            </a:xfrm>
            <a:prstGeom prst="line">
              <a:avLst/>
            </a:prstGeom>
            <a:noFill/>
            <a:ln w="38100">
              <a:solidFill>
                <a:srgbClr val="000000"/>
              </a:solidFill>
              <a:round/>
              <a:headEnd/>
              <a:tailEnd/>
            </a:ln>
          </p:spPr>
          <p:txBody>
            <a:bodyPr/>
            <a:lstStyle/>
            <a:p>
              <a:endParaRPr lang="en-CA"/>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lide Number Placeholder 3"/>
          <p:cNvSpPr>
            <a:spLocks noGrp="1"/>
          </p:cNvSpPr>
          <p:nvPr>
            <p:ph type="sldNum" sz="quarter" idx="10"/>
          </p:nvPr>
        </p:nvSpPr>
        <p:spPr/>
        <p:txBody>
          <a:bodyPr/>
          <a:lstStyle/>
          <a:p>
            <a:r>
              <a:rPr lang="en-US"/>
              <a:t>Chapter 2 - Part 2         </a:t>
            </a:r>
            <a:fld id="{7E16F13D-0DC2-4970-9A36-63CF09A0AB02}" type="slidenum">
              <a:rPr lang="en-US"/>
              <a:pPr/>
              <a:t>12</a:t>
            </a:fld>
            <a:endParaRPr lang="en-US"/>
          </a:p>
        </p:txBody>
      </p:sp>
      <p:sp>
        <p:nvSpPr>
          <p:cNvPr id="347138" name="Rectangle 2"/>
          <p:cNvSpPr>
            <a:spLocks noGrp="1" noChangeArrowheads="1"/>
          </p:cNvSpPr>
          <p:nvPr>
            <p:ph type="title"/>
          </p:nvPr>
        </p:nvSpPr>
        <p:spPr/>
        <p:txBody>
          <a:bodyPr/>
          <a:lstStyle/>
          <a:p>
            <a:r>
              <a:rPr lang="en-US" b="1">
                <a:solidFill>
                  <a:schemeClr val="tx1"/>
                </a:solidFill>
              </a:rPr>
              <a:t>K-Map and Truth Tables</a:t>
            </a:r>
          </a:p>
        </p:txBody>
      </p:sp>
      <p:sp>
        <p:nvSpPr>
          <p:cNvPr id="347139" name="Rectangle 3"/>
          <p:cNvSpPr>
            <a:spLocks noGrp="1" noChangeArrowheads="1"/>
          </p:cNvSpPr>
          <p:nvPr>
            <p:ph type="body" idx="1"/>
          </p:nvPr>
        </p:nvSpPr>
        <p:spPr/>
        <p:txBody>
          <a:bodyPr/>
          <a:lstStyle/>
          <a:p>
            <a:r>
              <a:rPr lang="en-US" sz="2400" b="1">
                <a:cs typeface="Times New Roman" pitchFamily="18" charset="0"/>
              </a:rPr>
              <a:t>The K-Map is just a different form of the truth table. </a:t>
            </a:r>
          </a:p>
          <a:p>
            <a:r>
              <a:rPr lang="en-US" sz="2400" b="1">
                <a:cs typeface="Times New Roman" pitchFamily="18" charset="0"/>
              </a:rPr>
              <a:t>Example – Two variable function:</a:t>
            </a:r>
          </a:p>
          <a:p>
            <a:pPr lvl="1">
              <a:buSzPct val="125000"/>
            </a:pPr>
            <a:r>
              <a:rPr lang="en-US" sz="2400" b="1">
                <a:cs typeface="Times New Roman" pitchFamily="18" charset="0"/>
              </a:rPr>
              <a:t>We choose a,b,c and d from the set {0,1} to implement a particular function, F(x,y).</a:t>
            </a:r>
            <a:r>
              <a:rPr lang="en-US"/>
              <a:t> </a:t>
            </a:r>
          </a:p>
        </p:txBody>
      </p:sp>
      <p:sp>
        <p:nvSpPr>
          <p:cNvPr id="347140" name="Text Box 4"/>
          <p:cNvSpPr txBox="1">
            <a:spLocks noChangeArrowheads="1"/>
          </p:cNvSpPr>
          <p:nvPr/>
        </p:nvSpPr>
        <p:spPr bwMode="auto">
          <a:xfrm>
            <a:off x="1325563" y="2881313"/>
            <a:ext cx="2590800" cy="519112"/>
          </a:xfrm>
          <a:prstGeom prst="rect">
            <a:avLst/>
          </a:prstGeom>
          <a:noFill/>
          <a:ln w="9525">
            <a:noFill/>
            <a:miter lim="800000"/>
            <a:headEnd/>
            <a:tailEnd/>
          </a:ln>
          <a:effectLst/>
        </p:spPr>
        <p:txBody>
          <a:bodyPr>
            <a:spAutoFit/>
          </a:bodyPr>
          <a:lstStyle/>
          <a:p>
            <a:pPr>
              <a:buClrTx/>
            </a:pPr>
            <a:r>
              <a:rPr lang="en-US" b="1"/>
              <a:t>Function Table</a:t>
            </a:r>
          </a:p>
        </p:txBody>
      </p:sp>
      <p:sp>
        <p:nvSpPr>
          <p:cNvPr id="347141" name="Text Box 5"/>
          <p:cNvSpPr txBox="1">
            <a:spLocks noChangeArrowheads="1"/>
          </p:cNvSpPr>
          <p:nvPr/>
        </p:nvSpPr>
        <p:spPr bwMode="auto">
          <a:xfrm>
            <a:off x="5837238" y="2879725"/>
            <a:ext cx="1905000" cy="519113"/>
          </a:xfrm>
          <a:prstGeom prst="rect">
            <a:avLst/>
          </a:prstGeom>
          <a:noFill/>
          <a:ln w="9525">
            <a:noFill/>
            <a:miter lim="800000"/>
            <a:headEnd/>
            <a:tailEnd/>
          </a:ln>
          <a:effectLst/>
        </p:spPr>
        <p:txBody>
          <a:bodyPr>
            <a:spAutoFit/>
          </a:bodyPr>
          <a:lstStyle/>
          <a:p>
            <a:pPr>
              <a:buClrTx/>
            </a:pPr>
            <a:r>
              <a:rPr lang="en-US" b="1"/>
              <a:t>K-Map</a:t>
            </a:r>
          </a:p>
        </p:txBody>
      </p:sp>
      <p:grpSp>
        <p:nvGrpSpPr>
          <p:cNvPr id="347142" name="Group 6"/>
          <p:cNvGrpSpPr>
            <a:grpSpLocks/>
          </p:cNvGrpSpPr>
          <p:nvPr/>
        </p:nvGrpSpPr>
        <p:grpSpPr bwMode="auto">
          <a:xfrm>
            <a:off x="822325" y="3443288"/>
            <a:ext cx="3497263" cy="3062287"/>
            <a:chOff x="518" y="2083"/>
            <a:chExt cx="2203" cy="1929"/>
          </a:xfrm>
        </p:grpSpPr>
        <p:sp>
          <p:nvSpPr>
            <p:cNvPr id="347143" name="Rectangle 7"/>
            <p:cNvSpPr>
              <a:spLocks noChangeArrowheads="1"/>
            </p:cNvSpPr>
            <p:nvPr/>
          </p:nvSpPr>
          <p:spPr bwMode="auto">
            <a:xfrm>
              <a:off x="846" y="2109"/>
              <a:ext cx="528"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Input </a:t>
              </a:r>
              <a:endParaRPr lang="en-US" b="1"/>
            </a:p>
          </p:txBody>
        </p:sp>
        <p:sp>
          <p:nvSpPr>
            <p:cNvPr id="347144" name="Rectangle 8"/>
            <p:cNvSpPr>
              <a:spLocks noChangeArrowheads="1"/>
            </p:cNvSpPr>
            <p:nvPr/>
          </p:nvSpPr>
          <p:spPr bwMode="auto">
            <a:xfrm>
              <a:off x="798" y="2346"/>
              <a:ext cx="578"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Values</a:t>
              </a:r>
              <a:endParaRPr lang="en-US" b="1"/>
            </a:p>
          </p:txBody>
        </p:sp>
        <p:sp>
          <p:nvSpPr>
            <p:cNvPr id="347145" name="Rectangle 9"/>
            <p:cNvSpPr>
              <a:spLocks noChangeArrowheads="1"/>
            </p:cNvSpPr>
            <p:nvPr/>
          </p:nvSpPr>
          <p:spPr bwMode="auto">
            <a:xfrm>
              <a:off x="1381" y="2346"/>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46" name="Rectangle 10"/>
            <p:cNvSpPr>
              <a:spLocks noChangeArrowheads="1"/>
            </p:cNvSpPr>
            <p:nvPr/>
          </p:nvSpPr>
          <p:spPr bwMode="auto">
            <a:xfrm>
              <a:off x="897" y="2584"/>
              <a:ext cx="384"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(x,y)</a:t>
              </a:r>
              <a:endParaRPr lang="en-US" b="1"/>
            </a:p>
          </p:txBody>
        </p:sp>
        <p:sp>
          <p:nvSpPr>
            <p:cNvPr id="347147" name="Rectangle 11"/>
            <p:cNvSpPr>
              <a:spLocks noChangeArrowheads="1"/>
            </p:cNvSpPr>
            <p:nvPr/>
          </p:nvSpPr>
          <p:spPr bwMode="auto">
            <a:xfrm>
              <a:off x="1282" y="2584"/>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48" name="Rectangle 12"/>
            <p:cNvSpPr>
              <a:spLocks noChangeArrowheads="1"/>
            </p:cNvSpPr>
            <p:nvPr/>
          </p:nvSpPr>
          <p:spPr bwMode="auto">
            <a:xfrm>
              <a:off x="1664" y="2109"/>
              <a:ext cx="817"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Function </a:t>
              </a:r>
              <a:endParaRPr lang="en-US" b="1"/>
            </a:p>
          </p:txBody>
        </p:sp>
        <p:sp>
          <p:nvSpPr>
            <p:cNvPr id="347149" name="Rectangle 13"/>
            <p:cNvSpPr>
              <a:spLocks noChangeArrowheads="1"/>
            </p:cNvSpPr>
            <p:nvPr/>
          </p:nvSpPr>
          <p:spPr bwMode="auto">
            <a:xfrm>
              <a:off x="1797" y="2346"/>
              <a:ext cx="50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Value</a:t>
              </a:r>
              <a:endParaRPr lang="en-US" b="1"/>
            </a:p>
          </p:txBody>
        </p:sp>
        <p:sp>
          <p:nvSpPr>
            <p:cNvPr id="347150" name="Rectangle 14"/>
            <p:cNvSpPr>
              <a:spLocks noChangeArrowheads="1"/>
            </p:cNvSpPr>
            <p:nvPr/>
          </p:nvSpPr>
          <p:spPr bwMode="auto">
            <a:xfrm>
              <a:off x="2302" y="2346"/>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51" name="Rectangle 15"/>
            <p:cNvSpPr>
              <a:spLocks noChangeArrowheads="1"/>
            </p:cNvSpPr>
            <p:nvPr/>
          </p:nvSpPr>
          <p:spPr bwMode="auto">
            <a:xfrm>
              <a:off x="1797" y="2584"/>
              <a:ext cx="506"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F(x,y)</a:t>
              </a:r>
              <a:endParaRPr lang="en-US" b="1"/>
            </a:p>
          </p:txBody>
        </p:sp>
        <p:sp>
          <p:nvSpPr>
            <p:cNvPr id="347152" name="Rectangle 16"/>
            <p:cNvSpPr>
              <a:spLocks noChangeArrowheads="1"/>
            </p:cNvSpPr>
            <p:nvPr/>
          </p:nvSpPr>
          <p:spPr bwMode="auto">
            <a:xfrm>
              <a:off x="2304" y="2584"/>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53" name="Rectangle 17"/>
            <p:cNvSpPr>
              <a:spLocks noChangeArrowheads="1"/>
            </p:cNvSpPr>
            <p:nvPr/>
          </p:nvSpPr>
          <p:spPr bwMode="auto">
            <a:xfrm>
              <a:off x="620" y="2083"/>
              <a:ext cx="19" cy="18"/>
            </a:xfrm>
            <a:prstGeom prst="rect">
              <a:avLst/>
            </a:prstGeom>
            <a:solidFill>
              <a:srgbClr val="000000"/>
            </a:solidFill>
            <a:ln w="9525">
              <a:noFill/>
              <a:miter lim="800000"/>
              <a:headEnd/>
              <a:tailEnd/>
            </a:ln>
          </p:spPr>
          <p:txBody>
            <a:bodyPr/>
            <a:lstStyle/>
            <a:p>
              <a:endParaRPr lang="en-CA"/>
            </a:p>
          </p:txBody>
        </p:sp>
        <p:sp>
          <p:nvSpPr>
            <p:cNvPr id="347154" name="Line 18"/>
            <p:cNvSpPr>
              <a:spLocks noChangeShapeType="1"/>
            </p:cNvSpPr>
            <p:nvPr/>
          </p:nvSpPr>
          <p:spPr bwMode="auto">
            <a:xfrm>
              <a:off x="620" y="2083"/>
              <a:ext cx="19" cy="1"/>
            </a:xfrm>
            <a:prstGeom prst="line">
              <a:avLst/>
            </a:prstGeom>
            <a:noFill/>
            <a:ln w="0">
              <a:solidFill>
                <a:srgbClr val="000000"/>
              </a:solidFill>
              <a:round/>
              <a:headEnd/>
              <a:tailEnd/>
            </a:ln>
          </p:spPr>
          <p:txBody>
            <a:bodyPr/>
            <a:lstStyle/>
            <a:p>
              <a:endParaRPr lang="en-CA"/>
            </a:p>
          </p:txBody>
        </p:sp>
        <p:sp>
          <p:nvSpPr>
            <p:cNvPr id="347155" name="Line 19"/>
            <p:cNvSpPr>
              <a:spLocks noChangeShapeType="1"/>
            </p:cNvSpPr>
            <p:nvPr/>
          </p:nvSpPr>
          <p:spPr bwMode="auto">
            <a:xfrm>
              <a:off x="620" y="2083"/>
              <a:ext cx="1" cy="18"/>
            </a:xfrm>
            <a:prstGeom prst="line">
              <a:avLst/>
            </a:prstGeom>
            <a:noFill/>
            <a:ln w="0">
              <a:solidFill>
                <a:srgbClr val="000000"/>
              </a:solidFill>
              <a:round/>
              <a:headEnd/>
              <a:tailEnd/>
            </a:ln>
          </p:spPr>
          <p:txBody>
            <a:bodyPr/>
            <a:lstStyle/>
            <a:p>
              <a:endParaRPr lang="en-CA"/>
            </a:p>
          </p:txBody>
        </p:sp>
        <p:sp>
          <p:nvSpPr>
            <p:cNvPr id="347156" name="Rectangle 20"/>
            <p:cNvSpPr>
              <a:spLocks noChangeArrowheads="1"/>
            </p:cNvSpPr>
            <p:nvPr/>
          </p:nvSpPr>
          <p:spPr bwMode="auto">
            <a:xfrm>
              <a:off x="620" y="2083"/>
              <a:ext cx="19" cy="18"/>
            </a:xfrm>
            <a:prstGeom prst="rect">
              <a:avLst/>
            </a:prstGeom>
            <a:solidFill>
              <a:srgbClr val="000000"/>
            </a:solidFill>
            <a:ln w="9525">
              <a:noFill/>
              <a:miter lim="800000"/>
              <a:headEnd/>
              <a:tailEnd/>
            </a:ln>
          </p:spPr>
          <p:txBody>
            <a:bodyPr/>
            <a:lstStyle/>
            <a:p>
              <a:endParaRPr lang="en-CA"/>
            </a:p>
          </p:txBody>
        </p:sp>
        <p:sp>
          <p:nvSpPr>
            <p:cNvPr id="347157" name="Line 21"/>
            <p:cNvSpPr>
              <a:spLocks noChangeShapeType="1"/>
            </p:cNvSpPr>
            <p:nvPr/>
          </p:nvSpPr>
          <p:spPr bwMode="auto">
            <a:xfrm>
              <a:off x="620" y="2083"/>
              <a:ext cx="19" cy="1"/>
            </a:xfrm>
            <a:prstGeom prst="line">
              <a:avLst/>
            </a:prstGeom>
            <a:noFill/>
            <a:ln w="0">
              <a:solidFill>
                <a:srgbClr val="000000"/>
              </a:solidFill>
              <a:round/>
              <a:headEnd/>
              <a:tailEnd/>
            </a:ln>
          </p:spPr>
          <p:txBody>
            <a:bodyPr/>
            <a:lstStyle/>
            <a:p>
              <a:endParaRPr lang="en-CA"/>
            </a:p>
          </p:txBody>
        </p:sp>
        <p:sp>
          <p:nvSpPr>
            <p:cNvPr id="347158" name="Line 22"/>
            <p:cNvSpPr>
              <a:spLocks noChangeShapeType="1"/>
            </p:cNvSpPr>
            <p:nvPr/>
          </p:nvSpPr>
          <p:spPr bwMode="auto">
            <a:xfrm>
              <a:off x="620" y="2083"/>
              <a:ext cx="1" cy="18"/>
            </a:xfrm>
            <a:prstGeom prst="line">
              <a:avLst/>
            </a:prstGeom>
            <a:noFill/>
            <a:ln w="0">
              <a:solidFill>
                <a:srgbClr val="000000"/>
              </a:solidFill>
              <a:round/>
              <a:headEnd/>
              <a:tailEnd/>
            </a:ln>
          </p:spPr>
          <p:txBody>
            <a:bodyPr/>
            <a:lstStyle/>
            <a:p>
              <a:endParaRPr lang="en-CA"/>
            </a:p>
          </p:txBody>
        </p:sp>
        <p:sp>
          <p:nvSpPr>
            <p:cNvPr id="347159" name="Rectangle 23"/>
            <p:cNvSpPr>
              <a:spLocks noChangeArrowheads="1"/>
            </p:cNvSpPr>
            <p:nvPr/>
          </p:nvSpPr>
          <p:spPr bwMode="auto">
            <a:xfrm>
              <a:off x="639" y="2083"/>
              <a:ext cx="898" cy="18"/>
            </a:xfrm>
            <a:prstGeom prst="rect">
              <a:avLst/>
            </a:prstGeom>
            <a:solidFill>
              <a:srgbClr val="000000"/>
            </a:solidFill>
            <a:ln w="9525">
              <a:noFill/>
              <a:miter lim="800000"/>
              <a:headEnd/>
              <a:tailEnd/>
            </a:ln>
          </p:spPr>
          <p:txBody>
            <a:bodyPr/>
            <a:lstStyle/>
            <a:p>
              <a:endParaRPr lang="en-CA"/>
            </a:p>
          </p:txBody>
        </p:sp>
        <p:sp>
          <p:nvSpPr>
            <p:cNvPr id="347160" name="Line 24"/>
            <p:cNvSpPr>
              <a:spLocks noChangeShapeType="1"/>
            </p:cNvSpPr>
            <p:nvPr/>
          </p:nvSpPr>
          <p:spPr bwMode="auto">
            <a:xfrm>
              <a:off x="639" y="2083"/>
              <a:ext cx="898" cy="1"/>
            </a:xfrm>
            <a:prstGeom prst="line">
              <a:avLst/>
            </a:prstGeom>
            <a:noFill/>
            <a:ln w="0">
              <a:solidFill>
                <a:srgbClr val="000000"/>
              </a:solidFill>
              <a:round/>
              <a:headEnd/>
              <a:tailEnd/>
            </a:ln>
          </p:spPr>
          <p:txBody>
            <a:bodyPr/>
            <a:lstStyle/>
            <a:p>
              <a:endParaRPr lang="en-CA"/>
            </a:p>
          </p:txBody>
        </p:sp>
        <p:sp>
          <p:nvSpPr>
            <p:cNvPr id="347161" name="Rectangle 25"/>
            <p:cNvSpPr>
              <a:spLocks noChangeArrowheads="1"/>
            </p:cNvSpPr>
            <p:nvPr/>
          </p:nvSpPr>
          <p:spPr bwMode="auto">
            <a:xfrm>
              <a:off x="1537" y="2083"/>
              <a:ext cx="18" cy="18"/>
            </a:xfrm>
            <a:prstGeom prst="rect">
              <a:avLst/>
            </a:prstGeom>
            <a:solidFill>
              <a:srgbClr val="000000"/>
            </a:solidFill>
            <a:ln w="9525">
              <a:noFill/>
              <a:miter lim="800000"/>
              <a:headEnd/>
              <a:tailEnd/>
            </a:ln>
          </p:spPr>
          <p:txBody>
            <a:bodyPr/>
            <a:lstStyle/>
            <a:p>
              <a:endParaRPr lang="en-CA"/>
            </a:p>
          </p:txBody>
        </p:sp>
        <p:sp>
          <p:nvSpPr>
            <p:cNvPr id="347162" name="Line 26"/>
            <p:cNvSpPr>
              <a:spLocks noChangeShapeType="1"/>
            </p:cNvSpPr>
            <p:nvPr/>
          </p:nvSpPr>
          <p:spPr bwMode="auto">
            <a:xfrm>
              <a:off x="1537" y="2083"/>
              <a:ext cx="18" cy="1"/>
            </a:xfrm>
            <a:prstGeom prst="line">
              <a:avLst/>
            </a:prstGeom>
            <a:noFill/>
            <a:ln w="0">
              <a:solidFill>
                <a:srgbClr val="000000"/>
              </a:solidFill>
              <a:round/>
              <a:headEnd/>
              <a:tailEnd/>
            </a:ln>
          </p:spPr>
          <p:txBody>
            <a:bodyPr/>
            <a:lstStyle/>
            <a:p>
              <a:endParaRPr lang="en-CA"/>
            </a:p>
          </p:txBody>
        </p:sp>
        <p:sp>
          <p:nvSpPr>
            <p:cNvPr id="347163" name="Line 27"/>
            <p:cNvSpPr>
              <a:spLocks noChangeShapeType="1"/>
            </p:cNvSpPr>
            <p:nvPr/>
          </p:nvSpPr>
          <p:spPr bwMode="auto">
            <a:xfrm>
              <a:off x="1537" y="2083"/>
              <a:ext cx="1" cy="18"/>
            </a:xfrm>
            <a:prstGeom prst="line">
              <a:avLst/>
            </a:prstGeom>
            <a:noFill/>
            <a:ln w="0">
              <a:solidFill>
                <a:srgbClr val="000000"/>
              </a:solidFill>
              <a:round/>
              <a:headEnd/>
              <a:tailEnd/>
            </a:ln>
          </p:spPr>
          <p:txBody>
            <a:bodyPr/>
            <a:lstStyle/>
            <a:p>
              <a:endParaRPr lang="en-CA"/>
            </a:p>
          </p:txBody>
        </p:sp>
        <p:sp>
          <p:nvSpPr>
            <p:cNvPr id="347164" name="Rectangle 28"/>
            <p:cNvSpPr>
              <a:spLocks noChangeArrowheads="1"/>
            </p:cNvSpPr>
            <p:nvPr/>
          </p:nvSpPr>
          <p:spPr bwMode="auto">
            <a:xfrm>
              <a:off x="1555" y="2083"/>
              <a:ext cx="987" cy="18"/>
            </a:xfrm>
            <a:prstGeom prst="rect">
              <a:avLst/>
            </a:prstGeom>
            <a:solidFill>
              <a:srgbClr val="000000"/>
            </a:solidFill>
            <a:ln w="9525">
              <a:noFill/>
              <a:miter lim="800000"/>
              <a:headEnd/>
              <a:tailEnd/>
            </a:ln>
          </p:spPr>
          <p:txBody>
            <a:bodyPr/>
            <a:lstStyle/>
            <a:p>
              <a:endParaRPr lang="en-CA"/>
            </a:p>
          </p:txBody>
        </p:sp>
        <p:sp>
          <p:nvSpPr>
            <p:cNvPr id="347165" name="Line 29"/>
            <p:cNvSpPr>
              <a:spLocks noChangeShapeType="1"/>
            </p:cNvSpPr>
            <p:nvPr/>
          </p:nvSpPr>
          <p:spPr bwMode="auto">
            <a:xfrm>
              <a:off x="1555" y="2083"/>
              <a:ext cx="987" cy="1"/>
            </a:xfrm>
            <a:prstGeom prst="line">
              <a:avLst/>
            </a:prstGeom>
            <a:noFill/>
            <a:ln w="0">
              <a:solidFill>
                <a:srgbClr val="000000"/>
              </a:solidFill>
              <a:round/>
              <a:headEnd/>
              <a:tailEnd/>
            </a:ln>
          </p:spPr>
          <p:txBody>
            <a:bodyPr/>
            <a:lstStyle/>
            <a:p>
              <a:endParaRPr lang="en-CA"/>
            </a:p>
          </p:txBody>
        </p:sp>
        <p:sp>
          <p:nvSpPr>
            <p:cNvPr id="347166" name="Rectangle 30"/>
            <p:cNvSpPr>
              <a:spLocks noChangeArrowheads="1"/>
            </p:cNvSpPr>
            <p:nvPr/>
          </p:nvSpPr>
          <p:spPr bwMode="auto">
            <a:xfrm>
              <a:off x="2542" y="2083"/>
              <a:ext cx="18" cy="18"/>
            </a:xfrm>
            <a:prstGeom prst="rect">
              <a:avLst/>
            </a:prstGeom>
            <a:solidFill>
              <a:srgbClr val="000000"/>
            </a:solidFill>
            <a:ln w="9525">
              <a:noFill/>
              <a:miter lim="800000"/>
              <a:headEnd/>
              <a:tailEnd/>
            </a:ln>
          </p:spPr>
          <p:txBody>
            <a:bodyPr/>
            <a:lstStyle/>
            <a:p>
              <a:endParaRPr lang="en-CA"/>
            </a:p>
          </p:txBody>
        </p:sp>
        <p:sp>
          <p:nvSpPr>
            <p:cNvPr id="347167" name="Line 31"/>
            <p:cNvSpPr>
              <a:spLocks noChangeShapeType="1"/>
            </p:cNvSpPr>
            <p:nvPr/>
          </p:nvSpPr>
          <p:spPr bwMode="auto">
            <a:xfrm>
              <a:off x="2542" y="2083"/>
              <a:ext cx="18" cy="1"/>
            </a:xfrm>
            <a:prstGeom prst="line">
              <a:avLst/>
            </a:prstGeom>
            <a:noFill/>
            <a:ln w="0">
              <a:solidFill>
                <a:srgbClr val="000000"/>
              </a:solidFill>
              <a:round/>
              <a:headEnd/>
              <a:tailEnd/>
            </a:ln>
          </p:spPr>
          <p:txBody>
            <a:bodyPr/>
            <a:lstStyle/>
            <a:p>
              <a:endParaRPr lang="en-CA"/>
            </a:p>
          </p:txBody>
        </p:sp>
        <p:sp>
          <p:nvSpPr>
            <p:cNvPr id="347168" name="Line 32"/>
            <p:cNvSpPr>
              <a:spLocks noChangeShapeType="1"/>
            </p:cNvSpPr>
            <p:nvPr/>
          </p:nvSpPr>
          <p:spPr bwMode="auto">
            <a:xfrm>
              <a:off x="2542" y="2083"/>
              <a:ext cx="1" cy="18"/>
            </a:xfrm>
            <a:prstGeom prst="line">
              <a:avLst/>
            </a:prstGeom>
            <a:noFill/>
            <a:ln w="0">
              <a:solidFill>
                <a:srgbClr val="000000"/>
              </a:solidFill>
              <a:round/>
              <a:headEnd/>
              <a:tailEnd/>
            </a:ln>
          </p:spPr>
          <p:txBody>
            <a:bodyPr/>
            <a:lstStyle/>
            <a:p>
              <a:endParaRPr lang="en-CA"/>
            </a:p>
          </p:txBody>
        </p:sp>
        <p:sp>
          <p:nvSpPr>
            <p:cNvPr id="347169" name="Rectangle 33"/>
            <p:cNvSpPr>
              <a:spLocks noChangeArrowheads="1"/>
            </p:cNvSpPr>
            <p:nvPr/>
          </p:nvSpPr>
          <p:spPr bwMode="auto">
            <a:xfrm>
              <a:off x="2542" y="2083"/>
              <a:ext cx="18" cy="18"/>
            </a:xfrm>
            <a:prstGeom prst="rect">
              <a:avLst/>
            </a:prstGeom>
            <a:solidFill>
              <a:srgbClr val="000000"/>
            </a:solidFill>
            <a:ln w="9525">
              <a:noFill/>
              <a:miter lim="800000"/>
              <a:headEnd/>
              <a:tailEnd/>
            </a:ln>
          </p:spPr>
          <p:txBody>
            <a:bodyPr/>
            <a:lstStyle/>
            <a:p>
              <a:endParaRPr lang="en-CA"/>
            </a:p>
          </p:txBody>
        </p:sp>
        <p:sp>
          <p:nvSpPr>
            <p:cNvPr id="347170" name="Line 34"/>
            <p:cNvSpPr>
              <a:spLocks noChangeShapeType="1"/>
            </p:cNvSpPr>
            <p:nvPr/>
          </p:nvSpPr>
          <p:spPr bwMode="auto">
            <a:xfrm>
              <a:off x="2542" y="2083"/>
              <a:ext cx="18" cy="1"/>
            </a:xfrm>
            <a:prstGeom prst="line">
              <a:avLst/>
            </a:prstGeom>
            <a:noFill/>
            <a:ln w="0">
              <a:solidFill>
                <a:srgbClr val="000000"/>
              </a:solidFill>
              <a:round/>
              <a:headEnd/>
              <a:tailEnd/>
            </a:ln>
          </p:spPr>
          <p:txBody>
            <a:bodyPr/>
            <a:lstStyle/>
            <a:p>
              <a:endParaRPr lang="en-CA"/>
            </a:p>
          </p:txBody>
        </p:sp>
        <p:sp>
          <p:nvSpPr>
            <p:cNvPr id="347171" name="Line 35"/>
            <p:cNvSpPr>
              <a:spLocks noChangeShapeType="1"/>
            </p:cNvSpPr>
            <p:nvPr/>
          </p:nvSpPr>
          <p:spPr bwMode="auto">
            <a:xfrm>
              <a:off x="2542" y="2083"/>
              <a:ext cx="1" cy="18"/>
            </a:xfrm>
            <a:prstGeom prst="line">
              <a:avLst/>
            </a:prstGeom>
            <a:noFill/>
            <a:ln w="0">
              <a:solidFill>
                <a:srgbClr val="000000"/>
              </a:solidFill>
              <a:round/>
              <a:headEnd/>
              <a:tailEnd/>
            </a:ln>
          </p:spPr>
          <p:txBody>
            <a:bodyPr/>
            <a:lstStyle/>
            <a:p>
              <a:endParaRPr lang="en-CA"/>
            </a:p>
          </p:txBody>
        </p:sp>
        <p:sp>
          <p:nvSpPr>
            <p:cNvPr id="347172" name="Rectangle 36"/>
            <p:cNvSpPr>
              <a:spLocks noChangeArrowheads="1"/>
            </p:cNvSpPr>
            <p:nvPr/>
          </p:nvSpPr>
          <p:spPr bwMode="auto">
            <a:xfrm>
              <a:off x="620" y="2101"/>
              <a:ext cx="19" cy="762"/>
            </a:xfrm>
            <a:prstGeom prst="rect">
              <a:avLst/>
            </a:prstGeom>
            <a:solidFill>
              <a:srgbClr val="000000"/>
            </a:solidFill>
            <a:ln w="9525">
              <a:noFill/>
              <a:miter lim="800000"/>
              <a:headEnd/>
              <a:tailEnd/>
            </a:ln>
          </p:spPr>
          <p:txBody>
            <a:bodyPr/>
            <a:lstStyle/>
            <a:p>
              <a:endParaRPr lang="en-CA"/>
            </a:p>
          </p:txBody>
        </p:sp>
        <p:sp>
          <p:nvSpPr>
            <p:cNvPr id="347173" name="Line 37"/>
            <p:cNvSpPr>
              <a:spLocks noChangeShapeType="1"/>
            </p:cNvSpPr>
            <p:nvPr/>
          </p:nvSpPr>
          <p:spPr bwMode="auto">
            <a:xfrm>
              <a:off x="620" y="2101"/>
              <a:ext cx="1" cy="762"/>
            </a:xfrm>
            <a:prstGeom prst="line">
              <a:avLst/>
            </a:prstGeom>
            <a:noFill/>
            <a:ln w="0">
              <a:solidFill>
                <a:srgbClr val="000000"/>
              </a:solidFill>
              <a:round/>
              <a:headEnd/>
              <a:tailEnd/>
            </a:ln>
          </p:spPr>
          <p:txBody>
            <a:bodyPr/>
            <a:lstStyle/>
            <a:p>
              <a:endParaRPr lang="en-CA"/>
            </a:p>
          </p:txBody>
        </p:sp>
        <p:sp>
          <p:nvSpPr>
            <p:cNvPr id="347174" name="Rectangle 38"/>
            <p:cNvSpPr>
              <a:spLocks noChangeArrowheads="1"/>
            </p:cNvSpPr>
            <p:nvPr/>
          </p:nvSpPr>
          <p:spPr bwMode="auto">
            <a:xfrm>
              <a:off x="1537" y="2101"/>
              <a:ext cx="18" cy="762"/>
            </a:xfrm>
            <a:prstGeom prst="rect">
              <a:avLst/>
            </a:prstGeom>
            <a:solidFill>
              <a:srgbClr val="000000"/>
            </a:solidFill>
            <a:ln w="9525">
              <a:noFill/>
              <a:miter lim="800000"/>
              <a:headEnd/>
              <a:tailEnd/>
            </a:ln>
          </p:spPr>
          <p:txBody>
            <a:bodyPr/>
            <a:lstStyle/>
            <a:p>
              <a:endParaRPr lang="en-CA"/>
            </a:p>
          </p:txBody>
        </p:sp>
        <p:sp>
          <p:nvSpPr>
            <p:cNvPr id="347175" name="Line 39"/>
            <p:cNvSpPr>
              <a:spLocks noChangeShapeType="1"/>
            </p:cNvSpPr>
            <p:nvPr/>
          </p:nvSpPr>
          <p:spPr bwMode="auto">
            <a:xfrm>
              <a:off x="1537" y="2101"/>
              <a:ext cx="1" cy="762"/>
            </a:xfrm>
            <a:prstGeom prst="line">
              <a:avLst/>
            </a:prstGeom>
            <a:noFill/>
            <a:ln w="0">
              <a:solidFill>
                <a:srgbClr val="000000"/>
              </a:solidFill>
              <a:round/>
              <a:headEnd/>
              <a:tailEnd/>
            </a:ln>
          </p:spPr>
          <p:txBody>
            <a:bodyPr/>
            <a:lstStyle/>
            <a:p>
              <a:endParaRPr lang="en-CA"/>
            </a:p>
          </p:txBody>
        </p:sp>
        <p:sp>
          <p:nvSpPr>
            <p:cNvPr id="347176" name="Rectangle 40"/>
            <p:cNvSpPr>
              <a:spLocks noChangeArrowheads="1"/>
            </p:cNvSpPr>
            <p:nvPr/>
          </p:nvSpPr>
          <p:spPr bwMode="auto">
            <a:xfrm>
              <a:off x="2542" y="2101"/>
              <a:ext cx="18" cy="762"/>
            </a:xfrm>
            <a:prstGeom prst="rect">
              <a:avLst/>
            </a:prstGeom>
            <a:solidFill>
              <a:srgbClr val="000000"/>
            </a:solidFill>
            <a:ln w="9525">
              <a:noFill/>
              <a:miter lim="800000"/>
              <a:headEnd/>
              <a:tailEnd/>
            </a:ln>
          </p:spPr>
          <p:txBody>
            <a:bodyPr/>
            <a:lstStyle/>
            <a:p>
              <a:endParaRPr lang="en-CA"/>
            </a:p>
          </p:txBody>
        </p:sp>
        <p:sp>
          <p:nvSpPr>
            <p:cNvPr id="347177" name="Line 41"/>
            <p:cNvSpPr>
              <a:spLocks noChangeShapeType="1"/>
            </p:cNvSpPr>
            <p:nvPr/>
          </p:nvSpPr>
          <p:spPr bwMode="auto">
            <a:xfrm>
              <a:off x="2542" y="2101"/>
              <a:ext cx="1" cy="762"/>
            </a:xfrm>
            <a:prstGeom prst="line">
              <a:avLst/>
            </a:prstGeom>
            <a:noFill/>
            <a:ln w="0">
              <a:solidFill>
                <a:srgbClr val="000000"/>
              </a:solidFill>
              <a:round/>
              <a:headEnd/>
              <a:tailEnd/>
            </a:ln>
          </p:spPr>
          <p:txBody>
            <a:bodyPr/>
            <a:lstStyle/>
            <a:p>
              <a:endParaRPr lang="en-CA"/>
            </a:p>
          </p:txBody>
        </p:sp>
        <p:sp>
          <p:nvSpPr>
            <p:cNvPr id="347178" name="Rectangle 42"/>
            <p:cNvSpPr>
              <a:spLocks noChangeArrowheads="1"/>
            </p:cNvSpPr>
            <p:nvPr/>
          </p:nvSpPr>
          <p:spPr bwMode="auto">
            <a:xfrm>
              <a:off x="964" y="2889"/>
              <a:ext cx="2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0 0</a:t>
              </a:r>
              <a:endParaRPr lang="en-US" b="1"/>
            </a:p>
          </p:txBody>
        </p:sp>
        <p:sp>
          <p:nvSpPr>
            <p:cNvPr id="347179" name="Rectangle 43"/>
            <p:cNvSpPr>
              <a:spLocks noChangeArrowheads="1"/>
            </p:cNvSpPr>
            <p:nvPr/>
          </p:nvSpPr>
          <p:spPr bwMode="auto">
            <a:xfrm>
              <a:off x="1216" y="2889"/>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80" name="Rectangle 44"/>
            <p:cNvSpPr>
              <a:spLocks noChangeArrowheads="1"/>
            </p:cNvSpPr>
            <p:nvPr/>
          </p:nvSpPr>
          <p:spPr bwMode="auto">
            <a:xfrm>
              <a:off x="1999" y="2889"/>
              <a:ext cx="10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a</a:t>
              </a:r>
              <a:endParaRPr lang="en-US" b="1"/>
            </a:p>
          </p:txBody>
        </p:sp>
        <p:sp>
          <p:nvSpPr>
            <p:cNvPr id="347181" name="Rectangle 45"/>
            <p:cNvSpPr>
              <a:spLocks noChangeArrowheads="1"/>
            </p:cNvSpPr>
            <p:nvPr/>
          </p:nvSpPr>
          <p:spPr bwMode="auto">
            <a:xfrm>
              <a:off x="2100" y="2889"/>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182" name="Rectangle 46"/>
            <p:cNvSpPr>
              <a:spLocks noChangeArrowheads="1"/>
            </p:cNvSpPr>
            <p:nvPr/>
          </p:nvSpPr>
          <p:spPr bwMode="auto">
            <a:xfrm>
              <a:off x="620" y="2863"/>
              <a:ext cx="19" cy="18"/>
            </a:xfrm>
            <a:prstGeom prst="rect">
              <a:avLst/>
            </a:prstGeom>
            <a:solidFill>
              <a:srgbClr val="000000"/>
            </a:solidFill>
            <a:ln w="9525">
              <a:noFill/>
              <a:miter lim="800000"/>
              <a:headEnd/>
              <a:tailEnd/>
            </a:ln>
          </p:spPr>
          <p:txBody>
            <a:bodyPr/>
            <a:lstStyle/>
            <a:p>
              <a:endParaRPr lang="en-CA"/>
            </a:p>
          </p:txBody>
        </p:sp>
        <p:sp>
          <p:nvSpPr>
            <p:cNvPr id="347183" name="Line 47"/>
            <p:cNvSpPr>
              <a:spLocks noChangeShapeType="1"/>
            </p:cNvSpPr>
            <p:nvPr/>
          </p:nvSpPr>
          <p:spPr bwMode="auto">
            <a:xfrm>
              <a:off x="620" y="2863"/>
              <a:ext cx="19" cy="1"/>
            </a:xfrm>
            <a:prstGeom prst="line">
              <a:avLst/>
            </a:prstGeom>
            <a:noFill/>
            <a:ln w="0">
              <a:solidFill>
                <a:srgbClr val="000000"/>
              </a:solidFill>
              <a:round/>
              <a:headEnd/>
              <a:tailEnd/>
            </a:ln>
          </p:spPr>
          <p:txBody>
            <a:bodyPr/>
            <a:lstStyle/>
            <a:p>
              <a:endParaRPr lang="en-CA"/>
            </a:p>
          </p:txBody>
        </p:sp>
        <p:sp>
          <p:nvSpPr>
            <p:cNvPr id="347184" name="Line 48"/>
            <p:cNvSpPr>
              <a:spLocks noChangeShapeType="1"/>
            </p:cNvSpPr>
            <p:nvPr/>
          </p:nvSpPr>
          <p:spPr bwMode="auto">
            <a:xfrm>
              <a:off x="620" y="2863"/>
              <a:ext cx="1" cy="18"/>
            </a:xfrm>
            <a:prstGeom prst="line">
              <a:avLst/>
            </a:prstGeom>
            <a:noFill/>
            <a:ln w="0">
              <a:solidFill>
                <a:srgbClr val="000000"/>
              </a:solidFill>
              <a:round/>
              <a:headEnd/>
              <a:tailEnd/>
            </a:ln>
          </p:spPr>
          <p:txBody>
            <a:bodyPr/>
            <a:lstStyle/>
            <a:p>
              <a:endParaRPr lang="en-CA"/>
            </a:p>
          </p:txBody>
        </p:sp>
        <p:sp>
          <p:nvSpPr>
            <p:cNvPr id="347185" name="Rectangle 49"/>
            <p:cNvSpPr>
              <a:spLocks noChangeArrowheads="1"/>
            </p:cNvSpPr>
            <p:nvPr/>
          </p:nvSpPr>
          <p:spPr bwMode="auto">
            <a:xfrm>
              <a:off x="639" y="2863"/>
              <a:ext cx="898" cy="18"/>
            </a:xfrm>
            <a:prstGeom prst="rect">
              <a:avLst/>
            </a:prstGeom>
            <a:solidFill>
              <a:srgbClr val="000000"/>
            </a:solidFill>
            <a:ln w="9525">
              <a:noFill/>
              <a:miter lim="800000"/>
              <a:headEnd/>
              <a:tailEnd/>
            </a:ln>
          </p:spPr>
          <p:txBody>
            <a:bodyPr/>
            <a:lstStyle/>
            <a:p>
              <a:endParaRPr lang="en-CA"/>
            </a:p>
          </p:txBody>
        </p:sp>
        <p:sp>
          <p:nvSpPr>
            <p:cNvPr id="347186" name="Line 50"/>
            <p:cNvSpPr>
              <a:spLocks noChangeShapeType="1"/>
            </p:cNvSpPr>
            <p:nvPr/>
          </p:nvSpPr>
          <p:spPr bwMode="auto">
            <a:xfrm>
              <a:off x="639" y="2863"/>
              <a:ext cx="898" cy="1"/>
            </a:xfrm>
            <a:prstGeom prst="line">
              <a:avLst/>
            </a:prstGeom>
            <a:noFill/>
            <a:ln w="0">
              <a:solidFill>
                <a:srgbClr val="000000"/>
              </a:solidFill>
              <a:round/>
              <a:headEnd/>
              <a:tailEnd/>
            </a:ln>
          </p:spPr>
          <p:txBody>
            <a:bodyPr/>
            <a:lstStyle/>
            <a:p>
              <a:endParaRPr lang="en-CA"/>
            </a:p>
          </p:txBody>
        </p:sp>
        <p:sp>
          <p:nvSpPr>
            <p:cNvPr id="347187" name="Rectangle 51"/>
            <p:cNvSpPr>
              <a:spLocks noChangeArrowheads="1"/>
            </p:cNvSpPr>
            <p:nvPr/>
          </p:nvSpPr>
          <p:spPr bwMode="auto">
            <a:xfrm>
              <a:off x="1537" y="2863"/>
              <a:ext cx="18" cy="18"/>
            </a:xfrm>
            <a:prstGeom prst="rect">
              <a:avLst/>
            </a:prstGeom>
            <a:solidFill>
              <a:srgbClr val="000000"/>
            </a:solidFill>
            <a:ln w="9525">
              <a:noFill/>
              <a:miter lim="800000"/>
              <a:headEnd/>
              <a:tailEnd/>
            </a:ln>
          </p:spPr>
          <p:txBody>
            <a:bodyPr/>
            <a:lstStyle/>
            <a:p>
              <a:endParaRPr lang="en-CA"/>
            </a:p>
          </p:txBody>
        </p:sp>
        <p:sp>
          <p:nvSpPr>
            <p:cNvPr id="347188" name="Line 52"/>
            <p:cNvSpPr>
              <a:spLocks noChangeShapeType="1"/>
            </p:cNvSpPr>
            <p:nvPr/>
          </p:nvSpPr>
          <p:spPr bwMode="auto">
            <a:xfrm>
              <a:off x="1537" y="2863"/>
              <a:ext cx="18" cy="1"/>
            </a:xfrm>
            <a:prstGeom prst="line">
              <a:avLst/>
            </a:prstGeom>
            <a:noFill/>
            <a:ln w="0">
              <a:solidFill>
                <a:srgbClr val="000000"/>
              </a:solidFill>
              <a:round/>
              <a:headEnd/>
              <a:tailEnd/>
            </a:ln>
          </p:spPr>
          <p:txBody>
            <a:bodyPr/>
            <a:lstStyle/>
            <a:p>
              <a:endParaRPr lang="en-CA"/>
            </a:p>
          </p:txBody>
        </p:sp>
        <p:sp>
          <p:nvSpPr>
            <p:cNvPr id="347189" name="Line 53"/>
            <p:cNvSpPr>
              <a:spLocks noChangeShapeType="1"/>
            </p:cNvSpPr>
            <p:nvPr/>
          </p:nvSpPr>
          <p:spPr bwMode="auto">
            <a:xfrm>
              <a:off x="1537" y="2863"/>
              <a:ext cx="1" cy="18"/>
            </a:xfrm>
            <a:prstGeom prst="line">
              <a:avLst/>
            </a:prstGeom>
            <a:noFill/>
            <a:ln w="0">
              <a:solidFill>
                <a:srgbClr val="000000"/>
              </a:solidFill>
              <a:round/>
              <a:headEnd/>
              <a:tailEnd/>
            </a:ln>
          </p:spPr>
          <p:txBody>
            <a:bodyPr/>
            <a:lstStyle/>
            <a:p>
              <a:endParaRPr lang="en-CA"/>
            </a:p>
          </p:txBody>
        </p:sp>
        <p:sp>
          <p:nvSpPr>
            <p:cNvPr id="347190" name="Rectangle 54"/>
            <p:cNvSpPr>
              <a:spLocks noChangeArrowheads="1"/>
            </p:cNvSpPr>
            <p:nvPr/>
          </p:nvSpPr>
          <p:spPr bwMode="auto">
            <a:xfrm>
              <a:off x="1555" y="2863"/>
              <a:ext cx="987" cy="18"/>
            </a:xfrm>
            <a:prstGeom prst="rect">
              <a:avLst/>
            </a:prstGeom>
            <a:solidFill>
              <a:srgbClr val="000000"/>
            </a:solidFill>
            <a:ln w="9525">
              <a:noFill/>
              <a:miter lim="800000"/>
              <a:headEnd/>
              <a:tailEnd/>
            </a:ln>
          </p:spPr>
          <p:txBody>
            <a:bodyPr/>
            <a:lstStyle/>
            <a:p>
              <a:endParaRPr lang="en-CA"/>
            </a:p>
          </p:txBody>
        </p:sp>
        <p:sp>
          <p:nvSpPr>
            <p:cNvPr id="347191" name="Line 55"/>
            <p:cNvSpPr>
              <a:spLocks noChangeShapeType="1"/>
            </p:cNvSpPr>
            <p:nvPr/>
          </p:nvSpPr>
          <p:spPr bwMode="auto">
            <a:xfrm>
              <a:off x="1555" y="2863"/>
              <a:ext cx="987" cy="1"/>
            </a:xfrm>
            <a:prstGeom prst="line">
              <a:avLst/>
            </a:prstGeom>
            <a:noFill/>
            <a:ln w="0">
              <a:solidFill>
                <a:srgbClr val="000000"/>
              </a:solidFill>
              <a:round/>
              <a:headEnd/>
              <a:tailEnd/>
            </a:ln>
          </p:spPr>
          <p:txBody>
            <a:bodyPr/>
            <a:lstStyle/>
            <a:p>
              <a:endParaRPr lang="en-CA"/>
            </a:p>
          </p:txBody>
        </p:sp>
        <p:sp>
          <p:nvSpPr>
            <p:cNvPr id="347192" name="Rectangle 56"/>
            <p:cNvSpPr>
              <a:spLocks noChangeArrowheads="1"/>
            </p:cNvSpPr>
            <p:nvPr/>
          </p:nvSpPr>
          <p:spPr bwMode="auto">
            <a:xfrm>
              <a:off x="2542" y="2863"/>
              <a:ext cx="18" cy="18"/>
            </a:xfrm>
            <a:prstGeom prst="rect">
              <a:avLst/>
            </a:prstGeom>
            <a:solidFill>
              <a:srgbClr val="000000"/>
            </a:solidFill>
            <a:ln w="9525">
              <a:noFill/>
              <a:miter lim="800000"/>
              <a:headEnd/>
              <a:tailEnd/>
            </a:ln>
          </p:spPr>
          <p:txBody>
            <a:bodyPr/>
            <a:lstStyle/>
            <a:p>
              <a:endParaRPr lang="en-CA"/>
            </a:p>
          </p:txBody>
        </p:sp>
        <p:sp>
          <p:nvSpPr>
            <p:cNvPr id="347193" name="Line 57"/>
            <p:cNvSpPr>
              <a:spLocks noChangeShapeType="1"/>
            </p:cNvSpPr>
            <p:nvPr/>
          </p:nvSpPr>
          <p:spPr bwMode="auto">
            <a:xfrm>
              <a:off x="2542" y="2863"/>
              <a:ext cx="18" cy="1"/>
            </a:xfrm>
            <a:prstGeom prst="line">
              <a:avLst/>
            </a:prstGeom>
            <a:noFill/>
            <a:ln w="0">
              <a:solidFill>
                <a:srgbClr val="000000"/>
              </a:solidFill>
              <a:round/>
              <a:headEnd/>
              <a:tailEnd/>
            </a:ln>
          </p:spPr>
          <p:txBody>
            <a:bodyPr/>
            <a:lstStyle/>
            <a:p>
              <a:endParaRPr lang="en-CA"/>
            </a:p>
          </p:txBody>
        </p:sp>
        <p:sp>
          <p:nvSpPr>
            <p:cNvPr id="347194" name="Line 58"/>
            <p:cNvSpPr>
              <a:spLocks noChangeShapeType="1"/>
            </p:cNvSpPr>
            <p:nvPr/>
          </p:nvSpPr>
          <p:spPr bwMode="auto">
            <a:xfrm>
              <a:off x="2542" y="2863"/>
              <a:ext cx="1" cy="18"/>
            </a:xfrm>
            <a:prstGeom prst="line">
              <a:avLst/>
            </a:prstGeom>
            <a:noFill/>
            <a:ln w="0">
              <a:solidFill>
                <a:srgbClr val="000000"/>
              </a:solidFill>
              <a:round/>
              <a:headEnd/>
              <a:tailEnd/>
            </a:ln>
          </p:spPr>
          <p:txBody>
            <a:bodyPr/>
            <a:lstStyle/>
            <a:p>
              <a:endParaRPr lang="en-CA"/>
            </a:p>
          </p:txBody>
        </p:sp>
        <p:sp>
          <p:nvSpPr>
            <p:cNvPr id="347195" name="Rectangle 59"/>
            <p:cNvSpPr>
              <a:spLocks noChangeArrowheads="1"/>
            </p:cNvSpPr>
            <p:nvPr/>
          </p:nvSpPr>
          <p:spPr bwMode="auto">
            <a:xfrm>
              <a:off x="620" y="2881"/>
              <a:ext cx="19" cy="237"/>
            </a:xfrm>
            <a:prstGeom prst="rect">
              <a:avLst/>
            </a:prstGeom>
            <a:solidFill>
              <a:srgbClr val="000000"/>
            </a:solidFill>
            <a:ln w="9525">
              <a:noFill/>
              <a:miter lim="800000"/>
              <a:headEnd/>
              <a:tailEnd/>
            </a:ln>
          </p:spPr>
          <p:txBody>
            <a:bodyPr/>
            <a:lstStyle/>
            <a:p>
              <a:endParaRPr lang="en-CA"/>
            </a:p>
          </p:txBody>
        </p:sp>
        <p:sp>
          <p:nvSpPr>
            <p:cNvPr id="347196" name="Line 60"/>
            <p:cNvSpPr>
              <a:spLocks noChangeShapeType="1"/>
            </p:cNvSpPr>
            <p:nvPr/>
          </p:nvSpPr>
          <p:spPr bwMode="auto">
            <a:xfrm>
              <a:off x="620" y="2881"/>
              <a:ext cx="1" cy="237"/>
            </a:xfrm>
            <a:prstGeom prst="line">
              <a:avLst/>
            </a:prstGeom>
            <a:noFill/>
            <a:ln w="0">
              <a:solidFill>
                <a:srgbClr val="000000"/>
              </a:solidFill>
              <a:round/>
              <a:headEnd/>
              <a:tailEnd/>
            </a:ln>
          </p:spPr>
          <p:txBody>
            <a:bodyPr/>
            <a:lstStyle/>
            <a:p>
              <a:endParaRPr lang="en-CA"/>
            </a:p>
          </p:txBody>
        </p:sp>
        <p:sp>
          <p:nvSpPr>
            <p:cNvPr id="347197" name="Rectangle 61"/>
            <p:cNvSpPr>
              <a:spLocks noChangeArrowheads="1"/>
            </p:cNvSpPr>
            <p:nvPr/>
          </p:nvSpPr>
          <p:spPr bwMode="auto">
            <a:xfrm>
              <a:off x="1537" y="2881"/>
              <a:ext cx="18" cy="237"/>
            </a:xfrm>
            <a:prstGeom prst="rect">
              <a:avLst/>
            </a:prstGeom>
            <a:solidFill>
              <a:srgbClr val="000000"/>
            </a:solidFill>
            <a:ln w="9525">
              <a:noFill/>
              <a:miter lim="800000"/>
              <a:headEnd/>
              <a:tailEnd/>
            </a:ln>
          </p:spPr>
          <p:txBody>
            <a:bodyPr/>
            <a:lstStyle/>
            <a:p>
              <a:endParaRPr lang="en-CA"/>
            </a:p>
          </p:txBody>
        </p:sp>
        <p:sp>
          <p:nvSpPr>
            <p:cNvPr id="347198" name="Line 62"/>
            <p:cNvSpPr>
              <a:spLocks noChangeShapeType="1"/>
            </p:cNvSpPr>
            <p:nvPr/>
          </p:nvSpPr>
          <p:spPr bwMode="auto">
            <a:xfrm>
              <a:off x="1537" y="2881"/>
              <a:ext cx="1" cy="237"/>
            </a:xfrm>
            <a:prstGeom prst="line">
              <a:avLst/>
            </a:prstGeom>
            <a:noFill/>
            <a:ln w="0">
              <a:solidFill>
                <a:srgbClr val="000000"/>
              </a:solidFill>
              <a:round/>
              <a:headEnd/>
              <a:tailEnd/>
            </a:ln>
          </p:spPr>
          <p:txBody>
            <a:bodyPr/>
            <a:lstStyle/>
            <a:p>
              <a:endParaRPr lang="en-CA"/>
            </a:p>
          </p:txBody>
        </p:sp>
        <p:sp>
          <p:nvSpPr>
            <p:cNvPr id="347199" name="Rectangle 63"/>
            <p:cNvSpPr>
              <a:spLocks noChangeArrowheads="1"/>
            </p:cNvSpPr>
            <p:nvPr/>
          </p:nvSpPr>
          <p:spPr bwMode="auto">
            <a:xfrm>
              <a:off x="2542" y="2881"/>
              <a:ext cx="18" cy="237"/>
            </a:xfrm>
            <a:prstGeom prst="rect">
              <a:avLst/>
            </a:prstGeom>
            <a:solidFill>
              <a:srgbClr val="000000"/>
            </a:solidFill>
            <a:ln w="9525">
              <a:noFill/>
              <a:miter lim="800000"/>
              <a:headEnd/>
              <a:tailEnd/>
            </a:ln>
          </p:spPr>
          <p:txBody>
            <a:bodyPr/>
            <a:lstStyle/>
            <a:p>
              <a:endParaRPr lang="en-CA"/>
            </a:p>
          </p:txBody>
        </p:sp>
        <p:sp>
          <p:nvSpPr>
            <p:cNvPr id="347200" name="Line 64"/>
            <p:cNvSpPr>
              <a:spLocks noChangeShapeType="1"/>
            </p:cNvSpPr>
            <p:nvPr/>
          </p:nvSpPr>
          <p:spPr bwMode="auto">
            <a:xfrm>
              <a:off x="2542" y="2881"/>
              <a:ext cx="1" cy="237"/>
            </a:xfrm>
            <a:prstGeom prst="line">
              <a:avLst/>
            </a:prstGeom>
            <a:noFill/>
            <a:ln w="0">
              <a:solidFill>
                <a:srgbClr val="000000"/>
              </a:solidFill>
              <a:round/>
              <a:headEnd/>
              <a:tailEnd/>
            </a:ln>
          </p:spPr>
          <p:txBody>
            <a:bodyPr/>
            <a:lstStyle/>
            <a:p>
              <a:endParaRPr lang="en-CA"/>
            </a:p>
          </p:txBody>
        </p:sp>
        <p:sp>
          <p:nvSpPr>
            <p:cNvPr id="347201" name="Rectangle 65"/>
            <p:cNvSpPr>
              <a:spLocks noChangeArrowheads="1"/>
            </p:cNvSpPr>
            <p:nvPr/>
          </p:nvSpPr>
          <p:spPr bwMode="auto">
            <a:xfrm>
              <a:off x="964" y="3145"/>
              <a:ext cx="2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0 1</a:t>
              </a:r>
              <a:endParaRPr lang="en-US" b="1"/>
            </a:p>
          </p:txBody>
        </p:sp>
        <p:sp>
          <p:nvSpPr>
            <p:cNvPr id="347202" name="Rectangle 66"/>
            <p:cNvSpPr>
              <a:spLocks noChangeArrowheads="1"/>
            </p:cNvSpPr>
            <p:nvPr/>
          </p:nvSpPr>
          <p:spPr bwMode="auto">
            <a:xfrm>
              <a:off x="1216" y="3145"/>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03" name="Rectangle 67"/>
            <p:cNvSpPr>
              <a:spLocks noChangeArrowheads="1"/>
            </p:cNvSpPr>
            <p:nvPr/>
          </p:nvSpPr>
          <p:spPr bwMode="auto">
            <a:xfrm>
              <a:off x="1993" y="3145"/>
              <a:ext cx="111"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b</a:t>
              </a:r>
              <a:endParaRPr lang="en-US" b="1"/>
            </a:p>
          </p:txBody>
        </p:sp>
        <p:sp>
          <p:nvSpPr>
            <p:cNvPr id="347204" name="Rectangle 68"/>
            <p:cNvSpPr>
              <a:spLocks noChangeArrowheads="1"/>
            </p:cNvSpPr>
            <p:nvPr/>
          </p:nvSpPr>
          <p:spPr bwMode="auto">
            <a:xfrm>
              <a:off x="2106" y="3145"/>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05" name="Rectangle 69"/>
            <p:cNvSpPr>
              <a:spLocks noChangeArrowheads="1"/>
            </p:cNvSpPr>
            <p:nvPr/>
          </p:nvSpPr>
          <p:spPr bwMode="auto">
            <a:xfrm>
              <a:off x="620" y="3118"/>
              <a:ext cx="19" cy="18"/>
            </a:xfrm>
            <a:prstGeom prst="rect">
              <a:avLst/>
            </a:prstGeom>
            <a:solidFill>
              <a:srgbClr val="000000"/>
            </a:solidFill>
            <a:ln w="9525">
              <a:noFill/>
              <a:miter lim="800000"/>
              <a:headEnd/>
              <a:tailEnd/>
            </a:ln>
          </p:spPr>
          <p:txBody>
            <a:bodyPr/>
            <a:lstStyle/>
            <a:p>
              <a:endParaRPr lang="en-CA"/>
            </a:p>
          </p:txBody>
        </p:sp>
        <p:sp>
          <p:nvSpPr>
            <p:cNvPr id="347206" name="Line 70"/>
            <p:cNvSpPr>
              <a:spLocks noChangeShapeType="1"/>
            </p:cNvSpPr>
            <p:nvPr/>
          </p:nvSpPr>
          <p:spPr bwMode="auto">
            <a:xfrm>
              <a:off x="620" y="3118"/>
              <a:ext cx="19" cy="1"/>
            </a:xfrm>
            <a:prstGeom prst="line">
              <a:avLst/>
            </a:prstGeom>
            <a:noFill/>
            <a:ln w="0">
              <a:solidFill>
                <a:srgbClr val="000000"/>
              </a:solidFill>
              <a:round/>
              <a:headEnd/>
              <a:tailEnd/>
            </a:ln>
          </p:spPr>
          <p:txBody>
            <a:bodyPr/>
            <a:lstStyle/>
            <a:p>
              <a:endParaRPr lang="en-CA"/>
            </a:p>
          </p:txBody>
        </p:sp>
        <p:sp>
          <p:nvSpPr>
            <p:cNvPr id="347207" name="Line 71"/>
            <p:cNvSpPr>
              <a:spLocks noChangeShapeType="1"/>
            </p:cNvSpPr>
            <p:nvPr/>
          </p:nvSpPr>
          <p:spPr bwMode="auto">
            <a:xfrm>
              <a:off x="620" y="3118"/>
              <a:ext cx="1" cy="18"/>
            </a:xfrm>
            <a:prstGeom prst="line">
              <a:avLst/>
            </a:prstGeom>
            <a:noFill/>
            <a:ln w="0">
              <a:solidFill>
                <a:srgbClr val="000000"/>
              </a:solidFill>
              <a:round/>
              <a:headEnd/>
              <a:tailEnd/>
            </a:ln>
          </p:spPr>
          <p:txBody>
            <a:bodyPr/>
            <a:lstStyle/>
            <a:p>
              <a:endParaRPr lang="en-CA"/>
            </a:p>
          </p:txBody>
        </p:sp>
        <p:sp>
          <p:nvSpPr>
            <p:cNvPr id="347208" name="Rectangle 72"/>
            <p:cNvSpPr>
              <a:spLocks noChangeArrowheads="1"/>
            </p:cNvSpPr>
            <p:nvPr/>
          </p:nvSpPr>
          <p:spPr bwMode="auto">
            <a:xfrm>
              <a:off x="639" y="3118"/>
              <a:ext cx="898" cy="18"/>
            </a:xfrm>
            <a:prstGeom prst="rect">
              <a:avLst/>
            </a:prstGeom>
            <a:solidFill>
              <a:srgbClr val="000000"/>
            </a:solidFill>
            <a:ln w="9525">
              <a:noFill/>
              <a:miter lim="800000"/>
              <a:headEnd/>
              <a:tailEnd/>
            </a:ln>
          </p:spPr>
          <p:txBody>
            <a:bodyPr/>
            <a:lstStyle/>
            <a:p>
              <a:endParaRPr lang="en-CA"/>
            </a:p>
          </p:txBody>
        </p:sp>
        <p:sp>
          <p:nvSpPr>
            <p:cNvPr id="347209" name="Line 73"/>
            <p:cNvSpPr>
              <a:spLocks noChangeShapeType="1"/>
            </p:cNvSpPr>
            <p:nvPr/>
          </p:nvSpPr>
          <p:spPr bwMode="auto">
            <a:xfrm>
              <a:off x="639" y="3118"/>
              <a:ext cx="898" cy="1"/>
            </a:xfrm>
            <a:prstGeom prst="line">
              <a:avLst/>
            </a:prstGeom>
            <a:noFill/>
            <a:ln w="0">
              <a:solidFill>
                <a:srgbClr val="000000"/>
              </a:solidFill>
              <a:round/>
              <a:headEnd/>
              <a:tailEnd/>
            </a:ln>
          </p:spPr>
          <p:txBody>
            <a:bodyPr/>
            <a:lstStyle/>
            <a:p>
              <a:endParaRPr lang="en-CA"/>
            </a:p>
          </p:txBody>
        </p:sp>
        <p:sp>
          <p:nvSpPr>
            <p:cNvPr id="347210" name="Rectangle 74"/>
            <p:cNvSpPr>
              <a:spLocks noChangeArrowheads="1"/>
            </p:cNvSpPr>
            <p:nvPr/>
          </p:nvSpPr>
          <p:spPr bwMode="auto">
            <a:xfrm>
              <a:off x="1537" y="3118"/>
              <a:ext cx="18" cy="18"/>
            </a:xfrm>
            <a:prstGeom prst="rect">
              <a:avLst/>
            </a:prstGeom>
            <a:solidFill>
              <a:srgbClr val="000000"/>
            </a:solidFill>
            <a:ln w="9525">
              <a:noFill/>
              <a:miter lim="800000"/>
              <a:headEnd/>
              <a:tailEnd/>
            </a:ln>
          </p:spPr>
          <p:txBody>
            <a:bodyPr/>
            <a:lstStyle/>
            <a:p>
              <a:endParaRPr lang="en-CA"/>
            </a:p>
          </p:txBody>
        </p:sp>
        <p:sp>
          <p:nvSpPr>
            <p:cNvPr id="347211" name="Line 75"/>
            <p:cNvSpPr>
              <a:spLocks noChangeShapeType="1"/>
            </p:cNvSpPr>
            <p:nvPr/>
          </p:nvSpPr>
          <p:spPr bwMode="auto">
            <a:xfrm>
              <a:off x="1537" y="3118"/>
              <a:ext cx="18" cy="1"/>
            </a:xfrm>
            <a:prstGeom prst="line">
              <a:avLst/>
            </a:prstGeom>
            <a:noFill/>
            <a:ln w="0">
              <a:solidFill>
                <a:srgbClr val="000000"/>
              </a:solidFill>
              <a:round/>
              <a:headEnd/>
              <a:tailEnd/>
            </a:ln>
          </p:spPr>
          <p:txBody>
            <a:bodyPr/>
            <a:lstStyle/>
            <a:p>
              <a:endParaRPr lang="en-CA"/>
            </a:p>
          </p:txBody>
        </p:sp>
        <p:sp>
          <p:nvSpPr>
            <p:cNvPr id="347212" name="Line 76"/>
            <p:cNvSpPr>
              <a:spLocks noChangeShapeType="1"/>
            </p:cNvSpPr>
            <p:nvPr/>
          </p:nvSpPr>
          <p:spPr bwMode="auto">
            <a:xfrm>
              <a:off x="1537" y="3118"/>
              <a:ext cx="1" cy="18"/>
            </a:xfrm>
            <a:prstGeom prst="line">
              <a:avLst/>
            </a:prstGeom>
            <a:noFill/>
            <a:ln w="0">
              <a:solidFill>
                <a:srgbClr val="000000"/>
              </a:solidFill>
              <a:round/>
              <a:headEnd/>
              <a:tailEnd/>
            </a:ln>
          </p:spPr>
          <p:txBody>
            <a:bodyPr/>
            <a:lstStyle/>
            <a:p>
              <a:endParaRPr lang="en-CA"/>
            </a:p>
          </p:txBody>
        </p:sp>
        <p:sp>
          <p:nvSpPr>
            <p:cNvPr id="347213" name="Rectangle 77"/>
            <p:cNvSpPr>
              <a:spLocks noChangeArrowheads="1"/>
            </p:cNvSpPr>
            <p:nvPr/>
          </p:nvSpPr>
          <p:spPr bwMode="auto">
            <a:xfrm>
              <a:off x="1555" y="3118"/>
              <a:ext cx="987" cy="18"/>
            </a:xfrm>
            <a:prstGeom prst="rect">
              <a:avLst/>
            </a:prstGeom>
            <a:solidFill>
              <a:srgbClr val="000000"/>
            </a:solidFill>
            <a:ln w="9525">
              <a:noFill/>
              <a:miter lim="800000"/>
              <a:headEnd/>
              <a:tailEnd/>
            </a:ln>
          </p:spPr>
          <p:txBody>
            <a:bodyPr/>
            <a:lstStyle/>
            <a:p>
              <a:endParaRPr lang="en-CA"/>
            </a:p>
          </p:txBody>
        </p:sp>
        <p:sp>
          <p:nvSpPr>
            <p:cNvPr id="347214" name="Line 78"/>
            <p:cNvSpPr>
              <a:spLocks noChangeShapeType="1"/>
            </p:cNvSpPr>
            <p:nvPr/>
          </p:nvSpPr>
          <p:spPr bwMode="auto">
            <a:xfrm>
              <a:off x="1555" y="3118"/>
              <a:ext cx="987" cy="1"/>
            </a:xfrm>
            <a:prstGeom prst="line">
              <a:avLst/>
            </a:prstGeom>
            <a:noFill/>
            <a:ln w="0">
              <a:solidFill>
                <a:srgbClr val="000000"/>
              </a:solidFill>
              <a:round/>
              <a:headEnd/>
              <a:tailEnd/>
            </a:ln>
          </p:spPr>
          <p:txBody>
            <a:bodyPr/>
            <a:lstStyle/>
            <a:p>
              <a:endParaRPr lang="en-CA"/>
            </a:p>
          </p:txBody>
        </p:sp>
        <p:sp>
          <p:nvSpPr>
            <p:cNvPr id="347215" name="Rectangle 79"/>
            <p:cNvSpPr>
              <a:spLocks noChangeArrowheads="1"/>
            </p:cNvSpPr>
            <p:nvPr/>
          </p:nvSpPr>
          <p:spPr bwMode="auto">
            <a:xfrm>
              <a:off x="2542" y="3118"/>
              <a:ext cx="18" cy="18"/>
            </a:xfrm>
            <a:prstGeom prst="rect">
              <a:avLst/>
            </a:prstGeom>
            <a:solidFill>
              <a:srgbClr val="000000"/>
            </a:solidFill>
            <a:ln w="9525">
              <a:noFill/>
              <a:miter lim="800000"/>
              <a:headEnd/>
              <a:tailEnd/>
            </a:ln>
          </p:spPr>
          <p:txBody>
            <a:bodyPr/>
            <a:lstStyle/>
            <a:p>
              <a:endParaRPr lang="en-CA"/>
            </a:p>
          </p:txBody>
        </p:sp>
        <p:sp>
          <p:nvSpPr>
            <p:cNvPr id="347216" name="Line 80"/>
            <p:cNvSpPr>
              <a:spLocks noChangeShapeType="1"/>
            </p:cNvSpPr>
            <p:nvPr/>
          </p:nvSpPr>
          <p:spPr bwMode="auto">
            <a:xfrm>
              <a:off x="2542" y="3118"/>
              <a:ext cx="18" cy="1"/>
            </a:xfrm>
            <a:prstGeom prst="line">
              <a:avLst/>
            </a:prstGeom>
            <a:noFill/>
            <a:ln w="0">
              <a:solidFill>
                <a:srgbClr val="000000"/>
              </a:solidFill>
              <a:round/>
              <a:headEnd/>
              <a:tailEnd/>
            </a:ln>
          </p:spPr>
          <p:txBody>
            <a:bodyPr/>
            <a:lstStyle/>
            <a:p>
              <a:endParaRPr lang="en-CA"/>
            </a:p>
          </p:txBody>
        </p:sp>
        <p:sp>
          <p:nvSpPr>
            <p:cNvPr id="347217" name="Line 81"/>
            <p:cNvSpPr>
              <a:spLocks noChangeShapeType="1"/>
            </p:cNvSpPr>
            <p:nvPr/>
          </p:nvSpPr>
          <p:spPr bwMode="auto">
            <a:xfrm>
              <a:off x="2542" y="3118"/>
              <a:ext cx="1" cy="18"/>
            </a:xfrm>
            <a:prstGeom prst="line">
              <a:avLst/>
            </a:prstGeom>
            <a:noFill/>
            <a:ln w="0">
              <a:solidFill>
                <a:srgbClr val="000000"/>
              </a:solidFill>
              <a:round/>
              <a:headEnd/>
              <a:tailEnd/>
            </a:ln>
          </p:spPr>
          <p:txBody>
            <a:bodyPr/>
            <a:lstStyle/>
            <a:p>
              <a:endParaRPr lang="en-CA"/>
            </a:p>
          </p:txBody>
        </p:sp>
        <p:sp>
          <p:nvSpPr>
            <p:cNvPr id="347218" name="Rectangle 82"/>
            <p:cNvSpPr>
              <a:spLocks noChangeArrowheads="1"/>
            </p:cNvSpPr>
            <p:nvPr/>
          </p:nvSpPr>
          <p:spPr bwMode="auto">
            <a:xfrm>
              <a:off x="620" y="3136"/>
              <a:ext cx="19" cy="238"/>
            </a:xfrm>
            <a:prstGeom prst="rect">
              <a:avLst/>
            </a:prstGeom>
            <a:solidFill>
              <a:srgbClr val="000000"/>
            </a:solidFill>
            <a:ln w="9525">
              <a:noFill/>
              <a:miter lim="800000"/>
              <a:headEnd/>
              <a:tailEnd/>
            </a:ln>
          </p:spPr>
          <p:txBody>
            <a:bodyPr/>
            <a:lstStyle/>
            <a:p>
              <a:endParaRPr lang="en-CA"/>
            </a:p>
          </p:txBody>
        </p:sp>
        <p:sp>
          <p:nvSpPr>
            <p:cNvPr id="347219" name="Line 83"/>
            <p:cNvSpPr>
              <a:spLocks noChangeShapeType="1"/>
            </p:cNvSpPr>
            <p:nvPr/>
          </p:nvSpPr>
          <p:spPr bwMode="auto">
            <a:xfrm>
              <a:off x="620" y="3136"/>
              <a:ext cx="1" cy="238"/>
            </a:xfrm>
            <a:prstGeom prst="line">
              <a:avLst/>
            </a:prstGeom>
            <a:noFill/>
            <a:ln w="0">
              <a:solidFill>
                <a:srgbClr val="000000"/>
              </a:solidFill>
              <a:round/>
              <a:headEnd/>
              <a:tailEnd/>
            </a:ln>
          </p:spPr>
          <p:txBody>
            <a:bodyPr/>
            <a:lstStyle/>
            <a:p>
              <a:endParaRPr lang="en-CA"/>
            </a:p>
          </p:txBody>
        </p:sp>
        <p:sp>
          <p:nvSpPr>
            <p:cNvPr id="347220" name="Rectangle 84"/>
            <p:cNvSpPr>
              <a:spLocks noChangeArrowheads="1"/>
            </p:cNvSpPr>
            <p:nvPr/>
          </p:nvSpPr>
          <p:spPr bwMode="auto">
            <a:xfrm>
              <a:off x="1537" y="3136"/>
              <a:ext cx="18" cy="238"/>
            </a:xfrm>
            <a:prstGeom prst="rect">
              <a:avLst/>
            </a:prstGeom>
            <a:solidFill>
              <a:srgbClr val="000000"/>
            </a:solidFill>
            <a:ln w="9525">
              <a:noFill/>
              <a:miter lim="800000"/>
              <a:headEnd/>
              <a:tailEnd/>
            </a:ln>
          </p:spPr>
          <p:txBody>
            <a:bodyPr/>
            <a:lstStyle/>
            <a:p>
              <a:endParaRPr lang="en-CA"/>
            </a:p>
          </p:txBody>
        </p:sp>
        <p:sp>
          <p:nvSpPr>
            <p:cNvPr id="347221" name="Line 85"/>
            <p:cNvSpPr>
              <a:spLocks noChangeShapeType="1"/>
            </p:cNvSpPr>
            <p:nvPr/>
          </p:nvSpPr>
          <p:spPr bwMode="auto">
            <a:xfrm>
              <a:off x="1537" y="3136"/>
              <a:ext cx="1" cy="238"/>
            </a:xfrm>
            <a:prstGeom prst="line">
              <a:avLst/>
            </a:prstGeom>
            <a:noFill/>
            <a:ln w="0">
              <a:solidFill>
                <a:srgbClr val="000000"/>
              </a:solidFill>
              <a:round/>
              <a:headEnd/>
              <a:tailEnd/>
            </a:ln>
          </p:spPr>
          <p:txBody>
            <a:bodyPr/>
            <a:lstStyle/>
            <a:p>
              <a:endParaRPr lang="en-CA"/>
            </a:p>
          </p:txBody>
        </p:sp>
        <p:sp>
          <p:nvSpPr>
            <p:cNvPr id="347222" name="Rectangle 86"/>
            <p:cNvSpPr>
              <a:spLocks noChangeArrowheads="1"/>
            </p:cNvSpPr>
            <p:nvPr/>
          </p:nvSpPr>
          <p:spPr bwMode="auto">
            <a:xfrm>
              <a:off x="2542" y="3136"/>
              <a:ext cx="18" cy="238"/>
            </a:xfrm>
            <a:prstGeom prst="rect">
              <a:avLst/>
            </a:prstGeom>
            <a:solidFill>
              <a:srgbClr val="000000"/>
            </a:solidFill>
            <a:ln w="9525">
              <a:noFill/>
              <a:miter lim="800000"/>
              <a:headEnd/>
              <a:tailEnd/>
            </a:ln>
          </p:spPr>
          <p:txBody>
            <a:bodyPr/>
            <a:lstStyle/>
            <a:p>
              <a:endParaRPr lang="en-CA"/>
            </a:p>
          </p:txBody>
        </p:sp>
        <p:sp>
          <p:nvSpPr>
            <p:cNvPr id="347223" name="Line 87"/>
            <p:cNvSpPr>
              <a:spLocks noChangeShapeType="1"/>
            </p:cNvSpPr>
            <p:nvPr/>
          </p:nvSpPr>
          <p:spPr bwMode="auto">
            <a:xfrm>
              <a:off x="2542" y="3136"/>
              <a:ext cx="1" cy="238"/>
            </a:xfrm>
            <a:prstGeom prst="line">
              <a:avLst/>
            </a:prstGeom>
            <a:noFill/>
            <a:ln w="0">
              <a:solidFill>
                <a:srgbClr val="000000"/>
              </a:solidFill>
              <a:round/>
              <a:headEnd/>
              <a:tailEnd/>
            </a:ln>
          </p:spPr>
          <p:txBody>
            <a:bodyPr/>
            <a:lstStyle/>
            <a:p>
              <a:endParaRPr lang="en-CA"/>
            </a:p>
          </p:txBody>
        </p:sp>
        <p:sp>
          <p:nvSpPr>
            <p:cNvPr id="347224" name="Rectangle 88"/>
            <p:cNvSpPr>
              <a:spLocks noChangeArrowheads="1"/>
            </p:cNvSpPr>
            <p:nvPr/>
          </p:nvSpPr>
          <p:spPr bwMode="auto">
            <a:xfrm>
              <a:off x="964" y="3400"/>
              <a:ext cx="2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1 0</a:t>
              </a:r>
              <a:endParaRPr lang="en-US" b="1"/>
            </a:p>
          </p:txBody>
        </p:sp>
        <p:sp>
          <p:nvSpPr>
            <p:cNvPr id="347225" name="Rectangle 89"/>
            <p:cNvSpPr>
              <a:spLocks noChangeArrowheads="1"/>
            </p:cNvSpPr>
            <p:nvPr/>
          </p:nvSpPr>
          <p:spPr bwMode="auto">
            <a:xfrm>
              <a:off x="1216" y="3400"/>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26" name="Rectangle 90"/>
            <p:cNvSpPr>
              <a:spLocks noChangeArrowheads="1"/>
            </p:cNvSpPr>
            <p:nvPr/>
          </p:nvSpPr>
          <p:spPr bwMode="auto">
            <a:xfrm>
              <a:off x="2005" y="3400"/>
              <a:ext cx="89"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c</a:t>
              </a:r>
              <a:endParaRPr lang="en-US" b="1"/>
            </a:p>
          </p:txBody>
        </p:sp>
        <p:sp>
          <p:nvSpPr>
            <p:cNvPr id="347227" name="Rectangle 91"/>
            <p:cNvSpPr>
              <a:spLocks noChangeArrowheads="1"/>
            </p:cNvSpPr>
            <p:nvPr/>
          </p:nvSpPr>
          <p:spPr bwMode="auto">
            <a:xfrm>
              <a:off x="2094" y="3400"/>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28" name="Rectangle 92"/>
            <p:cNvSpPr>
              <a:spLocks noChangeArrowheads="1"/>
            </p:cNvSpPr>
            <p:nvPr/>
          </p:nvSpPr>
          <p:spPr bwMode="auto">
            <a:xfrm>
              <a:off x="620" y="3374"/>
              <a:ext cx="19" cy="18"/>
            </a:xfrm>
            <a:prstGeom prst="rect">
              <a:avLst/>
            </a:prstGeom>
            <a:solidFill>
              <a:srgbClr val="000000"/>
            </a:solidFill>
            <a:ln w="9525">
              <a:noFill/>
              <a:miter lim="800000"/>
              <a:headEnd/>
              <a:tailEnd/>
            </a:ln>
          </p:spPr>
          <p:txBody>
            <a:bodyPr/>
            <a:lstStyle/>
            <a:p>
              <a:endParaRPr lang="en-CA"/>
            </a:p>
          </p:txBody>
        </p:sp>
        <p:sp>
          <p:nvSpPr>
            <p:cNvPr id="347229" name="Line 93"/>
            <p:cNvSpPr>
              <a:spLocks noChangeShapeType="1"/>
            </p:cNvSpPr>
            <p:nvPr/>
          </p:nvSpPr>
          <p:spPr bwMode="auto">
            <a:xfrm>
              <a:off x="620" y="3374"/>
              <a:ext cx="19" cy="1"/>
            </a:xfrm>
            <a:prstGeom prst="line">
              <a:avLst/>
            </a:prstGeom>
            <a:noFill/>
            <a:ln w="0">
              <a:solidFill>
                <a:srgbClr val="000000"/>
              </a:solidFill>
              <a:round/>
              <a:headEnd/>
              <a:tailEnd/>
            </a:ln>
          </p:spPr>
          <p:txBody>
            <a:bodyPr/>
            <a:lstStyle/>
            <a:p>
              <a:endParaRPr lang="en-CA"/>
            </a:p>
          </p:txBody>
        </p:sp>
        <p:sp>
          <p:nvSpPr>
            <p:cNvPr id="347230" name="Line 94"/>
            <p:cNvSpPr>
              <a:spLocks noChangeShapeType="1"/>
            </p:cNvSpPr>
            <p:nvPr/>
          </p:nvSpPr>
          <p:spPr bwMode="auto">
            <a:xfrm>
              <a:off x="620" y="3374"/>
              <a:ext cx="1" cy="18"/>
            </a:xfrm>
            <a:prstGeom prst="line">
              <a:avLst/>
            </a:prstGeom>
            <a:noFill/>
            <a:ln w="0">
              <a:solidFill>
                <a:srgbClr val="000000"/>
              </a:solidFill>
              <a:round/>
              <a:headEnd/>
              <a:tailEnd/>
            </a:ln>
          </p:spPr>
          <p:txBody>
            <a:bodyPr/>
            <a:lstStyle/>
            <a:p>
              <a:endParaRPr lang="en-CA"/>
            </a:p>
          </p:txBody>
        </p:sp>
        <p:sp>
          <p:nvSpPr>
            <p:cNvPr id="347231" name="Rectangle 95"/>
            <p:cNvSpPr>
              <a:spLocks noChangeArrowheads="1"/>
            </p:cNvSpPr>
            <p:nvPr/>
          </p:nvSpPr>
          <p:spPr bwMode="auto">
            <a:xfrm>
              <a:off x="639" y="3374"/>
              <a:ext cx="898" cy="18"/>
            </a:xfrm>
            <a:prstGeom prst="rect">
              <a:avLst/>
            </a:prstGeom>
            <a:solidFill>
              <a:srgbClr val="000000"/>
            </a:solidFill>
            <a:ln w="9525">
              <a:noFill/>
              <a:miter lim="800000"/>
              <a:headEnd/>
              <a:tailEnd/>
            </a:ln>
          </p:spPr>
          <p:txBody>
            <a:bodyPr/>
            <a:lstStyle/>
            <a:p>
              <a:endParaRPr lang="en-CA"/>
            </a:p>
          </p:txBody>
        </p:sp>
        <p:sp>
          <p:nvSpPr>
            <p:cNvPr id="347232" name="Line 96"/>
            <p:cNvSpPr>
              <a:spLocks noChangeShapeType="1"/>
            </p:cNvSpPr>
            <p:nvPr/>
          </p:nvSpPr>
          <p:spPr bwMode="auto">
            <a:xfrm>
              <a:off x="639" y="3374"/>
              <a:ext cx="898" cy="1"/>
            </a:xfrm>
            <a:prstGeom prst="line">
              <a:avLst/>
            </a:prstGeom>
            <a:noFill/>
            <a:ln w="0">
              <a:solidFill>
                <a:srgbClr val="000000"/>
              </a:solidFill>
              <a:round/>
              <a:headEnd/>
              <a:tailEnd/>
            </a:ln>
          </p:spPr>
          <p:txBody>
            <a:bodyPr/>
            <a:lstStyle/>
            <a:p>
              <a:endParaRPr lang="en-CA"/>
            </a:p>
          </p:txBody>
        </p:sp>
        <p:sp>
          <p:nvSpPr>
            <p:cNvPr id="347233" name="Rectangle 97"/>
            <p:cNvSpPr>
              <a:spLocks noChangeArrowheads="1"/>
            </p:cNvSpPr>
            <p:nvPr/>
          </p:nvSpPr>
          <p:spPr bwMode="auto">
            <a:xfrm>
              <a:off x="1537" y="3374"/>
              <a:ext cx="18" cy="18"/>
            </a:xfrm>
            <a:prstGeom prst="rect">
              <a:avLst/>
            </a:prstGeom>
            <a:solidFill>
              <a:srgbClr val="000000"/>
            </a:solidFill>
            <a:ln w="9525">
              <a:noFill/>
              <a:miter lim="800000"/>
              <a:headEnd/>
              <a:tailEnd/>
            </a:ln>
          </p:spPr>
          <p:txBody>
            <a:bodyPr/>
            <a:lstStyle/>
            <a:p>
              <a:endParaRPr lang="en-CA"/>
            </a:p>
          </p:txBody>
        </p:sp>
        <p:sp>
          <p:nvSpPr>
            <p:cNvPr id="347234" name="Line 98"/>
            <p:cNvSpPr>
              <a:spLocks noChangeShapeType="1"/>
            </p:cNvSpPr>
            <p:nvPr/>
          </p:nvSpPr>
          <p:spPr bwMode="auto">
            <a:xfrm>
              <a:off x="1537" y="3374"/>
              <a:ext cx="18" cy="1"/>
            </a:xfrm>
            <a:prstGeom prst="line">
              <a:avLst/>
            </a:prstGeom>
            <a:noFill/>
            <a:ln w="0">
              <a:solidFill>
                <a:srgbClr val="000000"/>
              </a:solidFill>
              <a:round/>
              <a:headEnd/>
              <a:tailEnd/>
            </a:ln>
          </p:spPr>
          <p:txBody>
            <a:bodyPr/>
            <a:lstStyle/>
            <a:p>
              <a:endParaRPr lang="en-CA"/>
            </a:p>
          </p:txBody>
        </p:sp>
        <p:sp>
          <p:nvSpPr>
            <p:cNvPr id="347235" name="Line 99"/>
            <p:cNvSpPr>
              <a:spLocks noChangeShapeType="1"/>
            </p:cNvSpPr>
            <p:nvPr/>
          </p:nvSpPr>
          <p:spPr bwMode="auto">
            <a:xfrm>
              <a:off x="1537" y="3374"/>
              <a:ext cx="1" cy="18"/>
            </a:xfrm>
            <a:prstGeom prst="line">
              <a:avLst/>
            </a:prstGeom>
            <a:noFill/>
            <a:ln w="0">
              <a:solidFill>
                <a:srgbClr val="000000"/>
              </a:solidFill>
              <a:round/>
              <a:headEnd/>
              <a:tailEnd/>
            </a:ln>
          </p:spPr>
          <p:txBody>
            <a:bodyPr/>
            <a:lstStyle/>
            <a:p>
              <a:endParaRPr lang="en-CA"/>
            </a:p>
          </p:txBody>
        </p:sp>
        <p:sp>
          <p:nvSpPr>
            <p:cNvPr id="347236" name="Rectangle 100"/>
            <p:cNvSpPr>
              <a:spLocks noChangeArrowheads="1"/>
            </p:cNvSpPr>
            <p:nvPr/>
          </p:nvSpPr>
          <p:spPr bwMode="auto">
            <a:xfrm>
              <a:off x="1555" y="3374"/>
              <a:ext cx="987" cy="18"/>
            </a:xfrm>
            <a:prstGeom prst="rect">
              <a:avLst/>
            </a:prstGeom>
            <a:solidFill>
              <a:srgbClr val="000000"/>
            </a:solidFill>
            <a:ln w="9525">
              <a:noFill/>
              <a:miter lim="800000"/>
              <a:headEnd/>
              <a:tailEnd/>
            </a:ln>
          </p:spPr>
          <p:txBody>
            <a:bodyPr/>
            <a:lstStyle/>
            <a:p>
              <a:endParaRPr lang="en-CA"/>
            </a:p>
          </p:txBody>
        </p:sp>
        <p:sp>
          <p:nvSpPr>
            <p:cNvPr id="347237" name="Line 101"/>
            <p:cNvSpPr>
              <a:spLocks noChangeShapeType="1"/>
            </p:cNvSpPr>
            <p:nvPr/>
          </p:nvSpPr>
          <p:spPr bwMode="auto">
            <a:xfrm>
              <a:off x="1555" y="3374"/>
              <a:ext cx="987" cy="1"/>
            </a:xfrm>
            <a:prstGeom prst="line">
              <a:avLst/>
            </a:prstGeom>
            <a:noFill/>
            <a:ln w="0">
              <a:solidFill>
                <a:srgbClr val="000000"/>
              </a:solidFill>
              <a:round/>
              <a:headEnd/>
              <a:tailEnd/>
            </a:ln>
          </p:spPr>
          <p:txBody>
            <a:bodyPr/>
            <a:lstStyle/>
            <a:p>
              <a:endParaRPr lang="en-CA"/>
            </a:p>
          </p:txBody>
        </p:sp>
        <p:sp>
          <p:nvSpPr>
            <p:cNvPr id="347238" name="Rectangle 102"/>
            <p:cNvSpPr>
              <a:spLocks noChangeArrowheads="1"/>
            </p:cNvSpPr>
            <p:nvPr/>
          </p:nvSpPr>
          <p:spPr bwMode="auto">
            <a:xfrm>
              <a:off x="2542" y="3374"/>
              <a:ext cx="18" cy="18"/>
            </a:xfrm>
            <a:prstGeom prst="rect">
              <a:avLst/>
            </a:prstGeom>
            <a:solidFill>
              <a:srgbClr val="000000"/>
            </a:solidFill>
            <a:ln w="9525">
              <a:noFill/>
              <a:miter lim="800000"/>
              <a:headEnd/>
              <a:tailEnd/>
            </a:ln>
          </p:spPr>
          <p:txBody>
            <a:bodyPr/>
            <a:lstStyle/>
            <a:p>
              <a:endParaRPr lang="en-CA"/>
            </a:p>
          </p:txBody>
        </p:sp>
        <p:sp>
          <p:nvSpPr>
            <p:cNvPr id="347239" name="Line 103"/>
            <p:cNvSpPr>
              <a:spLocks noChangeShapeType="1"/>
            </p:cNvSpPr>
            <p:nvPr/>
          </p:nvSpPr>
          <p:spPr bwMode="auto">
            <a:xfrm>
              <a:off x="2542" y="3374"/>
              <a:ext cx="18" cy="1"/>
            </a:xfrm>
            <a:prstGeom prst="line">
              <a:avLst/>
            </a:prstGeom>
            <a:noFill/>
            <a:ln w="0">
              <a:solidFill>
                <a:srgbClr val="000000"/>
              </a:solidFill>
              <a:round/>
              <a:headEnd/>
              <a:tailEnd/>
            </a:ln>
          </p:spPr>
          <p:txBody>
            <a:bodyPr/>
            <a:lstStyle/>
            <a:p>
              <a:endParaRPr lang="en-CA"/>
            </a:p>
          </p:txBody>
        </p:sp>
        <p:sp>
          <p:nvSpPr>
            <p:cNvPr id="347240" name="Line 104"/>
            <p:cNvSpPr>
              <a:spLocks noChangeShapeType="1"/>
            </p:cNvSpPr>
            <p:nvPr/>
          </p:nvSpPr>
          <p:spPr bwMode="auto">
            <a:xfrm>
              <a:off x="2542" y="3374"/>
              <a:ext cx="1" cy="18"/>
            </a:xfrm>
            <a:prstGeom prst="line">
              <a:avLst/>
            </a:prstGeom>
            <a:noFill/>
            <a:ln w="0">
              <a:solidFill>
                <a:srgbClr val="000000"/>
              </a:solidFill>
              <a:round/>
              <a:headEnd/>
              <a:tailEnd/>
            </a:ln>
          </p:spPr>
          <p:txBody>
            <a:bodyPr/>
            <a:lstStyle/>
            <a:p>
              <a:endParaRPr lang="en-CA"/>
            </a:p>
          </p:txBody>
        </p:sp>
        <p:sp>
          <p:nvSpPr>
            <p:cNvPr id="347241" name="Rectangle 105"/>
            <p:cNvSpPr>
              <a:spLocks noChangeArrowheads="1"/>
            </p:cNvSpPr>
            <p:nvPr/>
          </p:nvSpPr>
          <p:spPr bwMode="auto">
            <a:xfrm>
              <a:off x="620" y="3392"/>
              <a:ext cx="19" cy="237"/>
            </a:xfrm>
            <a:prstGeom prst="rect">
              <a:avLst/>
            </a:prstGeom>
            <a:solidFill>
              <a:srgbClr val="000000"/>
            </a:solidFill>
            <a:ln w="9525">
              <a:noFill/>
              <a:miter lim="800000"/>
              <a:headEnd/>
              <a:tailEnd/>
            </a:ln>
          </p:spPr>
          <p:txBody>
            <a:bodyPr/>
            <a:lstStyle/>
            <a:p>
              <a:endParaRPr lang="en-CA"/>
            </a:p>
          </p:txBody>
        </p:sp>
        <p:sp>
          <p:nvSpPr>
            <p:cNvPr id="347242" name="Line 106"/>
            <p:cNvSpPr>
              <a:spLocks noChangeShapeType="1"/>
            </p:cNvSpPr>
            <p:nvPr/>
          </p:nvSpPr>
          <p:spPr bwMode="auto">
            <a:xfrm>
              <a:off x="620" y="3392"/>
              <a:ext cx="1" cy="237"/>
            </a:xfrm>
            <a:prstGeom prst="line">
              <a:avLst/>
            </a:prstGeom>
            <a:noFill/>
            <a:ln w="0">
              <a:solidFill>
                <a:srgbClr val="000000"/>
              </a:solidFill>
              <a:round/>
              <a:headEnd/>
              <a:tailEnd/>
            </a:ln>
          </p:spPr>
          <p:txBody>
            <a:bodyPr/>
            <a:lstStyle/>
            <a:p>
              <a:endParaRPr lang="en-CA"/>
            </a:p>
          </p:txBody>
        </p:sp>
        <p:sp>
          <p:nvSpPr>
            <p:cNvPr id="347243" name="Rectangle 107"/>
            <p:cNvSpPr>
              <a:spLocks noChangeArrowheads="1"/>
            </p:cNvSpPr>
            <p:nvPr/>
          </p:nvSpPr>
          <p:spPr bwMode="auto">
            <a:xfrm>
              <a:off x="1537" y="3392"/>
              <a:ext cx="18" cy="237"/>
            </a:xfrm>
            <a:prstGeom prst="rect">
              <a:avLst/>
            </a:prstGeom>
            <a:solidFill>
              <a:srgbClr val="000000"/>
            </a:solidFill>
            <a:ln w="9525">
              <a:noFill/>
              <a:miter lim="800000"/>
              <a:headEnd/>
              <a:tailEnd/>
            </a:ln>
          </p:spPr>
          <p:txBody>
            <a:bodyPr/>
            <a:lstStyle/>
            <a:p>
              <a:endParaRPr lang="en-CA"/>
            </a:p>
          </p:txBody>
        </p:sp>
        <p:sp>
          <p:nvSpPr>
            <p:cNvPr id="347244" name="Line 108"/>
            <p:cNvSpPr>
              <a:spLocks noChangeShapeType="1"/>
            </p:cNvSpPr>
            <p:nvPr/>
          </p:nvSpPr>
          <p:spPr bwMode="auto">
            <a:xfrm>
              <a:off x="1537" y="3392"/>
              <a:ext cx="1" cy="237"/>
            </a:xfrm>
            <a:prstGeom prst="line">
              <a:avLst/>
            </a:prstGeom>
            <a:noFill/>
            <a:ln w="0">
              <a:solidFill>
                <a:srgbClr val="000000"/>
              </a:solidFill>
              <a:round/>
              <a:headEnd/>
              <a:tailEnd/>
            </a:ln>
          </p:spPr>
          <p:txBody>
            <a:bodyPr/>
            <a:lstStyle/>
            <a:p>
              <a:endParaRPr lang="en-CA"/>
            </a:p>
          </p:txBody>
        </p:sp>
        <p:sp>
          <p:nvSpPr>
            <p:cNvPr id="347245" name="Rectangle 109"/>
            <p:cNvSpPr>
              <a:spLocks noChangeArrowheads="1"/>
            </p:cNvSpPr>
            <p:nvPr/>
          </p:nvSpPr>
          <p:spPr bwMode="auto">
            <a:xfrm>
              <a:off x="2542" y="3392"/>
              <a:ext cx="18" cy="237"/>
            </a:xfrm>
            <a:prstGeom prst="rect">
              <a:avLst/>
            </a:prstGeom>
            <a:solidFill>
              <a:srgbClr val="000000"/>
            </a:solidFill>
            <a:ln w="9525">
              <a:noFill/>
              <a:miter lim="800000"/>
              <a:headEnd/>
              <a:tailEnd/>
            </a:ln>
          </p:spPr>
          <p:txBody>
            <a:bodyPr/>
            <a:lstStyle/>
            <a:p>
              <a:endParaRPr lang="en-CA"/>
            </a:p>
          </p:txBody>
        </p:sp>
        <p:sp>
          <p:nvSpPr>
            <p:cNvPr id="347246" name="Line 110"/>
            <p:cNvSpPr>
              <a:spLocks noChangeShapeType="1"/>
            </p:cNvSpPr>
            <p:nvPr/>
          </p:nvSpPr>
          <p:spPr bwMode="auto">
            <a:xfrm>
              <a:off x="2542" y="3392"/>
              <a:ext cx="1" cy="237"/>
            </a:xfrm>
            <a:prstGeom prst="line">
              <a:avLst/>
            </a:prstGeom>
            <a:noFill/>
            <a:ln w="0">
              <a:solidFill>
                <a:srgbClr val="000000"/>
              </a:solidFill>
              <a:round/>
              <a:headEnd/>
              <a:tailEnd/>
            </a:ln>
          </p:spPr>
          <p:txBody>
            <a:bodyPr/>
            <a:lstStyle/>
            <a:p>
              <a:endParaRPr lang="en-CA"/>
            </a:p>
          </p:txBody>
        </p:sp>
        <p:sp>
          <p:nvSpPr>
            <p:cNvPr id="347247" name="Rectangle 111"/>
            <p:cNvSpPr>
              <a:spLocks noChangeArrowheads="1"/>
            </p:cNvSpPr>
            <p:nvPr/>
          </p:nvSpPr>
          <p:spPr bwMode="auto">
            <a:xfrm>
              <a:off x="964" y="3655"/>
              <a:ext cx="2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1 1</a:t>
              </a:r>
              <a:endParaRPr lang="en-US" b="1"/>
            </a:p>
          </p:txBody>
        </p:sp>
        <p:sp>
          <p:nvSpPr>
            <p:cNvPr id="347248" name="Rectangle 112"/>
            <p:cNvSpPr>
              <a:spLocks noChangeArrowheads="1"/>
            </p:cNvSpPr>
            <p:nvPr/>
          </p:nvSpPr>
          <p:spPr bwMode="auto">
            <a:xfrm>
              <a:off x="1216" y="3655"/>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49" name="Rectangle 113"/>
            <p:cNvSpPr>
              <a:spLocks noChangeArrowheads="1"/>
            </p:cNvSpPr>
            <p:nvPr/>
          </p:nvSpPr>
          <p:spPr bwMode="auto">
            <a:xfrm>
              <a:off x="1993" y="3655"/>
              <a:ext cx="111"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d</a:t>
              </a:r>
              <a:endParaRPr lang="en-US" b="1"/>
            </a:p>
          </p:txBody>
        </p:sp>
        <p:sp>
          <p:nvSpPr>
            <p:cNvPr id="347250" name="Rectangle 114"/>
            <p:cNvSpPr>
              <a:spLocks noChangeArrowheads="1"/>
            </p:cNvSpPr>
            <p:nvPr/>
          </p:nvSpPr>
          <p:spPr bwMode="auto">
            <a:xfrm>
              <a:off x="2106" y="3655"/>
              <a:ext cx="50" cy="240"/>
            </a:xfrm>
            <a:prstGeom prst="rect">
              <a:avLst/>
            </a:prstGeom>
            <a:noFill/>
            <a:ln w="9525">
              <a:noFill/>
              <a:miter lim="800000"/>
              <a:headEnd/>
              <a:tailEnd/>
            </a:ln>
          </p:spPr>
          <p:txBody>
            <a:bodyPr wrap="none" lIns="0" tIns="0" rIns="0" bIns="0">
              <a:spAutoFit/>
            </a:bodyPr>
            <a:lstStyle/>
            <a:p>
              <a:pPr>
                <a:buClrTx/>
              </a:pPr>
              <a:r>
                <a:rPr lang="en-US" sz="2500" b="1">
                  <a:solidFill>
                    <a:srgbClr val="000000"/>
                  </a:solidFill>
                </a:rPr>
                <a:t> </a:t>
              </a:r>
              <a:endParaRPr lang="en-US" b="1"/>
            </a:p>
          </p:txBody>
        </p:sp>
        <p:sp>
          <p:nvSpPr>
            <p:cNvPr id="347251" name="Rectangle 115"/>
            <p:cNvSpPr>
              <a:spLocks noChangeArrowheads="1"/>
            </p:cNvSpPr>
            <p:nvPr/>
          </p:nvSpPr>
          <p:spPr bwMode="auto">
            <a:xfrm>
              <a:off x="620" y="3629"/>
              <a:ext cx="19" cy="18"/>
            </a:xfrm>
            <a:prstGeom prst="rect">
              <a:avLst/>
            </a:prstGeom>
            <a:solidFill>
              <a:srgbClr val="000000"/>
            </a:solidFill>
            <a:ln w="9525">
              <a:noFill/>
              <a:miter lim="800000"/>
              <a:headEnd/>
              <a:tailEnd/>
            </a:ln>
          </p:spPr>
          <p:txBody>
            <a:bodyPr/>
            <a:lstStyle/>
            <a:p>
              <a:endParaRPr lang="en-CA"/>
            </a:p>
          </p:txBody>
        </p:sp>
        <p:sp>
          <p:nvSpPr>
            <p:cNvPr id="347252" name="Line 116"/>
            <p:cNvSpPr>
              <a:spLocks noChangeShapeType="1"/>
            </p:cNvSpPr>
            <p:nvPr/>
          </p:nvSpPr>
          <p:spPr bwMode="auto">
            <a:xfrm>
              <a:off x="620" y="3629"/>
              <a:ext cx="19" cy="1"/>
            </a:xfrm>
            <a:prstGeom prst="line">
              <a:avLst/>
            </a:prstGeom>
            <a:noFill/>
            <a:ln w="0">
              <a:solidFill>
                <a:srgbClr val="000000"/>
              </a:solidFill>
              <a:round/>
              <a:headEnd/>
              <a:tailEnd/>
            </a:ln>
          </p:spPr>
          <p:txBody>
            <a:bodyPr/>
            <a:lstStyle/>
            <a:p>
              <a:endParaRPr lang="en-CA"/>
            </a:p>
          </p:txBody>
        </p:sp>
        <p:sp>
          <p:nvSpPr>
            <p:cNvPr id="347253" name="Line 117"/>
            <p:cNvSpPr>
              <a:spLocks noChangeShapeType="1"/>
            </p:cNvSpPr>
            <p:nvPr/>
          </p:nvSpPr>
          <p:spPr bwMode="auto">
            <a:xfrm>
              <a:off x="620" y="3629"/>
              <a:ext cx="1" cy="18"/>
            </a:xfrm>
            <a:prstGeom prst="line">
              <a:avLst/>
            </a:prstGeom>
            <a:noFill/>
            <a:ln w="0">
              <a:solidFill>
                <a:srgbClr val="000000"/>
              </a:solidFill>
              <a:round/>
              <a:headEnd/>
              <a:tailEnd/>
            </a:ln>
          </p:spPr>
          <p:txBody>
            <a:bodyPr/>
            <a:lstStyle/>
            <a:p>
              <a:endParaRPr lang="en-CA"/>
            </a:p>
          </p:txBody>
        </p:sp>
        <p:sp>
          <p:nvSpPr>
            <p:cNvPr id="347254" name="Rectangle 118"/>
            <p:cNvSpPr>
              <a:spLocks noChangeArrowheads="1"/>
            </p:cNvSpPr>
            <p:nvPr/>
          </p:nvSpPr>
          <p:spPr bwMode="auto">
            <a:xfrm>
              <a:off x="639" y="3629"/>
              <a:ext cx="898" cy="18"/>
            </a:xfrm>
            <a:prstGeom prst="rect">
              <a:avLst/>
            </a:prstGeom>
            <a:solidFill>
              <a:srgbClr val="000000"/>
            </a:solidFill>
            <a:ln w="9525">
              <a:noFill/>
              <a:miter lim="800000"/>
              <a:headEnd/>
              <a:tailEnd/>
            </a:ln>
          </p:spPr>
          <p:txBody>
            <a:bodyPr/>
            <a:lstStyle/>
            <a:p>
              <a:endParaRPr lang="en-CA"/>
            </a:p>
          </p:txBody>
        </p:sp>
        <p:sp>
          <p:nvSpPr>
            <p:cNvPr id="347255" name="Line 119"/>
            <p:cNvSpPr>
              <a:spLocks noChangeShapeType="1"/>
            </p:cNvSpPr>
            <p:nvPr/>
          </p:nvSpPr>
          <p:spPr bwMode="auto">
            <a:xfrm>
              <a:off x="639" y="3629"/>
              <a:ext cx="898" cy="1"/>
            </a:xfrm>
            <a:prstGeom prst="line">
              <a:avLst/>
            </a:prstGeom>
            <a:noFill/>
            <a:ln w="0">
              <a:solidFill>
                <a:srgbClr val="000000"/>
              </a:solidFill>
              <a:round/>
              <a:headEnd/>
              <a:tailEnd/>
            </a:ln>
          </p:spPr>
          <p:txBody>
            <a:bodyPr/>
            <a:lstStyle/>
            <a:p>
              <a:endParaRPr lang="en-CA"/>
            </a:p>
          </p:txBody>
        </p:sp>
        <p:sp>
          <p:nvSpPr>
            <p:cNvPr id="347256" name="Rectangle 120"/>
            <p:cNvSpPr>
              <a:spLocks noChangeArrowheads="1"/>
            </p:cNvSpPr>
            <p:nvPr/>
          </p:nvSpPr>
          <p:spPr bwMode="auto">
            <a:xfrm>
              <a:off x="1537" y="3629"/>
              <a:ext cx="18" cy="18"/>
            </a:xfrm>
            <a:prstGeom prst="rect">
              <a:avLst/>
            </a:prstGeom>
            <a:solidFill>
              <a:srgbClr val="000000"/>
            </a:solidFill>
            <a:ln w="9525">
              <a:noFill/>
              <a:miter lim="800000"/>
              <a:headEnd/>
              <a:tailEnd/>
            </a:ln>
          </p:spPr>
          <p:txBody>
            <a:bodyPr/>
            <a:lstStyle/>
            <a:p>
              <a:endParaRPr lang="en-CA"/>
            </a:p>
          </p:txBody>
        </p:sp>
        <p:sp>
          <p:nvSpPr>
            <p:cNvPr id="347257" name="Line 121"/>
            <p:cNvSpPr>
              <a:spLocks noChangeShapeType="1"/>
            </p:cNvSpPr>
            <p:nvPr/>
          </p:nvSpPr>
          <p:spPr bwMode="auto">
            <a:xfrm>
              <a:off x="1537" y="3629"/>
              <a:ext cx="18" cy="1"/>
            </a:xfrm>
            <a:prstGeom prst="line">
              <a:avLst/>
            </a:prstGeom>
            <a:noFill/>
            <a:ln w="0">
              <a:solidFill>
                <a:srgbClr val="000000"/>
              </a:solidFill>
              <a:round/>
              <a:headEnd/>
              <a:tailEnd/>
            </a:ln>
          </p:spPr>
          <p:txBody>
            <a:bodyPr/>
            <a:lstStyle/>
            <a:p>
              <a:endParaRPr lang="en-CA"/>
            </a:p>
          </p:txBody>
        </p:sp>
        <p:sp>
          <p:nvSpPr>
            <p:cNvPr id="347258" name="Line 122"/>
            <p:cNvSpPr>
              <a:spLocks noChangeShapeType="1"/>
            </p:cNvSpPr>
            <p:nvPr/>
          </p:nvSpPr>
          <p:spPr bwMode="auto">
            <a:xfrm>
              <a:off x="1537" y="3629"/>
              <a:ext cx="1" cy="18"/>
            </a:xfrm>
            <a:prstGeom prst="line">
              <a:avLst/>
            </a:prstGeom>
            <a:noFill/>
            <a:ln w="0">
              <a:solidFill>
                <a:srgbClr val="000000"/>
              </a:solidFill>
              <a:round/>
              <a:headEnd/>
              <a:tailEnd/>
            </a:ln>
          </p:spPr>
          <p:txBody>
            <a:bodyPr/>
            <a:lstStyle/>
            <a:p>
              <a:endParaRPr lang="en-CA"/>
            </a:p>
          </p:txBody>
        </p:sp>
        <p:sp>
          <p:nvSpPr>
            <p:cNvPr id="347259" name="Rectangle 123"/>
            <p:cNvSpPr>
              <a:spLocks noChangeArrowheads="1"/>
            </p:cNvSpPr>
            <p:nvPr/>
          </p:nvSpPr>
          <p:spPr bwMode="auto">
            <a:xfrm>
              <a:off x="1555" y="3629"/>
              <a:ext cx="987" cy="18"/>
            </a:xfrm>
            <a:prstGeom prst="rect">
              <a:avLst/>
            </a:prstGeom>
            <a:solidFill>
              <a:srgbClr val="000000"/>
            </a:solidFill>
            <a:ln w="9525">
              <a:noFill/>
              <a:miter lim="800000"/>
              <a:headEnd/>
              <a:tailEnd/>
            </a:ln>
          </p:spPr>
          <p:txBody>
            <a:bodyPr/>
            <a:lstStyle/>
            <a:p>
              <a:endParaRPr lang="en-CA"/>
            </a:p>
          </p:txBody>
        </p:sp>
        <p:sp>
          <p:nvSpPr>
            <p:cNvPr id="347260" name="Line 124"/>
            <p:cNvSpPr>
              <a:spLocks noChangeShapeType="1"/>
            </p:cNvSpPr>
            <p:nvPr/>
          </p:nvSpPr>
          <p:spPr bwMode="auto">
            <a:xfrm>
              <a:off x="1555" y="3629"/>
              <a:ext cx="987" cy="1"/>
            </a:xfrm>
            <a:prstGeom prst="line">
              <a:avLst/>
            </a:prstGeom>
            <a:noFill/>
            <a:ln w="0">
              <a:solidFill>
                <a:srgbClr val="000000"/>
              </a:solidFill>
              <a:round/>
              <a:headEnd/>
              <a:tailEnd/>
            </a:ln>
          </p:spPr>
          <p:txBody>
            <a:bodyPr/>
            <a:lstStyle/>
            <a:p>
              <a:endParaRPr lang="en-CA"/>
            </a:p>
          </p:txBody>
        </p:sp>
        <p:sp>
          <p:nvSpPr>
            <p:cNvPr id="347261" name="Rectangle 125"/>
            <p:cNvSpPr>
              <a:spLocks noChangeArrowheads="1"/>
            </p:cNvSpPr>
            <p:nvPr/>
          </p:nvSpPr>
          <p:spPr bwMode="auto">
            <a:xfrm>
              <a:off x="2542" y="3629"/>
              <a:ext cx="18" cy="18"/>
            </a:xfrm>
            <a:prstGeom prst="rect">
              <a:avLst/>
            </a:prstGeom>
            <a:solidFill>
              <a:srgbClr val="000000"/>
            </a:solidFill>
            <a:ln w="9525">
              <a:noFill/>
              <a:miter lim="800000"/>
              <a:headEnd/>
              <a:tailEnd/>
            </a:ln>
          </p:spPr>
          <p:txBody>
            <a:bodyPr/>
            <a:lstStyle/>
            <a:p>
              <a:endParaRPr lang="en-CA"/>
            </a:p>
          </p:txBody>
        </p:sp>
        <p:sp>
          <p:nvSpPr>
            <p:cNvPr id="347262" name="Line 126"/>
            <p:cNvSpPr>
              <a:spLocks noChangeShapeType="1"/>
            </p:cNvSpPr>
            <p:nvPr/>
          </p:nvSpPr>
          <p:spPr bwMode="auto">
            <a:xfrm>
              <a:off x="2542" y="3629"/>
              <a:ext cx="18" cy="1"/>
            </a:xfrm>
            <a:prstGeom prst="line">
              <a:avLst/>
            </a:prstGeom>
            <a:noFill/>
            <a:ln w="0">
              <a:solidFill>
                <a:srgbClr val="000000"/>
              </a:solidFill>
              <a:round/>
              <a:headEnd/>
              <a:tailEnd/>
            </a:ln>
          </p:spPr>
          <p:txBody>
            <a:bodyPr/>
            <a:lstStyle/>
            <a:p>
              <a:endParaRPr lang="en-CA"/>
            </a:p>
          </p:txBody>
        </p:sp>
        <p:sp>
          <p:nvSpPr>
            <p:cNvPr id="347263" name="Line 127"/>
            <p:cNvSpPr>
              <a:spLocks noChangeShapeType="1"/>
            </p:cNvSpPr>
            <p:nvPr/>
          </p:nvSpPr>
          <p:spPr bwMode="auto">
            <a:xfrm>
              <a:off x="2542" y="3629"/>
              <a:ext cx="1" cy="18"/>
            </a:xfrm>
            <a:prstGeom prst="line">
              <a:avLst/>
            </a:prstGeom>
            <a:noFill/>
            <a:ln w="0">
              <a:solidFill>
                <a:srgbClr val="000000"/>
              </a:solidFill>
              <a:round/>
              <a:headEnd/>
              <a:tailEnd/>
            </a:ln>
          </p:spPr>
          <p:txBody>
            <a:bodyPr/>
            <a:lstStyle/>
            <a:p>
              <a:endParaRPr lang="en-CA"/>
            </a:p>
          </p:txBody>
        </p:sp>
        <p:sp>
          <p:nvSpPr>
            <p:cNvPr id="347264" name="Rectangle 128"/>
            <p:cNvSpPr>
              <a:spLocks noChangeArrowheads="1"/>
            </p:cNvSpPr>
            <p:nvPr/>
          </p:nvSpPr>
          <p:spPr bwMode="auto">
            <a:xfrm>
              <a:off x="620" y="3647"/>
              <a:ext cx="19" cy="237"/>
            </a:xfrm>
            <a:prstGeom prst="rect">
              <a:avLst/>
            </a:prstGeom>
            <a:solidFill>
              <a:srgbClr val="000000"/>
            </a:solidFill>
            <a:ln w="9525">
              <a:noFill/>
              <a:miter lim="800000"/>
              <a:headEnd/>
              <a:tailEnd/>
            </a:ln>
          </p:spPr>
          <p:txBody>
            <a:bodyPr/>
            <a:lstStyle/>
            <a:p>
              <a:endParaRPr lang="en-CA"/>
            </a:p>
          </p:txBody>
        </p:sp>
        <p:sp>
          <p:nvSpPr>
            <p:cNvPr id="347265" name="Line 129"/>
            <p:cNvSpPr>
              <a:spLocks noChangeShapeType="1"/>
            </p:cNvSpPr>
            <p:nvPr/>
          </p:nvSpPr>
          <p:spPr bwMode="auto">
            <a:xfrm>
              <a:off x="620" y="3647"/>
              <a:ext cx="1" cy="237"/>
            </a:xfrm>
            <a:prstGeom prst="line">
              <a:avLst/>
            </a:prstGeom>
            <a:noFill/>
            <a:ln w="0">
              <a:solidFill>
                <a:srgbClr val="000000"/>
              </a:solidFill>
              <a:round/>
              <a:headEnd/>
              <a:tailEnd/>
            </a:ln>
          </p:spPr>
          <p:txBody>
            <a:bodyPr/>
            <a:lstStyle/>
            <a:p>
              <a:endParaRPr lang="en-CA"/>
            </a:p>
          </p:txBody>
        </p:sp>
        <p:sp>
          <p:nvSpPr>
            <p:cNvPr id="347266" name="Rectangle 130"/>
            <p:cNvSpPr>
              <a:spLocks noChangeArrowheads="1"/>
            </p:cNvSpPr>
            <p:nvPr/>
          </p:nvSpPr>
          <p:spPr bwMode="auto">
            <a:xfrm>
              <a:off x="620" y="3884"/>
              <a:ext cx="19" cy="18"/>
            </a:xfrm>
            <a:prstGeom prst="rect">
              <a:avLst/>
            </a:prstGeom>
            <a:solidFill>
              <a:srgbClr val="000000"/>
            </a:solidFill>
            <a:ln w="9525">
              <a:noFill/>
              <a:miter lim="800000"/>
              <a:headEnd/>
              <a:tailEnd/>
            </a:ln>
          </p:spPr>
          <p:txBody>
            <a:bodyPr/>
            <a:lstStyle/>
            <a:p>
              <a:endParaRPr lang="en-CA"/>
            </a:p>
          </p:txBody>
        </p:sp>
        <p:sp>
          <p:nvSpPr>
            <p:cNvPr id="347267" name="Line 131"/>
            <p:cNvSpPr>
              <a:spLocks noChangeShapeType="1"/>
            </p:cNvSpPr>
            <p:nvPr/>
          </p:nvSpPr>
          <p:spPr bwMode="auto">
            <a:xfrm>
              <a:off x="620" y="3884"/>
              <a:ext cx="19" cy="1"/>
            </a:xfrm>
            <a:prstGeom prst="line">
              <a:avLst/>
            </a:prstGeom>
            <a:noFill/>
            <a:ln w="0">
              <a:solidFill>
                <a:srgbClr val="000000"/>
              </a:solidFill>
              <a:round/>
              <a:headEnd/>
              <a:tailEnd/>
            </a:ln>
          </p:spPr>
          <p:txBody>
            <a:bodyPr/>
            <a:lstStyle/>
            <a:p>
              <a:endParaRPr lang="en-CA"/>
            </a:p>
          </p:txBody>
        </p:sp>
        <p:sp>
          <p:nvSpPr>
            <p:cNvPr id="347268" name="Line 132"/>
            <p:cNvSpPr>
              <a:spLocks noChangeShapeType="1"/>
            </p:cNvSpPr>
            <p:nvPr/>
          </p:nvSpPr>
          <p:spPr bwMode="auto">
            <a:xfrm>
              <a:off x="620" y="3884"/>
              <a:ext cx="1" cy="18"/>
            </a:xfrm>
            <a:prstGeom prst="line">
              <a:avLst/>
            </a:prstGeom>
            <a:noFill/>
            <a:ln w="0">
              <a:solidFill>
                <a:srgbClr val="000000"/>
              </a:solidFill>
              <a:round/>
              <a:headEnd/>
              <a:tailEnd/>
            </a:ln>
          </p:spPr>
          <p:txBody>
            <a:bodyPr/>
            <a:lstStyle/>
            <a:p>
              <a:endParaRPr lang="en-CA"/>
            </a:p>
          </p:txBody>
        </p:sp>
        <p:sp>
          <p:nvSpPr>
            <p:cNvPr id="347269" name="Rectangle 133"/>
            <p:cNvSpPr>
              <a:spLocks noChangeArrowheads="1"/>
            </p:cNvSpPr>
            <p:nvPr/>
          </p:nvSpPr>
          <p:spPr bwMode="auto">
            <a:xfrm>
              <a:off x="620" y="3884"/>
              <a:ext cx="19" cy="18"/>
            </a:xfrm>
            <a:prstGeom prst="rect">
              <a:avLst/>
            </a:prstGeom>
            <a:solidFill>
              <a:srgbClr val="000000"/>
            </a:solidFill>
            <a:ln w="9525">
              <a:noFill/>
              <a:miter lim="800000"/>
              <a:headEnd/>
              <a:tailEnd/>
            </a:ln>
          </p:spPr>
          <p:txBody>
            <a:bodyPr/>
            <a:lstStyle/>
            <a:p>
              <a:endParaRPr lang="en-CA"/>
            </a:p>
          </p:txBody>
        </p:sp>
        <p:sp>
          <p:nvSpPr>
            <p:cNvPr id="347270" name="Line 134"/>
            <p:cNvSpPr>
              <a:spLocks noChangeShapeType="1"/>
            </p:cNvSpPr>
            <p:nvPr/>
          </p:nvSpPr>
          <p:spPr bwMode="auto">
            <a:xfrm>
              <a:off x="620" y="3884"/>
              <a:ext cx="19" cy="1"/>
            </a:xfrm>
            <a:prstGeom prst="line">
              <a:avLst/>
            </a:prstGeom>
            <a:noFill/>
            <a:ln w="0">
              <a:solidFill>
                <a:srgbClr val="000000"/>
              </a:solidFill>
              <a:round/>
              <a:headEnd/>
              <a:tailEnd/>
            </a:ln>
          </p:spPr>
          <p:txBody>
            <a:bodyPr/>
            <a:lstStyle/>
            <a:p>
              <a:endParaRPr lang="en-CA"/>
            </a:p>
          </p:txBody>
        </p:sp>
        <p:sp>
          <p:nvSpPr>
            <p:cNvPr id="347271" name="Line 135"/>
            <p:cNvSpPr>
              <a:spLocks noChangeShapeType="1"/>
            </p:cNvSpPr>
            <p:nvPr/>
          </p:nvSpPr>
          <p:spPr bwMode="auto">
            <a:xfrm>
              <a:off x="620" y="3884"/>
              <a:ext cx="1" cy="18"/>
            </a:xfrm>
            <a:prstGeom prst="line">
              <a:avLst/>
            </a:prstGeom>
            <a:noFill/>
            <a:ln w="0">
              <a:solidFill>
                <a:srgbClr val="000000"/>
              </a:solidFill>
              <a:round/>
              <a:headEnd/>
              <a:tailEnd/>
            </a:ln>
          </p:spPr>
          <p:txBody>
            <a:bodyPr/>
            <a:lstStyle/>
            <a:p>
              <a:endParaRPr lang="en-CA"/>
            </a:p>
          </p:txBody>
        </p:sp>
        <p:sp>
          <p:nvSpPr>
            <p:cNvPr id="347272" name="Rectangle 136"/>
            <p:cNvSpPr>
              <a:spLocks noChangeArrowheads="1"/>
            </p:cNvSpPr>
            <p:nvPr/>
          </p:nvSpPr>
          <p:spPr bwMode="auto">
            <a:xfrm>
              <a:off x="639" y="3884"/>
              <a:ext cx="898" cy="18"/>
            </a:xfrm>
            <a:prstGeom prst="rect">
              <a:avLst/>
            </a:prstGeom>
            <a:solidFill>
              <a:srgbClr val="000000"/>
            </a:solidFill>
            <a:ln w="9525">
              <a:noFill/>
              <a:miter lim="800000"/>
              <a:headEnd/>
              <a:tailEnd/>
            </a:ln>
          </p:spPr>
          <p:txBody>
            <a:bodyPr/>
            <a:lstStyle/>
            <a:p>
              <a:endParaRPr lang="en-CA"/>
            </a:p>
          </p:txBody>
        </p:sp>
        <p:sp>
          <p:nvSpPr>
            <p:cNvPr id="347273" name="Line 137"/>
            <p:cNvSpPr>
              <a:spLocks noChangeShapeType="1"/>
            </p:cNvSpPr>
            <p:nvPr/>
          </p:nvSpPr>
          <p:spPr bwMode="auto">
            <a:xfrm>
              <a:off x="639" y="3884"/>
              <a:ext cx="898" cy="1"/>
            </a:xfrm>
            <a:prstGeom prst="line">
              <a:avLst/>
            </a:prstGeom>
            <a:noFill/>
            <a:ln w="28575">
              <a:solidFill>
                <a:srgbClr val="000000"/>
              </a:solidFill>
              <a:round/>
              <a:headEnd/>
              <a:tailEnd/>
            </a:ln>
          </p:spPr>
          <p:txBody>
            <a:bodyPr/>
            <a:lstStyle/>
            <a:p>
              <a:endParaRPr lang="en-CA"/>
            </a:p>
          </p:txBody>
        </p:sp>
        <p:sp>
          <p:nvSpPr>
            <p:cNvPr id="347274" name="Rectangle 138"/>
            <p:cNvSpPr>
              <a:spLocks noChangeArrowheads="1"/>
            </p:cNvSpPr>
            <p:nvPr/>
          </p:nvSpPr>
          <p:spPr bwMode="auto">
            <a:xfrm>
              <a:off x="1537" y="3647"/>
              <a:ext cx="18" cy="237"/>
            </a:xfrm>
            <a:prstGeom prst="rect">
              <a:avLst/>
            </a:prstGeom>
            <a:solidFill>
              <a:srgbClr val="000000"/>
            </a:solidFill>
            <a:ln w="9525">
              <a:noFill/>
              <a:miter lim="800000"/>
              <a:headEnd/>
              <a:tailEnd/>
            </a:ln>
          </p:spPr>
          <p:txBody>
            <a:bodyPr/>
            <a:lstStyle/>
            <a:p>
              <a:endParaRPr lang="en-CA"/>
            </a:p>
          </p:txBody>
        </p:sp>
        <p:sp>
          <p:nvSpPr>
            <p:cNvPr id="347275" name="Line 139"/>
            <p:cNvSpPr>
              <a:spLocks noChangeShapeType="1"/>
            </p:cNvSpPr>
            <p:nvPr/>
          </p:nvSpPr>
          <p:spPr bwMode="auto">
            <a:xfrm>
              <a:off x="1537" y="3647"/>
              <a:ext cx="1" cy="237"/>
            </a:xfrm>
            <a:prstGeom prst="line">
              <a:avLst/>
            </a:prstGeom>
            <a:noFill/>
            <a:ln w="0">
              <a:solidFill>
                <a:srgbClr val="000000"/>
              </a:solidFill>
              <a:round/>
              <a:headEnd/>
              <a:tailEnd/>
            </a:ln>
          </p:spPr>
          <p:txBody>
            <a:bodyPr/>
            <a:lstStyle/>
            <a:p>
              <a:endParaRPr lang="en-CA"/>
            </a:p>
          </p:txBody>
        </p:sp>
        <p:sp>
          <p:nvSpPr>
            <p:cNvPr id="347276" name="Rectangle 140"/>
            <p:cNvSpPr>
              <a:spLocks noChangeArrowheads="1"/>
            </p:cNvSpPr>
            <p:nvPr/>
          </p:nvSpPr>
          <p:spPr bwMode="auto">
            <a:xfrm>
              <a:off x="1537" y="3884"/>
              <a:ext cx="18" cy="18"/>
            </a:xfrm>
            <a:prstGeom prst="rect">
              <a:avLst/>
            </a:prstGeom>
            <a:solidFill>
              <a:srgbClr val="000000"/>
            </a:solidFill>
            <a:ln w="9525">
              <a:noFill/>
              <a:miter lim="800000"/>
              <a:headEnd/>
              <a:tailEnd/>
            </a:ln>
          </p:spPr>
          <p:txBody>
            <a:bodyPr/>
            <a:lstStyle/>
            <a:p>
              <a:endParaRPr lang="en-CA"/>
            </a:p>
          </p:txBody>
        </p:sp>
        <p:sp>
          <p:nvSpPr>
            <p:cNvPr id="347277" name="Line 141"/>
            <p:cNvSpPr>
              <a:spLocks noChangeShapeType="1"/>
            </p:cNvSpPr>
            <p:nvPr/>
          </p:nvSpPr>
          <p:spPr bwMode="auto">
            <a:xfrm>
              <a:off x="1537" y="3884"/>
              <a:ext cx="18" cy="1"/>
            </a:xfrm>
            <a:prstGeom prst="line">
              <a:avLst/>
            </a:prstGeom>
            <a:noFill/>
            <a:ln w="0">
              <a:solidFill>
                <a:srgbClr val="000000"/>
              </a:solidFill>
              <a:round/>
              <a:headEnd/>
              <a:tailEnd/>
            </a:ln>
          </p:spPr>
          <p:txBody>
            <a:bodyPr/>
            <a:lstStyle/>
            <a:p>
              <a:endParaRPr lang="en-CA"/>
            </a:p>
          </p:txBody>
        </p:sp>
        <p:sp>
          <p:nvSpPr>
            <p:cNvPr id="347278" name="Line 142"/>
            <p:cNvSpPr>
              <a:spLocks noChangeShapeType="1"/>
            </p:cNvSpPr>
            <p:nvPr/>
          </p:nvSpPr>
          <p:spPr bwMode="auto">
            <a:xfrm>
              <a:off x="1537" y="3884"/>
              <a:ext cx="1" cy="18"/>
            </a:xfrm>
            <a:prstGeom prst="line">
              <a:avLst/>
            </a:prstGeom>
            <a:noFill/>
            <a:ln w="0">
              <a:solidFill>
                <a:srgbClr val="000000"/>
              </a:solidFill>
              <a:round/>
              <a:headEnd/>
              <a:tailEnd/>
            </a:ln>
          </p:spPr>
          <p:txBody>
            <a:bodyPr/>
            <a:lstStyle/>
            <a:p>
              <a:endParaRPr lang="en-CA"/>
            </a:p>
          </p:txBody>
        </p:sp>
        <p:sp>
          <p:nvSpPr>
            <p:cNvPr id="347279" name="Rectangle 143"/>
            <p:cNvSpPr>
              <a:spLocks noChangeArrowheads="1"/>
            </p:cNvSpPr>
            <p:nvPr/>
          </p:nvSpPr>
          <p:spPr bwMode="auto">
            <a:xfrm>
              <a:off x="1555" y="3884"/>
              <a:ext cx="987" cy="18"/>
            </a:xfrm>
            <a:prstGeom prst="rect">
              <a:avLst/>
            </a:prstGeom>
            <a:solidFill>
              <a:srgbClr val="000000"/>
            </a:solidFill>
            <a:ln w="9525">
              <a:noFill/>
              <a:miter lim="800000"/>
              <a:headEnd/>
              <a:tailEnd/>
            </a:ln>
          </p:spPr>
          <p:txBody>
            <a:bodyPr/>
            <a:lstStyle/>
            <a:p>
              <a:endParaRPr lang="en-CA"/>
            </a:p>
          </p:txBody>
        </p:sp>
        <p:sp>
          <p:nvSpPr>
            <p:cNvPr id="347280" name="Line 144"/>
            <p:cNvSpPr>
              <a:spLocks noChangeShapeType="1"/>
            </p:cNvSpPr>
            <p:nvPr/>
          </p:nvSpPr>
          <p:spPr bwMode="auto">
            <a:xfrm>
              <a:off x="1555" y="3884"/>
              <a:ext cx="987" cy="1"/>
            </a:xfrm>
            <a:prstGeom prst="line">
              <a:avLst/>
            </a:prstGeom>
            <a:noFill/>
            <a:ln w="28575">
              <a:solidFill>
                <a:srgbClr val="000000"/>
              </a:solidFill>
              <a:round/>
              <a:headEnd/>
              <a:tailEnd/>
            </a:ln>
          </p:spPr>
          <p:txBody>
            <a:bodyPr/>
            <a:lstStyle/>
            <a:p>
              <a:endParaRPr lang="en-CA"/>
            </a:p>
          </p:txBody>
        </p:sp>
        <p:sp>
          <p:nvSpPr>
            <p:cNvPr id="347281" name="Rectangle 145"/>
            <p:cNvSpPr>
              <a:spLocks noChangeArrowheads="1"/>
            </p:cNvSpPr>
            <p:nvPr/>
          </p:nvSpPr>
          <p:spPr bwMode="auto">
            <a:xfrm>
              <a:off x="2542" y="3647"/>
              <a:ext cx="18" cy="237"/>
            </a:xfrm>
            <a:prstGeom prst="rect">
              <a:avLst/>
            </a:prstGeom>
            <a:solidFill>
              <a:srgbClr val="000000"/>
            </a:solidFill>
            <a:ln w="9525">
              <a:noFill/>
              <a:miter lim="800000"/>
              <a:headEnd/>
              <a:tailEnd/>
            </a:ln>
          </p:spPr>
          <p:txBody>
            <a:bodyPr/>
            <a:lstStyle/>
            <a:p>
              <a:endParaRPr lang="en-CA"/>
            </a:p>
          </p:txBody>
        </p:sp>
        <p:sp>
          <p:nvSpPr>
            <p:cNvPr id="347282" name="Line 146"/>
            <p:cNvSpPr>
              <a:spLocks noChangeShapeType="1"/>
            </p:cNvSpPr>
            <p:nvPr/>
          </p:nvSpPr>
          <p:spPr bwMode="auto">
            <a:xfrm>
              <a:off x="2542" y="3647"/>
              <a:ext cx="1" cy="237"/>
            </a:xfrm>
            <a:prstGeom prst="line">
              <a:avLst/>
            </a:prstGeom>
            <a:noFill/>
            <a:ln w="0">
              <a:solidFill>
                <a:srgbClr val="000000"/>
              </a:solidFill>
              <a:round/>
              <a:headEnd/>
              <a:tailEnd/>
            </a:ln>
          </p:spPr>
          <p:txBody>
            <a:bodyPr/>
            <a:lstStyle/>
            <a:p>
              <a:endParaRPr lang="en-CA"/>
            </a:p>
          </p:txBody>
        </p:sp>
        <p:sp>
          <p:nvSpPr>
            <p:cNvPr id="347283" name="Rectangle 147"/>
            <p:cNvSpPr>
              <a:spLocks noChangeArrowheads="1"/>
            </p:cNvSpPr>
            <p:nvPr/>
          </p:nvSpPr>
          <p:spPr bwMode="auto">
            <a:xfrm>
              <a:off x="2542" y="3884"/>
              <a:ext cx="18" cy="18"/>
            </a:xfrm>
            <a:prstGeom prst="rect">
              <a:avLst/>
            </a:prstGeom>
            <a:solidFill>
              <a:srgbClr val="000000"/>
            </a:solidFill>
            <a:ln w="9525">
              <a:noFill/>
              <a:miter lim="800000"/>
              <a:headEnd/>
              <a:tailEnd/>
            </a:ln>
          </p:spPr>
          <p:txBody>
            <a:bodyPr/>
            <a:lstStyle/>
            <a:p>
              <a:endParaRPr lang="en-CA"/>
            </a:p>
          </p:txBody>
        </p:sp>
        <p:sp>
          <p:nvSpPr>
            <p:cNvPr id="347284" name="Line 148"/>
            <p:cNvSpPr>
              <a:spLocks noChangeShapeType="1"/>
            </p:cNvSpPr>
            <p:nvPr/>
          </p:nvSpPr>
          <p:spPr bwMode="auto">
            <a:xfrm>
              <a:off x="2542" y="3884"/>
              <a:ext cx="18" cy="1"/>
            </a:xfrm>
            <a:prstGeom prst="line">
              <a:avLst/>
            </a:prstGeom>
            <a:noFill/>
            <a:ln w="0">
              <a:solidFill>
                <a:srgbClr val="000000"/>
              </a:solidFill>
              <a:round/>
              <a:headEnd/>
              <a:tailEnd/>
            </a:ln>
          </p:spPr>
          <p:txBody>
            <a:bodyPr/>
            <a:lstStyle/>
            <a:p>
              <a:endParaRPr lang="en-CA"/>
            </a:p>
          </p:txBody>
        </p:sp>
        <p:sp>
          <p:nvSpPr>
            <p:cNvPr id="347285" name="Line 149"/>
            <p:cNvSpPr>
              <a:spLocks noChangeShapeType="1"/>
            </p:cNvSpPr>
            <p:nvPr/>
          </p:nvSpPr>
          <p:spPr bwMode="auto">
            <a:xfrm>
              <a:off x="2542" y="3884"/>
              <a:ext cx="1" cy="18"/>
            </a:xfrm>
            <a:prstGeom prst="line">
              <a:avLst/>
            </a:prstGeom>
            <a:noFill/>
            <a:ln w="0">
              <a:solidFill>
                <a:srgbClr val="000000"/>
              </a:solidFill>
              <a:round/>
              <a:headEnd/>
              <a:tailEnd/>
            </a:ln>
          </p:spPr>
          <p:txBody>
            <a:bodyPr/>
            <a:lstStyle/>
            <a:p>
              <a:endParaRPr lang="en-CA"/>
            </a:p>
          </p:txBody>
        </p:sp>
        <p:sp>
          <p:nvSpPr>
            <p:cNvPr id="347286" name="Rectangle 150"/>
            <p:cNvSpPr>
              <a:spLocks noChangeArrowheads="1"/>
            </p:cNvSpPr>
            <p:nvPr/>
          </p:nvSpPr>
          <p:spPr bwMode="auto">
            <a:xfrm>
              <a:off x="2542" y="3884"/>
              <a:ext cx="18" cy="18"/>
            </a:xfrm>
            <a:prstGeom prst="rect">
              <a:avLst/>
            </a:prstGeom>
            <a:solidFill>
              <a:srgbClr val="000000"/>
            </a:solidFill>
            <a:ln w="9525">
              <a:noFill/>
              <a:miter lim="800000"/>
              <a:headEnd/>
              <a:tailEnd/>
            </a:ln>
          </p:spPr>
          <p:txBody>
            <a:bodyPr/>
            <a:lstStyle/>
            <a:p>
              <a:endParaRPr lang="en-CA"/>
            </a:p>
          </p:txBody>
        </p:sp>
        <p:sp>
          <p:nvSpPr>
            <p:cNvPr id="347287" name="Line 151"/>
            <p:cNvSpPr>
              <a:spLocks noChangeShapeType="1"/>
            </p:cNvSpPr>
            <p:nvPr/>
          </p:nvSpPr>
          <p:spPr bwMode="auto">
            <a:xfrm>
              <a:off x="2542" y="3884"/>
              <a:ext cx="18" cy="1"/>
            </a:xfrm>
            <a:prstGeom prst="line">
              <a:avLst/>
            </a:prstGeom>
            <a:noFill/>
            <a:ln w="0">
              <a:solidFill>
                <a:srgbClr val="000000"/>
              </a:solidFill>
              <a:round/>
              <a:headEnd/>
              <a:tailEnd/>
            </a:ln>
          </p:spPr>
          <p:txBody>
            <a:bodyPr/>
            <a:lstStyle/>
            <a:p>
              <a:endParaRPr lang="en-CA"/>
            </a:p>
          </p:txBody>
        </p:sp>
        <p:sp>
          <p:nvSpPr>
            <p:cNvPr id="347288" name="Line 152"/>
            <p:cNvSpPr>
              <a:spLocks noChangeShapeType="1"/>
            </p:cNvSpPr>
            <p:nvPr/>
          </p:nvSpPr>
          <p:spPr bwMode="auto">
            <a:xfrm>
              <a:off x="2542" y="3884"/>
              <a:ext cx="1" cy="18"/>
            </a:xfrm>
            <a:prstGeom prst="line">
              <a:avLst/>
            </a:prstGeom>
            <a:noFill/>
            <a:ln w="0">
              <a:solidFill>
                <a:srgbClr val="000000"/>
              </a:solidFill>
              <a:round/>
              <a:headEnd/>
              <a:tailEnd/>
            </a:ln>
          </p:spPr>
          <p:txBody>
            <a:bodyPr/>
            <a:lstStyle/>
            <a:p>
              <a:endParaRPr lang="en-CA"/>
            </a:p>
          </p:txBody>
        </p:sp>
        <p:sp>
          <p:nvSpPr>
            <p:cNvPr id="347289" name="Rectangle 153"/>
            <p:cNvSpPr>
              <a:spLocks noChangeArrowheads="1"/>
            </p:cNvSpPr>
            <p:nvPr/>
          </p:nvSpPr>
          <p:spPr bwMode="auto">
            <a:xfrm>
              <a:off x="518" y="3906"/>
              <a:ext cx="22" cy="106"/>
            </a:xfrm>
            <a:prstGeom prst="rect">
              <a:avLst/>
            </a:prstGeom>
            <a:noFill/>
            <a:ln w="9525">
              <a:noFill/>
              <a:miter lim="800000"/>
              <a:headEnd/>
              <a:tailEnd/>
            </a:ln>
          </p:spPr>
          <p:txBody>
            <a:bodyPr wrap="none" lIns="0" tIns="0" rIns="0" bIns="0">
              <a:spAutoFit/>
            </a:bodyPr>
            <a:lstStyle/>
            <a:p>
              <a:pPr>
                <a:buClrTx/>
              </a:pPr>
              <a:r>
                <a:rPr lang="en-US" sz="1100">
                  <a:solidFill>
                    <a:srgbClr val="000000"/>
                  </a:solidFill>
                </a:rPr>
                <a:t> </a:t>
              </a:r>
              <a:endParaRPr lang="en-US" b="1"/>
            </a:p>
          </p:txBody>
        </p:sp>
        <p:sp>
          <p:nvSpPr>
            <p:cNvPr id="347290" name="Rectangle 154"/>
            <p:cNvSpPr>
              <a:spLocks noChangeArrowheads="1"/>
            </p:cNvSpPr>
            <p:nvPr/>
          </p:nvSpPr>
          <p:spPr bwMode="auto">
            <a:xfrm>
              <a:off x="2689" y="3459"/>
              <a:ext cx="32" cy="154"/>
            </a:xfrm>
            <a:prstGeom prst="rect">
              <a:avLst/>
            </a:prstGeom>
            <a:noFill/>
            <a:ln w="9525">
              <a:noFill/>
              <a:miter lim="800000"/>
              <a:headEnd/>
              <a:tailEnd/>
            </a:ln>
          </p:spPr>
          <p:txBody>
            <a:bodyPr wrap="none" lIns="0" tIns="0" rIns="0" bIns="0">
              <a:spAutoFit/>
            </a:bodyPr>
            <a:lstStyle/>
            <a:p>
              <a:pPr>
                <a:buClrTx/>
              </a:pPr>
              <a:r>
                <a:rPr lang="en-US" sz="1600">
                  <a:solidFill>
                    <a:srgbClr val="000000"/>
                  </a:solidFill>
                </a:rPr>
                <a:t> </a:t>
              </a:r>
              <a:endParaRPr lang="en-US" b="1"/>
            </a:p>
          </p:txBody>
        </p:sp>
      </p:grpSp>
      <p:grpSp>
        <p:nvGrpSpPr>
          <p:cNvPr id="347291" name="Group 155"/>
          <p:cNvGrpSpPr>
            <a:grpSpLocks/>
          </p:cNvGrpSpPr>
          <p:nvPr/>
        </p:nvGrpSpPr>
        <p:grpSpPr bwMode="auto">
          <a:xfrm>
            <a:off x="4635500" y="3736975"/>
            <a:ext cx="3952875" cy="1922463"/>
            <a:chOff x="2929" y="2229"/>
            <a:chExt cx="2490" cy="1211"/>
          </a:xfrm>
        </p:grpSpPr>
        <p:sp>
          <p:nvSpPr>
            <p:cNvPr id="347292" name="Rectangle 156"/>
            <p:cNvSpPr>
              <a:spLocks noChangeArrowheads="1"/>
            </p:cNvSpPr>
            <p:nvPr/>
          </p:nvSpPr>
          <p:spPr bwMode="auto">
            <a:xfrm>
              <a:off x="3216" y="2306"/>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293" name="Rectangle 157"/>
            <p:cNvSpPr>
              <a:spLocks noChangeArrowheads="1"/>
            </p:cNvSpPr>
            <p:nvPr/>
          </p:nvSpPr>
          <p:spPr bwMode="auto">
            <a:xfrm>
              <a:off x="3772" y="2229"/>
              <a:ext cx="613"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y = 0</a:t>
              </a:r>
              <a:endParaRPr lang="en-US" b="1"/>
            </a:p>
          </p:txBody>
        </p:sp>
        <p:sp>
          <p:nvSpPr>
            <p:cNvPr id="347294" name="Rectangle 158"/>
            <p:cNvSpPr>
              <a:spLocks noChangeArrowheads="1"/>
            </p:cNvSpPr>
            <p:nvPr/>
          </p:nvSpPr>
          <p:spPr bwMode="auto">
            <a:xfrm>
              <a:off x="4297" y="2306"/>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295" name="Rectangle 159"/>
            <p:cNvSpPr>
              <a:spLocks noChangeArrowheads="1"/>
            </p:cNvSpPr>
            <p:nvPr/>
          </p:nvSpPr>
          <p:spPr bwMode="auto">
            <a:xfrm>
              <a:off x="4685" y="2247"/>
              <a:ext cx="613"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y = 1</a:t>
              </a:r>
              <a:endParaRPr lang="en-US" b="1"/>
            </a:p>
          </p:txBody>
        </p:sp>
        <p:sp>
          <p:nvSpPr>
            <p:cNvPr id="347296" name="Rectangle 160"/>
            <p:cNvSpPr>
              <a:spLocks noChangeArrowheads="1"/>
            </p:cNvSpPr>
            <p:nvPr/>
          </p:nvSpPr>
          <p:spPr bwMode="auto">
            <a:xfrm>
              <a:off x="5199" y="2306"/>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297" name="Rectangle 161"/>
            <p:cNvSpPr>
              <a:spLocks noChangeArrowheads="1"/>
            </p:cNvSpPr>
            <p:nvPr/>
          </p:nvSpPr>
          <p:spPr bwMode="auto">
            <a:xfrm>
              <a:off x="4490" y="2294"/>
              <a:ext cx="12" cy="349"/>
            </a:xfrm>
            <a:prstGeom prst="rect">
              <a:avLst/>
            </a:prstGeom>
            <a:solidFill>
              <a:srgbClr val="000000"/>
            </a:solidFill>
            <a:ln w="9525">
              <a:noFill/>
              <a:miter lim="800000"/>
              <a:headEnd/>
              <a:tailEnd/>
            </a:ln>
          </p:spPr>
          <p:txBody>
            <a:bodyPr/>
            <a:lstStyle/>
            <a:p>
              <a:endParaRPr lang="en-CA"/>
            </a:p>
          </p:txBody>
        </p:sp>
        <p:sp>
          <p:nvSpPr>
            <p:cNvPr id="347298" name="Line 162"/>
            <p:cNvSpPr>
              <a:spLocks noChangeShapeType="1"/>
            </p:cNvSpPr>
            <p:nvPr/>
          </p:nvSpPr>
          <p:spPr bwMode="auto">
            <a:xfrm>
              <a:off x="4490" y="2294"/>
              <a:ext cx="3" cy="1146"/>
            </a:xfrm>
            <a:prstGeom prst="line">
              <a:avLst/>
            </a:prstGeom>
            <a:noFill/>
            <a:ln w="28575">
              <a:solidFill>
                <a:srgbClr val="000000"/>
              </a:solidFill>
              <a:round/>
              <a:headEnd/>
              <a:tailEnd/>
            </a:ln>
          </p:spPr>
          <p:txBody>
            <a:bodyPr/>
            <a:lstStyle/>
            <a:p>
              <a:endParaRPr lang="en-CA"/>
            </a:p>
          </p:txBody>
        </p:sp>
        <p:sp>
          <p:nvSpPr>
            <p:cNvPr id="347299" name="Rectangle 163"/>
            <p:cNvSpPr>
              <a:spLocks noChangeArrowheads="1"/>
            </p:cNvSpPr>
            <p:nvPr/>
          </p:nvSpPr>
          <p:spPr bwMode="auto">
            <a:xfrm>
              <a:off x="3001" y="2644"/>
              <a:ext cx="613"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x = 0</a:t>
              </a:r>
              <a:endParaRPr lang="en-US" b="1"/>
            </a:p>
          </p:txBody>
        </p:sp>
        <p:sp>
          <p:nvSpPr>
            <p:cNvPr id="347300" name="Rectangle 164"/>
            <p:cNvSpPr>
              <a:spLocks noChangeArrowheads="1"/>
            </p:cNvSpPr>
            <p:nvPr/>
          </p:nvSpPr>
          <p:spPr bwMode="auto">
            <a:xfrm>
              <a:off x="3449" y="2692"/>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01" name="Rectangle 165"/>
            <p:cNvSpPr>
              <a:spLocks noChangeArrowheads="1"/>
            </p:cNvSpPr>
            <p:nvPr/>
          </p:nvSpPr>
          <p:spPr bwMode="auto">
            <a:xfrm>
              <a:off x="3970" y="2653"/>
              <a:ext cx="148"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a</a:t>
              </a:r>
              <a:endParaRPr lang="en-US" b="1"/>
            </a:p>
          </p:txBody>
        </p:sp>
        <p:sp>
          <p:nvSpPr>
            <p:cNvPr id="347302" name="Rectangle 166"/>
            <p:cNvSpPr>
              <a:spLocks noChangeArrowheads="1"/>
            </p:cNvSpPr>
            <p:nvPr/>
          </p:nvSpPr>
          <p:spPr bwMode="auto">
            <a:xfrm>
              <a:off x="4138" y="2692"/>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03" name="Rectangle 167"/>
            <p:cNvSpPr>
              <a:spLocks noChangeArrowheads="1"/>
            </p:cNvSpPr>
            <p:nvPr/>
          </p:nvSpPr>
          <p:spPr bwMode="auto">
            <a:xfrm>
              <a:off x="4817" y="2653"/>
              <a:ext cx="165"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b</a:t>
              </a:r>
              <a:endParaRPr lang="en-US" b="1"/>
            </a:p>
          </p:txBody>
        </p:sp>
        <p:sp>
          <p:nvSpPr>
            <p:cNvPr id="347304" name="Rectangle 168"/>
            <p:cNvSpPr>
              <a:spLocks noChangeArrowheads="1"/>
            </p:cNvSpPr>
            <p:nvPr/>
          </p:nvSpPr>
          <p:spPr bwMode="auto">
            <a:xfrm>
              <a:off x="5049" y="2692"/>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05" name="Line 169"/>
            <p:cNvSpPr>
              <a:spLocks noChangeShapeType="1"/>
            </p:cNvSpPr>
            <p:nvPr/>
          </p:nvSpPr>
          <p:spPr bwMode="auto">
            <a:xfrm>
              <a:off x="4514" y="2643"/>
              <a:ext cx="37" cy="1"/>
            </a:xfrm>
            <a:prstGeom prst="line">
              <a:avLst/>
            </a:prstGeom>
            <a:noFill/>
            <a:ln w="0">
              <a:solidFill>
                <a:srgbClr val="000000"/>
              </a:solidFill>
              <a:round/>
              <a:headEnd/>
              <a:tailEnd/>
            </a:ln>
          </p:spPr>
          <p:txBody>
            <a:bodyPr/>
            <a:lstStyle/>
            <a:p>
              <a:endParaRPr lang="en-CA"/>
            </a:p>
          </p:txBody>
        </p:sp>
        <p:sp>
          <p:nvSpPr>
            <p:cNvPr id="347306" name="Line 170"/>
            <p:cNvSpPr>
              <a:spLocks noChangeShapeType="1"/>
            </p:cNvSpPr>
            <p:nvPr/>
          </p:nvSpPr>
          <p:spPr bwMode="auto">
            <a:xfrm flipV="1">
              <a:off x="2929" y="2636"/>
              <a:ext cx="2489" cy="7"/>
            </a:xfrm>
            <a:prstGeom prst="line">
              <a:avLst/>
            </a:prstGeom>
            <a:noFill/>
            <a:ln w="28575">
              <a:solidFill>
                <a:srgbClr val="000000"/>
              </a:solidFill>
              <a:round/>
              <a:headEnd/>
              <a:tailEnd/>
            </a:ln>
          </p:spPr>
          <p:txBody>
            <a:bodyPr/>
            <a:lstStyle/>
            <a:p>
              <a:endParaRPr lang="en-CA"/>
            </a:p>
          </p:txBody>
        </p:sp>
        <p:sp>
          <p:nvSpPr>
            <p:cNvPr id="347307" name="Line 171"/>
            <p:cNvSpPr>
              <a:spLocks noChangeShapeType="1"/>
            </p:cNvSpPr>
            <p:nvPr/>
          </p:nvSpPr>
          <p:spPr bwMode="auto">
            <a:xfrm>
              <a:off x="5417" y="2268"/>
              <a:ext cx="2" cy="1145"/>
            </a:xfrm>
            <a:prstGeom prst="line">
              <a:avLst/>
            </a:prstGeom>
            <a:noFill/>
            <a:ln w="28575">
              <a:solidFill>
                <a:srgbClr val="000000"/>
              </a:solidFill>
              <a:round/>
              <a:headEnd/>
              <a:tailEnd/>
            </a:ln>
          </p:spPr>
          <p:txBody>
            <a:bodyPr/>
            <a:lstStyle/>
            <a:p>
              <a:endParaRPr lang="en-CA"/>
            </a:p>
          </p:txBody>
        </p:sp>
        <p:sp>
          <p:nvSpPr>
            <p:cNvPr id="347308" name="Rectangle 172"/>
            <p:cNvSpPr>
              <a:spLocks noChangeArrowheads="1"/>
            </p:cNvSpPr>
            <p:nvPr/>
          </p:nvSpPr>
          <p:spPr bwMode="auto">
            <a:xfrm>
              <a:off x="3021" y="3041"/>
              <a:ext cx="613"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x = 1</a:t>
              </a:r>
              <a:endParaRPr lang="en-US" b="1"/>
            </a:p>
          </p:txBody>
        </p:sp>
        <p:sp>
          <p:nvSpPr>
            <p:cNvPr id="347309" name="Rectangle 173"/>
            <p:cNvSpPr>
              <a:spLocks noChangeArrowheads="1"/>
            </p:cNvSpPr>
            <p:nvPr/>
          </p:nvSpPr>
          <p:spPr bwMode="auto">
            <a:xfrm>
              <a:off x="3449" y="3079"/>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10" name="Rectangle 174"/>
            <p:cNvSpPr>
              <a:spLocks noChangeArrowheads="1"/>
            </p:cNvSpPr>
            <p:nvPr/>
          </p:nvSpPr>
          <p:spPr bwMode="auto">
            <a:xfrm>
              <a:off x="3979" y="3031"/>
              <a:ext cx="131"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c</a:t>
              </a:r>
              <a:endParaRPr lang="en-US" b="1"/>
            </a:p>
          </p:txBody>
        </p:sp>
        <p:sp>
          <p:nvSpPr>
            <p:cNvPr id="347311" name="Rectangle 175"/>
            <p:cNvSpPr>
              <a:spLocks noChangeArrowheads="1"/>
            </p:cNvSpPr>
            <p:nvPr/>
          </p:nvSpPr>
          <p:spPr bwMode="auto">
            <a:xfrm>
              <a:off x="4130" y="3079"/>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12" name="Rectangle 176"/>
            <p:cNvSpPr>
              <a:spLocks noChangeArrowheads="1"/>
            </p:cNvSpPr>
            <p:nvPr/>
          </p:nvSpPr>
          <p:spPr bwMode="auto">
            <a:xfrm>
              <a:off x="4836" y="3022"/>
              <a:ext cx="165"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d</a:t>
              </a:r>
              <a:endParaRPr lang="en-US" b="1"/>
            </a:p>
          </p:txBody>
        </p:sp>
        <p:sp>
          <p:nvSpPr>
            <p:cNvPr id="347313" name="Rectangle 177"/>
            <p:cNvSpPr>
              <a:spLocks noChangeArrowheads="1"/>
            </p:cNvSpPr>
            <p:nvPr/>
          </p:nvSpPr>
          <p:spPr bwMode="auto">
            <a:xfrm>
              <a:off x="5049" y="3079"/>
              <a:ext cx="74" cy="355"/>
            </a:xfrm>
            <a:prstGeom prst="rect">
              <a:avLst/>
            </a:prstGeom>
            <a:noFill/>
            <a:ln w="9525">
              <a:noFill/>
              <a:miter lim="800000"/>
              <a:headEnd/>
              <a:tailEnd/>
            </a:ln>
          </p:spPr>
          <p:txBody>
            <a:bodyPr wrap="none" lIns="0" tIns="0" rIns="0" bIns="0">
              <a:spAutoFit/>
            </a:bodyPr>
            <a:lstStyle/>
            <a:p>
              <a:pPr>
                <a:buClrTx/>
              </a:pPr>
              <a:r>
                <a:rPr lang="en-US" sz="3700" b="1">
                  <a:solidFill>
                    <a:srgbClr val="000000"/>
                  </a:solidFill>
                </a:rPr>
                <a:t> </a:t>
              </a:r>
              <a:endParaRPr lang="en-US" b="1"/>
            </a:p>
          </p:txBody>
        </p:sp>
        <p:sp>
          <p:nvSpPr>
            <p:cNvPr id="347314" name="Line 178"/>
            <p:cNvSpPr>
              <a:spLocks noChangeShapeType="1"/>
            </p:cNvSpPr>
            <p:nvPr/>
          </p:nvSpPr>
          <p:spPr bwMode="auto">
            <a:xfrm>
              <a:off x="2930" y="3029"/>
              <a:ext cx="2486" cy="3"/>
            </a:xfrm>
            <a:prstGeom prst="line">
              <a:avLst/>
            </a:prstGeom>
            <a:noFill/>
            <a:ln w="28575">
              <a:solidFill>
                <a:srgbClr val="000000"/>
              </a:solidFill>
              <a:round/>
              <a:headEnd/>
              <a:tailEnd/>
            </a:ln>
          </p:spPr>
          <p:txBody>
            <a:bodyPr/>
            <a:lstStyle/>
            <a:p>
              <a:endParaRPr lang="en-CA"/>
            </a:p>
          </p:txBody>
        </p:sp>
        <p:sp>
          <p:nvSpPr>
            <p:cNvPr id="347315" name="Line 179"/>
            <p:cNvSpPr>
              <a:spLocks noChangeShapeType="1"/>
            </p:cNvSpPr>
            <p:nvPr/>
          </p:nvSpPr>
          <p:spPr bwMode="auto">
            <a:xfrm>
              <a:off x="2929" y="3416"/>
              <a:ext cx="2487" cy="3"/>
            </a:xfrm>
            <a:prstGeom prst="line">
              <a:avLst/>
            </a:prstGeom>
            <a:noFill/>
            <a:ln w="28575">
              <a:solidFill>
                <a:srgbClr val="000000"/>
              </a:solidFill>
              <a:round/>
              <a:headEnd/>
              <a:tailEnd/>
            </a:ln>
          </p:spPr>
          <p:txBody>
            <a:bodyPr/>
            <a:lstStyle/>
            <a:p>
              <a:endParaRPr lang="en-CA"/>
            </a:p>
          </p:txBody>
        </p:sp>
        <p:sp>
          <p:nvSpPr>
            <p:cNvPr id="347316" name="Line 180"/>
            <p:cNvSpPr>
              <a:spLocks noChangeShapeType="1"/>
            </p:cNvSpPr>
            <p:nvPr/>
          </p:nvSpPr>
          <p:spPr bwMode="auto">
            <a:xfrm>
              <a:off x="3645" y="2285"/>
              <a:ext cx="3" cy="1146"/>
            </a:xfrm>
            <a:prstGeom prst="line">
              <a:avLst/>
            </a:prstGeom>
            <a:noFill/>
            <a:ln w="28575">
              <a:solidFill>
                <a:srgbClr val="000000"/>
              </a:solidFill>
              <a:round/>
              <a:headEnd/>
              <a:tailEnd/>
            </a:ln>
          </p:spPr>
          <p:txBody>
            <a:bodyPr/>
            <a:lstStyle/>
            <a:p>
              <a:endParaRPr lang="en-CA"/>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r>
              <a:rPr lang="en-US"/>
              <a:t>Chapter 2 - Part 2         </a:t>
            </a:r>
            <a:fld id="{FA7C8382-1BCC-49B4-93F6-1CBB8CFBCB4F}" type="slidenum">
              <a:rPr lang="en-US"/>
              <a:pPr/>
              <a:t>13</a:t>
            </a:fld>
            <a:endParaRPr lang="en-US"/>
          </a:p>
        </p:txBody>
      </p:sp>
      <p:sp>
        <p:nvSpPr>
          <p:cNvPr id="348162" name="Rectangle 2"/>
          <p:cNvSpPr>
            <a:spLocks noGrp="1" noChangeArrowheads="1"/>
          </p:cNvSpPr>
          <p:nvPr>
            <p:ph type="title"/>
          </p:nvPr>
        </p:nvSpPr>
        <p:spPr>
          <a:xfrm>
            <a:off x="715963" y="0"/>
            <a:ext cx="8213725" cy="1020763"/>
          </a:xfrm>
        </p:spPr>
        <p:txBody>
          <a:bodyPr/>
          <a:lstStyle/>
          <a:p>
            <a:r>
              <a:rPr lang="en-US" b="1">
                <a:solidFill>
                  <a:schemeClr val="tx1"/>
                </a:solidFill>
              </a:rPr>
              <a:t>K-Map Function Representation</a:t>
            </a:r>
          </a:p>
        </p:txBody>
      </p:sp>
      <p:sp>
        <p:nvSpPr>
          <p:cNvPr id="348163" name="Rectangle 3"/>
          <p:cNvSpPr>
            <a:spLocks noGrp="1" noChangeArrowheads="1"/>
          </p:cNvSpPr>
          <p:nvPr>
            <p:ph type="body" idx="1"/>
          </p:nvPr>
        </p:nvSpPr>
        <p:spPr>
          <a:xfrm>
            <a:off x="706438" y="1303338"/>
            <a:ext cx="7772400" cy="5013325"/>
          </a:xfrm>
        </p:spPr>
        <p:txBody>
          <a:bodyPr/>
          <a:lstStyle/>
          <a:p>
            <a:r>
              <a:rPr lang="en-US" b="1"/>
              <a:t>Example: F(x,y) = x</a:t>
            </a:r>
          </a:p>
          <a:p>
            <a:endParaRPr lang="en-US" sz="3600" b="1"/>
          </a:p>
          <a:p>
            <a:endParaRPr lang="en-US" b="1"/>
          </a:p>
          <a:p>
            <a:pPr>
              <a:spcBef>
                <a:spcPct val="50000"/>
              </a:spcBef>
              <a:buSzPct val="125000"/>
            </a:pPr>
            <a:r>
              <a:rPr lang="en-US" sz="2600" b="1"/>
              <a:t>For function F(x,y), the two adjacent cells containing 1’s can be combined using the Minimization Theorem:</a:t>
            </a:r>
          </a:p>
          <a:p>
            <a:pPr>
              <a:spcBef>
                <a:spcPct val="50000"/>
              </a:spcBef>
              <a:buSzPct val="125000"/>
            </a:pPr>
            <a:endParaRPr lang="en-US" sz="2600" b="1"/>
          </a:p>
          <a:p>
            <a:endParaRPr lang="en-US"/>
          </a:p>
          <a:p>
            <a:endParaRPr lang="en-US"/>
          </a:p>
          <a:p>
            <a:endParaRPr lang="en-US"/>
          </a:p>
        </p:txBody>
      </p:sp>
      <p:sp>
        <p:nvSpPr>
          <p:cNvPr id="348164" name="Rectangle 4"/>
          <p:cNvSpPr>
            <a:spLocks noChangeArrowheads="1"/>
          </p:cNvSpPr>
          <p:nvPr/>
        </p:nvSpPr>
        <p:spPr bwMode="auto">
          <a:xfrm>
            <a:off x="3743325" y="2565400"/>
            <a:ext cx="36513" cy="1588"/>
          </a:xfrm>
          <a:prstGeom prst="rect">
            <a:avLst/>
          </a:prstGeom>
          <a:solidFill>
            <a:srgbClr val="000000"/>
          </a:solidFill>
          <a:ln w="9525">
            <a:noFill/>
            <a:miter lim="800000"/>
            <a:headEnd/>
            <a:tailEnd/>
          </a:ln>
        </p:spPr>
        <p:txBody>
          <a:bodyPr/>
          <a:lstStyle/>
          <a:p>
            <a:endParaRPr lang="en-CA"/>
          </a:p>
        </p:txBody>
      </p:sp>
      <p:sp>
        <p:nvSpPr>
          <p:cNvPr id="348165" name="Rectangle 5"/>
          <p:cNvSpPr>
            <a:spLocks noChangeArrowheads="1"/>
          </p:cNvSpPr>
          <p:nvPr/>
        </p:nvSpPr>
        <p:spPr bwMode="auto">
          <a:xfrm>
            <a:off x="6964363" y="2565400"/>
            <a:ext cx="36512" cy="1588"/>
          </a:xfrm>
          <a:prstGeom prst="rect">
            <a:avLst/>
          </a:prstGeom>
          <a:solidFill>
            <a:srgbClr val="000000"/>
          </a:solidFill>
          <a:ln w="9525">
            <a:noFill/>
            <a:miter lim="800000"/>
            <a:headEnd/>
            <a:tailEnd/>
          </a:ln>
        </p:spPr>
        <p:txBody>
          <a:bodyPr/>
          <a:lstStyle/>
          <a:p>
            <a:endParaRPr lang="en-CA"/>
          </a:p>
        </p:txBody>
      </p:sp>
      <p:sp>
        <p:nvSpPr>
          <p:cNvPr id="348166" name="Rectangle 6"/>
          <p:cNvSpPr>
            <a:spLocks noChangeArrowheads="1"/>
          </p:cNvSpPr>
          <p:nvPr/>
        </p:nvSpPr>
        <p:spPr bwMode="auto">
          <a:xfrm>
            <a:off x="7602538" y="2565400"/>
            <a:ext cx="36512" cy="1588"/>
          </a:xfrm>
          <a:prstGeom prst="rect">
            <a:avLst/>
          </a:prstGeom>
          <a:solidFill>
            <a:srgbClr val="000000"/>
          </a:solidFill>
          <a:ln w="9525">
            <a:noFill/>
            <a:miter lim="800000"/>
            <a:headEnd/>
            <a:tailEnd/>
          </a:ln>
        </p:spPr>
        <p:txBody>
          <a:bodyPr/>
          <a:lstStyle/>
          <a:p>
            <a:endParaRPr lang="en-CA"/>
          </a:p>
        </p:txBody>
      </p:sp>
      <p:sp>
        <p:nvSpPr>
          <p:cNvPr id="348167" name="Rectangle 7"/>
          <p:cNvSpPr>
            <a:spLocks noChangeArrowheads="1"/>
          </p:cNvSpPr>
          <p:nvPr/>
        </p:nvSpPr>
        <p:spPr bwMode="auto">
          <a:xfrm>
            <a:off x="5126038" y="3181350"/>
            <a:ext cx="31750" cy="152400"/>
          </a:xfrm>
          <a:prstGeom prst="rect">
            <a:avLst/>
          </a:prstGeom>
          <a:noFill/>
          <a:ln w="9525">
            <a:noFill/>
            <a:miter lim="800000"/>
            <a:headEnd/>
            <a:tailEnd/>
          </a:ln>
        </p:spPr>
        <p:txBody>
          <a:bodyPr wrap="none" lIns="0" tIns="0" rIns="0" bIns="0">
            <a:spAutoFit/>
          </a:bodyPr>
          <a:lstStyle/>
          <a:p>
            <a:pPr>
              <a:buClrTx/>
            </a:pPr>
            <a:r>
              <a:rPr lang="en-US" sz="1000">
                <a:solidFill>
                  <a:srgbClr val="000000"/>
                </a:solidFill>
              </a:rPr>
              <a:t> </a:t>
            </a:r>
            <a:endParaRPr lang="en-US" b="1"/>
          </a:p>
        </p:txBody>
      </p:sp>
      <p:grpSp>
        <p:nvGrpSpPr>
          <p:cNvPr id="348168" name="Group 8"/>
          <p:cNvGrpSpPr>
            <a:grpSpLocks/>
          </p:cNvGrpSpPr>
          <p:nvPr/>
        </p:nvGrpSpPr>
        <p:grpSpPr bwMode="auto">
          <a:xfrm>
            <a:off x="5110163" y="1246188"/>
            <a:ext cx="2363787" cy="1800225"/>
            <a:chOff x="3219" y="785"/>
            <a:chExt cx="1489" cy="1134"/>
          </a:xfrm>
        </p:grpSpPr>
        <p:sp>
          <p:nvSpPr>
            <p:cNvPr id="348169" name="Rectangle 9"/>
            <p:cNvSpPr>
              <a:spLocks noChangeArrowheads="1"/>
            </p:cNvSpPr>
            <p:nvPr/>
          </p:nvSpPr>
          <p:spPr bwMode="auto">
            <a:xfrm>
              <a:off x="3619" y="785"/>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70" name="Rectangle 10"/>
            <p:cNvSpPr>
              <a:spLocks noChangeArrowheads="1"/>
            </p:cNvSpPr>
            <p:nvPr/>
          </p:nvSpPr>
          <p:spPr bwMode="auto">
            <a:xfrm>
              <a:off x="4157" y="785"/>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71" name="Rectangle 11"/>
            <p:cNvSpPr>
              <a:spLocks noChangeArrowheads="1"/>
            </p:cNvSpPr>
            <p:nvPr/>
          </p:nvSpPr>
          <p:spPr bwMode="auto">
            <a:xfrm>
              <a:off x="4660" y="785"/>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72" name="Rectangle 12"/>
            <p:cNvSpPr>
              <a:spLocks noChangeArrowheads="1"/>
            </p:cNvSpPr>
            <p:nvPr/>
          </p:nvSpPr>
          <p:spPr bwMode="auto">
            <a:xfrm>
              <a:off x="3308" y="881"/>
              <a:ext cx="41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F = x</a:t>
              </a:r>
              <a:endParaRPr lang="en-US" b="1"/>
            </a:p>
          </p:txBody>
        </p:sp>
        <p:sp>
          <p:nvSpPr>
            <p:cNvPr id="348173" name="Rectangle 13"/>
            <p:cNvSpPr>
              <a:spLocks noChangeArrowheads="1"/>
            </p:cNvSpPr>
            <p:nvPr/>
          </p:nvSpPr>
          <p:spPr bwMode="auto">
            <a:xfrm>
              <a:off x="3824" y="862"/>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0</a:t>
              </a:r>
              <a:endParaRPr lang="en-US" b="1"/>
            </a:p>
          </p:txBody>
        </p:sp>
        <p:sp>
          <p:nvSpPr>
            <p:cNvPr id="348174" name="Rectangle 14"/>
            <p:cNvSpPr>
              <a:spLocks noChangeArrowheads="1"/>
            </p:cNvSpPr>
            <p:nvPr/>
          </p:nvSpPr>
          <p:spPr bwMode="auto">
            <a:xfrm>
              <a:off x="4279" y="851"/>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1</a:t>
              </a:r>
              <a:endParaRPr lang="en-US" b="1"/>
            </a:p>
          </p:txBody>
        </p:sp>
        <p:sp>
          <p:nvSpPr>
            <p:cNvPr id="348175" name="Line 15"/>
            <p:cNvSpPr>
              <a:spLocks noChangeShapeType="1"/>
            </p:cNvSpPr>
            <p:nvPr/>
          </p:nvSpPr>
          <p:spPr bwMode="auto">
            <a:xfrm flipH="1">
              <a:off x="4686" y="835"/>
              <a:ext cx="4" cy="1074"/>
            </a:xfrm>
            <a:prstGeom prst="line">
              <a:avLst/>
            </a:prstGeom>
            <a:noFill/>
            <a:ln w="28575">
              <a:solidFill>
                <a:srgbClr val="000000"/>
              </a:solidFill>
              <a:round/>
              <a:headEnd/>
              <a:tailEnd/>
            </a:ln>
          </p:spPr>
          <p:txBody>
            <a:bodyPr/>
            <a:lstStyle/>
            <a:p>
              <a:endParaRPr lang="en-CA"/>
            </a:p>
          </p:txBody>
        </p:sp>
        <p:sp>
          <p:nvSpPr>
            <p:cNvPr id="348176" name="Rectangle 16"/>
            <p:cNvSpPr>
              <a:spLocks noChangeArrowheads="1"/>
            </p:cNvSpPr>
            <p:nvPr/>
          </p:nvSpPr>
          <p:spPr bwMode="auto">
            <a:xfrm>
              <a:off x="3308" y="1222"/>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0</a:t>
              </a:r>
              <a:endParaRPr lang="en-US" b="1"/>
            </a:p>
          </p:txBody>
        </p:sp>
        <p:sp>
          <p:nvSpPr>
            <p:cNvPr id="348177" name="Rectangle 17"/>
            <p:cNvSpPr>
              <a:spLocks noChangeArrowheads="1"/>
            </p:cNvSpPr>
            <p:nvPr/>
          </p:nvSpPr>
          <p:spPr bwMode="auto">
            <a:xfrm>
              <a:off x="3600" y="119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78" name="Rectangle 18"/>
            <p:cNvSpPr>
              <a:spLocks noChangeArrowheads="1"/>
            </p:cNvSpPr>
            <p:nvPr/>
          </p:nvSpPr>
          <p:spPr bwMode="auto">
            <a:xfrm>
              <a:off x="3952" y="1221"/>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0</a:t>
              </a:r>
              <a:endParaRPr lang="en-US" b="1"/>
            </a:p>
          </p:txBody>
        </p:sp>
        <p:sp>
          <p:nvSpPr>
            <p:cNvPr id="348179" name="Rectangle 19"/>
            <p:cNvSpPr>
              <a:spLocks noChangeArrowheads="1"/>
            </p:cNvSpPr>
            <p:nvPr/>
          </p:nvSpPr>
          <p:spPr bwMode="auto">
            <a:xfrm>
              <a:off x="4076" y="119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80" name="Rectangle 20"/>
            <p:cNvSpPr>
              <a:spLocks noChangeArrowheads="1"/>
            </p:cNvSpPr>
            <p:nvPr/>
          </p:nvSpPr>
          <p:spPr bwMode="auto">
            <a:xfrm>
              <a:off x="4354" y="1221"/>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0</a:t>
              </a:r>
              <a:endParaRPr lang="en-US" b="1"/>
            </a:p>
          </p:txBody>
        </p:sp>
        <p:sp>
          <p:nvSpPr>
            <p:cNvPr id="348181" name="Rectangle 21"/>
            <p:cNvSpPr>
              <a:spLocks noChangeArrowheads="1"/>
            </p:cNvSpPr>
            <p:nvPr/>
          </p:nvSpPr>
          <p:spPr bwMode="auto">
            <a:xfrm>
              <a:off x="4478" y="119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82" name="Line 22"/>
            <p:cNvSpPr>
              <a:spLocks noChangeShapeType="1"/>
            </p:cNvSpPr>
            <p:nvPr/>
          </p:nvSpPr>
          <p:spPr bwMode="auto">
            <a:xfrm flipV="1">
              <a:off x="3227" y="1165"/>
              <a:ext cx="1454" cy="5"/>
            </a:xfrm>
            <a:prstGeom prst="line">
              <a:avLst/>
            </a:prstGeom>
            <a:noFill/>
            <a:ln w="28575">
              <a:solidFill>
                <a:srgbClr val="000000"/>
              </a:solidFill>
              <a:round/>
              <a:headEnd/>
              <a:tailEnd/>
            </a:ln>
          </p:spPr>
          <p:txBody>
            <a:bodyPr/>
            <a:lstStyle/>
            <a:p>
              <a:endParaRPr lang="en-CA"/>
            </a:p>
          </p:txBody>
        </p:sp>
        <p:sp>
          <p:nvSpPr>
            <p:cNvPr id="348183" name="Rectangle 23"/>
            <p:cNvSpPr>
              <a:spLocks noChangeArrowheads="1"/>
            </p:cNvSpPr>
            <p:nvPr/>
          </p:nvSpPr>
          <p:spPr bwMode="auto">
            <a:xfrm>
              <a:off x="3299" y="1602"/>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1</a:t>
              </a:r>
              <a:endParaRPr lang="en-US" b="1"/>
            </a:p>
          </p:txBody>
        </p:sp>
        <p:sp>
          <p:nvSpPr>
            <p:cNvPr id="348184" name="Rectangle 24"/>
            <p:cNvSpPr>
              <a:spLocks noChangeArrowheads="1"/>
            </p:cNvSpPr>
            <p:nvPr/>
          </p:nvSpPr>
          <p:spPr bwMode="auto">
            <a:xfrm>
              <a:off x="3600" y="1602"/>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85" name="Rectangle 25"/>
            <p:cNvSpPr>
              <a:spLocks noChangeArrowheads="1"/>
            </p:cNvSpPr>
            <p:nvPr/>
          </p:nvSpPr>
          <p:spPr bwMode="auto">
            <a:xfrm>
              <a:off x="3942" y="1602"/>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1</a:t>
              </a:r>
              <a:endParaRPr lang="en-US" b="1"/>
            </a:p>
          </p:txBody>
        </p:sp>
        <p:sp>
          <p:nvSpPr>
            <p:cNvPr id="348186" name="Rectangle 26"/>
            <p:cNvSpPr>
              <a:spLocks noChangeArrowheads="1"/>
            </p:cNvSpPr>
            <p:nvPr/>
          </p:nvSpPr>
          <p:spPr bwMode="auto">
            <a:xfrm>
              <a:off x="4076" y="1602"/>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87" name="Rectangle 27"/>
            <p:cNvSpPr>
              <a:spLocks noChangeArrowheads="1"/>
            </p:cNvSpPr>
            <p:nvPr/>
          </p:nvSpPr>
          <p:spPr bwMode="auto">
            <a:xfrm>
              <a:off x="4344" y="1602"/>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1</a:t>
              </a:r>
              <a:endParaRPr lang="en-US" b="1"/>
            </a:p>
          </p:txBody>
        </p:sp>
        <p:sp>
          <p:nvSpPr>
            <p:cNvPr id="348188" name="Rectangle 28"/>
            <p:cNvSpPr>
              <a:spLocks noChangeArrowheads="1"/>
            </p:cNvSpPr>
            <p:nvPr/>
          </p:nvSpPr>
          <p:spPr bwMode="auto">
            <a:xfrm>
              <a:off x="4478" y="1602"/>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89" name="Rectangle 29"/>
            <p:cNvSpPr>
              <a:spLocks noChangeArrowheads="1"/>
            </p:cNvSpPr>
            <p:nvPr/>
          </p:nvSpPr>
          <p:spPr bwMode="auto">
            <a:xfrm>
              <a:off x="4660" y="1602"/>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8190" name="Line 30"/>
            <p:cNvSpPr>
              <a:spLocks noChangeShapeType="1"/>
            </p:cNvSpPr>
            <p:nvPr/>
          </p:nvSpPr>
          <p:spPr bwMode="auto">
            <a:xfrm>
              <a:off x="3227" y="1535"/>
              <a:ext cx="1452" cy="2"/>
            </a:xfrm>
            <a:prstGeom prst="line">
              <a:avLst/>
            </a:prstGeom>
            <a:noFill/>
            <a:ln w="28575">
              <a:solidFill>
                <a:srgbClr val="000000"/>
              </a:solidFill>
              <a:round/>
              <a:headEnd/>
              <a:tailEnd/>
            </a:ln>
          </p:spPr>
          <p:txBody>
            <a:bodyPr/>
            <a:lstStyle/>
            <a:p>
              <a:endParaRPr lang="en-CA"/>
            </a:p>
          </p:txBody>
        </p:sp>
        <p:sp>
          <p:nvSpPr>
            <p:cNvPr id="348191" name="Line 31"/>
            <p:cNvSpPr>
              <a:spLocks noChangeShapeType="1"/>
            </p:cNvSpPr>
            <p:nvPr/>
          </p:nvSpPr>
          <p:spPr bwMode="auto">
            <a:xfrm>
              <a:off x="3219" y="1910"/>
              <a:ext cx="1473" cy="2"/>
            </a:xfrm>
            <a:prstGeom prst="line">
              <a:avLst/>
            </a:prstGeom>
            <a:noFill/>
            <a:ln w="28575">
              <a:solidFill>
                <a:srgbClr val="000000"/>
              </a:solidFill>
              <a:round/>
              <a:headEnd/>
              <a:tailEnd/>
            </a:ln>
          </p:spPr>
          <p:txBody>
            <a:bodyPr/>
            <a:lstStyle/>
            <a:p>
              <a:endParaRPr lang="en-CA"/>
            </a:p>
          </p:txBody>
        </p:sp>
        <p:sp>
          <p:nvSpPr>
            <p:cNvPr id="348192" name="Line 32"/>
            <p:cNvSpPr>
              <a:spLocks noChangeShapeType="1"/>
            </p:cNvSpPr>
            <p:nvPr/>
          </p:nvSpPr>
          <p:spPr bwMode="auto">
            <a:xfrm>
              <a:off x="3810" y="835"/>
              <a:ext cx="3" cy="1084"/>
            </a:xfrm>
            <a:prstGeom prst="line">
              <a:avLst/>
            </a:prstGeom>
            <a:noFill/>
            <a:ln w="28575">
              <a:solidFill>
                <a:srgbClr val="000000"/>
              </a:solidFill>
              <a:round/>
              <a:headEnd/>
              <a:tailEnd/>
            </a:ln>
          </p:spPr>
          <p:txBody>
            <a:bodyPr/>
            <a:lstStyle/>
            <a:p>
              <a:endParaRPr lang="en-CA"/>
            </a:p>
          </p:txBody>
        </p:sp>
        <p:sp>
          <p:nvSpPr>
            <p:cNvPr id="348193" name="Line 33"/>
            <p:cNvSpPr>
              <a:spLocks noChangeShapeType="1"/>
            </p:cNvSpPr>
            <p:nvPr/>
          </p:nvSpPr>
          <p:spPr bwMode="auto">
            <a:xfrm>
              <a:off x="4242" y="834"/>
              <a:ext cx="2" cy="1076"/>
            </a:xfrm>
            <a:prstGeom prst="line">
              <a:avLst/>
            </a:prstGeom>
            <a:noFill/>
            <a:ln w="28575">
              <a:solidFill>
                <a:srgbClr val="000000"/>
              </a:solidFill>
              <a:round/>
              <a:headEnd/>
              <a:tailEnd/>
            </a:ln>
          </p:spPr>
          <p:txBody>
            <a:bodyPr/>
            <a:lstStyle/>
            <a:p>
              <a:endParaRPr lang="en-CA"/>
            </a:p>
          </p:txBody>
        </p:sp>
      </p:grpSp>
      <p:grpSp>
        <p:nvGrpSpPr>
          <p:cNvPr id="348210" name="Group 50"/>
          <p:cNvGrpSpPr>
            <a:grpSpLocks/>
          </p:cNvGrpSpPr>
          <p:nvPr/>
        </p:nvGrpSpPr>
        <p:grpSpPr bwMode="auto">
          <a:xfrm>
            <a:off x="2552700" y="4487863"/>
            <a:ext cx="3108325" cy="466725"/>
            <a:chOff x="1257" y="2827"/>
            <a:chExt cx="1958" cy="294"/>
          </a:xfrm>
        </p:grpSpPr>
        <p:sp>
          <p:nvSpPr>
            <p:cNvPr id="348195" name="Line 35"/>
            <p:cNvSpPr>
              <a:spLocks noChangeShapeType="1"/>
            </p:cNvSpPr>
            <p:nvPr/>
          </p:nvSpPr>
          <p:spPr bwMode="auto">
            <a:xfrm>
              <a:off x="2274" y="2897"/>
              <a:ext cx="112" cy="1"/>
            </a:xfrm>
            <a:prstGeom prst="line">
              <a:avLst/>
            </a:prstGeom>
            <a:noFill/>
            <a:ln w="28575">
              <a:solidFill>
                <a:srgbClr val="000000"/>
              </a:solidFill>
              <a:round/>
              <a:headEnd/>
              <a:tailEnd/>
            </a:ln>
          </p:spPr>
          <p:txBody>
            <a:bodyPr/>
            <a:lstStyle/>
            <a:p>
              <a:endParaRPr lang="en-CA"/>
            </a:p>
          </p:txBody>
        </p:sp>
        <p:sp>
          <p:nvSpPr>
            <p:cNvPr id="348196" name="Rectangle 36"/>
            <p:cNvSpPr>
              <a:spLocks noChangeArrowheads="1"/>
            </p:cNvSpPr>
            <p:nvPr/>
          </p:nvSpPr>
          <p:spPr bwMode="auto">
            <a:xfrm>
              <a:off x="3103"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8197" name="Rectangle 37"/>
            <p:cNvSpPr>
              <a:spLocks noChangeArrowheads="1"/>
            </p:cNvSpPr>
            <p:nvPr/>
          </p:nvSpPr>
          <p:spPr bwMode="auto">
            <a:xfrm>
              <a:off x="2749"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8198" name="Rectangle 38"/>
            <p:cNvSpPr>
              <a:spLocks noChangeArrowheads="1"/>
            </p:cNvSpPr>
            <p:nvPr/>
          </p:nvSpPr>
          <p:spPr bwMode="auto">
            <a:xfrm>
              <a:off x="2600"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8199" name="Rectangle 39"/>
            <p:cNvSpPr>
              <a:spLocks noChangeArrowheads="1"/>
            </p:cNvSpPr>
            <p:nvPr/>
          </p:nvSpPr>
          <p:spPr bwMode="auto">
            <a:xfrm>
              <a:off x="2274"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8200" name="Rectangle 40"/>
            <p:cNvSpPr>
              <a:spLocks noChangeArrowheads="1"/>
            </p:cNvSpPr>
            <p:nvPr/>
          </p:nvSpPr>
          <p:spPr bwMode="auto">
            <a:xfrm>
              <a:off x="2125"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8201" name="Rectangle 41"/>
            <p:cNvSpPr>
              <a:spLocks noChangeArrowheads="1"/>
            </p:cNvSpPr>
            <p:nvPr/>
          </p:nvSpPr>
          <p:spPr bwMode="auto">
            <a:xfrm>
              <a:off x="1816" y="2852"/>
              <a:ext cx="75"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8202" name="Rectangle 42"/>
            <p:cNvSpPr>
              <a:spLocks noChangeArrowheads="1"/>
            </p:cNvSpPr>
            <p:nvPr/>
          </p:nvSpPr>
          <p:spPr bwMode="auto">
            <a:xfrm>
              <a:off x="1689"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8203" name="Rectangle 43"/>
            <p:cNvSpPr>
              <a:spLocks noChangeArrowheads="1"/>
            </p:cNvSpPr>
            <p:nvPr/>
          </p:nvSpPr>
          <p:spPr bwMode="auto">
            <a:xfrm>
              <a:off x="1598" y="2852"/>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8204" name="Rectangle 44"/>
            <p:cNvSpPr>
              <a:spLocks noChangeArrowheads="1"/>
            </p:cNvSpPr>
            <p:nvPr/>
          </p:nvSpPr>
          <p:spPr bwMode="auto">
            <a:xfrm>
              <a:off x="1480" y="2852"/>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8205" name="Rectangle 45"/>
            <p:cNvSpPr>
              <a:spLocks noChangeArrowheads="1"/>
            </p:cNvSpPr>
            <p:nvPr/>
          </p:nvSpPr>
          <p:spPr bwMode="auto">
            <a:xfrm>
              <a:off x="1395" y="2852"/>
              <a:ext cx="75"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8206" name="Rectangle 46"/>
            <p:cNvSpPr>
              <a:spLocks noChangeArrowheads="1"/>
            </p:cNvSpPr>
            <p:nvPr/>
          </p:nvSpPr>
          <p:spPr bwMode="auto">
            <a:xfrm>
              <a:off x="1257" y="2852"/>
              <a:ext cx="137"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F</a:t>
              </a:r>
              <a:endParaRPr lang="en-US" sz="3200" b="1"/>
            </a:p>
          </p:txBody>
        </p:sp>
        <p:sp>
          <p:nvSpPr>
            <p:cNvPr id="348207" name="Rectangle 47"/>
            <p:cNvSpPr>
              <a:spLocks noChangeArrowheads="1"/>
            </p:cNvSpPr>
            <p:nvPr/>
          </p:nvSpPr>
          <p:spPr bwMode="auto">
            <a:xfrm>
              <a:off x="2924" y="2827"/>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8208" name="Rectangle 48"/>
            <p:cNvSpPr>
              <a:spLocks noChangeArrowheads="1"/>
            </p:cNvSpPr>
            <p:nvPr/>
          </p:nvSpPr>
          <p:spPr bwMode="auto">
            <a:xfrm>
              <a:off x="2433" y="2827"/>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8209" name="Rectangle 49"/>
            <p:cNvSpPr>
              <a:spLocks noChangeArrowheads="1"/>
            </p:cNvSpPr>
            <p:nvPr/>
          </p:nvSpPr>
          <p:spPr bwMode="auto">
            <a:xfrm>
              <a:off x="1945" y="2827"/>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r>
              <a:rPr lang="en-US"/>
              <a:t>Chapter 2 - Part 2         </a:t>
            </a:r>
            <a:fld id="{73A69C2B-1343-49BA-BE8A-5B844488D925}" type="slidenum">
              <a:rPr lang="en-US"/>
              <a:pPr/>
              <a:t>14</a:t>
            </a:fld>
            <a:endParaRPr lang="en-US"/>
          </a:p>
        </p:txBody>
      </p:sp>
      <p:sp>
        <p:nvSpPr>
          <p:cNvPr id="349186" name="Rectangle 2"/>
          <p:cNvSpPr>
            <a:spLocks noGrp="1" noChangeArrowheads="1"/>
          </p:cNvSpPr>
          <p:nvPr>
            <p:ph type="title"/>
          </p:nvPr>
        </p:nvSpPr>
        <p:spPr>
          <a:xfrm>
            <a:off x="715963" y="0"/>
            <a:ext cx="8428037" cy="1020763"/>
          </a:xfrm>
        </p:spPr>
        <p:txBody>
          <a:bodyPr/>
          <a:lstStyle/>
          <a:p>
            <a:r>
              <a:rPr lang="en-US" b="1">
                <a:solidFill>
                  <a:schemeClr val="tx1"/>
                </a:solidFill>
              </a:rPr>
              <a:t>K-Map Function Representation</a:t>
            </a:r>
          </a:p>
        </p:txBody>
      </p:sp>
      <p:sp>
        <p:nvSpPr>
          <p:cNvPr id="349187" name="Rectangle 3"/>
          <p:cNvSpPr>
            <a:spLocks noGrp="1" noChangeArrowheads="1"/>
          </p:cNvSpPr>
          <p:nvPr>
            <p:ph type="body" idx="1"/>
          </p:nvPr>
        </p:nvSpPr>
        <p:spPr>
          <a:xfrm>
            <a:off x="706438" y="1303338"/>
            <a:ext cx="7772400" cy="5013325"/>
          </a:xfrm>
          <a:ln/>
        </p:spPr>
        <p:txBody>
          <a:bodyPr/>
          <a:lstStyle/>
          <a:p>
            <a:r>
              <a:rPr lang="en-US" b="1"/>
              <a:t>Example:</a:t>
            </a:r>
            <a:r>
              <a:rPr lang="en-US"/>
              <a:t> </a:t>
            </a:r>
            <a:r>
              <a:rPr lang="en-US" b="1"/>
              <a:t>G(x,y) = x + y</a:t>
            </a:r>
            <a:endParaRPr lang="en-US" sz="3600"/>
          </a:p>
          <a:p>
            <a:endParaRPr lang="en-US"/>
          </a:p>
          <a:p>
            <a:endParaRPr lang="en-US"/>
          </a:p>
          <a:p>
            <a:endParaRPr lang="en-US"/>
          </a:p>
          <a:p>
            <a:r>
              <a:rPr lang="en-US" sz="2600" b="1"/>
              <a:t>For G(x,y), two pairs of adjacent cells containing 1’s can be combined using the Minimization Theorem:</a:t>
            </a:r>
            <a:endParaRPr lang="en-US"/>
          </a:p>
          <a:p>
            <a:pPr>
              <a:spcBef>
                <a:spcPct val="50000"/>
              </a:spcBef>
              <a:buClrTx/>
              <a:buFontTx/>
              <a:buChar char="•"/>
            </a:pPr>
            <a:endParaRPr lang="en-US" sz="2600" b="1"/>
          </a:p>
          <a:p>
            <a:endParaRPr lang="en-US"/>
          </a:p>
        </p:txBody>
      </p:sp>
      <p:grpSp>
        <p:nvGrpSpPr>
          <p:cNvPr id="349188" name="Group 4"/>
          <p:cNvGrpSpPr>
            <a:grpSpLocks/>
          </p:cNvGrpSpPr>
          <p:nvPr/>
        </p:nvGrpSpPr>
        <p:grpSpPr bwMode="auto">
          <a:xfrm>
            <a:off x="5543550" y="1354138"/>
            <a:ext cx="2641600" cy="1781175"/>
            <a:chOff x="3492" y="853"/>
            <a:chExt cx="1664" cy="1122"/>
          </a:xfrm>
        </p:grpSpPr>
        <p:sp>
          <p:nvSpPr>
            <p:cNvPr id="349189" name="Rectangle 5"/>
            <p:cNvSpPr>
              <a:spLocks noChangeArrowheads="1"/>
            </p:cNvSpPr>
            <p:nvPr/>
          </p:nvSpPr>
          <p:spPr bwMode="auto">
            <a:xfrm>
              <a:off x="3492" y="899"/>
              <a:ext cx="655"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G = x+y</a:t>
              </a:r>
              <a:endParaRPr lang="en-US" b="1"/>
            </a:p>
          </p:txBody>
        </p:sp>
        <p:sp>
          <p:nvSpPr>
            <p:cNvPr id="349190" name="Rectangle 6"/>
            <p:cNvSpPr>
              <a:spLocks noChangeArrowheads="1"/>
            </p:cNvSpPr>
            <p:nvPr/>
          </p:nvSpPr>
          <p:spPr bwMode="auto">
            <a:xfrm>
              <a:off x="4226" y="901"/>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0</a:t>
              </a:r>
              <a:endParaRPr lang="en-US" b="1"/>
            </a:p>
          </p:txBody>
        </p:sp>
        <p:sp>
          <p:nvSpPr>
            <p:cNvPr id="349191" name="Rectangle 7"/>
            <p:cNvSpPr>
              <a:spLocks noChangeArrowheads="1"/>
            </p:cNvSpPr>
            <p:nvPr/>
          </p:nvSpPr>
          <p:spPr bwMode="auto">
            <a:xfrm>
              <a:off x="4527" y="85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192" name="Rectangle 8"/>
            <p:cNvSpPr>
              <a:spLocks noChangeArrowheads="1"/>
            </p:cNvSpPr>
            <p:nvPr/>
          </p:nvSpPr>
          <p:spPr bwMode="auto">
            <a:xfrm>
              <a:off x="4714" y="892"/>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 = 1</a:t>
              </a:r>
              <a:endParaRPr lang="en-US" b="1"/>
            </a:p>
          </p:txBody>
        </p:sp>
        <p:sp>
          <p:nvSpPr>
            <p:cNvPr id="349193" name="Rectangle 9"/>
            <p:cNvSpPr>
              <a:spLocks noChangeArrowheads="1"/>
            </p:cNvSpPr>
            <p:nvPr/>
          </p:nvSpPr>
          <p:spPr bwMode="auto">
            <a:xfrm>
              <a:off x="4929" y="85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194" name="Line 10"/>
            <p:cNvSpPr>
              <a:spLocks noChangeShapeType="1"/>
            </p:cNvSpPr>
            <p:nvPr/>
          </p:nvSpPr>
          <p:spPr bwMode="auto">
            <a:xfrm>
              <a:off x="5152" y="874"/>
              <a:ext cx="2" cy="1101"/>
            </a:xfrm>
            <a:prstGeom prst="line">
              <a:avLst/>
            </a:prstGeom>
            <a:noFill/>
            <a:ln w="28575">
              <a:solidFill>
                <a:srgbClr val="000000"/>
              </a:solidFill>
              <a:round/>
              <a:headEnd/>
              <a:tailEnd/>
            </a:ln>
          </p:spPr>
          <p:txBody>
            <a:bodyPr/>
            <a:lstStyle/>
            <a:p>
              <a:endParaRPr lang="en-CA"/>
            </a:p>
          </p:txBody>
        </p:sp>
        <p:sp>
          <p:nvSpPr>
            <p:cNvPr id="349195" name="Rectangle 11"/>
            <p:cNvSpPr>
              <a:spLocks noChangeArrowheads="1"/>
            </p:cNvSpPr>
            <p:nvPr/>
          </p:nvSpPr>
          <p:spPr bwMode="auto">
            <a:xfrm>
              <a:off x="3597" y="1261"/>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0</a:t>
              </a:r>
              <a:endParaRPr lang="en-US" b="1"/>
            </a:p>
          </p:txBody>
        </p:sp>
        <p:sp>
          <p:nvSpPr>
            <p:cNvPr id="349196" name="Rectangle 12"/>
            <p:cNvSpPr>
              <a:spLocks noChangeArrowheads="1"/>
            </p:cNvSpPr>
            <p:nvPr/>
          </p:nvSpPr>
          <p:spPr bwMode="auto">
            <a:xfrm>
              <a:off x="3897" y="1261"/>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197" name="Rectangle 13"/>
            <p:cNvSpPr>
              <a:spLocks noChangeArrowheads="1"/>
            </p:cNvSpPr>
            <p:nvPr/>
          </p:nvSpPr>
          <p:spPr bwMode="auto">
            <a:xfrm>
              <a:off x="4351" y="1261"/>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0</a:t>
              </a:r>
              <a:endParaRPr lang="en-US" b="1"/>
            </a:p>
          </p:txBody>
        </p:sp>
        <p:sp>
          <p:nvSpPr>
            <p:cNvPr id="349198" name="Rectangle 14"/>
            <p:cNvSpPr>
              <a:spLocks noChangeArrowheads="1"/>
            </p:cNvSpPr>
            <p:nvPr/>
          </p:nvSpPr>
          <p:spPr bwMode="auto">
            <a:xfrm>
              <a:off x="4446" y="1261"/>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199" name="Rectangle 15"/>
            <p:cNvSpPr>
              <a:spLocks noChangeArrowheads="1"/>
            </p:cNvSpPr>
            <p:nvPr/>
          </p:nvSpPr>
          <p:spPr bwMode="auto">
            <a:xfrm>
              <a:off x="4753" y="1261"/>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1</a:t>
              </a:r>
              <a:endParaRPr lang="en-US" b="1"/>
            </a:p>
          </p:txBody>
        </p:sp>
        <p:sp>
          <p:nvSpPr>
            <p:cNvPr id="349200" name="Rectangle 16"/>
            <p:cNvSpPr>
              <a:spLocks noChangeArrowheads="1"/>
            </p:cNvSpPr>
            <p:nvPr/>
          </p:nvSpPr>
          <p:spPr bwMode="auto">
            <a:xfrm>
              <a:off x="4848" y="1261"/>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201" name="Rectangle 17"/>
            <p:cNvSpPr>
              <a:spLocks noChangeArrowheads="1"/>
            </p:cNvSpPr>
            <p:nvPr/>
          </p:nvSpPr>
          <p:spPr bwMode="auto">
            <a:xfrm>
              <a:off x="3597" y="1670"/>
              <a:ext cx="397"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 = 1</a:t>
              </a:r>
              <a:endParaRPr lang="en-US" b="1"/>
            </a:p>
          </p:txBody>
        </p:sp>
        <p:sp>
          <p:nvSpPr>
            <p:cNvPr id="349202" name="Rectangle 18"/>
            <p:cNvSpPr>
              <a:spLocks noChangeArrowheads="1"/>
            </p:cNvSpPr>
            <p:nvPr/>
          </p:nvSpPr>
          <p:spPr bwMode="auto">
            <a:xfrm>
              <a:off x="3897" y="167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203" name="Rectangle 19"/>
            <p:cNvSpPr>
              <a:spLocks noChangeArrowheads="1"/>
            </p:cNvSpPr>
            <p:nvPr/>
          </p:nvSpPr>
          <p:spPr bwMode="auto">
            <a:xfrm>
              <a:off x="4351" y="1670"/>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1</a:t>
              </a:r>
              <a:endParaRPr lang="en-US" b="1"/>
            </a:p>
          </p:txBody>
        </p:sp>
        <p:sp>
          <p:nvSpPr>
            <p:cNvPr id="349204" name="Rectangle 20"/>
            <p:cNvSpPr>
              <a:spLocks noChangeArrowheads="1"/>
            </p:cNvSpPr>
            <p:nvPr/>
          </p:nvSpPr>
          <p:spPr bwMode="auto">
            <a:xfrm>
              <a:off x="4446" y="167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205" name="Rectangle 21"/>
            <p:cNvSpPr>
              <a:spLocks noChangeArrowheads="1"/>
            </p:cNvSpPr>
            <p:nvPr/>
          </p:nvSpPr>
          <p:spPr bwMode="auto">
            <a:xfrm>
              <a:off x="4753" y="1670"/>
              <a:ext cx="96"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1</a:t>
              </a:r>
              <a:endParaRPr lang="en-US" b="1"/>
            </a:p>
          </p:txBody>
        </p:sp>
        <p:sp>
          <p:nvSpPr>
            <p:cNvPr id="349206" name="Rectangle 22"/>
            <p:cNvSpPr>
              <a:spLocks noChangeArrowheads="1"/>
            </p:cNvSpPr>
            <p:nvPr/>
          </p:nvSpPr>
          <p:spPr bwMode="auto">
            <a:xfrm>
              <a:off x="4848" y="167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49207" name="Line 23"/>
            <p:cNvSpPr>
              <a:spLocks noChangeShapeType="1"/>
            </p:cNvSpPr>
            <p:nvPr/>
          </p:nvSpPr>
          <p:spPr bwMode="auto">
            <a:xfrm>
              <a:off x="3582" y="1968"/>
              <a:ext cx="1572" cy="2"/>
            </a:xfrm>
            <a:prstGeom prst="line">
              <a:avLst/>
            </a:prstGeom>
            <a:noFill/>
            <a:ln w="28575">
              <a:solidFill>
                <a:srgbClr val="000000"/>
              </a:solidFill>
              <a:round/>
              <a:headEnd/>
              <a:tailEnd/>
            </a:ln>
          </p:spPr>
          <p:txBody>
            <a:bodyPr/>
            <a:lstStyle/>
            <a:p>
              <a:endParaRPr lang="en-CA"/>
            </a:p>
          </p:txBody>
        </p:sp>
        <p:sp>
          <p:nvSpPr>
            <p:cNvPr id="349208" name="Line 24"/>
            <p:cNvSpPr>
              <a:spLocks noChangeShapeType="1"/>
            </p:cNvSpPr>
            <p:nvPr/>
          </p:nvSpPr>
          <p:spPr bwMode="auto">
            <a:xfrm flipV="1">
              <a:off x="3574" y="1608"/>
              <a:ext cx="1572" cy="5"/>
            </a:xfrm>
            <a:prstGeom prst="line">
              <a:avLst/>
            </a:prstGeom>
            <a:noFill/>
            <a:ln w="28575">
              <a:solidFill>
                <a:srgbClr val="000000"/>
              </a:solidFill>
              <a:round/>
              <a:headEnd/>
              <a:tailEnd/>
            </a:ln>
          </p:spPr>
          <p:txBody>
            <a:bodyPr/>
            <a:lstStyle/>
            <a:p>
              <a:endParaRPr lang="en-CA"/>
            </a:p>
          </p:txBody>
        </p:sp>
        <p:sp>
          <p:nvSpPr>
            <p:cNvPr id="349209" name="Line 25"/>
            <p:cNvSpPr>
              <a:spLocks noChangeShapeType="1"/>
            </p:cNvSpPr>
            <p:nvPr/>
          </p:nvSpPr>
          <p:spPr bwMode="auto">
            <a:xfrm>
              <a:off x="3584" y="1239"/>
              <a:ext cx="1572" cy="2"/>
            </a:xfrm>
            <a:prstGeom prst="line">
              <a:avLst/>
            </a:prstGeom>
            <a:noFill/>
            <a:ln w="28575">
              <a:solidFill>
                <a:srgbClr val="000000"/>
              </a:solidFill>
              <a:round/>
              <a:headEnd/>
              <a:tailEnd/>
            </a:ln>
          </p:spPr>
          <p:txBody>
            <a:bodyPr/>
            <a:lstStyle/>
            <a:p>
              <a:endParaRPr lang="en-CA"/>
            </a:p>
          </p:txBody>
        </p:sp>
        <p:sp>
          <p:nvSpPr>
            <p:cNvPr id="349210" name="Line 26"/>
            <p:cNvSpPr>
              <a:spLocks noChangeShapeType="1"/>
            </p:cNvSpPr>
            <p:nvPr/>
          </p:nvSpPr>
          <p:spPr bwMode="auto">
            <a:xfrm flipH="1">
              <a:off x="4656" y="874"/>
              <a:ext cx="6" cy="1085"/>
            </a:xfrm>
            <a:prstGeom prst="line">
              <a:avLst/>
            </a:prstGeom>
            <a:noFill/>
            <a:ln w="28575">
              <a:solidFill>
                <a:srgbClr val="000000"/>
              </a:solidFill>
              <a:round/>
              <a:headEnd/>
              <a:tailEnd/>
            </a:ln>
          </p:spPr>
          <p:txBody>
            <a:bodyPr/>
            <a:lstStyle/>
            <a:p>
              <a:endParaRPr lang="en-CA"/>
            </a:p>
          </p:txBody>
        </p:sp>
        <p:sp>
          <p:nvSpPr>
            <p:cNvPr id="349211" name="Line 27"/>
            <p:cNvSpPr>
              <a:spLocks noChangeShapeType="1"/>
            </p:cNvSpPr>
            <p:nvPr/>
          </p:nvSpPr>
          <p:spPr bwMode="auto">
            <a:xfrm>
              <a:off x="4182" y="884"/>
              <a:ext cx="2" cy="1085"/>
            </a:xfrm>
            <a:prstGeom prst="line">
              <a:avLst/>
            </a:prstGeom>
            <a:noFill/>
            <a:ln w="28575">
              <a:solidFill>
                <a:srgbClr val="000000"/>
              </a:solidFill>
              <a:round/>
              <a:headEnd/>
              <a:tailEnd/>
            </a:ln>
          </p:spPr>
          <p:txBody>
            <a:bodyPr/>
            <a:lstStyle/>
            <a:p>
              <a:endParaRPr lang="en-CA"/>
            </a:p>
          </p:txBody>
        </p:sp>
      </p:grpSp>
      <p:sp>
        <p:nvSpPr>
          <p:cNvPr id="349212" name="Rectangle 28"/>
          <p:cNvSpPr>
            <a:spLocks noChangeArrowheads="1"/>
          </p:cNvSpPr>
          <p:nvPr/>
        </p:nvSpPr>
        <p:spPr bwMode="auto">
          <a:xfrm>
            <a:off x="3286125" y="4852988"/>
            <a:ext cx="339725" cy="733425"/>
          </a:xfrm>
          <a:prstGeom prst="rect">
            <a:avLst/>
          </a:prstGeom>
          <a:noFill/>
          <a:ln w="9525">
            <a:noFill/>
            <a:miter lim="800000"/>
            <a:headEnd/>
            <a:tailEnd/>
          </a:ln>
        </p:spPr>
        <p:txBody>
          <a:bodyPr wrap="none" lIns="0" tIns="0" rIns="0" bIns="0">
            <a:spAutoFit/>
          </a:bodyPr>
          <a:lstStyle/>
          <a:p>
            <a:pPr>
              <a:buClrTx/>
            </a:pPr>
            <a:r>
              <a:rPr lang="en-US" sz="4000" b="1">
                <a:solidFill>
                  <a:srgbClr val="000000"/>
                </a:solidFill>
                <a:latin typeface="Symbol" pitchFamily="18" charset="2"/>
              </a:rPr>
              <a:t>(</a:t>
            </a:r>
            <a:endParaRPr lang="en-US" sz="3200" b="1"/>
          </a:p>
        </p:txBody>
      </p:sp>
      <p:sp>
        <p:nvSpPr>
          <p:cNvPr id="349213" name="Rectangle 29"/>
          <p:cNvSpPr>
            <a:spLocks noChangeArrowheads="1"/>
          </p:cNvSpPr>
          <p:nvPr/>
        </p:nvSpPr>
        <p:spPr bwMode="auto">
          <a:xfrm>
            <a:off x="4587875" y="4852988"/>
            <a:ext cx="339725" cy="733425"/>
          </a:xfrm>
          <a:prstGeom prst="rect">
            <a:avLst/>
          </a:prstGeom>
          <a:noFill/>
          <a:ln w="9525">
            <a:noFill/>
            <a:miter lim="800000"/>
            <a:headEnd/>
            <a:tailEnd/>
          </a:ln>
        </p:spPr>
        <p:txBody>
          <a:bodyPr wrap="none" lIns="0" tIns="0" rIns="0" bIns="0">
            <a:spAutoFit/>
          </a:bodyPr>
          <a:lstStyle/>
          <a:p>
            <a:pPr>
              <a:buClrTx/>
            </a:pPr>
            <a:r>
              <a:rPr lang="en-US" sz="4000" b="1">
                <a:solidFill>
                  <a:srgbClr val="000000"/>
                </a:solidFill>
                <a:latin typeface="Symbol" pitchFamily="18" charset="2"/>
              </a:rPr>
              <a:t>)</a:t>
            </a:r>
            <a:endParaRPr lang="en-US" sz="3200" b="1"/>
          </a:p>
        </p:txBody>
      </p:sp>
      <p:sp>
        <p:nvSpPr>
          <p:cNvPr id="349214" name="Rectangle 30"/>
          <p:cNvSpPr>
            <a:spLocks noChangeArrowheads="1"/>
          </p:cNvSpPr>
          <p:nvPr/>
        </p:nvSpPr>
        <p:spPr bwMode="auto">
          <a:xfrm>
            <a:off x="5003800" y="4852988"/>
            <a:ext cx="339725" cy="733425"/>
          </a:xfrm>
          <a:prstGeom prst="rect">
            <a:avLst/>
          </a:prstGeom>
          <a:noFill/>
          <a:ln w="9525">
            <a:noFill/>
            <a:miter lim="800000"/>
            <a:headEnd/>
            <a:tailEnd/>
          </a:ln>
        </p:spPr>
        <p:txBody>
          <a:bodyPr wrap="none" lIns="0" tIns="0" rIns="0" bIns="0">
            <a:spAutoFit/>
          </a:bodyPr>
          <a:lstStyle/>
          <a:p>
            <a:pPr>
              <a:buClrTx/>
            </a:pPr>
            <a:r>
              <a:rPr lang="en-US" sz="4000" b="1">
                <a:solidFill>
                  <a:srgbClr val="000000"/>
                </a:solidFill>
                <a:latin typeface="Symbol" pitchFamily="18" charset="2"/>
              </a:rPr>
              <a:t>(</a:t>
            </a:r>
            <a:endParaRPr lang="en-US" sz="3200" b="1"/>
          </a:p>
        </p:txBody>
      </p:sp>
      <p:sp>
        <p:nvSpPr>
          <p:cNvPr id="349215" name="Rectangle 31"/>
          <p:cNvSpPr>
            <a:spLocks noChangeArrowheads="1"/>
          </p:cNvSpPr>
          <p:nvPr/>
        </p:nvSpPr>
        <p:spPr bwMode="auto">
          <a:xfrm>
            <a:off x="6246813" y="4852988"/>
            <a:ext cx="339725" cy="733425"/>
          </a:xfrm>
          <a:prstGeom prst="rect">
            <a:avLst/>
          </a:prstGeom>
          <a:noFill/>
          <a:ln w="9525">
            <a:noFill/>
            <a:miter lim="800000"/>
            <a:headEnd/>
            <a:tailEnd/>
          </a:ln>
        </p:spPr>
        <p:txBody>
          <a:bodyPr wrap="none" lIns="0" tIns="0" rIns="0" bIns="0">
            <a:spAutoFit/>
          </a:bodyPr>
          <a:lstStyle/>
          <a:p>
            <a:pPr>
              <a:buClrTx/>
            </a:pPr>
            <a:r>
              <a:rPr lang="en-US" sz="4000" b="1">
                <a:solidFill>
                  <a:srgbClr val="000000"/>
                </a:solidFill>
                <a:latin typeface="Symbol" pitchFamily="18" charset="2"/>
              </a:rPr>
              <a:t>)</a:t>
            </a:r>
            <a:endParaRPr lang="en-US" sz="3200" b="1"/>
          </a:p>
        </p:txBody>
      </p:sp>
      <p:grpSp>
        <p:nvGrpSpPr>
          <p:cNvPr id="349242" name="Group 58"/>
          <p:cNvGrpSpPr>
            <a:grpSpLocks/>
          </p:cNvGrpSpPr>
          <p:nvPr/>
        </p:nvGrpSpPr>
        <p:grpSpPr bwMode="auto">
          <a:xfrm>
            <a:off x="1846263" y="5005388"/>
            <a:ext cx="5561012" cy="466725"/>
            <a:chOff x="1163" y="3153"/>
            <a:chExt cx="3503" cy="294"/>
          </a:xfrm>
        </p:grpSpPr>
        <p:sp>
          <p:nvSpPr>
            <p:cNvPr id="349217" name="Line 33"/>
            <p:cNvSpPr>
              <a:spLocks noChangeShapeType="1"/>
            </p:cNvSpPr>
            <p:nvPr/>
          </p:nvSpPr>
          <p:spPr bwMode="auto">
            <a:xfrm>
              <a:off x="2285" y="3214"/>
              <a:ext cx="112" cy="1"/>
            </a:xfrm>
            <a:prstGeom prst="line">
              <a:avLst/>
            </a:prstGeom>
            <a:noFill/>
            <a:ln w="28575">
              <a:solidFill>
                <a:srgbClr val="000000"/>
              </a:solidFill>
              <a:round/>
              <a:headEnd/>
              <a:tailEnd/>
            </a:ln>
          </p:spPr>
          <p:txBody>
            <a:bodyPr/>
            <a:lstStyle/>
            <a:p>
              <a:endParaRPr lang="en-CA"/>
            </a:p>
          </p:txBody>
        </p:sp>
        <p:sp>
          <p:nvSpPr>
            <p:cNvPr id="349218" name="Line 34"/>
            <p:cNvSpPr>
              <a:spLocks noChangeShapeType="1"/>
            </p:cNvSpPr>
            <p:nvPr/>
          </p:nvSpPr>
          <p:spPr bwMode="auto">
            <a:xfrm>
              <a:off x="3662" y="3214"/>
              <a:ext cx="104" cy="1"/>
            </a:xfrm>
            <a:prstGeom prst="line">
              <a:avLst/>
            </a:prstGeom>
            <a:noFill/>
            <a:ln w="28575">
              <a:solidFill>
                <a:srgbClr val="000000"/>
              </a:solidFill>
              <a:round/>
              <a:headEnd/>
              <a:tailEnd/>
            </a:ln>
          </p:spPr>
          <p:txBody>
            <a:bodyPr/>
            <a:lstStyle/>
            <a:p>
              <a:endParaRPr lang="en-CA"/>
            </a:p>
          </p:txBody>
        </p:sp>
        <p:sp>
          <p:nvSpPr>
            <p:cNvPr id="349219" name="Rectangle 35"/>
            <p:cNvSpPr>
              <a:spLocks noChangeArrowheads="1"/>
            </p:cNvSpPr>
            <p:nvPr/>
          </p:nvSpPr>
          <p:spPr bwMode="auto">
            <a:xfrm>
              <a:off x="4554"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9220" name="Rectangle 36"/>
            <p:cNvSpPr>
              <a:spLocks noChangeArrowheads="1"/>
            </p:cNvSpPr>
            <p:nvPr/>
          </p:nvSpPr>
          <p:spPr bwMode="auto">
            <a:xfrm>
              <a:off x="4225"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9221" name="Rectangle 37"/>
            <p:cNvSpPr>
              <a:spLocks noChangeArrowheads="1"/>
            </p:cNvSpPr>
            <p:nvPr/>
          </p:nvSpPr>
          <p:spPr bwMode="auto">
            <a:xfrm>
              <a:off x="3806"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9222" name="Rectangle 38"/>
            <p:cNvSpPr>
              <a:spLocks noChangeArrowheads="1"/>
            </p:cNvSpPr>
            <p:nvPr/>
          </p:nvSpPr>
          <p:spPr bwMode="auto">
            <a:xfrm>
              <a:off x="3657"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9223" name="Rectangle 39"/>
            <p:cNvSpPr>
              <a:spLocks noChangeArrowheads="1"/>
            </p:cNvSpPr>
            <p:nvPr/>
          </p:nvSpPr>
          <p:spPr bwMode="auto">
            <a:xfrm>
              <a:off x="3218" y="3178"/>
              <a:ext cx="224"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xy</a:t>
              </a:r>
              <a:endParaRPr lang="en-US" sz="3200" b="1"/>
            </a:p>
          </p:txBody>
        </p:sp>
        <p:sp>
          <p:nvSpPr>
            <p:cNvPr id="349224" name="Rectangle 40"/>
            <p:cNvSpPr>
              <a:spLocks noChangeArrowheads="1"/>
            </p:cNvSpPr>
            <p:nvPr/>
          </p:nvSpPr>
          <p:spPr bwMode="auto">
            <a:xfrm>
              <a:off x="2760"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9225" name="Rectangle 41"/>
            <p:cNvSpPr>
              <a:spLocks noChangeArrowheads="1"/>
            </p:cNvSpPr>
            <p:nvPr/>
          </p:nvSpPr>
          <p:spPr bwMode="auto">
            <a:xfrm>
              <a:off x="2611"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9226" name="Rectangle 42"/>
            <p:cNvSpPr>
              <a:spLocks noChangeArrowheads="1"/>
            </p:cNvSpPr>
            <p:nvPr/>
          </p:nvSpPr>
          <p:spPr bwMode="auto">
            <a:xfrm>
              <a:off x="2285"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9227" name="Rectangle 43"/>
            <p:cNvSpPr>
              <a:spLocks noChangeArrowheads="1"/>
            </p:cNvSpPr>
            <p:nvPr/>
          </p:nvSpPr>
          <p:spPr bwMode="auto">
            <a:xfrm>
              <a:off x="2136"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9228" name="Rectangle 44"/>
            <p:cNvSpPr>
              <a:spLocks noChangeArrowheads="1"/>
            </p:cNvSpPr>
            <p:nvPr/>
          </p:nvSpPr>
          <p:spPr bwMode="auto">
            <a:xfrm>
              <a:off x="1761" y="3178"/>
              <a:ext cx="75"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9229" name="Rectangle 45"/>
            <p:cNvSpPr>
              <a:spLocks noChangeArrowheads="1"/>
            </p:cNvSpPr>
            <p:nvPr/>
          </p:nvSpPr>
          <p:spPr bwMode="auto">
            <a:xfrm>
              <a:off x="1634"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49230" name="Rectangle 46"/>
            <p:cNvSpPr>
              <a:spLocks noChangeArrowheads="1"/>
            </p:cNvSpPr>
            <p:nvPr/>
          </p:nvSpPr>
          <p:spPr bwMode="auto">
            <a:xfrm>
              <a:off x="1544" y="3178"/>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9231" name="Rectangle 47"/>
            <p:cNvSpPr>
              <a:spLocks noChangeArrowheads="1"/>
            </p:cNvSpPr>
            <p:nvPr/>
          </p:nvSpPr>
          <p:spPr bwMode="auto">
            <a:xfrm>
              <a:off x="1425" y="3178"/>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49232" name="Rectangle 48"/>
            <p:cNvSpPr>
              <a:spLocks noChangeArrowheads="1"/>
            </p:cNvSpPr>
            <p:nvPr/>
          </p:nvSpPr>
          <p:spPr bwMode="auto">
            <a:xfrm>
              <a:off x="1340" y="3178"/>
              <a:ext cx="75"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t>
              </a:r>
              <a:endParaRPr lang="en-US" sz="3200" b="1"/>
            </a:p>
          </p:txBody>
        </p:sp>
        <p:sp>
          <p:nvSpPr>
            <p:cNvPr id="349233" name="Rectangle 49"/>
            <p:cNvSpPr>
              <a:spLocks noChangeArrowheads="1"/>
            </p:cNvSpPr>
            <p:nvPr/>
          </p:nvSpPr>
          <p:spPr bwMode="auto">
            <a:xfrm>
              <a:off x="1163" y="3178"/>
              <a:ext cx="174"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G</a:t>
              </a:r>
              <a:endParaRPr lang="en-US" sz="3200" b="1"/>
            </a:p>
          </p:txBody>
        </p:sp>
        <p:sp>
          <p:nvSpPr>
            <p:cNvPr id="349234" name="Rectangle 50"/>
            <p:cNvSpPr>
              <a:spLocks noChangeArrowheads="1"/>
            </p:cNvSpPr>
            <p:nvPr/>
          </p:nvSpPr>
          <p:spPr bwMode="auto">
            <a:xfrm>
              <a:off x="4381"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9235" name="Rectangle 51"/>
            <p:cNvSpPr>
              <a:spLocks noChangeArrowheads="1"/>
            </p:cNvSpPr>
            <p:nvPr/>
          </p:nvSpPr>
          <p:spPr bwMode="auto">
            <a:xfrm>
              <a:off x="4045"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9236" name="Rectangle 52"/>
            <p:cNvSpPr>
              <a:spLocks noChangeArrowheads="1"/>
            </p:cNvSpPr>
            <p:nvPr/>
          </p:nvSpPr>
          <p:spPr bwMode="auto">
            <a:xfrm>
              <a:off x="3489"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9237" name="Rectangle 53"/>
            <p:cNvSpPr>
              <a:spLocks noChangeArrowheads="1"/>
            </p:cNvSpPr>
            <p:nvPr/>
          </p:nvSpPr>
          <p:spPr bwMode="auto">
            <a:xfrm>
              <a:off x="2985"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9238" name="Rectangle 54"/>
            <p:cNvSpPr>
              <a:spLocks noChangeArrowheads="1"/>
            </p:cNvSpPr>
            <p:nvPr/>
          </p:nvSpPr>
          <p:spPr bwMode="auto">
            <a:xfrm>
              <a:off x="2444"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49239" name="Rectangle 55"/>
            <p:cNvSpPr>
              <a:spLocks noChangeArrowheads="1"/>
            </p:cNvSpPr>
            <p:nvPr/>
          </p:nvSpPr>
          <p:spPr bwMode="auto">
            <a:xfrm>
              <a:off x="1890" y="3153"/>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grpSp>
      <p:sp>
        <p:nvSpPr>
          <p:cNvPr id="349240" name="Text Box 56"/>
          <p:cNvSpPr txBox="1">
            <a:spLocks noChangeArrowheads="1"/>
          </p:cNvSpPr>
          <p:nvPr/>
        </p:nvSpPr>
        <p:spPr bwMode="auto">
          <a:xfrm>
            <a:off x="5651500" y="5570538"/>
            <a:ext cx="2284413" cy="557212"/>
          </a:xfrm>
          <a:prstGeom prst="rect">
            <a:avLst/>
          </a:prstGeom>
          <a:noFill/>
          <a:ln w="38100">
            <a:solidFill>
              <a:schemeClr val="folHlink"/>
            </a:solidFill>
            <a:miter lim="800000"/>
            <a:headEnd/>
            <a:tailEnd/>
          </a:ln>
          <a:effectLst/>
        </p:spPr>
        <p:txBody>
          <a:bodyPr>
            <a:spAutoFit/>
          </a:bodyPr>
          <a:lstStyle/>
          <a:p>
            <a:pPr>
              <a:buClrTx/>
            </a:pPr>
            <a:r>
              <a:rPr lang="en-US" b="1"/>
              <a:t>Duplicate x</a:t>
            </a:r>
            <a:r>
              <a:rPr lang="en-US" sz="900" b="1"/>
              <a:t> </a:t>
            </a:r>
            <a:r>
              <a:rPr lang="en-US" b="1"/>
              <a:t>y</a:t>
            </a:r>
          </a:p>
        </p:txBody>
      </p:sp>
      <p:sp>
        <p:nvSpPr>
          <p:cNvPr id="349241" name="Line 57"/>
          <p:cNvSpPr>
            <a:spLocks noChangeShapeType="1"/>
          </p:cNvSpPr>
          <p:nvPr/>
        </p:nvSpPr>
        <p:spPr bwMode="auto">
          <a:xfrm flipH="1" flipV="1">
            <a:off x="5302250" y="5486400"/>
            <a:ext cx="366713" cy="381000"/>
          </a:xfrm>
          <a:prstGeom prst="line">
            <a:avLst/>
          </a:prstGeom>
          <a:noFill/>
          <a:ln w="38100">
            <a:solidFill>
              <a:schemeClr val="folHlink"/>
            </a:solidFill>
            <a:round/>
            <a:headEnd/>
            <a:tailEnd type="triangle" w="med" len="med"/>
          </a:ln>
          <a:effectLst/>
        </p:spPr>
        <p:txBody>
          <a:bodyPr>
            <a:spAutoFit/>
          </a:bodyPr>
          <a:lstStyle/>
          <a:p>
            <a:endParaRPr lang="en-CA"/>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lide Number Placeholder 3"/>
          <p:cNvSpPr>
            <a:spLocks noGrp="1"/>
          </p:cNvSpPr>
          <p:nvPr>
            <p:ph type="sldNum" sz="quarter" idx="10"/>
          </p:nvPr>
        </p:nvSpPr>
        <p:spPr/>
        <p:txBody>
          <a:bodyPr/>
          <a:lstStyle/>
          <a:p>
            <a:r>
              <a:rPr lang="en-US"/>
              <a:t>Chapter 2 - Part 2         </a:t>
            </a:r>
            <a:fld id="{156ED76D-6961-4F4F-8275-A533ECEEA6CC}" type="slidenum">
              <a:rPr lang="en-US"/>
              <a:pPr/>
              <a:t>15</a:t>
            </a:fld>
            <a:endParaRPr lang="en-US"/>
          </a:p>
        </p:txBody>
      </p:sp>
      <p:sp>
        <p:nvSpPr>
          <p:cNvPr id="350210" name="Rectangle 2"/>
          <p:cNvSpPr>
            <a:spLocks noGrp="1" noChangeArrowheads="1"/>
          </p:cNvSpPr>
          <p:nvPr>
            <p:ph type="title"/>
          </p:nvPr>
        </p:nvSpPr>
        <p:spPr>
          <a:xfrm>
            <a:off x="776288" y="0"/>
            <a:ext cx="7772400" cy="1020763"/>
          </a:xfrm>
        </p:spPr>
        <p:txBody>
          <a:bodyPr/>
          <a:lstStyle/>
          <a:p>
            <a:r>
              <a:rPr lang="en-US" b="1">
                <a:solidFill>
                  <a:schemeClr val="tx1"/>
                </a:solidFill>
              </a:rPr>
              <a:t>Three Variable Maps</a:t>
            </a:r>
          </a:p>
        </p:txBody>
      </p:sp>
      <p:sp>
        <p:nvSpPr>
          <p:cNvPr id="350211" name="Rectangle 3"/>
          <p:cNvSpPr>
            <a:spLocks noGrp="1" noChangeArrowheads="1"/>
          </p:cNvSpPr>
          <p:nvPr>
            <p:ph type="body" idx="1"/>
          </p:nvPr>
        </p:nvSpPr>
        <p:spPr>
          <a:xfrm>
            <a:off x="612775" y="1360488"/>
            <a:ext cx="7772400" cy="5195887"/>
          </a:xfrm>
        </p:spPr>
        <p:txBody>
          <a:bodyPr/>
          <a:lstStyle/>
          <a:p>
            <a:pPr>
              <a:lnSpc>
                <a:spcPct val="90000"/>
              </a:lnSpc>
            </a:pPr>
            <a:r>
              <a:rPr lang="en-US" sz="2400" b="1">
                <a:cs typeface="Times New Roman" pitchFamily="18" charset="0"/>
              </a:rPr>
              <a:t>A three-variable K-map:</a:t>
            </a:r>
          </a:p>
          <a:p>
            <a:pPr>
              <a:lnSpc>
                <a:spcPct val="90000"/>
              </a:lnSpc>
            </a:pPr>
            <a:endParaRPr lang="en-US" sz="2400" b="1">
              <a:cs typeface="Times New Roman" pitchFamily="18" charset="0"/>
            </a:endParaRPr>
          </a:p>
          <a:p>
            <a:pPr>
              <a:lnSpc>
                <a:spcPct val="90000"/>
              </a:lnSpc>
            </a:pPr>
            <a:endParaRPr lang="en-US" sz="3600" b="1">
              <a:cs typeface="Times New Roman" pitchFamily="18" charset="0"/>
            </a:endParaRPr>
          </a:p>
          <a:p>
            <a:pPr>
              <a:lnSpc>
                <a:spcPct val="90000"/>
              </a:lnSpc>
            </a:pPr>
            <a:endParaRPr lang="en-US" sz="2800" b="1">
              <a:cs typeface="Times New Roman" pitchFamily="18" charset="0"/>
            </a:endParaRPr>
          </a:p>
          <a:p>
            <a:pPr>
              <a:lnSpc>
                <a:spcPct val="90000"/>
              </a:lnSpc>
            </a:pPr>
            <a:r>
              <a:rPr lang="en-US" sz="2400" b="1">
                <a:cs typeface="Times New Roman" pitchFamily="18" charset="0"/>
              </a:rPr>
              <a:t>Where each minterm corresponds to the product terms: </a:t>
            </a:r>
          </a:p>
          <a:p>
            <a:pPr>
              <a:lnSpc>
                <a:spcPct val="90000"/>
              </a:lnSpc>
            </a:pPr>
            <a:endParaRPr lang="en-US" sz="2400" b="1">
              <a:cs typeface="Times New Roman" pitchFamily="18" charset="0"/>
            </a:endParaRPr>
          </a:p>
          <a:p>
            <a:pPr>
              <a:lnSpc>
                <a:spcPct val="90000"/>
              </a:lnSpc>
            </a:pPr>
            <a:endParaRPr lang="en-US" sz="2800" b="1">
              <a:cs typeface="Times New Roman" pitchFamily="18" charset="0"/>
            </a:endParaRPr>
          </a:p>
          <a:p>
            <a:pPr>
              <a:lnSpc>
                <a:spcPct val="90000"/>
              </a:lnSpc>
            </a:pPr>
            <a:endParaRPr lang="en-US" sz="2800" b="1">
              <a:cs typeface="Times New Roman" pitchFamily="18" charset="0"/>
            </a:endParaRPr>
          </a:p>
          <a:p>
            <a:pPr>
              <a:lnSpc>
                <a:spcPct val="90000"/>
              </a:lnSpc>
            </a:pPr>
            <a:r>
              <a:rPr lang="en-US" sz="2400" b="1">
                <a:cs typeface="Times New Roman" pitchFamily="18" charset="0"/>
              </a:rPr>
              <a:t>Note that if the binary value for an </a:t>
            </a:r>
            <a:r>
              <a:rPr lang="en-US" sz="2400" b="1" u="sng">
                <a:cs typeface="Times New Roman" pitchFamily="18" charset="0"/>
              </a:rPr>
              <a:t>index</a:t>
            </a:r>
            <a:r>
              <a:rPr lang="en-US" sz="2400" b="1">
                <a:cs typeface="Times New Roman" pitchFamily="18" charset="0"/>
              </a:rPr>
              <a:t> differs in one bit position, the minterms are adjacent on the K-Map</a:t>
            </a:r>
            <a:r>
              <a:rPr lang="en-US" sz="2400"/>
              <a:t>  </a:t>
            </a:r>
          </a:p>
        </p:txBody>
      </p:sp>
      <p:grpSp>
        <p:nvGrpSpPr>
          <p:cNvPr id="350212" name="Group 4"/>
          <p:cNvGrpSpPr>
            <a:grpSpLocks/>
          </p:cNvGrpSpPr>
          <p:nvPr/>
        </p:nvGrpSpPr>
        <p:grpSpPr bwMode="auto">
          <a:xfrm>
            <a:off x="3694113" y="1498600"/>
            <a:ext cx="5118100" cy="1611313"/>
            <a:chOff x="2327" y="944"/>
            <a:chExt cx="3224" cy="1015"/>
          </a:xfrm>
        </p:grpSpPr>
        <p:sp>
          <p:nvSpPr>
            <p:cNvPr id="350213" name="Line 5"/>
            <p:cNvSpPr>
              <a:spLocks noChangeShapeType="1"/>
            </p:cNvSpPr>
            <p:nvPr/>
          </p:nvSpPr>
          <p:spPr bwMode="auto">
            <a:xfrm>
              <a:off x="2356" y="1281"/>
              <a:ext cx="3176" cy="3"/>
            </a:xfrm>
            <a:prstGeom prst="line">
              <a:avLst/>
            </a:prstGeom>
            <a:noFill/>
            <a:ln w="28575">
              <a:solidFill>
                <a:srgbClr val="000000"/>
              </a:solidFill>
              <a:round/>
              <a:headEnd/>
              <a:tailEnd/>
            </a:ln>
          </p:spPr>
          <p:txBody>
            <a:bodyPr/>
            <a:lstStyle/>
            <a:p>
              <a:endParaRPr lang="en-CA"/>
            </a:p>
          </p:txBody>
        </p:sp>
        <p:sp>
          <p:nvSpPr>
            <p:cNvPr id="350214" name="Rectangle 6"/>
            <p:cNvSpPr>
              <a:spLocks noChangeArrowheads="1"/>
            </p:cNvSpPr>
            <p:nvPr/>
          </p:nvSpPr>
          <p:spPr bwMode="auto">
            <a:xfrm>
              <a:off x="2559" y="101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15" name="Rectangle 7"/>
            <p:cNvSpPr>
              <a:spLocks noChangeArrowheads="1"/>
            </p:cNvSpPr>
            <p:nvPr/>
          </p:nvSpPr>
          <p:spPr bwMode="auto">
            <a:xfrm>
              <a:off x="2891" y="1013"/>
              <a:ext cx="482"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yz=00</a:t>
              </a:r>
              <a:endParaRPr lang="en-US"/>
            </a:p>
          </p:txBody>
        </p:sp>
        <p:sp>
          <p:nvSpPr>
            <p:cNvPr id="350216" name="Rectangle 8"/>
            <p:cNvSpPr>
              <a:spLocks noChangeArrowheads="1"/>
            </p:cNvSpPr>
            <p:nvPr/>
          </p:nvSpPr>
          <p:spPr bwMode="auto">
            <a:xfrm>
              <a:off x="3371" y="101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17" name="Rectangle 9"/>
            <p:cNvSpPr>
              <a:spLocks noChangeArrowheads="1"/>
            </p:cNvSpPr>
            <p:nvPr/>
          </p:nvSpPr>
          <p:spPr bwMode="auto">
            <a:xfrm>
              <a:off x="3580" y="1013"/>
              <a:ext cx="482"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yz=01</a:t>
              </a:r>
              <a:endParaRPr lang="en-US"/>
            </a:p>
          </p:txBody>
        </p:sp>
        <p:sp>
          <p:nvSpPr>
            <p:cNvPr id="350218" name="Rectangle 10"/>
            <p:cNvSpPr>
              <a:spLocks noChangeArrowheads="1"/>
            </p:cNvSpPr>
            <p:nvPr/>
          </p:nvSpPr>
          <p:spPr bwMode="auto">
            <a:xfrm>
              <a:off x="4061" y="101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19" name="Rectangle 11"/>
            <p:cNvSpPr>
              <a:spLocks noChangeArrowheads="1"/>
            </p:cNvSpPr>
            <p:nvPr/>
          </p:nvSpPr>
          <p:spPr bwMode="auto">
            <a:xfrm>
              <a:off x="4270" y="1013"/>
              <a:ext cx="482"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yz=11</a:t>
              </a:r>
              <a:endParaRPr lang="en-US"/>
            </a:p>
          </p:txBody>
        </p:sp>
        <p:sp>
          <p:nvSpPr>
            <p:cNvPr id="350220" name="Rectangle 12"/>
            <p:cNvSpPr>
              <a:spLocks noChangeArrowheads="1"/>
            </p:cNvSpPr>
            <p:nvPr/>
          </p:nvSpPr>
          <p:spPr bwMode="auto">
            <a:xfrm>
              <a:off x="4751" y="101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21" name="Rectangle 13"/>
            <p:cNvSpPr>
              <a:spLocks noChangeArrowheads="1"/>
            </p:cNvSpPr>
            <p:nvPr/>
          </p:nvSpPr>
          <p:spPr bwMode="auto">
            <a:xfrm>
              <a:off x="4960" y="1013"/>
              <a:ext cx="482"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yz=10</a:t>
              </a:r>
              <a:endParaRPr lang="en-US"/>
            </a:p>
          </p:txBody>
        </p:sp>
        <p:sp>
          <p:nvSpPr>
            <p:cNvPr id="350222" name="Rectangle 14"/>
            <p:cNvSpPr>
              <a:spLocks noChangeArrowheads="1"/>
            </p:cNvSpPr>
            <p:nvPr/>
          </p:nvSpPr>
          <p:spPr bwMode="auto">
            <a:xfrm>
              <a:off x="5441" y="101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23" name="Rectangle 15"/>
            <p:cNvSpPr>
              <a:spLocks noChangeArrowheads="1"/>
            </p:cNvSpPr>
            <p:nvPr/>
          </p:nvSpPr>
          <p:spPr bwMode="auto">
            <a:xfrm>
              <a:off x="2783" y="958"/>
              <a:ext cx="6" cy="319"/>
            </a:xfrm>
            <a:prstGeom prst="rect">
              <a:avLst/>
            </a:prstGeom>
            <a:solidFill>
              <a:srgbClr val="000000"/>
            </a:solidFill>
            <a:ln w="9525">
              <a:noFill/>
              <a:miter lim="800000"/>
              <a:headEnd/>
              <a:tailEnd/>
            </a:ln>
          </p:spPr>
          <p:txBody>
            <a:bodyPr/>
            <a:lstStyle/>
            <a:p>
              <a:endParaRPr lang="en-CA"/>
            </a:p>
          </p:txBody>
        </p:sp>
        <p:sp>
          <p:nvSpPr>
            <p:cNvPr id="350224" name="Line 16"/>
            <p:cNvSpPr>
              <a:spLocks noChangeShapeType="1"/>
            </p:cNvSpPr>
            <p:nvPr/>
          </p:nvSpPr>
          <p:spPr bwMode="auto">
            <a:xfrm>
              <a:off x="2783" y="958"/>
              <a:ext cx="3" cy="1000"/>
            </a:xfrm>
            <a:prstGeom prst="line">
              <a:avLst/>
            </a:prstGeom>
            <a:noFill/>
            <a:ln w="28575">
              <a:solidFill>
                <a:srgbClr val="000000"/>
              </a:solidFill>
              <a:round/>
              <a:headEnd/>
              <a:tailEnd/>
            </a:ln>
          </p:spPr>
          <p:txBody>
            <a:bodyPr/>
            <a:lstStyle/>
            <a:p>
              <a:endParaRPr lang="en-CA"/>
            </a:p>
          </p:txBody>
        </p:sp>
        <p:sp>
          <p:nvSpPr>
            <p:cNvPr id="350225" name="Line 17"/>
            <p:cNvSpPr>
              <a:spLocks noChangeShapeType="1"/>
            </p:cNvSpPr>
            <p:nvPr/>
          </p:nvSpPr>
          <p:spPr bwMode="auto">
            <a:xfrm>
              <a:off x="3475" y="958"/>
              <a:ext cx="1" cy="1001"/>
            </a:xfrm>
            <a:prstGeom prst="line">
              <a:avLst/>
            </a:prstGeom>
            <a:noFill/>
            <a:ln w="28575">
              <a:solidFill>
                <a:srgbClr val="000000"/>
              </a:solidFill>
              <a:round/>
              <a:headEnd/>
              <a:tailEnd/>
            </a:ln>
          </p:spPr>
          <p:txBody>
            <a:bodyPr/>
            <a:lstStyle/>
            <a:p>
              <a:endParaRPr lang="en-CA"/>
            </a:p>
          </p:txBody>
        </p:sp>
        <p:sp>
          <p:nvSpPr>
            <p:cNvPr id="350226" name="Line 18"/>
            <p:cNvSpPr>
              <a:spLocks noChangeShapeType="1"/>
            </p:cNvSpPr>
            <p:nvPr/>
          </p:nvSpPr>
          <p:spPr bwMode="auto">
            <a:xfrm flipH="1">
              <a:off x="4166" y="944"/>
              <a:ext cx="2" cy="1010"/>
            </a:xfrm>
            <a:prstGeom prst="line">
              <a:avLst/>
            </a:prstGeom>
            <a:noFill/>
            <a:ln w="28575">
              <a:solidFill>
                <a:srgbClr val="000000"/>
              </a:solidFill>
              <a:round/>
              <a:headEnd/>
              <a:tailEnd/>
            </a:ln>
          </p:spPr>
          <p:txBody>
            <a:bodyPr/>
            <a:lstStyle/>
            <a:p>
              <a:endParaRPr lang="en-CA"/>
            </a:p>
          </p:txBody>
        </p:sp>
        <p:sp>
          <p:nvSpPr>
            <p:cNvPr id="350227" name="Line 19"/>
            <p:cNvSpPr>
              <a:spLocks noChangeShapeType="1"/>
            </p:cNvSpPr>
            <p:nvPr/>
          </p:nvSpPr>
          <p:spPr bwMode="auto">
            <a:xfrm>
              <a:off x="4842" y="953"/>
              <a:ext cx="3" cy="1005"/>
            </a:xfrm>
            <a:prstGeom prst="line">
              <a:avLst/>
            </a:prstGeom>
            <a:noFill/>
            <a:ln w="28575">
              <a:solidFill>
                <a:srgbClr val="000000"/>
              </a:solidFill>
              <a:round/>
              <a:headEnd/>
              <a:tailEnd/>
            </a:ln>
          </p:spPr>
          <p:txBody>
            <a:bodyPr/>
            <a:lstStyle/>
            <a:p>
              <a:endParaRPr lang="en-CA"/>
            </a:p>
          </p:txBody>
        </p:sp>
        <p:sp>
          <p:nvSpPr>
            <p:cNvPr id="350228" name="Line 20"/>
            <p:cNvSpPr>
              <a:spLocks noChangeShapeType="1"/>
            </p:cNvSpPr>
            <p:nvPr/>
          </p:nvSpPr>
          <p:spPr bwMode="auto">
            <a:xfrm>
              <a:off x="5535" y="966"/>
              <a:ext cx="0" cy="984"/>
            </a:xfrm>
            <a:prstGeom prst="line">
              <a:avLst/>
            </a:prstGeom>
            <a:noFill/>
            <a:ln w="28575">
              <a:solidFill>
                <a:srgbClr val="000000"/>
              </a:solidFill>
              <a:round/>
              <a:headEnd/>
              <a:tailEnd/>
            </a:ln>
          </p:spPr>
          <p:txBody>
            <a:bodyPr/>
            <a:lstStyle/>
            <a:p>
              <a:endParaRPr lang="en-CA"/>
            </a:p>
          </p:txBody>
        </p:sp>
        <p:sp>
          <p:nvSpPr>
            <p:cNvPr id="350229" name="Rectangle 21"/>
            <p:cNvSpPr>
              <a:spLocks noChangeArrowheads="1"/>
            </p:cNvSpPr>
            <p:nvPr/>
          </p:nvSpPr>
          <p:spPr bwMode="auto">
            <a:xfrm>
              <a:off x="2410" y="1356"/>
              <a:ext cx="30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x=0</a:t>
              </a:r>
              <a:endParaRPr lang="en-US"/>
            </a:p>
          </p:txBody>
        </p:sp>
        <p:sp>
          <p:nvSpPr>
            <p:cNvPr id="350230" name="Rectangle 22"/>
            <p:cNvSpPr>
              <a:spLocks noChangeArrowheads="1"/>
            </p:cNvSpPr>
            <p:nvPr/>
          </p:nvSpPr>
          <p:spPr bwMode="auto">
            <a:xfrm>
              <a:off x="2710" y="135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31" name="Rectangle 23"/>
            <p:cNvSpPr>
              <a:spLocks noChangeArrowheads="1"/>
            </p:cNvSpPr>
            <p:nvPr/>
          </p:nvSpPr>
          <p:spPr bwMode="auto">
            <a:xfrm>
              <a:off x="3004" y="1356"/>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0</a:t>
              </a:r>
            </a:p>
          </p:txBody>
        </p:sp>
        <p:sp>
          <p:nvSpPr>
            <p:cNvPr id="350232" name="Rectangle 24"/>
            <p:cNvSpPr>
              <a:spLocks noChangeArrowheads="1"/>
            </p:cNvSpPr>
            <p:nvPr/>
          </p:nvSpPr>
          <p:spPr bwMode="auto">
            <a:xfrm>
              <a:off x="3257" y="135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33" name="Rectangle 25"/>
            <p:cNvSpPr>
              <a:spLocks noChangeArrowheads="1"/>
            </p:cNvSpPr>
            <p:nvPr/>
          </p:nvSpPr>
          <p:spPr bwMode="auto">
            <a:xfrm>
              <a:off x="3693" y="1356"/>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1</a:t>
              </a:r>
            </a:p>
          </p:txBody>
        </p:sp>
        <p:sp>
          <p:nvSpPr>
            <p:cNvPr id="350234" name="Rectangle 26"/>
            <p:cNvSpPr>
              <a:spLocks noChangeArrowheads="1"/>
            </p:cNvSpPr>
            <p:nvPr/>
          </p:nvSpPr>
          <p:spPr bwMode="auto">
            <a:xfrm>
              <a:off x="3946" y="135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35" name="Rectangle 27"/>
            <p:cNvSpPr>
              <a:spLocks noChangeArrowheads="1"/>
            </p:cNvSpPr>
            <p:nvPr/>
          </p:nvSpPr>
          <p:spPr bwMode="auto">
            <a:xfrm>
              <a:off x="4383" y="1356"/>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3</a:t>
              </a:r>
            </a:p>
          </p:txBody>
        </p:sp>
        <p:sp>
          <p:nvSpPr>
            <p:cNvPr id="350236" name="Rectangle 28"/>
            <p:cNvSpPr>
              <a:spLocks noChangeArrowheads="1"/>
            </p:cNvSpPr>
            <p:nvPr/>
          </p:nvSpPr>
          <p:spPr bwMode="auto">
            <a:xfrm>
              <a:off x="4636" y="135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37" name="Rectangle 29"/>
            <p:cNvSpPr>
              <a:spLocks noChangeArrowheads="1"/>
            </p:cNvSpPr>
            <p:nvPr/>
          </p:nvSpPr>
          <p:spPr bwMode="auto">
            <a:xfrm>
              <a:off x="5073" y="1356"/>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2</a:t>
              </a:r>
            </a:p>
          </p:txBody>
        </p:sp>
        <p:sp>
          <p:nvSpPr>
            <p:cNvPr id="350238" name="Rectangle 30"/>
            <p:cNvSpPr>
              <a:spLocks noChangeArrowheads="1"/>
            </p:cNvSpPr>
            <p:nvPr/>
          </p:nvSpPr>
          <p:spPr bwMode="auto">
            <a:xfrm>
              <a:off x="5326" y="135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39" name="Rectangle 31"/>
            <p:cNvSpPr>
              <a:spLocks noChangeArrowheads="1"/>
            </p:cNvSpPr>
            <p:nvPr/>
          </p:nvSpPr>
          <p:spPr bwMode="auto">
            <a:xfrm>
              <a:off x="2410" y="1700"/>
              <a:ext cx="30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x=1</a:t>
              </a:r>
              <a:endParaRPr lang="en-US"/>
            </a:p>
          </p:txBody>
        </p:sp>
        <p:sp>
          <p:nvSpPr>
            <p:cNvPr id="350240" name="Rectangle 32"/>
            <p:cNvSpPr>
              <a:spLocks noChangeArrowheads="1"/>
            </p:cNvSpPr>
            <p:nvPr/>
          </p:nvSpPr>
          <p:spPr bwMode="auto">
            <a:xfrm>
              <a:off x="2710" y="170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41" name="Rectangle 33"/>
            <p:cNvSpPr>
              <a:spLocks noChangeArrowheads="1"/>
            </p:cNvSpPr>
            <p:nvPr/>
          </p:nvSpPr>
          <p:spPr bwMode="auto">
            <a:xfrm>
              <a:off x="3004" y="1700"/>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4</a:t>
              </a:r>
            </a:p>
          </p:txBody>
        </p:sp>
        <p:sp>
          <p:nvSpPr>
            <p:cNvPr id="350242" name="Rectangle 34"/>
            <p:cNvSpPr>
              <a:spLocks noChangeArrowheads="1"/>
            </p:cNvSpPr>
            <p:nvPr/>
          </p:nvSpPr>
          <p:spPr bwMode="auto">
            <a:xfrm>
              <a:off x="3257" y="170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43" name="Rectangle 35"/>
            <p:cNvSpPr>
              <a:spLocks noChangeArrowheads="1"/>
            </p:cNvSpPr>
            <p:nvPr/>
          </p:nvSpPr>
          <p:spPr bwMode="auto">
            <a:xfrm>
              <a:off x="3693" y="1700"/>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5</a:t>
              </a:r>
            </a:p>
          </p:txBody>
        </p:sp>
        <p:sp>
          <p:nvSpPr>
            <p:cNvPr id="350244" name="Rectangle 36"/>
            <p:cNvSpPr>
              <a:spLocks noChangeArrowheads="1"/>
            </p:cNvSpPr>
            <p:nvPr/>
          </p:nvSpPr>
          <p:spPr bwMode="auto">
            <a:xfrm>
              <a:off x="3946" y="170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45" name="Rectangle 37"/>
            <p:cNvSpPr>
              <a:spLocks noChangeArrowheads="1"/>
            </p:cNvSpPr>
            <p:nvPr/>
          </p:nvSpPr>
          <p:spPr bwMode="auto">
            <a:xfrm>
              <a:off x="4383" y="1700"/>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7</a:t>
              </a:r>
            </a:p>
          </p:txBody>
        </p:sp>
        <p:sp>
          <p:nvSpPr>
            <p:cNvPr id="350246" name="Rectangle 38"/>
            <p:cNvSpPr>
              <a:spLocks noChangeArrowheads="1"/>
            </p:cNvSpPr>
            <p:nvPr/>
          </p:nvSpPr>
          <p:spPr bwMode="auto">
            <a:xfrm>
              <a:off x="4636" y="170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47" name="Rectangle 39"/>
            <p:cNvSpPr>
              <a:spLocks noChangeArrowheads="1"/>
            </p:cNvSpPr>
            <p:nvPr/>
          </p:nvSpPr>
          <p:spPr bwMode="auto">
            <a:xfrm>
              <a:off x="5073" y="1700"/>
              <a:ext cx="224"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m</a:t>
              </a:r>
              <a:r>
                <a:rPr lang="en-US" sz="2400" b="1" baseline="-25000">
                  <a:solidFill>
                    <a:srgbClr val="000000"/>
                  </a:solidFill>
                </a:rPr>
                <a:t>6</a:t>
              </a:r>
            </a:p>
          </p:txBody>
        </p:sp>
        <p:sp>
          <p:nvSpPr>
            <p:cNvPr id="350248" name="Rectangle 40"/>
            <p:cNvSpPr>
              <a:spLocks noChangeArrowheads="1"/>
            </p:cNvSpPr>
            <p:nvPr/>
          </p:nvSpPr>
          <p:spPr bwMode="auto">
            <a:xfrm>
              <a:off x="5326" y="170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a:p>
          </p:txBody>
        </p:sp>
        <p:sp>
          <p:nvSpPr>
            <p:cNvPr id="350249" name="Line 41"/>
            <p:cNvSpPr>
              <a:spLocks noChangeShapeType="1"/>
            </p:cNvSpPr>
            <p:nvPr/>
          </p:nvSpPr>
          <p:spPr bwMode="auto">
            <a:xfrm flipV="1">
              <a:off x="2327" y="1618"/>
              <a:ext cx="3224" cy="2"/>
            </a:xfrm>
            <a:prstGeom prst="line">
              <a:avLst/>
            </a:prstGeom>
            <a:noFill/>
            <a:ln w="28575">
              <a:solidFill>
                <a:srgbClr val="000000"/>
              </a:solidFill>
              <a:round/>
              <a:headEnd/>
              <a:tailEnd/>
            </a:ln>
          </p:spPr>
          <p:txBody>
            <a:bodyPr/>
            <a:lstStyle/>
            <a:p>
              <a:endParaRPr lang="en-CA"/>
            </a:p>
          </p:txBody>
        </p:sp>
        <p:sp>
          <p:nvSpPr>
            <p:cNvPr id="350250" name="Line 42"/>
            <p:cNvSpPr>
              <a:spLocks noChangeShapeType="1"/>
            </p:cNvSpPr>
            <p:nvPr/>
          </p:nvSpPr>
          <p:spPr bwMode="auto">
            <a:xfrm flipV="1">
              <a:off x="2327" y="1952"/>
              <a:ext cx="3210" cy="1"/>
            </a:xfrm>
            <a:prstGeom prst="line">
              <a:avLst/>
            </a:prstGeom>
            <a:noFill/>
            <a:ln w="28575">
              <a:solidFill>
                <a:srgbClr val="000000"/>
              </a:solidFill>
              <a:round/>
              <a:headEnd/>
              <a:tailEnd/>
            </a:ln>
          </p:spPr>
          <p:txBody>
            <a:bodyPr/>
            <a:lstStyle/>
            <a:p>
              <a:endParaRPr lang="en-CA"/>
            </a:p>
          </p:txBody>
        </p:sp>
      </p:grpSp>
      <p:sp>
        <p:nvSpPr>
          <p:cNvPr id="350251" name="Rectangle 43"/>
          <p:cNvSpPr>
            <a:spLocks noChangeArrowheads="1"/>
          </p:cNvSpPr>
          <p:nvPr/>
        </p:nvSpPr>
        <p:spPr bwMode="auto">
          <a:xfrm>
            <a:off x="3384550" y="3159125"/>
            <a:ext cx="31750" cy="152400"/>
          </a:xfrm>
          <a:prstGeom prst="rect">
            <a:avLst/>
          </a:prstGeom>
          <a:noFill/>
          <a:ln w="9525">
            <a:noFill/>
            <a:miter lim="800000"/>
            <a:headEnd/>
            <a:tailEnd/>
          </a:ln>
        </p:spPr>
        <p:txBody>
          <a:bodyPr wrap="none" lIns="0" tIns="0" rIns="0" bIns="0">
            <a:spAutoFit/>
          </a:bodyPr>
          <a:lstStyle/>
          <a:p>
            <a:pPr>
              <a:buClrTx/>
            </a:pPr>
            <a:r>
              <a:rPr lang="en-US" sz="1000">
                <a:solidFill>
                  <a:srgbClr val="000000"/>
                </a:solidFill>
              </a:rPr>
              <a:t> </a:t>
            </a:r>
            <a:endParaRPr lang="en-US"/>
          </a:p>
        </p:txBody>
      </p:sp>
      <p:grpSp>
        <p:nvGrpSpPr>
          <p:cNvPr id="350315" name="Group 107"/>
          <p:cNvGrpSpPr>
            <a:grpSpLocks/>
          </p:cNvGrpSpPr>
          <p:nvPr/>
        </p:nvGrpSpPr>
        <p:grpSpPr bwMode="auto">
          <a:xfrm>
            <a:off x="3646488" y="3671888"/>
            <a:ext cx="5130800" cy="1662112"/>
            <a:chOff x="2297" y="2313"/>
            <a:chExt cx="3232" cy="1047"/>
          </a:xfrm>
        </p:grpSpPr>
        <p:sp>
          <p:nvSpPr>
            <p:cNvPr id="350254" name="Rectangle 46"/>
            <p:cNvSpPr>
              <a:spLocks noChangeArrowheads="1"/>
            </p:cNvSpPr>
            <p:nvPr/>
          </p:nvSpPr>
          <p:spPr bwMode="auto">
            <a:xfrm>
              <a:off x="2538" y="2368"/>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55" name="Rectangle 47"/>
            <p:cNvSpPr>
              <a:spLocks noChangeArrowheads="1"/>
            </p:cNvSpPr>
            <p:nvPr/>
          </p:nvSpPr>
          <p:spPr bwMode="auto">
            <a:xfrm>
              <a:off x="2871" y="2368"/>
              <a:ext cx="48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yz=00</a:t>
              </a:r>
              <a:endParaRPr lang="en-US" b="1"/>
            </a:p>
          </p:txBody>
        </p:sp>
        <p:sp>
          <p:nvSpPr>
            <p:cNvPr id="350256" name="Rectangle 48"/>
            <p:cNvSpPr>
              <a:spLocks noChangeArrowheads="1"/>
            </p:cNvSpPr>
            <p:nvPr/>
          </p:nvSpPr>
          <p:spPr bwMode="auto">
            <a:xfrm>
              <a:off x="3354" y="2368"/>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57" name="Rectangle 49"/>
            <p:cNvSpPr>
              <a:spLocks noChangeArrowheads="1"/>
            </p:cNvSpPr>
            <p:nvPr/>
          </p:nvSpPr>
          <p:spPr bwMode="auto">
            <a:xfrm>
              <a:off x="3564" y="2368"/>
              <a:ext cx="48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yz=01</a:t>
              </a:r>
              <a:endParaRPr lang="en-US" b="1"/>
            </a:p>
          </p:txBody>
        </p:sp>
        <p:sp>
          <p:nvSpPr>
            <p:cNvPr id="350258" name="Rectangle 50"/>
            <p:cNvSpPr>
              <a:spLocks noChangeArrowheads="1"/>
            </p:cNvSpPr>
            <p:nvPr/>
          </p:nvSpPr>
          <p:spPr bwMode="auto">
            <a:xfrm>
              <a:off x="4046" y="2368"/>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59" name="Rectangle 51"/>
            <p:cNvSpPr>
              <a:spLocks noChangeArrowheads="1"/>
            </p:cNvSpPr>
            <p:nvPr/>
          </p:nvSpPr>
          <p:spPr bwMode="auto">
            <a:xfrm>
              <a:off x="4256" y="2368"/>
              <a:ext cx="48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yz=11</a:t>
              </a:r>
              <a:endParaRPr lang="en-US" b="1"/>
            </a:p>
          </p:txBody>
        </p:sp>
        <p:sp>
          <p:nvSpPr>
            <p:cNvPr id="350260" name="Rectangle 52"/>
            <p:cNvSpPr>
              <a:spLocks noChangeArrowheads="1"/>
            </p:cNvSpPr>
            <p:nvPr/>
          </p:nvSpPr>
          <p:spPr bwMode="auto">
            <a:xfrm>
              <a:off x="4738" y="2368"/>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61" name="Rectangle 53"/>
            <p:cNvSpPr>
              <a:spLocks noChangeArrowheads="1"/>
            </p:cNvSpPr>
            <p:nvPr/>
          </p:nvSpPr>
          <p:spPr bwMode="auto">
            <a:xfrm>
              <a:off x="4948" y="2368"/>
              <a:ext cx="48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yz=10</a:t>
              </a:r>
              <a:endParaRPr lang="en-US" b="1"/>
            </a:p>
          </p:txBody>
        </p:sp>
        <p:sp>
          <p:nvSpPr>
            <p:cNvPr id="350262" name="Rectangle 54"/>
            <p:cNvSpPr>
              <a:spLocks noChangeArrowheads="1"/>
            </p:cNvSpPr>
            <p:nvPr/>
          </p:nvSpPr>
          <p:spPr bwMode="auto">
            <a:xfrm>
              <a:off x="5430" y="2368"/>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63" name="Rectangle 55"/>
            <p:cNvSpPr>
              <a:spLocks noChangeArrowheads="1"/>
            </p:cNvSpPr>
            <p:nvPr/>
          </p:nvSpPr>
          <p:spPr bwMode="auto">
            <a:xfrm>
              <a:off x="2764" y="2313"/>
              <a:ext cx="6" cy="317"/>
            </a:xfrm>
            <a:prstGeom prst="rect">
              <a:avLst/>
            </a:prstGeom>
            <a:solidFill>
              <a:srgbClr val="000000"/>
            </a:solidFill>
            <a:ln w="9525">
              <a:noFill/>
              <a:miter lim="800000"/>
              <a:headEnd/>
              <a:tailEnd/>
            </a:ln>
          </p:spPr>
          <p:txBody>
            <a:bodyPr/>
            <a:lstStyle/>
            <a:p>
              <a:endParaRPr lang="en-CA"/>
            </a:p>
          </p:txBody>
        </p:sp>
        <p:sp>
          <p:nvSpPr>
            <p:cNvPr id="350264" name="Line 56"/>
            <p:cNvSpPr>
              <a:spLocks noChangeShapeType="1"/>
            </p:cNvSpPr>
            <p:nvPr/>
          </p:nvSpPr>
          <p:spPr bwMode="auto">
            <a:xfrm>
              <a:off x="2764" y="2313"/>
              <a:ext cx="3" cy="1047"/>
            </a:xfrm>
            <a:prstGeom prst="line">
              <a:avLst/>
            </a:prstGeom>
            <a:noFill/>
            <a:ln w="28575">
              <a:solidFill>
                <a:srgbClr val="000000"/>
              </a:solidFill>
              <a:round/>
              <a:headEnd/>
              <a:tailEnd/>
            </a:ln>
          </p:spPr>
          <p:txBody>
            <a:bodyPr/>
            <a:lstStyle/>
            <a:p>
              <a:endParaRPr lang="en-CA"/>
            </a:p>
          </p:txBody>
        </p:sp>
        <p:sp>
          <p:nvSpPr>
            <p:cNvPr id="350265" name="Line 57"/>
            <p:cNvSpPr>
              <a:spLocks noChangeShapeType="1"/>
            </p:cNvSpPr>
            <p:nvPr/>
          </p:nvSpPr>
          <p:spPr bwMode="auto">
            <a:xfrm flipH="1">
              <a:off x="3459" y="2322"/>
              <a:ext cx="2" cy="1023"/>
            </a:xfrm>
            <a:prstGeom prst="line">
              <a:avLst/>
            </a:prstGeom>
            <a:noFill/>
            <a:ln w="28575">
              <a:solidFill>
                <a:srgbClr val="000000"/>
              </a:solidFill>
              <a:round/>
              <a:headEnd/>
              <a:tailEnd/>
            </a:ln>
          </p:spPr>
          <p:txBody>
            <a:bodyPr/>
            <a:lstStyle/>
            <a:p>
              <a:endParaRPr lang="en-CA"/>
            </a:p>
          </p:txBody>
        </p:sp>
        <p:sp>
          <p:nvSpPr>
            <p:cNvPr id="350266" name="Line 58"/>
            <p:cNvSpPr>
              <a:spLocks noChangeShapeType="1"/>
            </p:cNvSpPr>
            <p:nvPr/>
          </p:nvSpPr>
          <p:spPr bwMode="auto">
            <a:xfrm flipH="1">
              <a:off x="4151" y="2337"/>
              <a:ext cx="2" cy="1003"/>
            </a:xfrm>
            <a:prstGeom prst="line">
              <a:avLst/>
            </a:prstGeom>
            <a:noFill/>
            <a:ln w="28575">
              <a:solidFill>
                <a:srgbClr val="000000"/>
              </a:solidFill>
              <a:round/>
              <a:headEnd/>
              <a:tailEnd/>
            </a:ln>
          </p:spPr>
          <p:txBody>
            <a:bodyPr/>
            <a:lstStyle/>
            <a:p>
              <a:endParaRPr lang="en-CA"/>
            </a:p>
          </p:txBody>
        </p:sp>
        <p:sp>
          <p:nvSpPr>
            <p:cNvPr id="350267" name="Line 59"/>
            <p:cNvSpPr>
              <a:spLocks noChangeShapeType="1"/>
            </p:cNvSpPr>
            <p:nvPr/>
          </p:nvSpPr>
          <p:spPr bwMode="auto">
            <a:xfrm flipH="1">
              <a:off x="4843" y="2323"/>
              <a:ext cx="2" cy="1027"/>
            </a:xfrm>
            <a:prstGeom prst="line">
              <a:avLst/>
            </a:prstGeom>
            <a:noFill/>
            <a:ln w="28575">
              <a:solidFill>
                <a:srgbClr val="000000"/>
              </a:solidFill>
              <a:round/>
              <a:headEnd/>
              <a:tailEnd/>
            </a:ln>
          </p:spPr>
          <p:txBody>
            <a:bodyPr/>
            <a:lstStyle/>
            <a:p>
              <a:endParaRPr lang="en-CA"/>
            </a:p>
          </p:txBody>
        </p:sp>
        <p:sp>
          <p:nvSpPr>
            <p:cNvPr id="350268" name="Line 60"/>
            <p:cNvSpPr>
              <a:spLocks noChangeShapeType="1"/>
            </p:cNvSpPr>
            <p:nvPr/>
          </p:nvSpPr>
          <p:spPr bwMode="auto">
            <a:xfrm>
              <a:off x="5524" y="2328"/>
              <a:ext cx="1" cy="1012"/>
            </a:xfrm>
            <a:prstGeom prst="line">
              <a:avLst/>
            </a:prstGeom>
            <a:noFill/>
            <a:ln w="28575">
              <a:solidFill>
                <a:srgbClr val="000000"/>
              </a:solidFill>
              <a:round/>
              <a:headEnd/>
              <a:tailEnd/>
            </a:ln>
          </p:spPr>
          <p:txBody>
            <a:bodyPr/>
            <a:lstStyle/>
            <a:p>
              <a:endParaRPr lang="en-CA"/>
            </a:p>
          </p:txBody>
        </p:sp>
        <p:sp>
          <p:nvSpPr>
            <p:cNvPr id="350269" name="Rectangle 61"/>
            <p:cNvSpPr>
              <a:spLocks noChangeArrowheads="1"/>
            </p:cNvSpPr>
            <p:nvPr/>
          </p:nvSpPr>
          <p:spPr bwMode="auto">
            <a:xfrm>
              <a:off x="2388" y="2710"/>
              <a:ext cx="30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x=0</a:t>
              </a:r>
              <a:endParaRPr lang="en-US" b="1"/>
            </a:p>
          </p:txBody>
        </p:sp>
        <p:sp>
          <p:nvSpPr>
            <p:cNvPr id="350270" name="Rectangle 62"/>
            <p:cNvSpPr>
              <a:spLocks noChangeArrowheads="1"/>
            </p:cNvSpPr>
            <p:nvPr/>
          </p:nvSpPr>
          <p:spPr bwMode="auto">
            <a:xfrm>
              <a:off x="2689" y="2710"/>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71" name="Rectangle 63"/>
            <p:cNvSpPr>
              <a:spLocks noChangeArrowheads="1"/>
            </p:cNvSpPr>
            <p:nvPr/>
          </p:nvSpPr>
          <p:spPr bwMode="auto">
            <a:xfrm>
              <a:off x="5448" y="2722"/>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72" name="Line 64"/>
            <p:cNvSpPr>
              <a:spLocks noChangeShapeType="1"/>
            </p:cNvSpPr>
            <p:nvPr/>
          </p:nvSpPr>
          <p:spPr bwMode="auto">
            <a:xfrm>
              <a:off x="2298" y="2625"/>
              <a:ext cx="3226" cy="3"/>
            </a:xfrm>
            <a:prstGeom prst="line">
              <a:avLst/>
            </a:prstGeom>
            <a:noFill/>
            <a:ln w="28575">
              <a:solidFill>
                <a:srgbClr val="000000"/>
              </a:solidFill>
              <a:round/>
              <a:headEnd/>
              <a:tailEnd/>
            </a:ln>
          </p:spPr>
          <p:txBody>
            <a:bodyPr/>
            <a:lstStyle/>
            <a:p>
              <a:endParaRPr lang="en-CA"/>
            </a:p>
          </p:txBody>
        </p:sp>
        <p:sp>
          <p:nvSpPr>
            <p:cNvPr id="350273" name="Rectangle 65"/>
            <p:cNvSpPr>
              <a:spLocks noChangeArrowheads="1"/>
            </p:cNvSpPr>
            <p:nvPr/>
          </p:nvSpPr>
          <p:spPr bwMode="auto">
            <a:xfrm>
              <a:off x="2388" y="3063"/>
              <a:ext cx="301"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x=1</a:t>
              </a:r>
              <a:endParaRPr lang="en-US" b="1"/>
            </a:p>
          </p:txBody>
        </p:sp>
        <p:sp>
          <p:nvSpPr>
            <p:cNvPr id="350274" name="Rectangle 66"/>
            <p:cNvSpPr>
              <a:spLocks noChangeArrowheads="1"/>
            </p:cNvSpPr>
            <p:nvPr/>
          </p:nvSpPr>
          <p:spPr bwMode="auto">
            <a:xfrm>
              <a:off x="2689" y="3063"/>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75" name="Rectangle 67"/>
            <p:cNvSpPr>
              <a:spLocks noChangeArrowheads="1"/>
            </p:cNvSpPr>
            <p:nvPr/>
          </p:nvSpPr>
          <p:spPr bwMode="auto">
            <a:xfrm>
              <a:off x="5424" y="3076"/>
              <a:ext cx="48" cy="230"/>
            </a:xfrm>
            <a:prstGeom prst="rect">
              <a:avLst/>
            </a:prstGeom>
            <a:noFill/>
            <a:ln w="9525">
              <a:noFill/>
              <a:miter lim="800000"/>
              <a:headEnd/>
              <a:tailEnd/>
            </a:ln>
          </p:spPr>
          <p:txBody>
            <a:bodyPr wrap="none" lIns="0" tIns="0" rIns="0" bIns="0">
              <a:spAutoFit/>
            </a:bodyPr>
            <a:lstStyle/>
            <a:p>
              <a:pPr>
                <a:buClrTx/>
              </a:pPr>
              <a:r>
                <a:rPr lang="en-US" sz="2400" b="1">
                  <a:solidFill>
                    <a:srgbClr val="000000"/>
                  </a:solidFill>
                </a:rPr>
                <a:t> </a:t>
              </a:r>
              <a:endParaRPr lang="en-US" b="1"/>
            </a:p>
          </p:txBody>
        </p:sp>
        <p:sp>
          <p:nvSpPr>
            <p:cNvPr id="350276" name="Line 68"/>
            <p:cNvSpPr>
              <a:spLocks noChangeShapeType="1"/>
            </p:cNvSpPr>
            <p:nvPr/>
          </p:nvSpPr>
          <p:spPr bwMode="auto">
            <a:xfrm flipV="1">
              <a:off x="2297" y="2990"/>
              <a:ext cx="3226" cy="3"/>
            </a:xfrm>
            <a:prstGeom prst="line">
              <a:avLst/>
            </a:prstGeom>
            <a:noFill/>
            <a:ln w="28575">
              <a:solidFill>
                <a:srgbClr val="000000"/>
              </a:solidFill>
              <a:round/>
              <a:headEnd/>
              <a:tailEnd/>
            </a:ln>
          </p:spPr>
          <p:txBody>
            <a:bodyPr/>
            <a:lstStyle/>
            <a:p>
              <a:endParaRPr lang="en-CA"/>
            </a:p>
          </p:txBody>
        </p:sp>
        <p:sp>
          <p:nvSpPr>
            <p:cNvPr id="350277" name="Line 69"/>
            <p:cNvSpPr>
              <a:spLocks noChangeShapeType="1"/>
            </p:cNvSpPr>
            <p:nvPr/>
          </p:nvSpPr>
          <p:spPr bwMode="auto">
            <a:xfrm flipV="1">
              <a:off x="2302" y="3345"/>
              <a:ext cx="3227" cy="3"/>
            </a:xfrm>
            <a:prstGeom prst="line">
              <a:avLst/>
            </a:prstGeom>
            <a:noFill/>
            <a:ln w="28575">
              <a:solidFill>
                <a:srgbClr val="000000"/>
              </a:solidFill>
              <a:round/>
              <a:headEnd/>
              <a:tailEnd/>
            </a:ln>
          </p:spPr>
          <p:txBody>
            <a:bodyPr/>
            <a:lstStyle/>
            <a:p>
              <a:endParaRPr lang="en-CA"/>
            </a:p>
          </p:txBody>
        </p:sp>
        <p:sp>
          <p:nvSpPr>
            <p:cNvPr id="350278" name="Line 70"/>
            <p:cNvSpPr>
              <a:spLocks noChangeShapeType="1"/>
            </p:cNvSpPr>
            <p:nvPr/>
          </p:nvSpPr>
          <p:spPr bwMode="auto">
            <a:xfrm>
              <a:off x="2885" y="2715"/>
              <a:ext cx="104" cy="1"/>
            </a:xfrm>
            <a:prstGeom prst="line">
              <a:avLst/>
            </a:prstGeom>
            <a:noFill/>
            <a:ln w="28575">
              <a:solidFill>
                <a:srgbClr val="000000"/>
              </a:solidFill>
              <a:round/>
              <a:headEnd/>
              <a:tailEnd/>
            </a:ln>
          </p:spPr>
          <p:txBody>
            <a:bodyPr/>
            <a:lstStyle/>
            <a:p>
              <a:endParaRPr lang="en-CA"/>
            </a:p>
          </p:txBody>
        </p:sp>
        <p:sp>
          <p:nvSpPr>
            <p:cNvPr id="350279" name="Line 71"/>
            <p:cNvSpPr>
              <a:spLocks noChangeShapeType="1"/>
            </p:cNvSpPr>
            <p:nvPr/>
          </p:nvSpPr>
          <p:spPr bwMode="auto">
            <a:xfrm>
              <a:off x="3029" y="2715"/>
              <a:ext cx="112" cy="1"/>
            </a:xfrm>
            <a:prstGeom prst="line">
              <a:avLst/>
            </a:prstGeom>
            <a:noFill/>
            <a:ln w="28575">
              <a:solidFill>
                <a:srgbClr val="000000"/>
              </a:solidFill>
              <a:round/>
              <a:headEnd/>
              <a:tailEnd/>
            </a:ln>
          </p:spPr>
          <p:txBody>
            <a:bodyPr/>
            <a:lstStyle/>
            <a:p>
              <a:endParaRPr lang="en-CA"/>
            </a:p>
          </p:txBody>
        </p:sp>
        <p:sp>
          <p:nvSpPr>
            <p:cNvPr id="350280" name="Line 72"/>
            <p:cNvSpPr>
              <a:spLocks noChangeShapeType="1"/>
            </p:cNvSpPr>
            <p:nvPr/>
          </p:nvSpPr>
          <p:spPr bwMode="auto">
            <a:xfrm>
              <a:off x="3181" y="2715"/>
              <a:ext cx="92" cy="1"/>
            </a:xfrm>
            <a:prstGeom prst="line">
              <a:avLst/>
            </a:prstGeom>
            <a:noFill/>
            <a:ln w="28575">
              <a:solidFill>
                <a:srgbClr val="000000"/>
              </a:solidFill>
              <a:round/>
              <a:headEnd/>
              <a:tailEnd/>
            </a:ln>
          </p:spPr>
          <p:txBody>
            <a:bodyPr/>
            <a:lstStyle/>
            <a:p>
              <a:endParaRPr lang="en-CA"/>
            </a:p>
          </p:txBody>
        </p:sp>
        <p:sp>
          <p:nvSpPr>
            <p:cNvPr id="350281" name="Rectangle 73"/>
            <p:cNvSpPr>
              <a:spLocks noChangeArrowheads="1"/>
            </p:cNvSpPr>
            <p:nvPr/>
          </p:nvSpPr>
          <p:spPr bwMode="auto">
            <a:xfrm>
              <a:off x="3178" y="2679"/>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282" name="Rectangle 74"/>
            <p:cNvSpPr>
              <a:spLocks noChangeArrowheads="1"/>
            </p:cNvSpPr>
            <p:nvPr/>
          </p:nvSpPr>
          <p:spPr bwMode="auto">
            <a:xfrm>
              <a:off x="3029" y="267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283" name="Rectangle 75"/>
            <p:cNvSpPr>
              <a:spLocks noChangeArrowheads="1"/>
            </p:cNvSpPr>
            <p:nvPr/>
          </p:nvSpPr>
          <p:spPr bwMode="auto">
            <a:xfrm>
              <a:off x="2880" y="267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284" name="Line 76"/>
            <p:cNvSpPr>
              <a:spLocks noChangeShapeType="1"/>
            </p:cNvSpPr>
            <p:nvPr/>
          </p:nvSpPr>
          <p:spPr bwMode="auto">
            <a:xfrm>
              <a:off x="3615" y="2716"/>
              <a:ext cx="104" cy="1"/>
            </a:xfrm>
            <a:prstGeom prst="line">
              <a:avLst/>
            </a:prstGeom>
            <a:noFill/>
            <a:ln w="28575">
              <a:solidFill>
                <a:srgbClr val="000000"/>
              </a:solidFill>
              <a:round/>
              <a:headEnd/>
              <a:tailEnd/>
            </a:ln>
          </p:spPr>
          <p:txBody>
            <a:bodyPr/>
            <a:lstStyle/>
            <a:p>
              <a:endParaRPr lang="en-CA"/>
            </a:p>
          </p:txBody>
        </p:sp>
        <p:sp>
          <p:nvSpPr>
            <p:cNvPr id="350285" name="Line 77"/>
            <p:cNvSpPr>
              <a:spLocks noChangeShapeType="1"/>
            </p:cNvSpPr>
            <p:nvPr/>
          </p:nvSpPr>
          <p:spPr bwMode="auto">
            <a:xfrm>
              <a:off x="3759" y="2716"/>
              <a:ext cx="112" cy="1"/>
            </a:xfrm>
            <a:prstGeom prst="line">
              <a:avLst/>
            </a:prstGeom>
            <a:noFill/>
            <a:ln w="28575">
              <a:solidFill>
                <a:srgbClr val="000000"/>
              </a:solidFill>
              <a:round/>
              <a:headEnd/>
              <a:tailEnd/>
            </a:ln>
          </p:spPr>
          <p:txBody>
            <a:bodyPr/>
            <a:lstStyle/>
            <a:p>
              <a:endParaRPr lang="en-CA"/>
            </a:p>
          </p:txBody>
        </p:sp>
        <p:sp>
          <p:nvSpPr>
            <p:cNvPr id="350286" name="Rectangle 78"/>
            <p:cNvSpPr>
              <a:spLocks noChangeArrowheads="1"/>
            </p:cNvSpPr>
            <p:nvPr/>
          </p:nvSpPr>
          <p:spPr bwMode="auto">
            <a:xfrm>
              <a:off x="3908" y="2680"/>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287" name="Rectangle 79"/>
            <p:cNvSpPr>
              <a:spLocks noChangeArrowheads="1"/>
            </p:cNvSpPr>
            <p:nvPr/>
          </p:nvSpPr>
          <p:spPr bwMode="auto">
            <a:xfrm>
              <a:off x="3759" y="268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288" name="Rectangle 80"/>
            <p:cNvSpPr>
              <a:spLocks noChangeArrowheads="1"/>
            </p:cNvSpPr>
            <p:nvPr/>
          </p:nvSpPr>
          <p:spPr bwMode="auto">
            <a:xfrm>
              <a:off x="3610" y="268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289" name="Line 81"/>
            <p:cNvSpPr>
              <a:spLocks noChangeShapeType="1"/>
            </p:cNvSpPr>
            <p:nvPr/>
          </p:nvSpPr>
          <p:spPr bwMode="auto">
            <a:xfrm>
              <a:off x="4297" y="2725"/>
              <a:ext cx="104" cy="1"/>
            </a:xfrm>
            <a:prstGeom prst="line">
              <a:avLst/>
            </a:prstGeom>
            <a:noFill/>
            <a:ln w="28575">
              <a:solidFill>
                <a:srgbClr val="000000"/>
              </a:solidFill>
              <a:round/>
              <a:headEnd/>
              <a:tailEnd/>
            </a:ln>
          </p:spPr>
          <p:txBody>
            <a:bodyPr/>
            <a:lstStyle/>
            <a:p>
              <a:endParaRPr lang="en-CA"/>
            </a:p>
          </p:txBody>
        </p:sp>
        <p:sp>
          <p:nvSpPr>
            <p:cNvPr id="350290" name="Rectangle 82"/>
            <p:cNvSpPr>
              <a:spLocks noChangeArrowheads="1"/>
            </p:cNvSpPr>
            <p:nvPr/>
          </p:nvSpPr>
          <p:spPr bwMode="auto">
            <a:xfrm>
              <a:off x="4590" y="2689"/>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291" name="Rectangle 83"/>
            <p:cNvSpPr>
              <a:spLocks noChangeArrowheads="1"/>
            </p:cNvSpPr>
            <p:nvPr/>
          </p:nvSpPr>
          <p:spPr bwMode="auto">
            <a:xfrm>
              <a:off x="4441" y="268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292" name="Rectangle 84"/>
            <p:cNvSpPr>
              <a:spLocks noChangeArrowheads="1"/>
            </p:cNvSpPr>
            <p:nvPr/>
          </p:nvSpPr>
          <p:spPr bwMode="auto">
            <a:xfrm>
              <a:off x="4292" y="268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293" name="Line 85"/>
            <p:cNvSpPr>
              <a:spLocks noChangeShapeType="1"/>
            </p:cNvSpPr>
            <p:nvPr/>
          </p:nvSpPr>
          <p:spPr bwMode="auto">
            <a:xfrm>
              <a:off x="4969" y="2725"/>
              <a:ext cx="104" cy="1"/>
            </a:xfrm>
            <a:prstGeom prst="line">
              <a:avLst/>
            </a:prstGeom>
            <a:noFill/>
            <a:ln w="28575">
              <a:solidFill>
                <a:srgbClr val="000000"/>
              </a:solidFill>
              <a:round/>
              <a:headEnd/>
              <a:tailEnd/>
            </a:ln>
          </p:spPr>
          <p:txBody>
            <a:bodyPr/>
            <a:lstStyle/>
            <a:p>
              <a:endParaRPr lang="en-CA"/>
            </a:p>
          </p:txBody>
        </p:sp>
        <p:sp>
          <p:nvSpPr>
            <p:cNvPr id="350294" name="Line 86"/>
            <p:cNvSpPr>
              <a:spLocks noChangeShapeType="1"/>
            </p:cNvSpPr>
            <p:nvPr/>
          </p:nvSpPr>
          <p:spPr bwMode="auto">
            <a:xfrm>
              <a:off x="5265" y="2725"/>
              <a:ext cx="92" cy="1"/>
            </a:xfrm>
            <a:prstGeom prst="line">
              <a:avLst/>
            </a:prstGeom>
            <a:noFill/>
            <a:ln w="28575">
              <a:solidFill>
                <a:srgbClr val="000000"/>
              </a:solidFill>
              <a:round/>
              <a:headEnd/>
              <a:tailEnd/>
            </a:ln>
          </p:spPr>
          <p:txBody>
            <a:bodyPr/>
            <a:lstStyle/>
            <a:p>
              <a:endParaRPr lang="en-CA"/>
            </a:p>
          </p:txBody>
        </p:sp>
        <p:sp>
          <p:nvSpPr>
            <p:cNvPr id="350295" name="Rectangle 87"/>
            <p:cNvSpPr>
              <a:spLocks noChangeArrowheads="1"/>
            </p:cNvSpPr>
            <p:nvPr/>
          </p:nvSpPr>
          <p:spPr bwMode="auto">
            <a:xfrm>
              <a:off x="5262" y="2689"/>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296" name="Rectangle 88"/>
            <p:cNvSpPr>
              <a:spLocks noChangeArrowheads="1"/>
            </p:cNvSpPr>
            <p:nvPr/>
          </p:nvSpPr>
          <p:spPr bwMode="auto">
            <a:xfrm>
              <a:off x="5113" y="268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297" name="Rectangle 89"/>
            <p:cNvSpPr>
              <a:spLocks noChangeArrowheads="1"/>
            </p:cNvSpPr>
            <p:nvPr/>
          </p:nvSpPr>
          <p:spPr bwMode="auto">
            <a:xfrm>
              <a:off x="4964" y="2689"/>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298" name="Line 90"/>
            <p:cNvSpPr>
              <a:spLocks noChangeShapeType="1"/>
            </p:cNvSpPr>
            <p:nvPr/>
          </p:nvSpPr>
          <p:spPr bwMode="auto">
            <a:xfrm>
              <a:off x="3039" y="3080"/>
              <a:ext cx="112" cy="1"/>
            </a:xfrm>
            <a:prstGeom prst="line">
              <a:avLst/>
            </a:prstGeom>
            <a:noFill/>
            <a:ln w="28575">
              <a:solidFill>
                <a:srgbClr val="000000"/>
              </a:solidFill>
              <a:round/>
              <a:headEnd/>
              <a:tailEnd/>
            </a:ln>
          </p:spPr>
          <p:txBody>
            <a:bodyPr/>
            <a:lstStyle/>
            <a:p>
              <a:endParaRPr lang="en-CA"/>
            </a:p>
          </p:txBody>
        </p:sp>
        <p:sp>
          <p:nvSpPr>
            <p:cNvPr id="350299" name="Line 91"/>
            <p:cNvSpPr>
              <a:spLocks noChangeShapeType="1"/>
            </p:cNvSpPr>
            <p:nvPr/>
          </p:nvSpPr>
          <p:spPr bwMode="auto">
            <a:xfrm>
              <a:off x="3191" y="3080"/>
              <a:ext cx="92" cy="1"/>
            </a:xfrm>
            <a:prstGeom prst="line">
              <a:avLst/>
            </a:prstGeom>
            <a:noFill/>
            <a:ln w="28575">
              <a:solidFill>
                <a:srgbClr val="000000"/>
              </a:solidFill>
              <a:round/>
              <a:headEnd/>
              <a:tailEnd/>
            </a:ln>
          </p:spPr>
          <p:txBody>
            <a:bodyPr/>
            <a:lstStyle/>
            <a:p>
              <a:endParaRPr lang="en-CA"/>
            </a:p>
          </p:txBody>
        </p:sp>
        <p:sp>
          <p:nvSpPr>
            <p:cNvPr id="350300" name="Rectangle 92"/>
            <p:cNvSpPr>
              <a:spLocks noChangeArrowheads="1"/>
            </p:cNvSpPr>
            <p:nvPr/>
          </p:nvSpPr>
          <p:spPr bwMode="auto">
            <a:xfrm>
              <a:off x="3188" y="3035"/>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301" name="Rectangle 93"/>
            <p:cNvSpPr>
              <a:spLocks noChangeArrowheads="1"/>
            </p:cNvSpPr>
            <p:nvPr/>
          </p:nvSpPr>
          <p:spPr bwMode="auto">
            <a:xfrm>
              <a:off x="3039" y="3035"/>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302" name="Rectangle 94"/>
            <p:cNvSpPr>
              <a:spLocks noChangeArrowheads="1"/>
            </p:cNvSpPr>
            <p:nvPr/>
          </p:nvSpPr>
          <p:spPr bwMode="auto">
            <a:xfrm>
              <a:off x="2890" y="3035"/>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303" name="Line 95"/>
            <p:cNvSpPr>
              <a:spLocks noChangeShapeType="1"/>
            </p:cNvSpPr>
            <p:nvPr/>
          </p:nvSpPr>
          <p:spPr bwMode="auto">
            <a:xfrm>
              <a:off x="3730" y="3089"/>
              <a:ext cx="112" cy="1"/>
            </a:xfrm>
            <a:prstGeom prst="line">
              <a:avLst/>
            </a:prstGeom>
            <a:noFill/>
            <a:ln w="28575">
              <a:solidFill>
                <a:srgbClr val="000000"/>
              </a:solidFill>
              <a:round/>
              <a:headEnd/>
              <a:tailEnd/>
            </a:ln>
          </p:spPr>
          <p:txBody>
            <a:bodyPr/>
            <a:lstStyle/>
            <a:p>
              <a:endParaRPr lang="en-CA"/>
            </a:p>
          </p:txBody>
        </p:sp>
        <p:sp>
          <p:nvSpPr>
            <p:cNvPr id="350304" name="Rectangle 96"/>
            <p:cNvSpPr>
              <a:spLocks noChangeArrowheads="1"/>
            </p:cNvSpPr>
            <p:nvPr/>
          </p:nvSpPr>
          <p:spPr bwMode="auto">
            <a:xfrm>
              <a:off x="3879" y="3044"/>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305" name="Rectangle 97"/>
            <p:cNvSpPr>
              <a:spLocks noChangeArrowheads="1"/>
            </p:cNvSpPr>
            <p:nvPr/>
          </p:nvSpPr>
          <p:spPr bwMode="auto">
            <a:xfrm>
              <a:off x="3730" y="304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306" name="Rectangle 98"/>
            <p:cNvSpPr>
              <a:spLocks noChangeArrowheads="1"/>
            </p:cNvSpPr>
            <p:nvPr/>
          </p:nvSpPr>
          <p:spPr bwMode="auto">
            <a:xfrm>
              <a:off x="3581" y="304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307" name="Rectangle 99"/>
            <p:cNvSpPr>
              <a:spLocks noChangeArrowheads="1"/>
            </p:cNvSpPr>
            <p:nvPr/>
          </p:nvSpPr>
          <p:spPr bwMode="auto">
            <a:xfrm>
              <a:off x="4599" y="3025"/>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308" name="Rectangle 100"/>
            <p:cNvSpPr>
              <a:spLocks noChangeArrowheads="1"/>
            </p:cNvSpPr>
            <p:nvPr/>
          </p:nvSpPr>
          <p:spPr bwMode="auto">
            <a:xfrm>
              <a:off x="4450" y="3025"/>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309" name="Rectangle 101"/>
            <p:cNvSpPr>
              <a:spLocks noChangeArrowheads="1"/>
            </p:cNvSpPr>
            <p:nvPr/>
          </p:nvSpPr>
          <p:spPr bwMode="auto">
            <a:xfrm>
              <a:off x="4301" y="3025"/>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50310" name="Line 102"/>
            <p:cNvSpPr>
              <a:spLocks noChangeShapeType="1"/>
            </p:cNvSpPr>
            <p:nvPr/>
          </p:nvSpPr>
          <p:spPr bwMode="auto">
            <a:xfrm>
              <a:off x="5255" y="3089"/>
              <a:ext cx="92" cy="1"/>
            </a:xfrm>
            <a:prstGeom prst="line">
              <a:avLst/>
            </a:prstGeom>
            <a:noFill/>
            <a:ln w="28575">
              <a:solidFill>
                <a:srgbClr val="000000"/>
              </a:solidFill>
              <a:round/>
              <a:headEnd/>
              <a:tailEnd/>
            </a:ln>
          </p:spPr>
          <p:txBody>
            <a:bodyPr/>
            <a:lstStyle/>
            <a:p>
              <a:endParaRPr lang="en-CA"/>
            </a:p>
          </p:txBody>
        </p:sp>
        <p:sp>
          <p:nvSpPr>
            <p:cNvPr id="350311" name="Rectangle 103"/>
            <p:cNvSpPr>
              <a:spLocks noChangeArrowheads="1"/>
            </p:cNvSpPr>
            <p:nvPr/>
          </p:nvSpPr>
          <p:spPr bwMode="auto">
            <a:xfrm>
              <a:off x="5252" y="3044"/>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0312" name="Rectangle 104"/>
            <p:cNvSpPr>
              <a:spLocks noChangeArrowheads="1"/>
            </p:cNvSpPr>
            <p:nvPr/>
          </p:nvSpPr>
          <p:spPr bwMode="auto">
            <a:xfrm>
              <a:off x="5103" y="304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0313" name="Rectangle 105"/>
            <p:cNvSpPr>
              <a:spLocks noChangeArrowheads="1"/>
            </p:cNvSpPr>
            <p:nvPr/>
          </p:nvSpPr>
          <p:spPr bwMode="auto">
            <a:xfrm>
              <a:off x="4954" y="304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grpSp>
      <p:graphicFrame>
        <p:nvGraphicFramePr>
          <p:cNvPr id="350314" name="Object 106"/>
          <p:cNvGraphicFramePr>
            <a:graphicFrameLocks noChangeAspect="1"/>
          </p:cNvGraphicFramePr>
          <p:nvPr/>
        </p:nvGraphicFramePr>
        <p:xfrm>
          <a:off x="4476750" y="3219450"/>
          <a:ext cx="190500" cy="419100"/>
        </p:xfrm>
        <a:graphic>
          <a:graphicData uri="http://schemas.openxmlformats.org/presentationml/2006/ole">
            <p:oleObj spid="_x0000_s350314" name="Equation" r:id="rId3" imgW="190440" imgH="419040" progId="Equation.3">
              <p:embed/>
            </p:oleObj>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3"/>
          <p:cNvSpPr>
            <a:spLocks noGrp="1"/>
          </p:cNvSpPr>
          <p:nvPr>
            <p:ph type="sldNum" sz="quarter" idx="10"/>
          </p:nvPr>
        </p:nvSpPr>
        <p:spPr/>
        <p:txBody>
          <a:bodyPr/>
          <a:lstStyle/>
          <a:p>
            <a:r>
              <a:rPr lang="en-US"/>
              <a:t>Chapter 2 - Part 2         </a:t>
            </a:r>
            <a:fld id="{9BEF5404-9791-4160-82CB-E191D298CB32}" type="slidenum">
              <a:rPr lang="en-US"/>
              <a:pPr/>
              <a:t>16</a:t>
            </a:fld>
            <a:endParaRPr lang="en-US"/>
          </a:p>
        </p:txBody>
      </p:sp>
      <p:sp>
        <p:nvSpPr>
          <p:cNvPr id="351234" name="Rectangle 2"/>
          <p:cNvSpPr>
            <a:spLocks noGrp="1" noChangeArrowheads="1"/>
          </p:cNvSpPr>
          <p:nvPr>
            <p:ph type="title"/>
          </p:nvPr>
        </p:nvSpPr>
        <p:spPr>
          <a:xfrm>
            <a:off x="517525" y="0"/>
            <a:ext cx="8626475" cy="1020763"/>
          </a:xfrm>
        </p:spPr>
        <p:txBody>
          <a:bodyPr/>
          <a:lstStyle/>
          <a:p>
            <a:r>
              <a:rPr lang="en-US" b="1"/>
              <a:t>Alternative  Map Labeling</a:t>
            </a:r>
          </a:p>
        </p:txBody>
      </p:sp>
      <p:sp>
        <p:nvSpPr>
          <p:cNvPr id="351235" name="Rectangle 3"/>
          <p:cNvSpPr>
            <a:spLocks noGrp="1" noChangeArrowheads="1"/>
          </p:cNvSpPr>
          <p:nvPr>
            <p:ph type="body" idx="1"/>
          </p:nvPr>
        </p:nvSpPr>
        <p:spPr>
          <a:xfrm>
            <a:off x="706438" y="1303338"/>
            <a:ext cx="7772400" cy="5013325"/>
          </a:xfrm>
        </p:spPr>
        <p:txBody>
          <a:bodyPr/>
          <a:lstStyle/>
          <a:p>
            <a:r>
              <a:rPr lang="en-US" sz="3600" b="1"/>
              <a:t>Map use largely involves:</a:t>
            </a:r>
          </a:p>
          <a:p>
            <a:pPr lvl="1"/>
            <a:r>
              <a:rPr lang="en-US" sz="3200" b="1"/>
              <a:t>Entering values into the map, and</a:t>
            </a:r>
          </a:p>
          <a:p>
            <a:pPr lvl="1"/>
            <a:r>
              <a:rPr lang="en-US" sz="3200" b="1"/>
              <a:t>Reading off product terms from the map.</a:t>
            </a:r>
          </a:p>
          <a:p>
            <a:r>
              <a:rPr lang="en-US" sz="3600" b="1"/>
              <a:t>Alternate labelings are useful:</a:t>
            </a:r>
          </a:p>
        </p:txBody>
      </p:sp>
      <p:sp>
        <p:nvSpPr>
          <p:cNvPr id="351236" name="Rectangle 4"/>
          <p:cNvSpPr>
            <a:spLocks noChangeArrowheads="1"/>
          </p:cNvSpPr>
          <p:nvPr/>
        </p:nvSpPr>
        <p:spPr bwMode="auto">
          <a:xfrm>
            <a:off x="1704975" y="4667250"/>
            <a:ext cx="0" cy="244475"/>
          </a:xfrm>
          <a:prstGeom prst="rect">
            <a:avLst/>
          </a:prstGeom>
          <a:noFill/>
          <a:ln w="9525">
            <a:noFill/>
            <a:miter lim="800000"/>
            <a:headEnd/>
            <a:tailEnd/>
          </a:ln>
        </p:spPr>
        <p:txBody>
          <a:bodyPr wrap="none" lIns="0" tIns="0" rIns="0" bIns="0">
            <a:spAutoFit/>
          </a:bodyPr>
          <a:lstStyle/>
          <a:p>
            <a:pPr>
              <a:buClrTx/>
            </a:pPr>
            <a:endParaRPr lang="en-US" sz="2400" b="1" baseline="-25000">
              <a:solidFill>
                <a:srgbClr val="000000"/>
              </a:solidFill>
            </a:endParaRPr>
          </a:p>
        </p:txBody>
      </p:sp>
      <p:sp>
        <p:nvSpPr>
          <p:cNvPr id="351241" name="Text Box 9"/>
          <p:cNvSpPr txBox="1">
            <a:spLocks noChangeArrowheads="1"/>
          </p:cNvSpPr>
          <p:nvPr/>
        </p:nvSpPr>
        <p:spPr bwMode="auto">
          <a:xfrm>
            <a:off x="3022600" y="4295775"/>
            <a:ext cx="382588" cy="579438"/>
          </a:xfrm>
          <a:prstGeom prst="rect">
            <a:avLst/>
          </a:prstGeom>
          <a:noFill/>
          <a:ln w="9525">
            <a:noFill/>
            <a:miter lim="800000"/>
            <a:headEnd/>
            <a:tailEnd/>
          </a:ln>
          <a:effectLst/>
        </p:spPr>
        <p:txBody>
          <a:bodyPr>
            <a:spAutoFit/>
          </a:bodyPr>
          <a:lstStyle/>
          <a:p>
            <a:pPr>
              <a:buClrTx/>
            </a:pPr>
            <a:r>
              <a:rPr lang="en-US" sz="3200" b="1"/>
              <a:t>y</a:t>
            </a:r>
          </a:p>
        </p:txBody>
      </p:sp>
      <p:grpSp>
        <p:nvGrpSpPr>
          <p:cNvPr id="351308" name="Group 76"/>
          <p:cNvGrpSpPr>
            <a:grpSpLocks/>
          </p:cNvGrpSpPr>
          <p:nvPr/>
        </p:nvGrpSpPr>
        <p:grpSpPr bwMode="auto">
          <a:xfrm>
            <a:off x="669925" y="4370388"/>
            <a:ext cx="3181350" cy="2149475"/>
            <a:chOff x="422" y="2753"/>
            <a:chExt cx="2004" cy="1354"/>
          </a:xfrm>
        </p:grpSpPr>
        <p:sp>
          <p:nvSpPr>
            <p:cNvPr id="351238" name="Rectangle 6"/>
            <p:cNvSpPr>
              <a:spLocks noChangeArrowheads="1"/>
            </p:cNvSpPr>
            <p:nvPr/>
          </p:nvSpPr>
          <p:spPr bwMode="auto">
            <a:xfrm>
              <a:off x="422" y="3737"/>
              <a:ext cx="20" cy="96"/>
            </a:xfrm>
            <a:prstGeom prst="rect">
              <a:avLst/>
            </a:prstGeom>
            <a:noFill/>
            <a:ln w="9525">
              <a:noFill/>
              <a:miter lim="800000"/>
              <a:headEnd/>
              <a:tailEnd/>
            </a:ln>
          </p:spPr>
          <p:txBody>
            <a:bodyPr wrap="none" lIns="0" tIns="0" rIns="0" bIns="0">
              <a:spAutoFit/>
            </a:bodyPr>
            <a:lstStyle/>
            <a:p>
              <a:pPr>
                <a:buClrTx/>
              </a:pPr>
              <a:r>
                <a:rPr lang="en-US" sz="1000" b="1">
                  <a:solidFill>
                    <a:srgbClr val="000000"/>
                  </a:solidFill>
                </a:rPr>
                <a:t> </a:t>
              </a:r>
              <a:endParaRPr lang="en-US" b="1"/>
            </a:p>
          </p:txBody>
        </p:sp>
        <p:sp>
          <p:nvSpPr>
            <p:cNvPr id="351239" name="Text Box 7"/>
            <p:cNvSpPr txBox="1">
              <a:spLocks noChangeArrowheads="1"/>
            </p:cNvSpPr>
            <p:nvPr/>
          </p:nvSpPr>
          <p:spPr bwMode="auto">
            <a:xfrm>
              <a:off x="1526" y="3742"/>
              <a:ext cx="241" cy="365"/>
            </a:xfrm>
            <a:prstGeom prst="rect">
              <a:avLst/>
            </a:prstGeom>
            <a:noFill/>
            <a:ln w="9525">
              <a:noFill/>
              <a:miter lim="800000"/>
              <a:headEnd/>
              <a:tailEnd/>
            </a:ln>
            <a:effectLst/>
          </p:spPr>
          <p:txBody>
            <a:bodyPr>
              <a:spAutoFit/>
            </a:bodyPr>
            <a:lstStyle/>
            <a:p>
              <a:pPr>
                <a:buClrTx/>
              </a:pPr>
              <a:r>
                <a:rPr lang="en-US" sz="3200" b="1"/>
                <a:t>z</a:t>
              </a:r>
            </a:p>
          </p:txBody>
        </p:sp>
        <p:sp>
          <p:nvSpPr>
            <p:cNvPr id="351240" name="Text Box 8"/>
            <p:cNvSpPr txBox="1">
              <a:spLocks noChangeArrowheads="1"/>
            </p:cNvSpPr>
            <p:nvPr/>
          </p:nvSpPr>
          <p:spPr bwMode="auto">
            <a:xfrm>
              <a:off x="613" y="3354"/>
              <a:ext cx="241" cy="365"/>
            </a:xfrm>
            <a:prstGeom prst="rect">
              <a:avLst/>
            </a:prstGeom>
            <a:noFill/>
            <a:ln w="9525">
              <a:noFill/>
              <a:miter lim="800000"/>
              <a:headEnd/>
              <a:tailEnd/>
            </a:ln>
            <a:effectLst/>
          </p:spPr>
          <p:txBody>
            <a:bodyPr>
              <a:spAutoFit/>
            </a:bodyPr>
            <a:lstStyle/>
            <a:p>
              <a:pPr>
                <a:buClrTx/>
              </a:pPr>
              <a:r>
                <a:rPr lang="en-US" sz="3200" b="1"/>
                <a:t>x</a:t>
              </a:r>
            </a:p>
          </p:txBody>
        </p:sp>
        <p:sp>
          <p:nvSpPr>
            <p:cNvPr id="351242" name="Line 10"/>
            <p:cNvSpPr>
              <a:spLocks noChangeShapeType="1"/>
            </p:cNvSpPr>
            <p:nvPr/>
          </p:nvSpPr>
          <p:spPr bwMode="auto">
            <a:xfrm>
              <a:off x="2423" y="3085"/>
              <a:ext cx="0" cy="660"/>
            </a:xfrm>
            <a:prstGeom prst="line">
              <a:avLst/>
            </a:prstGeom>
            <a:noFill/>
            <a:ln w="28575">
              <a:solidFill>
                <a:srgbClr val="000000"/>
              </a:solidFill>
              <a:round/>
              <a:headEnd/>
              <a:tailEnd/>
            </a:ln>
          </p:spPr>
          <p:txBody>
            <a:bodyPr/>
            <a:lstStyle/>
            <a:p>
              <a:endParaRPr lang="en-CA"/>
            </a:p>
          </p:txBody>
        </p:sp>
        <p:sp>
          <p:nvSpPr>
            <p:cNvPr id="351243" name="Line 11"/>
            <p:cNvSpPr>
              <a:spLocks noChangeShapeType="1"/>
            </p:cNvSpPr>
            <p:nvPr/>
          </p:nvSpPr>
          <p:spPr bwMode="auto">
            <a:xfrm>
              <a:off x="874" y="3089"/>
              <a:ext cx="1" cy="664"/>
            </a:xfrm>
            <a:prstGeom prst="line">
              <a:avLst/>
            </a:prstGeom>
            <a:noFill/>
            <a:ln w="28575">
              <a:solidFill>
                <a:srgbClr val="000000"/>
              </a:solidFill>
              <a:round/>
              <a:headEnd/>
              <a:tailEnd/>
            </a:ln>
          </p:spPr>
          <p:txBody>
            <a:bodyPr/>
            <a:lstStyle/>
            <a:p>
              <a:endParaRPr lang="en-CA"/>
            </a:p>
          </p:txBody>
        </p:sp>
        <p:sp>
          <p:nvSpPr>
            <p:cNvPr id="351244" name="Text Box 12"/>
            <p:cNvSpPr txBox="1">
              <a:spLocks noChangeArrowheads="1"/>
            </p:cNvSpPr>
            <p:nvPr/>
          </p:nvSpPr>
          <p:spPr bwMode="auto">
            <a:xfrm>
              <a:off x="1266" y="3092"/>
              <a:ext cx="259" cy="231"/>
            </a:xfrm>
            <a:prstGeom prst="rect">
              <a:avLst/>
            </a:prstGeom>
            <a:noFill/>
            <a:ln w="9525">
              <a:noFill/>
              <a:miter lim="800000"/>
              <a:headEnd/>
              <a:tailEnd/>
            </a:ln>
            <a:effectLst/>
          </p:spPr>
          <p:txBody>
            <a:bodyPr>
              <a:spAutoFit/>
            </a:bodyPr>
            <a:lstStyle/>
            <a:p>
              <a:pPr>
                <a:buClrTx/>
              </a:pPr>
              <a:r>
                <a:rPr lang="en-US" sz="1800" b="1"/>
                <a:t>1</a:t>
              </a:r>
            </a:p>
          </p:txBody>
        </p:sp>
        <p:sp>
          <p:nvSpPr>
            <p:cNvPr id="351245" name="Text Box 13"/>
            <p:cNvSpPr txBox="1">
              <a:spLocks noChangeArrowheads="1"/>
            </p:cNvSpPr>
            <p:nvPr/>
          </p:nvSpPr>
          <p:spPr bwMode="auto">
            <a:xfrm>
              <a:off x="877" y="3082"/>
              <a:ext cx="259" cy="231"/>
            </a:xfrm>
            <a:prstGeom prst="rect">
              <a:avLst/>
            </a:prstGeom>
            <a:noFill/>
            <a:ln w="9525">
              <a:noFill/>
              <a:miter lim="800000"/>
              <a:headEnd/>
              <a:tailEnd/>
            </a:ln>
            <a:effectLst/>
          </p:spPr>
          <p:txBody>
            <a:bodyPr>
              <a:spAutoFit/>
            </a:bodyPr>
            <a:lstStyle/>
            <a:p>
              <a:pPr>
                <a:buClrTx/>
              </a:pPr>
              <a:r>
                <a:rPr lang="en-US" sz="1800" b="1"/>
                <a:t>0</a:t>
              </a:r>
            </a:p>
          </p:txBody>
        </p:sp>
        <p:sp>
          <p:nvSpPr>
            <p:cNvPr id="351246" name="Text Box 14"/>
            <p:cNvSpPr txBox="1">
              <a:spLocks noChangeArrowheads="1"/>
            </p:cNvSpPr>
            <p:nvPr/>
          </p:nvSpPr>
          <p:spPr bwMode="auto">
            <a:xfrm>
              <a:off x="2030" y="3086"/>
              <a:ext cx="259" cy="231"/>
            </a:xfrm>
            <a:prstGeom prst="rect">
              <a:avLst/>
            </a:prstGeom>
            <a:noFill/>
            <a:ln w="9525">
              <a:noFill/>
              <a:miter lim="800000"/>
              <a:headEnd/>
              <a:tailEnd/>
            </a:ln>
            <a:effectLst/>
          </p:spPr>
          <p:txBody>
            <a:bodyPr>
              <a:spAutoFit/>
            </a:bodyPr>
            <a:lstStyle/>
            <a:p>
              <a:pPr>
                <a:buClrTx/>
              </a:pPr>
              <a:r>
                <a:rPr lang="en-US" sz="1800" b="1"/>
                <a:t>2</a:t>
              </a:r>
            </a:p>
          </p:txBody>
        </p:sp>
        <p:sp>
          <p:nvSpPr>
            <p:cNvPr id="351247" name="Text Box 15"/>
            <p:cNvSpPr txBox="1">
              <a:spLocks noChangeArrowheads="1"/>
            </p:cNvSpPr>
            <p:nvPr/>
          </p:nvSpPr>
          <p:spPr bwMode="auto">
            <a:xfrm>
              <a:off x="868" y="3413"/>
              <a:ext cx="259" cy="231"/>
            </a:xfrm>
            <a:prstGeom prst="rect">
              <a:avLst/>
            </a:prstGeom>
            <a:noFill/>
            <a:ln w="9525">
              <a:noFill/>
              <a:miter lim="800000"/>
              <a:headEnd/>
              <a:tailEnd/>
            </a:ln>
            <a:effectLst/>
          </p:spPr>
          <p:txBody>
            <a:bodyPr>
              <a:spAutoFit/>
            </a:bodyPr>
            <a:lstStyle/>
            <a:p>
              <a:pPr>
                <a:buClrTx/>
              </a:pPr>
              <a:r>
                <a:rPr lang="en-US" sz="1800" b="1"/>
                <a:t>4</a:t>
              </a:r>
            </a:p>
          </p:txBody>
        </p:sp>
        <p:sp>
          <p:nvSpPr>
            <p:cNvPr id="351248" name="Text Box 16"/>
            <p:cNvSpPr txBox="1">
              <a:spLocks noChangeArrowheads="1"/>
            </p:cNvSpPr>
            <p:nvPr/>
          </p:nvSpPr>
          <p:spPr bwMode="auto">
            <a:xfrm>
              <a:off x="1646" y="3082"/>
              <a:ext cx="259" cy="231"/>
            </a:xfrm>
            <a:prstGeom prst="rect">
              <a:avLst/>
            </a:prstGeom>
            <a:noFill/>
            <a:ln w="9525">
              <a:noFill/>
              <a:miter lim="800000"/>
              <a:headEnd/>
              <a:tailEnd/>
            </a:ln>
            <a:effectLst/>
          </p:spPr>
          <p:txBody>
            <a:bodyPr>
              <a:spAutoFit/>
            </a:bodyPr>
            <a:lstStyle/>
            <a:p>
              <a:pPr>
                <a:buClrTx/>
              </a:pPr>
              <a:r>
                <a:rPr lang="en-US" sz="1800" b="1"/>
                <a:t>3</a:t>
              </a:r>
            </a:p>
          </p:txBody>
        </p:sp>
        <p:sp>
          <p:nvSpPr>
            <p:cNvPr id="351249" name="Line 17"/>
            <p:cNvSpPr>
              <a:spLocks noChangeShapeType="1"/>
            </p:cNvSpPr>
            <p:nvPr/>
          </p:nvSpPr>
          <p:spPr bwMode="auto">
            <a:xfrm flipV="1">
              <a:off x="873" y="3084"/>
              <a:ext cx="1553" cy="2"/>
            </a:xfrm>
            <a:prstGeom prst="line">
              <a:avLst/>
            </a:prstGeom>
            <a:noFill/>
            <a:ln w="28575">
              <a:solidFill>
                <a:srgbClr val="000000"/>
              </a:solidFill>
              <a:round/>
              <a:headEnd/>
              <a:tailEnd/>
            </a:ln>
          </p:spPr>
          <p:txBody>
            <a:bodyPr/>
            <a:lstStyle/>
            <a:p>
              <a:endParaRPr lang="en-CA"/>
            </a:p>
          </p:txBody>
        </p:sp>
        <p:sp>
          <p:nvSpPr>
            <p:cNvPr id="351250" name="Line 18"/>
            <p:cNvSpPr>
              <a:spLocks noChangeShapeType="1"/>
            </p:cNvSpPr>
            <p:nvPr/>
          </p:nvSpPr>
          <p:spPr bwMode="auto">
            <a:xfrm flipH="1">
              <a:off x="1266" y="3084"/>
              <a:ext cx="1" cy="987"/>
            </a:xfrm>
            <a:prstGeom prst="line">
              <a:avLst/>
            </a:prstGeom>
            <a:noFill/>
            <a:ln w="28575">
              <a:solidFill>
                <a:srgbClr val="000000"/>
              </a:solidFill>
              <a:round/>
              <a:headEnd/>
              <a:tailEnd/>
            </a:ln>
          </p:spPr>
          <p:txBody>
            <a:bodyPr/>
            <a:lstStyle/>
            <a:p>
              <a:endParaRPr lang="en-CA"/>
            </a:p>
          </p:txBody>
        </p:sp>
        <p:sp>
          <p:nvSpPr>
            <p:cNvPr id="351251" name="Line 19"/>
            <p:cNvSpPr>
              <a:spLocks noChangeShapeType="1"/>
            </p:cNvSpPr>
            <p:nvPr/>
          </p:nvSpPr>
          <p:spPr bwMode="auto">
            <a:xfrm flipH="1">
              <a:off x="1650" y="2753"/>
              <a:ext cx="1" cy="998"/>
            </a:xfrm>
            <a:prstGeom prst="line">
              <a:avLst/>
            </a:prstGeom>
            <a:noFill/>
            <a:ln w="28575">
              <a:solidFill>
                <a:srgbClr val="000000"/>
              </a:solidFill>
              <a:round/>
              <a:headEnd/>
              <a:tailEnd/>
            </a:ln>
          </p:spPr>
          <p:txBody>
            <a:bodyPr/>
            <a:lstStyle/>
            <a:p>
              <a:endParaRPr lang="en-CA"/>
            </a:p>
          </p:txBody>
        </p:sp>
        <p:sp>
          <p:nvSpPr>
            <p:cNvPr id="351252" name="Line 20"/>
            <p:cNvSpPr>
              <a:spLocks noChangeShapeType="1"/>
            </p:cNvSpPr>
            <p:nvPr/>
          </p:nvSpPr>
          <p:spPr bwMode="auto">
            <a:xfrm flipH="1">
              <a:off x="2032" y="3082"/>
              <a:ext cx="1" cy="1007"/>
            </a:xfrm>
            <a:prstGeom prst="line">
              <a:avLst/>
            </a:prstGeom>
            <a:noFill/>
            <a:ln w="28575">
              <a:solidFill>
                <a:srgbClr val="000000"/>
              </a:solidFill>
              <a:round/>
              <a:headEnd/>
              <a:tailEnd/>
            </a:ln>
          </p:spPr>
          <p:txBody>
            <a:bodyPr/>
            <a:lstStyle/>
            <a:p>
              <a:endParaRPr lang="en-CA"/>
            </a:p>
          </p:txBody>
        </p:sp>
        <p:sp>
          <p:nvSpPr>
            <p:cNvPr id="351253" name="Line 21"/>
            <p:cNvSpPr>
              <a:spLocks noChangeShapeType="1"/>
            </p:cNvSpPr>
            <p:nvPr/>
          </p:nvSpPr>
          <p:spPr bwMode="auto">
            <a:xfrm flipV="1">
              <a:off x="617" y="3413"/>
              <a:ext cx="1807" cy="2"/>
            </a:xfrm>
            <a:prstGeom prst="line">
              <a:avLst/>
            </a:prstGeom>
            <a:noFill/>
            <a:ln w="28575">
              <a:solidFill>
                <a:srgbClr val="000000"/>
              </a:solidFill>
              <a:round/>
              <a:headEnd/>
              <a:tailEnd/>
            </a:ln>
          </p:spPr>
          <p:txBody>
            <a:bodyPr/>
            <a:lstStyle/>
            <a:p>
              <a:endParaRPr lang="en-CA"/>
            </a:p>
          </p:txBody>
        </p:sp>
        <p:sp>
          <p:nvSpPr>
            <p:cNvPr id="351254" name="Line 22"/>
            <p:cNvSpPr>
              <a:spLocks noChangeShapeType="1"/>
            </p:cNvSpPr>
            <p:nvPr/>
          </p:nvSpPr>
          <p:spPr bwMode="auto">
            <a:xfrm flipV="1">
              <a:off x="877" y="3747"/>
              <a:ext cx="1548" cy="3"/>
            </a:xfrm>
            <a:prstGeom prst="line">
              <a:avLst/>
            </a:prstGeom>
            <a:noFill/>
            <a:ln w="28575">
              <a:solidFill>
                <a:srgbClr val="000000"/>
              </a:solidFill>
              <a:round/>
              <a:headEnd/>
              <a:tailEnd/>
            </a:ln>
          </p:spPr>
          <p:txBody>
            <a:bodyPr/>
            <a:lstStyle/>
            <a:p>
              <a:endParaRPr lang="en-CA"/>
            </a:p>
          </p:txBody>
        </p:sp>
        <p:sp>
          <p:nvSpPr>
            <p:cNvPr id="351255" name="Text Box 23"/>
            <p:cNvSpPr txBox="1">
              <a:spLocks noChangeArrowheads="1"/>
            </p:cNvSpPr>
            <p:nvPr/>
          </p:nvSpPr>
          <p:spPr bwMode="auto">
            <a:xfrm>
              <a:off x="1272" y="3418"/>
              <a:ext cx="259" cy="231"/>
            </a:xfrm>
            <a:prstGeom prst="rect">
              <a:avLst/>
            </a:prstGeom>
            <a:noFill/>
            <a:ln w="9525">
              <a:noFill/>
              <a:miter lim="800000"/>
              <a:headEnd/>
              <a:tailEnd/>
            </a:ln>
            <a:effectLst/>
          </p:spPr>
          <p:txBody>
            <a:bodyPr>
              <a:spAutoFit/>
            </a:bodyPr>
            <a:lstStyle/>
            <a:p>
              <a:pPr>
                <a:buClrTx/>
              </a:pPr>
              <a:r>
                <a:rPr lang="en-US" sz="1800" b="1"/>
                <a:t>5</a:t>
              </a:r>
            </a:p>
          </p:txBody>
        </p:sp>
        <p:sp>
          <p:nvSpPr>
            <p:cNvPr id="351256" name="Text Box 24"/>
            <p:cNvSpPr txBox="1">
              <a:spLocks noChangeArrowheads="1"/>
            </p:cNvSpPr>
            <p:nvPr/>
          </p:nvSpPr>
          <p:spPr bwMode="auto">
            <a:xfrm>
              <a:off x="2035" y="3417"/>
              <a:ext cx="259" cy="231"/>
            </a:xfrm>
            <a:prstGeom prst="rect">
              <a:avLst/>
            </a:prstGeom>
            <a:noFill/>
            <a:ln w="9525">
              <a:noFill/>
              <a:miter lim="800000"/>
              <a:headEnd/>
              <a:tailEnd/>
            </a:ln>
            <a:effectLst/>
          </p:spPr>
          <p:txBody>
            <a:bodyPr>
              <a:spAutoFit/>
            </a:bodyPr>
            <a:lstStyle/>
            <a:p>
              <a:pPr>
                <a:buClrTx/>
              </a:pPr>
              <a:r>
                <a:rPr lang="en-US" sz="1800" b="1"/>
                <a:t>6</a:t>
              </a:r>
            </a:p>
          </p:txBody>
        </p:sp>
        <p:sp>
          <p:nvSpPr>
            <p:cNvPr id="351257" name="Text Box 25"/>
            <p:cNvSpPr txBox="1">
              <a:spLocks noChangeArrowheads="1"/>
            </p:cNvSpPr>
            <p:nvPr/>
          </p:nvSpPr>
          <p:spPr bwMode="auto">
            <a:xfrm>
              <a:off x="1660" y="3413"/>
              <a:ext cx="259" cy="231"/>
            </a:xfrm>
            <a:prstGeom prst="rect">
              <a:avLst/>
            </a:prstGeom>
            <a:noFill/>
            <a:ln w="9525">
              <a:noFill/>
              <a:miter lim="800000"/>
              <a:headEnd/>
              <a:tailEnd/>
            </a:ln>
            <a:effectLst/>
          </p:spPr>
          <p:txBody>
            <a:bodyPr>
              <a:spAutoFit/>
            </a:bodyPr>
            <a:lstStyle/>
            <a:p>
              <a:pPr>
                <a:buClrTx/>
              </a:pPr>
              <a:r>
                <a:rPr lang="en-US" sz="1800" b="1"/>
                <a:t>7</a:t>
              </a:r>
            </a:p>
          </p:txBody>
        </p:sp>
        <p:sp>
          <p:nvSpPr>
            <p:cNvPr id="351259" name="Rectangle 27"/>
            <p:cNvSpPr>
              <a:spLocks noChangeArrowheads="1"/>
            </p:cNvSpPr>
            <p:nvPr/>
          </p:nvSpPr>
          <p:spPr bwMode="auto">
            <a:xfrm>
              <a:off x="672" y="3085"/>
              <a:ext cx="128" cy="307"/>
            </a:xfrm>
            <a:prstGeom prst="rect">
              <a:avLst/>
            </a:prstGeom>
            <a:noFill/>
            <a:ln w="9525">
              <a:noFill/>
              <a:miter lim="800000"/>
              <a:headEnd/>
              <a:tailEnd/>
            </a:ln>
          </p:spPr>
          <p:txBody>
            <a:bodyPr wrap="none" lIns="0" tIns="0" rIns="0" bIns="0">
              <a:spAutoFit/>
            </a:bodyPr>
            <a:lstStyle/>
            <a:p>
              <a:pPr>
                <a:buClrTx/>
              </a:pPr>
              <a:r>
                <a:rPr lang="en-US" sz="3200" b="1">
                  <a:solidFill>
                    <a:schemeClr val="bg2"/>
                  </a:solidFill>
                </a:rPr>
                <a:t>x</a:t>
              </a:r>
            </a:p>
          </p:txBody>
        </p:sp>
        <p:sp>
          <p:nvSpPr>
            <p:cNvPr id="351260" name="Line 28"/>
            <p:cNvSpPr>
              <a:spLocks noChangeShapeType="1"/>
            </p:cNvSpPr>
            <p:nvPr/>
          </p:nvSpPr>
          <p:spPr bwMode="auto">
            <a:xfrm>
              <a:off x="672" y="3153"/>
              <a:ext cx="132" cy="1"/>
            </a:xfrm>
            <a:prstGeom prst="line">
              <a:avLst/>
            </a:prstGeom>
            <a:noFill/>
            <a:ln w="28575">
              <a:solidFill>
                <a:schemeClr val="bg2"/>
              </a:solidFill>
              <a:round/>
              <a:headEnd/>
              <a:tailEnd/>
            </a:ln>
          </p:spPr>
          <p:txBody>
            <a:bodyPr/>
            <a:lstStyle/>
            <a:p>
              <a:endParaRPr lang="en-CA"/>
            </a:p>
          </p:txBody>
        </p:sp>
        <p:sp>
          <p:nvSpPr>
            <p:cNvPr id="351262" name="Rectangle 30"/>
            <p:cNvSpPr>
              <a:spLocks noChangeArrowheads="1"/>
            </p:cNvSpPr>
            <p:nvPr/>
          </p:nvSpPr>
          <p:spPr bwMode="auto">
            <a:xfrm>
              <a:off x="1228" y="2756"/>
              <a:ext cx="112" cy="269"/>
            </a:xfrm>
            <a:prstGeom prst="rect">
              <a:avLst/>
            </a:prstGeom>
            <a:noFill/>
            <a:ln w="9525">
              <a:noFill/>
              <a:miter lim="800000"/>
              <a:headEnd/>
              <a:tailEnd/>
            </a:ln>
          </p:spPr>
          <p:txBody>
            <a:bodyPr wrap="none" lIns="0" tIns="0" rIns="0" bIns="0">
              <a:spAutoFit/>
            </a:bodyPr>
            <a:lstStyle/>
            <a:p>
              <a:pPr>
                <a:buClrTx/>
              </a:pPr>
              <a:r>
                <a:rPr lang="en-US" b="1">
                  <a:solidFill>
                    <a:schemeClr val="bg2"/>
                  </a:solidFill>
                </a:rPr>
                <a:t>y</a:t>
              </a:r>
              <a:endParaRPr lang="en-US" sz="3200" b="1">
                <a:solidFill>
                  <a:schemeClr val="bg2"/>
                </a:solidFill>
              </a:endParaRPr>
            </a:p>
          </p:txBody>
        </p:sp>
        <p:sp>
          <p:nvSpPr>
            <p:cNvPr id="351263" name="Line 31"/>
            <p:cNvSpPr>
              <a:spLocks noChangeShapeType="1"/>
            </p:cNvSpPr>
            <p:nvPr/>
          </p:nvSpPr>
          <p:spPr bwMode="auto">
            <a:xfrm>
              <a:off x="1237" y="2803"/>
              <a:ext cx="104" cy="1"/>
            </a:xfrm>
            <a:prstGeom prst="line">
              <a:avLst/>
            </a:prstGeom>
            <a:noFill/>
            <a:ln w="28575">
              <a:solidFill>
                <a:schemeClr val="bg2"/>
              </a:solidFill>
              <a:round/>
              <a:headEnd/>
              <a:tailEnd/>
            </a:ln>
          </p:spPr>
          <p:txBody>
            <a:bodyPr/>
            <a:lstStyle/>
            <a:p>
              <a:endParaRPr lang="en-CA"/>
            </a:p>
          </p:txBody>
        </p:sp>
        <p:sp>
          <p:nvSpPr>
            <p:cNvPr id="351265" name="Rectangle 33"/>
            <p:cNvSpPr>
              <a:spLocks noChangeArrowheads="1"/>
            </p:cNvSpPr>
            <p:nvPr/>
          </p:nvSpPr>
          <p:spPr bwMode="auto">
            <a:xfrm>
              <a:off x="2165" y="3768"/>
              <a:ext cx="114" cy="307"/>
            </a:xfrm>
            <a:prstGeom prst="rect">
              <a:avLst/>
            </a:prstGeom>
            <a:noFill/>
            <a:ln w="9525">
              <a:noFill/>
              <a:miter lim="800000"/>
              <a:headEnd/>
              <a:tailEnd/>
            </a:ln>
          </p:spPr>
          <p:txBody>
            <a:bodyPr wrap="none" lIns="0" tIns="0" rIns="0" bIns="0">
              <a:spAutoFit/>
            </a:bodyPr>
            <a:lstStyle/>
            <a:p>
              <a:pPr>
                <a:buClrTx/>
              </a:pPr>
              <a:r>
                <a:rPr lang="en-US" sz="3200" b="1">
                  <a:solidFill>
                    <a:schemeClr val="bg2"/>
                  </a:solidFill>
                </a:rPr>
                <a:t>z</a:t>
              </a:r>
            </a:p>
          </p:txBody>
        </p:sp>
        <p:sp>
          <p:nvSpPr>
            <p:cNvPr id="351266" name="Line 34"/>
            <p:cNvSpPr>
              <a:spLocks noChangeShapeType="1"/>
            </p:cNvSpPr>
            <p:nvPr/>
          </p:nvSpPr>
          <p:spPr bwMode="auto">
            <a:xfrm>
              <a:off x="2165" y="3836"/>
              <a:ext cx="104" cy="1"/>
            </a:xfrm>
            <a:prstGeom prst="line">
              <a:avLst/>
            </a:prstGeom>
            <a:noFill/>
            <a:ln w="28575">
              <a:solidFill>
                <a:schemeClr val="bg2"/>
              </a:solidFill>
              <a:round/>
              <a:headEnd/>
              <a:tailEnd/>
            </a:ln>
          </p:spPr>
          <p:txBody>
            <a:bodyPr/>
            <a:lstStyle/>
            <a:p>
              <a:endParaRPr lang="en-CA"/>
            </a:p>
          </p:txBody>
        </p:sp>
        <p:sp>
          <p:nvSpPr>
            <p:cNvPr id="351268" name="Rectangle 36"/>
            <p:cNvSpPr>
              <a:spLocks noChangeArrowheads="1"/>
            </p:cNvSpPr>
            <p:nvPr/>
          </p:nvSpPr>
          <p:spPr bwMode="auto">
            <a:xfrm>
              <a:off x="1008" y="3773"/>
              <a:ext cx="114" cy="307"/>
            </a:xfrm>
            <a:prstGeom prst="rect">
              <a:avLst/>
            </a:prstGeom>
            <a:noFill/>
            <a:ln w="9525">
              <a:noFill/>
              <a:miter lim="800000"/>
              <a:headEnd/>
              <a:tailEnd/>
            </a:ln>
          </p:spPr>
          <p:txBody>
            <a:bodyPr wrap="none" lIns="0" tIns="0" rIns="0" bIns="0">
              <a:spAutoFit/>
            </a:bodyPr>
            <a:lstStyle/>
            <a:p>
              <a:pPr>
                <a:buClrTx/>
              </a:pPr>
              <a:r>
                <a:rPr lang="en-US" sz="3200" b="1">
                  <a:solidFill>
                    <a:schemeClr val="bg2"/>
                  </a:solidFill>
                </a:rPr>
                <a:t>z</a:t>
              </a:r>
            </a:p>
          </p:txBody>
        </p:sp>
        <p:sp>
          <p:nvSpPr>
            <p:cNvPr id="351269" name="Line 37"/>
            <p:cNvSpPr>
              <a:spLocks noChangeShapeType="1"/>
            </p:cNvSpPr>
            <p:nvPr/>
          </p:nvSpPr>
          <p:spPr bwMode="auto">
            <a:xfrm>
              <a:off x="1008" y="3841"/>
              <a:ext cx="104" cy="1"/>
            </a:xfrm>
            <a:prstGeom prst="line">
              <a:avLst/>
            </a:prstGeom>
            <a:noFill/>
            <a:ln w="28575">
              <a:solidFill>
                <a:schemeClr val="bg2"/>
              </a:solidFill>
              <a:round/>
              <a:headEnd/>
              <a:tailEnd/>
            </a:ln>
          </p:spPr>
          <p:txBody>
            <a:bodyPr/>
            <a:lstStyle/>
            <a:p>
              <a:endParaRPr lang="en-CA"/>
            </a:p>
          </p:txBody>
        </p:sp>
      </p:grpSp>
      <p:sp>
        <p:nvSpPr>
          <p:cNvPr id="351270" name="Rectangle 38"/>
          <p:cNvSpPr>
            <a:spLocks noChangeArrowheads="1"/>
          </p:cNvSpPr>
          <p:nvPr/>
        </p:nvSpPr>
        <p:spPr bwMode="auto">
          <a:xfrm>
            <a:off x="6607175" y="4008438"/>
            <a:ext cx="16510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latin typeface="Swiss 721 SWA" charset="0"/>
              </a:rPr>
              <a:t>y</a:t>
            </a:r>
            <a:endParaRPr lang="en-US" sz="3200" b="1"/>
          </a:p>
        </p:txBody>
      </p:sp>
      <p:sp>
        <p:nvSpPr>
          <p:cNvPr id="351272" name="Rectangle 40"/>
          <p:cNvSpPr>
            <a:spLocks noChangeArrowheads="1"/>
          </p:cNvSpPr>
          <p:nvPr/>
        </p:nvSpPr>
        <p:spPr bwMode="auto">
          <a:xfrm>
            <a:off x="4772025" y="4151313"/>
            <a:ext cx="39370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latin typeface="Swiss 721 SWA" charset="0"/>
              </a:rPr>
              <a:t>y z</a:t>
            </a:r>
            <a:endParaRPr lang="en-US" sz="3200" b="1"/>
          </a:p>
        </p:txBody>
      </p:sp>
      <p:sp>
        <p:nvSpPr>
          <p:cNvPr id="351273" name="Rectangle 41"/>
          <p:cNvSpPr>
            <a:spLocks noChangeArrowheads="1"/>
          </p:cNvSpPr>
          <p:nvPr/>
        </p:nvSpPr>
        <p:spPr bwMode="auto">
          <a:xfrm>
            <a:off x="6151563" y="6200775"/>
            <a:ext cx="14605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latin typeface="Swiss 721 SWA" charset="0"/>
              </a:rPr>
              <a:t>z</a:t>
            </a:r>
            <a:endParaRPr lang="en-US" sz="3200" b="1"/>
          </a:p>
        </p:txBody>
      </p:sp>
      <p:sp>
        <p:nvSpPr>
          <p:cNvPr id="351274" name="Line 42"/>
          <p:cNvSpPr>
            <a:spLocks noChangeShapeType="1"/>
          </p:cNvSpPr>
          <p:nvPr/>
        </p:nvSpPr>
        <p:spPr bwMode="auto">
          <a:xfrm>
            <a:off x="4970463" y="4949825"/>
            <a:ext cx="1587" cy="1054100"/>
          </a:xfrm>
          <a:prstGeom prst="line">
            <a:avLst/>
          </a:prstGeom>
          <a:noFill/>
          <a:ln w="28575">
            <a:solidFill>
              <a:srgbClr val="000000"/>
            </a:solidFill>
            <a:round/>
            <a:headEnd/>
            <a:tailEnd/>
          </a:ln>
        </p:spPr>
        <p:txBody>
          <a:bodyPr/>
          <a:lstStyle/>
          <a:p>
            <a:endParaRPr lang="en-CA"/>
          </a:p>
        </p:txBody>
      </p:sp>
      <p:sp>
        <p:nvSpPr>
          <p:cNvPr id="351275" name="Text Box 43"/>
          <p:cNvSpPr txBox="1">
            <a:spLocks noChangeArrowheads="1"/>
          </p:cNvSpPr>
          <p:nvPr/>
        </p:nvSpPr>
        <p:spPr bwMode="auto">
          <a:xfrm>
            <a:off x="5592763" y="4954588"/>
            <a:ext cx="411162" cy="366712"/>
          </a:xfrm>
          <a:prstGeom prst="rect">
            <a:avLst/>
          </a:prstGeom>
          <a:noFill/>
          <a:ln w="9525">
            <a:noFill/>
            <a:miter lim="800000"/>
            <a:headEnd/>
            <a:tailEnd/>
          </a:ln>
          <a:effectLst/>
        </p:spPr>
        <p:txBody>
          <a:bodyPr>
            <a:spAutoFit/>
          </a:bodyPr>
          <a:lstStyle/>
          <a:p>
            <a:pPr>
              <a:buClrTx/>
            </a:pPr>
            <a:r>
              <a:rPr lang="en-US" sz="1800" b="1"/>
              <a:t>1</a:t>
            </a:r>
          </a:p>
        </p:txBody>
      </p:sp>
      <p:sp>
        <p:nvSpPr>
          <p:cNvPr id="351276" name="Text Box 44"/>
          <p:cNvSpPr txBox="1">
            <a:spLocks noChangeArrowheads="1"/>
          </p:cNvSpPr>
          <p:nvPr/>
        </p:nvSpPr>
        <p:spPr bwMode="auto">
          <a:xfrm>
            <a:off x="4975225" y="4938713"/>
            <a:ext cx="411163" cy="366712"/>
          </a:xfrm>
          <a:prstGeom prst="rect">
            <a:avLst/>
          </a:prstGeom>
          <a:noFill/>
          <a:ln w="9525">
            <a:noFill/>
            <a:miter lim="800000"/>
            <a:headEnd/>
            <a:tailEnd/>
          </a:ln>
          <a:effectLst/>
        </p:spPr>
        <p:txBody>
          <a:bodyPr>
            <a:spAutoFit/>
          </a:bodyPr>
          <a:lstStyle/>
          <a:p>
            <a:pPr>
              <a:buClrTx/>
            </a:pPr>
            <a:r>
              <a:rPr lang="en-US" sz="1800" b="1"/>
              <a:t>0</a:t>
            </a:r>
          </a:p>
        </p:txBody>
      </p:sp>
      <p:sp>
        <p:nvSpPr>
          <p:cNvPr id="351277" name="Text Box 45"/>
          <p:cNvSpPr txBox="1">
            <a:spLocks noChangeArrowheads="1"/>
          </p:cNvSpPr>
          <p:nvPr/>
        </p:nvSpPr>
        <p:spPr bwMode="auto">
          <a:xfrm>
            <a:off x="6805613" y="4945063"/>
            <a:ext cx="411162" cy="366712"/>
          </a:xfrm>
          <a:prstGeom prst="rect">
            <a:avLst/>
          </a:prstGeom>
          <a:noFill/>
          <a:ln w="9525">
            <a:noFill/>
            <a:miter lim="800000"/>
            <a:headEnd/>
            <a:tailEnd/>
          </a:ln>
          <a:effectLst/>
        </p:spPr>
        <p:txBody>
          <a:bodyPr>
            <a:spAutoFit/>
          </a:bodyPr>
          <a:lstStyle/>
          <a:p>
            <a:pPr>
              <a:buClrTx/>
            </a:pPr>
            <a:r>
              <a:rPr lang="en-US" sz="1800" b="1"/>
              <a:t>2</a:t>
            </a:r>
          </a:p>
        </p:txBody>
      </p:sp>
      <p:sp>
        <p:nvSpPr>
          <p:cNvPr id="351278" name="Text Box 46"/>
          <p:cNvSpPr txBox="1">
            <a:spLocks noChangeArrowheads="1"/>
          </p:cNvSpPr>
          <p:nvPr/>
        </p:nvSpPr>
        <p:spPr bwMode="auto">
          <a:xfrm>
            <a:off x="4960938" y="5464175"/>
            <a:ext cx="411162" cy="366713"/>
          </a:xfrm>
          <a:prstGeom prst="rect">
            <a:avLst/>
          </a:prstGeom>
          <a:noFill/>
          <a:ln w="9525">
            <a:noFill/>
            <a:miter lim="800000"/>
            <a:headEnd/>
            <a:tailEnd/>
          </a:ln>
          <a:effectLst/>
        </p:spPr>
        <p:txBody>
          <a:bodyPr>
            <a:spAutoFit/>
          </a:bodyPr>
          <a:lstStyle/>
          <a:p>
            <a:pPr>
              <a:buClrTx/>
            </a:pPr>
            <a:r>
              <a:rPr lang="en-US" sz="1800" b="1"/>
              <a:t>4</a:t>
            </a:r>
          </a:p>
        </p:txBody>
      </p:sp>
      <p:sp>
        <p:nvSpPr>
          <p:cNvPr id="351279" name="Text Box 47"/>
          <p:cNvSpPr txBox="1">
            <a:spLocks noChangeArrowheads="1"/>
          </p:cNvSpPr>
          <p:nvPr/>
        </p:nvSpPr>
        <p:spPr bwMode="auto">
          <a:xfrm>
            <a:off x="6196013" y="4938713"/>
            <a:ext cx="411162" cy="366712"/>
          </a:xfrm>
          <a:prstGeom prst="rect">
            <a:avLst/>
          </a:prstGeom>
          <a:noFill/>
          <a:ln w="9525">
            <a:noFill/>
            <a:miter lim="800000"/>
            <a:headEnd/>
            <a:tailEnd/>
          </a:ln>
          <a:effectLst/>
        </p:spPr>
        <p:txBody>
          <a:bodyPr>
            <a:spAutoFit/>
          </a:bodyPr>
          <a:lstStyle/>
          <a:p>
            <a:pPr>
              <a:buClrTx/>
            </a:pPr>
            <a:r>
              <a:rPr lang="en-US" sz="1800" b="1"/>
              <a:t>3</a:t>
            </a:r>
          </a:p>
        </p:txBody>
      </p:sp>
      <p:sp>
        <p:nvSpPr>
          <p:cNvPr id="351280" name="Line 48"/>
          <p:cNvSpPr>
            <a:spLocks noChangeShapeType="1"/>
          </p:cNvSpPr>
          <p:nvPr/>
        </p:nvSpPr>
        <p:spPr bwMode="auto">
          <a:xfrm flipV="1">
            <a:off x="4968875" y="4941888"/>
            <a:ext cx="2465388" cy="3175"/>
          </a:xfrm>
          <a:prstGeom prst="line">
            <a:avLst/>
          </a:prstGeom>
          <a:noFill/>
          <a:ln w="28575">
            <a:solidFill>
              <a:srgbClr val="000000"/>
            </a:solidFill>
            <a:round/>
            <a:headEnd/>
            <a:tailEnd/>
          </a:ln>
        </p:spPr>
        <p:txBody>
          <a:bodyPr/>
          <a:lstStyle/>
          <a:p>
            <a:endParaRPr lang="en-CA"/>
          </a:p>
        </p:txBody>
      </p:sp>
      <p:sp>
        <p:nvSpPr>
          <p:cNvPr id="351281" name="Line 49"/>
          <p:cNvSpPr>
            <a:spLocks noChangeShapeType="1"/>
          </p:cNvSpPr>
          <p:nvPr/>
        </p:nvSpPr>
        <p:spPr bwMode="auto">
          <a:xfrm flipH="1">
            <a:off x="5592763" y="4941888"/>
            <a:ext cx="1587" cy="1065212"/>
          </a:xfrm>
          <a:prstGeom prst="line">
            <a:avLst/>
          </a:prstGeom>
          <a:noFill/>
          <a:ln w="28575">
            <a:solidFill>
              <a:srgbClr val="000000"/>
            </a:solidFill>
            <a:round/>
            <a:headEnd/>
            <a:tailEnd/>
          </a:ln>
        </p:spPr>
        <p:txBody>
          <a:bodyPr/>
          <a:lstStyle/>
          <a:p>
            <a:endParaRPr lang="en-CA"/>
          </a:p>
        </p:txBody>
      </p:sp>
      <p:sp>
        <p:nvSpPr>
          <p:cNvPr id="351282" name="Line 50"/>
          <p:cNvSpPr>
            <a:spLocks noChangeShapeType="1"/>
          </p:cNvSpPr>
          <p:nvPr/>
        </p:nvSpPr>
        <p:spPr bwMode="auto">
          <a:xfrm flipH="1">
            <a:off x="6202363" y="4935538"/>
            <a:ext cx="1587" cy="1065212"/>
          </a:xfrm>
          <a:prstGeom prst="line">
            <a:avLst/>
          </a:prstGeom>
          <a:noFill/>
          <a:ln w="28575">
            <a:solidFill>
              <a:srgbClr val="000000"/>
            </a:solidFill>
            <a:round/>
            <a:headEnd/>
            <a:tailEnd/>
          </a:ln>
        </p:spPr>
        <p:txBody>
          <a:bodyPr/>
          <a:lstStyle/>
          <a:p>
            <a:endParaRPr lang="en-CA"/>
          </a:p>
        </p:txBody>
      </p:sp>
      <p:sp>
        <p:nvSpPr>
          <p:cNvPr id="351283" name="Line 51"/>
          <p:cNvSpPr>
            <a:spLocks noChangeShapeType="1"/>
          </p:cNvSpPr>
          <p:nvPr/>
        </p:nvSpPr>
        <p:spPr bwMode="auto">
          <a:xfrm flipH="1">
            <a:off x="6808788" y="4938713"/>
            <a:ext cx="1587" cy="1035050"/>
          </a:xfrm>
          <a:prstGeom prst="line">
            <a:avLst/>
          </a:prstGeom>
          <a:noFill/>
          <a:ln w="28575">
            <a:solidFill>
              <a:srgbClr val="000000"/>
            </a:solidFill>
            <a:round/>
            <a:headEnd/>
            <a:tailEnd/>
          </a:ln>
        </p:spPr>
        <p:txBody>
          <a:bodyPr/>
          <a:lstStyle/>
          <a:p>
            <a:endParaRPr lang="en-CA"/>
          </a:p>
        </p:txBody>
      </p:sp>
      <p:sp>
        <p:nvSpPr>
          <p:cNvPr id="351284" name="Line 52"/>
          <p:cNvSpPr>
            <a:spLocks noChangeShapeType="1"/>
          </p:cNvSpPr>
          <p:nvPr/>
        </p:nvSpPr>
        <p:spPr bwMode="auto">
          <a:xfrm flipV="1">
            <a:off x="4973638" y="5464175"/>
            <a:ext cx="2457450" cy="3175"/>
          </a:xfrm>
          <a:prstGeom prst="line">
            <a:avLst/>
          </a:prstGeom>
          <a:noFill/>
          <a:ln w="28575">
            <a:solidFill>
              <a:srgbClr val="000000"/>
            </a:solidFill>
            <a:round/>
            <a:headEnd/>
            <a:tailEnd/>
          </a:ln>
        </p:spPr>
        <p:txBody>
          <a:bodyPr/>
          <a:lstStyle/>
          <a:p>
            <a:endParaRPr lang="en-CA"/>
          </a:p>
        </p:txBody>
      </p:sp>
      <p:sp>
        <p:nvSpPr>
          <p:cNvPr id="351285" name="Line 53"/>
          <p:cNvSpPr>
            <a:spLocks noChangeShapeType="1"/>
          </p:cNvSpPr>
          <p:nvPr/>
        </p:nvSpPr>
        <p:spPr bwMode="auto">
          <a:xfrm flipV="1">
            <a:off x="4975225" y="5994400"/>
            <a:ext cx="2457450" cy="4763"/>
          </a:xfrm>
          <a:prstGeom prst="line">
            <a:avLst/>
          </a:prstGeom>
          <a:noFill/>
          <a:ln w="28575">
            <a:solidFill>
              <a:srgbClr val="000000"/>
            </a:solidFill>
            <a:round/>
            <a:headEnd/>
            <a:tailEnd/>
          </a:ln>
        </p:spPr>
        <p:txBody>
          <a:bodyPr/>
          <a:lstStyle/>
          <a:p>
            <a:endParaRPr lang="en-CA"/>
          </a:p>
        </p:txBody>
      </p:sp>
      <p:sp>
        <p:nvSpPr>
          <p:cNvPr id="351286" name="Text Box 54"/>
          <p:cNvSpPr txBox="1">
            <a:spLocks noChangeArrowheads="1"/>
          </p:cNvSpPr>
          <p:nvPr/>
        </p:nvSpPr>
        <p:spPr bwMode="auto">
          <a:xfrm>
            <a:off x="5602288" y="5472113"/>
            <a:ext cx="411162" cy="366712"/>
          </a:xfrm>
          <a:prstGeom prst="rect">
            <a:avLst/>
          </a:prstGeom>
          <a:noFill/>
          <a:ln w="9525">
            <a:noFill/>
            <a:miter lim="800000"/>
            <a:headEnd/>
            <a:tailEnd/>
          </a:ln>
          <a:effectLst/>
        </p:spPr>
        <p:txBody>
          <a:bodyPr>
            <a:spAutoFit/>
          </a:bodyPr>
          <a:lstStyle/>
          <a:p>
            <a:pPr>
              <a:buClrTx/>
            </a:pPr>
            <a:r>
              <a:rPr lang="en-US" sz="1800" b="1"/>
              <a:t>5</a:t>
            </a:r>
          </a:p>
        </p:txBody>
      </p:sp>
      <p:sp>
        <p:nvSpPr>
          <p:cNvPr id="351287" name="Text Box 55"/>
          <p:cNvSpPr txBox="1">
            <a:spLocks noChangeArrowheads="1"/>
          </p:cNvSpPr>
          <p:nvPr/>
        </p:nvSpPr>
        <p:spPr bwMode="auto">
          <a:xfrm>
            <a:off x="6813550" y="5470525"/>
            <a:ext cx="411163" cy="366713"/>
          </a:xfrm>
          <a:prstGeom prst="rect">
            <a:avLst/>
          </a:prstGeom>
          <a:noFill/>
          <a:ln w="9525">
            <a:noFill/>
            <a:miter lim="800000"/>
            <a:headEnd/>
            <a:tailEnd/>
          </a:ln>
          <a:effectLst/>
        </p:spPr>
        <p:txBody>
          <a:bodyPr>
            <a:spAutoFit/>
          </a:bodyPr>
          <a:lstStyle/>
          <a:p>
            <a:pPr>
              <a:buClrTx/>
            </a:pPr>
            <a:r>
              <a:rPr lang="en-US" sz="1800" b="1"/>
              <a:t>6</a:t>
            </a:r>
          </a:p>
        </p:txBody>
      </p:sp>
      <p:sp>
        <p:nvSpPr>
          <p:cNvPr id="351288" name="Text Box 56"/>
          <p:cNvSpPr txBox="1">
            <a:spLocks noChangeArrowheads="1"/>
          </p:cNvSpPr>
          <p:nvPr/>
        </p:nvSpPr>
        <p:spPr bwMode="auto">
          <a:xfrm>
            <a:off x="6218238" y="5464175"/>
            <a:ext cx="411162" cy="366713"/>
          </a:xfrm>
          <a:prstGeom prst="rect">
            <a:avLst/>
          </a:prstGeom>
          <a:noFill/>
          <a:ln w="9525">
            <a:noFill/>
            <a:miter lim="800000"/>
            <a:headEnd/>
            <a:tailEnd/>
          </a:ln>
          <a:effectLst/>
        </p:spPr>
        <p:txBody>
          <a:bodyPr>
            <a:spAutoFit/>
          </a:bodyPr>
          <a:lstStyle/>
          <a:p>
            <a:pPr>
              <a:buClrTx/>
            </a:pPr>
            <a:r>
              <a:rPr lang="en-US" sz="1800" b="1"/>
              <a:t>7</a:t>
            </a:r>
          </a:p>
        </p:txBody>
      </p:sp>
      <p:sp>
        <p:nvSpPr>
          <p:cNvPr id="351289" name="Line 57"/>
          <p:cNvSpPr>
            <a:spLocks noChangeShapeType="1"/>
          </p:cNvSpPr>
          <p:nvPr/>
        </p:nvSpPr>
        <p:spPr bwMode="auto">
          <a:xfrm>
            <a:off x="7427913" y="4956175"/>
            <a:ext cx="0" cy="1047750"/>
          </a:xfrm>
          <a:prstGeom prst="line">
            <a:avLst/>
          </a:prstGeom>
          <a:noFill/>
          <a:ln w="28575">
            <a:solidFill>
              <a:srgbClr val="000000"/>
            </a:solidFill>
            <a:round/>
            <a:headEnd/>
            <a:tailEnd/>
          </a:ln>
        </p:spPr>
        <p:txBody>
          <a:bodyPr/>
          <a:lstStyle/>
          <a:p>
            <a:endParaRPr lang="en-CA"/>
          </a:p>
        </p:txBody>
      </p:sp>
      <p:sp>
        <p:nvSpPr>
          <p:cNvPr id="351290" name="Rectangle 58"/>
          <p:cNvSpPr>
            <a:spLocks noChangeArrowheads="1"/>
          </p:cNvSpPr>
          <p:nvPr/>
        </p:nvSpPr>
        <p:spPr bwMode="auto">
          <a:xfrm>
            <a:off x="4557713" y="4433888"/>
            <a:ext cx="16510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latin typeface="Swiss 721 SWA" charset="0"/>
              </a:rPr>
              <a:t>x</a:t>
            </a:r>
            <a:endParaRPr lang="en-US" sz="3200" b="1"/>
          </a:p>
        </p:txBody>
      </p:sp>
      <p:sp>
        <p:nvSpPr>
          <p:cNvPr id="351291" name="Rectangle 59"/>
          <p:cNvSpPr>
            <a:spLocks noChangeArrowheads="1"/>
          </p:cNvSpPr>
          <p:nvPr/>
        </p:nvSpPr>
        <p:spPr bwMode="auto">
          <a:xfrm>
            <a:off x="4772025" y="4999038"/>
            <a:ext cx="139700" cy="334962"/>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0</a:t>
            </a:r>
            <a:endParaRPr lang="en-US" b="1"/>
          </a:p>
        </p:txBody>
      </p:sp>
      <p:sp>
        <p:nvSpPr>
          <p:cNvPr id="351292" name="Rectangle 60"/>
          <p:cNvSpPr>
            <a:spLocks noChangeArrowheads="1"/>
          </p:cNvSpPr>
          <p:nvPr/>
        </p:nvSpPr>
        <p:spPr bwMode="auto">
          <a:xfrm>
            <a:off x="4772025" y="5492750"/>
            <a:ext cx="139700" cy="334963"/>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1</a:t>
            </a:r>
            <a:endParaRPr lang="en-US" b="1"/>
          </a:p>
        </p:txBody>
      </p:sp>
      <p:sp>
        <p:nvSpPr>
          <p:cNvPr id="351293" name="Rectangle 61"/>
          <p:cNvSpPr>
            <a:spLocks noChangeArrowheads="1"/>
          </p:cNvSpPr>
          <p:nvPr/>
        </p:nvSpPr>
        <p:spPr bwMode="auto">
          <a:xfrm>
            <a:off x="5122863" y="4502150"/>
            <a:ext cx="279400" cy="334963"/>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00</a:t>
            </a:r>
            <a:endParaRPr lang="en-US" b="1"/>
          </a:p>
        </p:txBody>
      </p:sp>
      <p:sp>
        <p:nvSpPr>
          <p:cNvPr id="351294" name="Rectangle 62"/>
          <p:cNvSpPr>
            <a:spLocks noChangeArrowheads="1"/>
          </p:cNvSpPr>
          <p:nvPr/>
        </p:nvSpPr>
        <p:spPr bwMode="auto">
          <a:xfrm>
            <a:off x="5688013" y="4502150"/>
            <a:ext cx="279400" cy="334963"/>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01</a:t>
            </a:r>
            <a:endParaRPr lang="en-US" b="1"/>
          </a:p>
        </p:txBody>
      </p:sp>
      <p:sp>
        <p:nvSpPr>
          <p:cNvPr id="351295" name="Rectangle 63"/>
          <p:cNvSpPr>
            <a:spLocks noChangeArrowheads="1"/>
          </p:cNvSpPr>
          <p:nvPr/>
        </p:nvSpPr>
        <p:spPr bwMode="auto">
          <a:xfrm>
            <a:off x="6253163" y="4502150"/>
            <a:ext cx="279400" cy="334963"/>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11</a:t>
            </a:r>
            <a:endParaRPr lang="en-US" b="1"/>
          </a:p>
        </p:txBody>
      </p:sp>
      <p:sp>
        <p:nvSpPr>
          <p:cNvPr id="351296" name="Rectangle 64"/>
          <p:cNvSpPr>
            <a:spLocks noChangeArrowheads="1"/>
          </p:cNvSpPr>
          <p:nvPr/>
        </p:nvSpPr>
        <p:spPr bwMode="auto">
          <a:xfrm>
            <a:off x="6818313" y="4502150"/>
            <a:ext cx="279400" cy="334963"/>
          </a:xfrm>
          <a:prstGeom prst="rect">
            <a:avLst/>
          </a:prstGeom>
          <a:noFill/>
          <a:ln w="9525">
            <a:noFill/>
            <a:miter lim="800000"/>
            <a:headEnd/>
            <a:tailEnd/>
          </a:ln>
        </p:spPr>
        <p:txBody>
          <a:bodyPr wrap="none" lIns="0" tIns="0" rIns="0" bIns="0">
            <a:spAutoFit/>
          </a:bodyPr>
          <a:lstStyle/>
          <a:p>
            <a:pPr>
              <a:buClrTx/>
            </a:pPr>
            <a:r>
              <a:rPr lang="en-US" sz="2200" b="1">
                <a:solidFill>
                  <a:srgbClr val="000000"/>
                </a:solidFill>
                <a:latin typeface="Swiss 721 SWA" charset="0"/>
              </a:rPr>
              <a:t>10</a:t>
            </a:r>
            <a:endParaRPr lang="en-US" b="1"/>
          </a:p>
        </p:txBody>
      </p:sp>
      <p:grpSp>
        <p:nvGrpSpPr>
          <p:cNvPr id="351309" name="Group 77"/>
          <p:cNvGrpSpPr>
            <a:grpSpLocks/>
          </p:cNvGrpSpPr>
          <p:nvPr/>
        </p:nvGrpSpPr>
        <p:grpSpPr bwMode="auto">
          <a:xfrm>
            <a:off x="6173788" y="4479925"/>
            <a:ext cx="1082675" cy="71438"/>
            <a:chOff x="3889" y="2808"/>
            <a:chExt cx="682" cy="59"/>
          </a:xfrm>
        </p:grpSpPr>
        <p:sp>
          <p:nvSpPr>
            <p:cNvPr id="351297" name="Freeform 65"/>
            <p:cNvSpPr>
              <a:spLocks/>
            </p:cNvSpPr>
            <p:nvPr/>
          </p:nvSpPr>
          <p:spPr bwMode="auto">
            <a:xfrm>
              <a:off x="3889" y="2808"/>
              <a:ext cx="57" cy="59"/>
            </a:xfrm>
            <a:custGeom>
              <a:avLst/>
              <a:gdLst/>
              <a:ahLst/>
              <a:cxnLst>
                <a:cxn ang="0">
                  <a:pos x="3" y="47"/>
                </a:cxn>
                <a:cxn ang="0">
                  <a:pos x="0" y="49"/>
                </a:cxn>
                <a:cxn ang="0">
                  <a:pos x="0" y="57"/>
                </a:cxn>
                <a:cxn ang="0">
                  <a:pos x="3" y="57"/>
                </a:cxn>
                <a:cxn ang="0">
                  <a:pos x="5" y="59"/>
                </a:cxn>
                <a:cxn ang="0">
                  <a:pos x="12" y="59"/>
                </a:cxn>
                <a:cxn ang="0">
                  <a:pos x="12" y="57"/>
                </a:cxn>
                <a:cxn ang="0">
                  <a:pos x="55" y="11"/>
                </a:cxn>
                <a:cxn ang="0">
                  <a:pos x="57" y="9"/>
                </a:cxn>
                <a:cxn ang="0">
                  <a:pos x="57" y="2"/>
                </a:cxn>
                <a:cxn ang="0">
                  <a:pos x="55" y="2"/>
                </a:cxn>
                <a:cxn ang="0">
                  <a:pos x="53" y="0"/>
                </a:cxn>
                <a:cxn ang="0">
                  <a:pos x="45" y="0"/>
                </a:cxn>
                <a:cxn ang="0">
                  <a:pos x="45" y="2"/>
                </a:cxn>
                <a:cxn ang="0">
                  <a:pos x="3" y="47"/>
                </a:cxn>
              </a:cxnLst>
              <a:rect l="0" t="0" r="r" b="b"/>
              <a:pathLst>
                <a:path w="57" h="59">
                  <a:moveTo>
                    <a:pt x="3" y="47"/>
                  </a:moveTo>
                  <a:lnTo>
                    <a:pt x="0" y="49"/>
                  </a:lnTo>
                  <a:lnTo>
                    <a:pt x="0" y="57"/>
                  </a:lnTo>
                  <a:lnTo>
                    <a:pt x="3" y="57"/>
                  </a:lnTo>
                  <a:lnTo>
                    <a:pt x="5" y="59"/>
                  </a:lnTo>
                  <a:lnTo>
                    <a:pt x="12" y="59"/>
                  </a:lnTo>
                  <a:lnTo>
                    <a:pt x="12" y="57"/>
                  </a:lnTo>
                  <a:lnTo>
                    <a:pt x="55" y="11"/>
                  </a:lnTo>
                  <a:lnTo>
                    <a:pt x="57" y="9"/>
                  </a:lnTo>
                  <a:lnTo>
                    <a:pt x="57" y="2"/>
                  </a:lnTo>
                  <a:lnTo>
                    <a:pt x="55" y="2"/>
                  </a:lnTo>
                  <a:lnTo>
                    <a:pt x="53" y="0"/>
                  </a:lnTo>
                  <a:lnTo>
                    <a:pt x="45" y="0"/>
                  </a:lnTo>
                  <a:lnTo>
                    <a:pt x="45" y="2"/>
                  </a:lnTo>
                  <a:lnTo>
                    <a:pt x="3" y="47"/>
                  </a:lnTo>
                  <a:close/>
                </a:path>
              </a:pathLst>
            </a:custGeom>
            <a:solidFill>
              <a:srgbClr val="000000"/>
            </a:solidFill>
            <a:ln w="19050" cmpd="sng">
              <a:solidFill>
                <a:srgbClr val="000000"/>
              </a:solidFill>
              <a:round/>
              <a:headEnd/>
              <a:tailEnd/>
            </a:ln>
          </p:spPr>
          <p:txBody>
            <a:bodyPr/>
            <a:lstStyle/>
            <a:p>
              <a:endParaRPr lang="en-CA"/>
            </a:p>
          </p:txBody>
        </p:sp>
        <p:sp>
          <p:nvSpPr>
            <p:cNvPr id="351298" name="Freeform 66"/>
            <p:cNvSpPr>
              <a:spLocks/>
            </p:cNvSpPr>
            <p:nvPr/>
          </p:nvSpPr>
          <p:spPr bwMode="auto">
            <a:xfrm>
              <a:off x="3932" y="2808"/>
              <a:ext cx="594" cy="14"/>
            </a:xfrm>
            <a:custGeom>
              <a:avLst/>
              <a:gdLst/>
              <a:ahLst/>
              <a:cxnLst>
                <a:cxn ang="0">
                  <a:pos x="7" y="0"/>
                </a:cxn>
                <a:cxn ang="0">
                  <a:pos x="5" y="0"/>
                </a:cxn>
                <a:cxn ang="0">
                  <a:pos x="0" y="4"/>
                </a:cxn>
                <a:cxn ang="0">
                  <a:pos x="0" y="11"/>
                </a:cxn>
                <a:cxn ang="0">
                  <a:pos x="2" y="11"/>
                </a:cxn>
                <a:cxn ang="0">
                  <a:pos x="5" y="14"/>
                </a:cxn>
                <a:cxn ang="0">
                  <a:pos x="591" y="14"/>
                </a:cxn>
                <a:cxn ang="0">
                  <a:pos x="591" y="11"/>
                </a:cxn>
                <a:cxn ang="0">
                  <a:pos x="594" y="11"/>
                </a:cxn>
                <a:cxn ang="0">
                  <a:pos x="594" y="4"/>
                </a:cxn>
                <a:cxn ang="0">
                  <a:pos x="591" y="2"/>
                </a:cxn>
                <a:cxn ang="0">
                  <a:pos x="591" y="0"/>
                </a:cxn>
                <a:cxn ang="0">
                  <a:pos x="587" y="0"/>
                </a:cxn>
                <a:cxn ang="0">
                  <a:pos x="7" y="0"/>
                </a:cxn>
              </a:cxnLst>
              <a:rect l="0" t="0" r="r" b="b"/>
              <a:pathLst>
                <a:path w="594" h="14">
                  <a:moveTo>
                    <a:pt x="7" y="0"/>
                  </a:moveTo>
                  <a:lnTo>
                    <a:pt x="5" y="0"/>
                  </a:lnTo>
                  <a:lnTo>
                    <a:pt x="0" y="4"/>
                  </a:lnTo>
                  <a:lnTo>
                    <a:pt x="0" y="11"/>
                  </a:lnTo>
                  <a:lnTo>
                    <a:pt x="2" y="11"/>
                  </a:lnTo>
                  <a:lnTo>
                    <a:pt x="5" y="14"/>
                  </a:lnTo>
                  <a:lnTo>
                    <a:pt x="591" y="14"/>
                  </a:lnTo>
                  <a:lnTo>
                    <a:pt x="591" y="11"/>
                  </a:lnTo>
                  <a:lnTo>
                    <a:pt x="594" y="11"/>
                  </a:lnTo>
                  <a:lnTo>
                    <a:pt x="594" y="4"/>
                  </a:lnTo>
                  <a:lnTo>
                    <a:pt x="591" y="2"/>
                  </a:lnTo>
                  <a:lnTo>
                    <a:pt x="591" y="0"/>
                  </a:lnTo>
                  <a:lnTo>
                    <a:pt x="587" y="0"/>
                  </a:lnTo>
                  <a:lnTo>
                    <a:pt x="7" y="0"/>
                  </a:lnTo>
                  <a:close/>
                </a:path>
              </a:pathLst>
            </a:custGeom>
            <a:solidFill>
              <a:srgbClr val="000000"/>
            </a:solidFill>
            <a:ln w="19050" cmpd="sng">
              <a:solidFill>
                <a:srgbClr val="000000"/>
              </a:solidFill>
              <a:round/>
              <a:headEnd/>
              <a:tailEnd/>
            </a:ln>
          </p:spPr>
          <p:txBody>
            <a:bodyPr/>
            <a:lstStyle/>
            <a:p>
              <a:endParaRPr lang="en-CA"/>
            </a:p>
          </p:txBody>
        </p:sp>
        <p:sp>
          <p:nvSpPr>
            <p:cNvPr id="351299" name="Freeform 67"/>
            <p:cNvSpPr>
              <a:spLocks/>
            </p:cNvSpPr>
            <p:nvPr/>
          </p:nvSpPr>
          <p:spPr bwMode="auto">
            <a:xfrm>
              <a:off x="4511" y="2808"/>
              <a:ext cx="60" cy="59"/>
            </a:xfrm>
            <a:custGeom>
              <a:avLst/>
              <a:gdLst/>
              <a:ahLst/>
              <a:cxnLst>
                <a:cxn ang="0">
                  <a:pos x="12" y="2"/>
                </a:cxn>
                <a:cxn ang="0">
                  <a:pos x="12" y="0"/>
                </a:cxn>
                <a:cxn ang="0">
                  <a:pos x="5" y="0"/>
                </a:cxn>
                <a:cxn ang="0">
                  <a:pos x="0" y="4"/>
                </a:cxn>
                <a:cxn ang="0">
                  <a:pos x="0" y="11"/>
                </a:cxn>
                <a:cxn ang="0">
                  <a:pos x="3" y="11"/>
                </a:cxn>
                <a:cxn ang="0">
                  <a:pos x="48" y="57"/>
                </a:cxn>
                <a:cxn ang="0">
                  <a:pos x="50" y="59"/>
                </a:cxn>
                <a:cxn ang="0">
                  <a:pos x="57" y="59"/>
                </a:cxn>
                <a:cxn ang="0">
                  <a:pos x="57" y="57"/>
                </a:cxn>
                <a:cxn ang="0">
                  <a:pos x="60" y="57"/>
                </a:cxn>
                <a:cxn ang="0">
                  <a:pos x="60" y="49"/>
                </a:cxn>
                <a:cxn ang="0">
                  <a:pos x="57" y="47"/>
                </a:cxn>
                <a:cxn ang="0">
                  <a:pos x="12" y="2"/>
                </a:cxn>
              </a:cxnLst>
              <a:rect l="0" t="0" r="r" b="b"/>
              <a:pathLst>
                <a:path w="60" h="59">
                  <a:moveTo>
                    <a:pt x="12" y="2"/>
                  </a:moveTo>
                  <a:lnTo>
                    <a:pt x="12" y="0"/>
                  </a:lnTo>
                  <a:lnTo>
                    <a:pt x="5" y="0"/>
                  </a:lnTo>
                  <a:lnTo>
                    <a:pt x="0" y="4"/>
                  </a:lnTo>
                  <a:lnTo>
                    <a:pt x="0" y="11"/>
                  </a:lnTo>
                  <a:lnTo>
                    <a:pt x="3" y="11"/>
                  </a:lnTo>
                  <a:lnTo>
                    <a:pt x="48" y="57"/>
                  </a:lnTo>
                  <a:lnTo>
                    <a:pt x="50" y="59"/>
                  </a:lnTo>
                  <a:lnTo>
                    <a:pt x="57" y="59"/>
                  </a:lnTo>
                  <a:lnTo>
                    <a:pt x="57" y="57"/>
                  </a:lnTo>
                  <a:lnTo>
                    <a:pt x="60" y="57"/>
                  </a:lnTo>
                  <a:lnTo>
                    <a:pt x="60" y="49"/>
                  </a:lnTo>
                  <a:lnTo>
                    <a:pt x="57" y="47"/>
                  </a:lnTo>
                  <a:lnTo>
                    <a:pt x="12" y="2"/>
                  </a:lnTo>
                  <a:close/>
                </a:path>
              </a:pathLst>
            </a:custGeom>
            <a:solidFill>
              <a:srgbClr val="000000"/>
            </a:solidFill>
            <a:ln w="19050" cmpd="sng">
              <a:solidFill>
                <a:srgbClr val="000000"/>
              </a:solidFill>
              <a:round/>
              <a:headEnd/>
              <a:tailEnd/>
            </a:ln>
          </p:spPr>
          <p:txBody>
            <a:bodyPr/>
            <a:lstStyle/>
            <a:p>
              <a:endParaRPr lang="en-CA"/>
            </a:p>
          </p:txBody>
        </p:sp>
      </p:grpSp>
      <p:grpSp>
        <p:nvGrpSpPr>
          <p:cNvPr id="351311" name="Group 79"/>
          <p:cNvGrpSpPr>
            <a:grpSpLocks/>
          </p:cNvGrpSpPr>
          <p:nvPr/>
        </p:nvGrpSpPr>
        <p:grpSpPr bwMode="auto">
          <a:xfrm>
            <a:off x="4618038" y="5387975"/>
            <a:ext cx="79375" cy="658813"/>
            <a:chOff x="2909" y="3394"/>
            <a:chExt cx="59" cy="415"/>
          </a:xfrm>
        </p:grpSpPr>
        <p:sp>
          <p:nvSpPr>
            <p:cNvPr id="351300" name="Freeform 68"/>
            <p:cNvSpPr>
              <a:spLocks/>
            </p:cNvSpPr>
            <p:nvPr/>
          </p:nvSpPr>
          <p:spPr bwMode="auto">
            <a:xfrm>
              <a:off x="2909" y="3394"/>
              <a:ext cx="59" cy="59"/>
            </a:xfrm>
            <a:custGeom>
              <a:avLst/>
              <a:gdLst/>
              <a:ahLst/>
              <a:cxnLst>
                <a:cxn ang="0">
                  <a:pos x="57" y="12"/>
                </a:cxn>
                <a:cxn ang="0">
                  <a:pos x="59" y="12"/>
                </a:cxn>
                <a:cxn ang="0">
                  <a:pos x="59" y="4"/>
                </a:cxn>
                <a:cxn ang="0">
                  <a:pos x="57" y="2"/>
                </a:cxn>
                <a:cxn ang="0">
                  <a:pos x="57" y="0"/>
                </a:cxn>
                <a:cxn ang="0">
                  <a:pos x="49" y="0"/>
                </a:cxn>
                <a:cxn ang="0">
                  <a:pos x="47" y="2"/>
                </a:cxn>
                <a:cxn ang="0">
                  <a:pos x="2" y="47"/>
                </a:cxn>
                <a:cxn ang="0">
                  <a:pos x="0" y="50"/>
                </a:cxn>
                <a:cxn ang="0">
                  <a:pos x="0" y="57"/>
                </a:cxn>
                <a:cxn ang="0">
                  <a:pos x="2" y="57"/>
                </a:cxn>
                <a:cxn ang="0">
                  <a:pos x="4" y="59"/>
                </a:cxn>
                <a:cxn ang="0">
                  <a:pos x="11" y="59"/>
                </a:cxn>
                <a:cxn ang="0">
                  <a:pos x="11" y="57"/>
                </a:cxn>
                <a:cxn ang="0">
                  <a:pos x="57" y="12"/>
                </a:cxn>
              </a:cxnLst>
              <a:rect l="0" t="0" r="r" b="b"/>
              <a:pathLst>
                <a:path w="59" h="59">
                  <a:moveTo>
                    <a:pt x="57" y="12"/>
                  </a:moveTo>
                  <a:lnTo>
                    <a:pt x="59" y="12"/>
                  </a:lnTo>
                  <a:lnTo>
                    <a:pt x="59" y="4"/>
                  </a:lnTo>
                  <a:lnTo>
                    <a:pt x="57" y="2"/>
                  </a:lnTo>
                  <a:lnTo>
                    <a:pt x="57" y="0"/>
                  </a:lnTo>
                  <a:lnTo>
                    <a:pt x="49" y="0"/>
                  </a:lnTo>
                  <a:lnTo>
                    <a:pt x="47" y="2"/>
                  </a:lnTo>
                  <a:lnTo>
                    <a:pt x="2" y="47"/>
                  </a:lnTo>
                  <a:lnTo>
                    <a:pt x="0" y="50"/>
                  </a:lnTo>
                  <a:lnTo>
                    <a:pt x="0" y="57"/>
                  </a:lnTo>
                  <a:lnTo>
                    <a:pt x="2" y="57"/>
                  </a:lnTo>
                  <a:lnTo>
                    <a:pt x="4" y="59"/>
                  </a:lnTo>
                  <a:lnTo>
                    <a:pt x="11" y="59"/>
                  </a:lnTo>
                  <a:lnTo>
                    <a:pt x="11" y="57"/>
                  </a:lnTo>
                  <a:lnTo>
                    <a:pt x="57" y="12"/>
                  </a:lnTo>
                  <a:close/>
                </a:path>
              </a:pathLst>
            </a:custGeom>
            <a:solidFill>
              <a:srgbClr val="000000"/>
            </a:solidFill>
            <a:ln w="19050" cmpd="sng">
              <a:solidFill>
                <a:srgbClr val="000000"/>
              </a:solidFill>
              <a:round/>
              <a:headEnd/>
              <a:tailEnd/>
            </a:ln>
          </p:spPr>
          <p:txBody>
            <a:bodyPr/>
            <a:lstStyle/>
            <a:p>
              <a:endParaRPr lang="en-CA"/>
            </a:p>
          </p:txBody>
        </p:sp>
        <p:sp>
          <p:nvSpPr>
            <p:cNvPr id="351301" name="Freeform 69"/>
            <p:cNvSpPr>
              <a:spLocks/>
            </p:cNvSpPr>
            <p:nvPr/>
          </p:nvSpPr>
          <p:spPr bwMode="auto">
            <a:xfrm>
              <a:off x="2909" y="3439"/>
              <a:ext cx="14" cy="325"/>
            </a:xfrm>
            <a:custGeom>
              <a:avLst/>
              <a:gdLst/>
              <a:ahLst/>
              <a:cxnLst>
                <a:cxn ang="0">
                  <a:pos x="14" y="7"/>
                </a:cxn>
                <a:cxn ang="0">
                  <a:pos x="14" y="5"/>
                </a:cxn>
                <a:cxn ang="0">
                  <a:pos x="11" y="2"/>
                </a:cxn>
                <a:cxn ang="0">
                  <a:pos x="11" y="0"/>
                </a:cxn>
                <a:cxn ang="0">
                  <a:pos x="4" y="0"/>
                </a:cxn>
                <a:cxn ang="0">
                  <a:pos x="0" y="5"/>
                </a:cxn>
                <a:cxn ang="0">
                  <a:pos x="0" y="323"/>
                </a:cxn>
                <a:cxn ang="0">
                  <a:pos x="2" y="323"/>
                </a:cxn>
                <a:cxn ang="0">
                  <a:pos x="4" y="325"/>
                </a:cxn>
                <a:cxn ang="0">
                  <a:pos x="11" y="325"/>
                </a:cxn>
                <a:cxn ang="0">
                  <a:pos x="11" y="323"/>
                </a:cxn>
                <a:cxn ang="0">
                  <a:pos x="14" y="323"/>
                </a:cxn>
                <a:cxn ang="0">
                  <a:pos x="14" y="318"/>
                </a:cxn>
                <a:cxn ang="0">
                  <a:pos x="14" y="7"/>
                </a:cxn>
              </a:cxnLst>
              <a:rect l="0" t="0" r="r" b="b"/>
              <a:pathLst>
                <a:path w="14" h="325">
                  <a:moveTo>
                    <a:pt x="14" y="7"/>
                  </a:moveTo>
                  <a:lnTo>
                    <a:pt x="14" y="5"/>
                  </a:lnTo>
                  <a:lnTo>
                    <a:pt x="11" y="2"/>
                  </a:lnTo>
                  <a:lnTo>
                    <a:pt x="11" y="0"/>
                  </a:lnTo>
                  <a:lnTo>
                    <a:pt x="4" y="0"/>
                  </a:lnTo>
                  <a:lnTo>
                    <a:pt x="0" y="5"/>
                  </a:lnTo>
                  <a:lnTo>
                    <a:pt x="0" y="323"/>
                  </a:lnTo>
                  <a:lnTo>
                    <a:pt x="2" y="323"/>
                  </a:lnTo>
                  <a:lnTo>
                    <a:pt x="4" y="325"/>
                  </a:lnTo>
                  <a:lnTo>
                    <a:pt x="11" y="325"/>
                  </a:lnTo>
                  <a:lnTo>
                    <a:pt x="11" y="323"/>
                  </a:lnTo>
                  <a:lnTo>
                    <a:pt x="14" y="323"/>
                  </a:lnTo>
                  <a:lnTo>
                    <a:pt x="14" y="318"/>
                  </a:lnTo>
                  <a:lnTo>
                    <a:pt x="14" y="7"/>
                  </a:lnTo>
                  <a:close/>
                </a:path>
              </a:pathLst>
            </a:custGeom>
            <a:solidFill>
              <a:srgbClr val="000000"/>
            </a:solidFill>
            <a:ln w="19050" cmpd="sng">
              <a:solidFill>
                <a:srgbClr val="000000"/>
              </a:solidFill>
              <a:round/>
              <a:headEnd/>
              <a:tailEnd/>
            </a:ln>
          </p:spPr>
          <p:txBody>
            <a:bodyPr/>
            <a:lstStyle/>
            <a:p>
              <a:endParaRPr lang="en-CA"/>
            </a:p>
          </p:txBody>
        </p:sp>
        <p:sp>
          <p:nvSpPr>
            <p:cNvPr id="351302" name="Freeform 70"/>
            <p:cNvSpPr>
              <a:spLocks/>
            </p:cNvSpPr>
            <p:nvPr/>
          </p:nvSpPr>
          <p:spPr bwMode="auto">
            <a:xfrm>
              <a:off x="2909" y="3750"/>
              <a:ext cx="59" cy="59"/>
            </a:xfrm>
            <a:custGeom>
              <a:avLst/>
              <a:gdLst/>
              <a:ahLst/>
              <a:cxnLst>
                <a:cxn ang="0">
                  <a:pos x="11" y="2"/>
                </a:cxn>
                <a:cxn ang="0">
                  <a:pos x="11" y="0"/>
                </a:cxn>
                <a:cxn ang="0">
                  <a:pos x="4" y="0"/>
                </a:cxn>
                <a:cxn ang="0">
                  <a:pos x="0" y="5"/>
                </a:cxn>
                <a:cxn ang="0">
                  <a:pos x="0" y="12"/>
                </a:cxn>
                <a:cxn ang="0">
                  <a:pos x="2" y="12"/>
                </a:cxn>
                <a:cxn ang="0">
                  <a:pos x="47" y="57"/>
                </a:cxn>
                <a:cxn ang="0">
                  <a:pos x="49" y="59"/>
                </a:cxn>
                <a:cxn ang="0">
                  <a:pos x="57" y="59"/>
                </a:cxn>
                <a:cxn ang="0">
                  <a:pos x="57" y="57"/>
                </a:cxn>
                <a:cxn ang="0">
                  <a:pos x="59" y="57"/>
                </a:cxn>
                <a:cxn ang="0">
                  <a:pos x="59" y="50"/>
                </a:cxn>
                <a:cxn ang="0">
                  <a:pos x="57" y="47"/>
                </a:cxn>
                <a:cxn ang="0">
                  <a:pos x="11" y="2"/>
                </a:cxn>
              </a:cxnLst>
              <a:rect l="0" t="0" r="r" b="b"/>
              <a:pathLst>
                <a:path w="59" h="59">
                  <a:moveTo>
                    <a:pt x="11" y="2"/>
                  </a:moveTo>
                  <a:lnTo>
                    <a:pt x="11" y="0"/>
                  </a:lnTo>
                  <a:lnTo>
                    <a:pt x="4" y="0"/>
                  </a:lnTo>
                  <a:lnTo>
                    <a:pt x="0" y="5"/>
                  </a:lnTo>
                  <a:lnTo>
                    <a:pt x="0" y="12"/>
                  </a:lnTo>
                  <a:lnTo>
                    <a:pt x="2" y="12"/>
                  </a:lnTo>
                  <a:lnTo>
                    <a:pt x="47" y="57"/>
                  </a:lnTo>
                  <a:lnTo>
                    <a:pt x="49" y="59"/>
                  </a:lnTo>
                  <a:lnTo>
                    <a:pt x="57" y="59"/>
                  </a:lnTo>
                  <a:lnTo>
                    <a:pt x="57" y="57"/>
                  </a:lnTo>
                  <a:lnTo>
                    <a:pt x="59" y="57"/>
                  </a:lnTo>
                  <a:lnTo>
                    <a:pt x="59" y="50"/>
                  </a:lnTo>
                  <a:lnTo>
                    <a:pt x="57" y="47"/>
                  </a:lnTo>
                  <a:lnTo>
                    <a:pt x="11" y="2"/>
                  </a:lnTo>
                  <a:close/>
                </a:path>
              </a:pathLst>
            </a:custGeom>
            <a:solidFill>
              <a:srgbClr val="000000"/>
            </a:solidFill>
            <a:ln w="19050" cmpd="sng">
              <a:solidFill>
                <a:srgbClr val="000000"/>
              </a:solidFill>
              <a:round/>
              <a:headEnd/>
              <a:tailEnd/>
            </a:ln>
          </p:spPr>
          <p:txBody>
            <a:bodyPr/>
            <a:lstStyle/>
            <a:p>
              <a:endParaRPr lang="en-CA"/>
            </a:p>
          </p:txBody>
        </p:sp>
      </p:grpSp>
      <p:grpSp>
        <p:nvGrpSpPr>
          <p:cNvPr id="351310" name="Group 78"/>
          <p:cNvGrpSpPr>
            <a:grpSpLocks/>
          </p:cNvGrpSpPr>
          <p:nvPr/>
        </p:nvGrpSpPr>
        <p:grpSpPr bwMode="auto">
          <a:xfrm>
            <a:off x="5608638" y="6167438"/>
            <a:ext cx="1149350" cy="90487"/>
            <a:chOff x="3533" y="3885"/>
            <a:chExt cx="724" cy="57"/>
          </a:xfrm>
        </p:grpSpPr>
        <p:sp>
          <p:nvSpPr>
            <p:cNvPr id="351303" name="Freeform 71"/>
            <p:cNvSpPr>
              <a:spLocks/>
            </p:cNvSpPr>
            <p:nvPr/>
          </p:nvSpPr>
          <p:spPr bwMode="auto">
            <a:xfrm>
              <a:off x="3533" y="3885"/>
              <a:ext cx="57" cy="57"/>
            </a:xfrm>
            <a:custGeom>
              <a:avLst/>
              <a:gdLst/>
              <a:ahLst/>
              <a:cxnLst>
                <a:cxn ang="0">
                  <a:pos x="12" y="3"/>
                </a:cxn>
                <a:cxn ang="0">
                  <a:pos x="12" y="0"/>
                </a:cxn>
                <a:cxn ang="0">
                  <a:pos x="5" y="0"/>
                </a:cxn>
                <a:cxn ang="0">
                  <a:pos x="0" y="5"/>
                </a:cxn>
                <a:cxn ang="0">
                  <a:pos x="0" y="12"/>
                </a:cxn>
                <a:cxn ang="0">
                  <a:pos x="2" y="12"/>
                </a:cxn>
                <a:cxn ang="0">
                  <a:pos x="45" y="55"/>
                </a:cxn>
                <a:cxn ang="0">
                  <a:pos x="48" y="57"/>
                </a:cxn>
                <a:cxn ang="0">
                  <a:pos x="55" y="57"/>
                </a:cxn>
                <a:cxn ang="0">
                  <a:pos x="55" y="55"/>
                </a:cxn>
                <a:cxn ang="0">
                  <a:pos x="57" y="55"/>
                </a:cxn>
                <a:cxn ang="0">
                  <a:pos x="57" y="48"/>
                </a:cxn>
                <a:cxn ang="0">
                  <a:pos x="55" y="45"/>
                </a:cxn>
                <a:cxn ang="0">
                  <a:pos x="12" y="3"/>
                </a:cxn>
              </a:cxnLst>
              <a:rect l="0" t="0" r="r" b="b"/>
              <a:pathLst>
                <a:path w="57" h="57">
                  <a:moveTo>
                    <a:pt x="12" y="3"/>
                  </a:moveTo>
                  <a:lnTo>
                    <a:pt x="12" y="0"/>
                  </a:lnTo>
                  <a:lnTo>
                    <a:pt x="5" y="0"/>
                  </a:lnTo>
                  <a:lnTo>
                    <a:pt x="0" y="5"/>
                  </a:lnTo>
                  <a:lnTo>
                    <a:pt x="0" y="12"/>
                  </a:lnTo>
                  <a:lnTo>
                    <a:pt x="2" y="12"/>
                  </a:lnTo>
                  <a:lnTo>
                    <a:pt x="45" y="55"/>
                  </a:lnTo>
                  <a:lnTo>
                    <a:pt x="48" y="57"/>
                  </a:lnTo>
                  <a:lnTo>
                    <a:pt x="55" y="57"/>
                  </a:lnTo>
                  <a:lnTo>
                    <a:pt x="55" y="55"/>
                  </a:lnTo>
                  <a:lnTo>
                    <a:pt x="57" y="55"/>
                  </a:lnTo>
                  <a:lnTo>
                    <a:pt x="57" y="48"/>
                  </a:lnTo>
                  <a:lnTo>
                    <a:pt x="55" y="45"/>
                  </a:lnTo>
                  <a:lnTo>
                    <a:pt x="12" y="3"/>
                  </a:lnTo>
                  <a:close/>
                </a:path>
              </a:pathLst>
            </a:custGeom>
            <a:solidFill>
              <a:srgbClr val="000000"/>
            </a:solidFill>
            <a:ln w="19050" cmpd="sng">
              <a:solidFill>
                <a:srgbClr val="000000"/>
              </a:solidFill>
              <a:round/>
              <a:headEnd/>
              <a:tailEnd/>
            </a:ln>
          </p:spPr>
          <p:txBody>
            <a:bodyPr/>
            <a:lstStyle/>
            <a:p>
              <a:endParaRPr lang="en-CA"/>
            </a:p>
          </p:txBody>
        </p:sp>
        <p:sp>
          <p:nvSpPr>
            <p:cNvPr id="351304" name="Freeform 72"/>
            <p:cNvSpPr>
              <a:spLocks/>
            </p:cNvSpPr>
            <p:nvPr/>
          </p:nvSpPr>
          <p:spPr bwMode="auto">
            <a:xfrm>
              <a:off x="3576" y="3928"/>
              <a:ext cx="639" cy="14"/>
            </a:xfrm>
            <a:custGeom>
              <a:avLst/>
              <a:gdLst/>
              <a:ahLst/>
              <a:cxnLst>
                <a:cxn ang="0">
                  <a:pos x="7" y="0"/>
                </a:cxn>
                <a:cxn ang="0">
                  <a:pos x="5" y="0"/>
                </a:cxn>
                <a:cxn ang="0">
                  <a:pos x="0" y="5"/>
                </a:cxn>
                <a:cxn ang="0">
                  <a:pos x="0" y="12"/>
                </a:cxn>
                <a:cxn ang="0">
                  <a:pos x="2" y="12"/>
                </a:cxn>
                <a:cxn ang="0">
                  <a:pos x="5" y="14"/>
                </a:cxn>
                <a:cxn ang="0">
                  <a:pos x="636" y="14"/>
                </a:cxn>
                <a:cxn ang="0">
                  <a:pos x="636" y="12"/>
                </a:cxn>
                <a:cxn ang="0">
                  <a:pos x="639" y="12"/>
                </a:cxn>
                <a:cxn ang="0">
                  <a:pos x="639" y="5"/>
                </a:cxn>
                <a:cxn ang="0">
                  <a:pos x="636" y="2"/>
                </a:cxn>
                <a:cxn ang="0">
                  <a:pos x="636" y="0"/>
                </a:cxn>
                <a:cxn ang="0">
                  <a:pos x="632" y="0"/>
                </a:cxn>
                <a:cxn ang="0">
                  <a:pos x="7" y="0"/>
                </a:cxn>
              </a:cxnLst>
              <a:rect l="0" t="0" r="r" b="b"/>
              <a:pathLst>
                <a:path w="639" h="14">
                  <a:moveTo>
                    <a:pt x="7" y="0"/>
                  </a:moveTo>
                  <a:lnTo>
                    <a:pt x="5" y="0"/>
                  </a:lnTo>
                  <a:lnTo>
                    <a:pt x="0" y="5"/>
                  </a:lnTo>
                  <a:lnTo>
                    <a:pt x="0" y="12"/>
                  </a:lnTo>
                  <a:lnTo>
                    <a:pt x="2" y="12"/>
                  </a:lnTo>
                  <a:lnTo>
                    <a:pt x="5" y="14"/>
                  </a:lnTo>
                  <a:lnTo>
                    <a:pt x="636" y="14"/>
                  </a:lnTo>
                  <a:lnTo>
                    <a:pt x="636" y="12"/>
                  </a:lnTo>
                  <a:lnTo>
                    <a:pt x="639" y="12"/>
                  </a:lnTo>
                  <a:lnTo>
                    <a:pt x="639" y="5"/>
                  </a:lnTo>
                  <a:lnTo>
                    <a:pt x="636" y="2"/>
                  </a:lnTo>
                  <a:lnTo>
                    <a:pt x="636" y="0"/>
                  </a:lnTo>
                  <a:lnTo>
                    <a:pt x="632" y="0"/>
                  </a:lnTo>
                  <a:lnTo>
                    <a:pt x="7" y="0"/>
                  </a:lnTo>
                  <a:close/>
                </a:path>
              </a:pathLst>
            </a:custGeom>
            <a:solidFill>
              <a:srgbClr val="000000"/>
            </a:solidFill>
            <a:ln w="19050" cmpd="sng">
              <a:solidFill>
                <a:srgbClr val="000000"/>
              </a:solidFill>
              <a:round/>
              <a:headEnd/>
              <a:tailEnd/>
            </a:ln>
          </p:spPr>
          <p:txBody>
            <a:bodyPr/>
            <a:lstStyle/>
            <a:p>
              <a:endParaRPr lang="en-CA"/>
            </a:p>
          </p:txBody>
        </p:sp>
        <p:sp>
          <p:nvSpPr>
            <p:cNvPr id="351305" name="Freeform 73"/>
            <p:cNvSpPr>
              <a:spLocks/>
            </p:cNvSpPr>
            <p:nvPr/>
          </p:nvSpPr>
          <p:spPr bwMode="auto">
            <a:xfrm>
              <a:off x="4200" y="3885"/>
              <a:ext cx="57" cy="57"/>
            </a:xfrm>
            <a:custGeom>
              <a:avLst/>
              <a:gdLst/>
              <a:ahLst/>
              <a:cxnLst>
                <a:cxn ang="0">
                  <a:pos x="3" y="45"/>
                </a:cxn>
                <a:cxn ang="0">
                  <a:pos x="0" y="48"/>
                </a:cxn>
                <a:cxn ang="0">
                  <a:pos x="0" y="55"/>
                </a:cxn>
                <a:cxn ang="0">
                  <a:pos x="3" y="55"/>
                </a:cxn>
                <a:cxn ang="0">
                  <a:pos x="5" y="57"/>
                </a:cxn>
                <a:cxn ang="0">
                  <a:pos x="12" y="57"/>
                </a:cxn>
                <a:cxn ang="0">
                  <a:pos x="12" y="55"/>
                </a:cxn>
                <a:cxn ang="0">
                  <a:pos x="55" y="12"/>
                </a:cxn>
                <a:cxn ang="0">
                  <a:pos x="57" y="12"/>
                </a:cxn>
                <a:cxn ang="0">
                  <a:pos x="57" y="5"/>
                </a:cxn>
                <a:cxn ang="0">
                  <a:pos x="55" y="3"/>
                </a:cxn>
                <a:cxn ang="0">
                  <a:pos x="55" y="0"/>
                </a:cxn>
                <a:cxn ang="0">
                  <a:pos x="48" y="0"/>
                </a:cxn>
                <a:cxn ang="0">
                  <a:pos x="46" y="3"/>
                </a:cxn>
                <a:cxn ang="0">
                  <a:pos x="3" y="45"/>
                </a:cxn>
              </a:cxnLst>
              <a:rect l="0" t="0" r="r" b="b"/>
              <a:pathLst>
                <a:path w="57" h="57">
                  <a:moveTo>
                    <a:pt x="3" y="45"/>
                  </a:moveTo>
                  <a:lnTo>
                    <a:pt x="0" y="48"/>
                  </a:lnTo>
                  <a:lnTo>
                    <a:pt x="0" y="55"/>
                  </a:lnTo>
                  <a:lnTo>
                    <a:pt x="3" y="55"/>
                  </a:lnTo>
                  <a:lnTo>
                    <a:pt x="5" y="57"/>
                  </a:lnTo>
                  <a:lnTo>
                    <a:pt x="12" y="57"/>
                  </a:lnTo>
                  <a:lnTo>
                    <a:pt x="12" y="55"/>
                  </a:lnTo>
                  <a:lnTo>
                    <a:pt x="55" y="12"/>
                  </a:lnTo>
                  <a:lnTo>
                    <a:pt x="57" y="12"/>
                  </a:lnTo>
                  <a:lnTo>
                    <a:pt x="57" y="5"/>
                  </a:lnTo>
                  <a:lnTo>
                    <a:pt x="55" y="3"/>
                  </a:lnTo>
                  <a:lnTo>
                    <a:pt x="55" y="0"/>
                  </a:lnTo>
                  <a:lnTo>
                    <a:pt x="48" y="0"/>
                  </a:lnTo>
                  <a:lnTo>
                    <a:pt x="46" y="3"/>
                  </a:lnTo>
                  <a:lnTo>
                    <a:pt x="3" y="45"/>
                  </a:lnTo>
                  <a:close/>
                </a:path>
              </a:pathLst>
            </a:custGeom>
            <a:solidFill>
              <a:srgbClr val="000000"/>
            </a:solidFill>
            <a:ln w="19050" cmpd="sng">
              <a:solidFill>
                <a:srgbClr val="000000"/>
              </a:solidFill>
              <a:round/>
              <a:headEnd/>
              <a:tailEnd/>
            </a:ln>
          </p:spPr>
          <p:txBody>
            <a:bodyPr/>
            <a:lstStyle/>
            <a:p>
              <a:endParaRPr lang="en-CA"/>
            </a:p>
          </p:txBody>
        </p:sp>
      </p:grpSp>
      <p:sp>
        <p:nvSpPr>
          <p:cNvPr id="351306" name="Rectangle 74"/>
          <p:cNvSpPr>
            <a:spLocks noChangeArrowheads="1"/>
          </p:cNvSpPr>
          <p:nvPr/>
        </p:nvSpPr>
        <p:spPr bwMode="auto">
          <a:xfrm>
            <a:off x="4273550" y="5564188"/>
            <a:ext cx="16510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latin typeface="Swiss 721 SWA" charset="0"/>
              </a:rPr>
              <a:t>x</a:t>
            </a:r>
            <a:endParaRPr lang="en-US" sz="3200" b="1"/>
          </a:p>
        </p:txBody>
      </p:sp>
      <p:sp>
        <p:nvSpPr>
          <p:cNvPr id="351307" name="Line 75"/>
          <p:cNvSpPr>
            <a:spLocks noChangeShapeType="1"/>
          </p:cNvSpPr>
          <p:nvPr/>
        </p:nvSpPr>
        <p:spPr bwMode="auto">
          <a:xfrm flipH="1" flipV="1">
            <a:off x="4616450" y="4403725"/>
            <a:ext cx="336550" cy="533400"/>
          </a:xfrm>
          <a:prstGeom prst="line">
            <a:avLst/>
          </a:prstGeom>
          <a:noFill/>
          <a:ln w="28575">
            <a:solidFill>
              <a:schemeClr val="tx1"/>
            </a:solidFill>
            <a:round/>
            <a:headEnd/>
            <a:tailEnd/>
          </a:ln>
          <a:effectLst/>
        </p:spPr>
        <p:txBody>
          <a:bodyPr>
            <a:spAutoFit/>
          </a:bodyPr>
          <a:lstStyle/>
          <a:p>
            <a:endParaRPr lang="en-CA"/>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p:cNvSpPr>
            <a:spLocks noGrp="1"/>
          </p:cNvSpPr>
          <p:nvPr>
            <p:ph type="sldNum" sz="quarter" idx="10"/>
          </p:nvPr>
        </p:nvSpPr>
        <p:spPr/>
        <p:txBody>
          <a:bodyPr/>
          <a:lstStyle/>
          <a:p>
            <a:r>
              <a:rPr lang="en-US"/>
              <a:t>Chapter 2 - Part 2         </a:t>
            </a:r>
            <a:fld id="{1D079595-5DC1-40E5-8CB8-76CB973DEF82}" type="slidenum">
              <a:rPr lang="en-US"/>
              <a:pPr/>
              <a:t>17</a:t>
            </a:fld>
            <a:endParaRPr lang="en-US"/>
          </a:p>
        </p:txBody>
      </p:sp>
      <p:sp>
        <p:nvSpPr>
          <p:cNvPr id="352258" name="Rectangle 2"/>
          <p:cNvSpPr>
            <a:spLocks noGrp="1" noChangeArrowheads="1"/>
          </p:cNvSpPr>
          <p:nvPr>
            <p:ph type="title"/>
          </p:nvPr>
        </p:nvSpPr>
        <p:spPr/>
        <p:txBody>
          <a:bodyPr/>
          <a:lstStyle/>
          <a:p>
            <a:r>
              <a:rPr lang="en-US" b="1">
                <a:solidFill>
                  <a:schemeClr val="tx1"/>
                </a:solidFill>
              </a:rPr>
              <a:t>Example Functions</a:t>
            </a:r>
          </a:p>
        </p:txBody>
      </p:sp>
      <p:sp>
        <p:nvSpPr>
          <p:cNvPr id="352259" name="Rectangle 3"/>
          <p:cNvSpPr>
            <a:spLocks noGrp="1" noChangeArrowheads="1"/>
          </p:cNvSpPr>
          <p:nvPr>
            <p:ph type="body" idx="1"/>
          </p:nvPr>
        </p:nvSpPr>
        <p:spPr>
          <a:xfrm>
            <a:off x="706438" y="1303338"/>
            <a:ext cx="7902575" cy="5027612"/>
          </a:xfrm>
        </p:spPr>
        <p:txBody>
          <a:bodyPr/>
          <a:lstStyle/>
          <a:p>
            <a:r>
              <a:rPr lang="en-US" sz="2400" b="1">
                <a:cs typeface="Times New Roman" pitchFamily="18" charset="0"/>
              </a:rPr>
              <a:t>By convention, we represent the minterms of F by a "1" in the map and leave the minterms of     blank</a:t>
            </a:r>
            <a:endParaRPr lang="en-US" sz="2400">
              <a:cs typeface="Times New Roman" pitchFamily="18" charset="0"/>
            </a:endParaRPr>
          </a:p>
          <a:p>
            <a:r>
              <a:rPr lang="en-US" sz="2400" b="1">
                <a:cs typeface="Times New Roman" pitchFamily="18" charset="0"/>
              </a:rPr>
              <a:t>Example: </a:t>
            </a:r>
            <a:br>
              <a:rPr lang="en-US" sz="2400" b="1">
                <a:cs typeface="Times New Roman" pitchFamily="18" charset="0"/>
              </a:rPr>
            </a:br>
            <a:endParaRPr lang="en-US" sz="2400" b="1">
              <a:cs typeface="Times New Roman" pitchFamily="18" charset="0"/>
            </a:endParaRPr>
          </a:p>
          <a:p>
            <a:endParaRPr lang="en-US" sz="2400" b="1">
              <a:cs typeface="Times New Roman" pitchFamily="18" charset="0"/>
            </a:endParaRPr>
          </a:p>
          <a:p>
            <a:endParaRPr lang="en-US" sz="1600">
              <a:cs typeface="Times New Roman" pitchFamily="18" charset="0"/>
            </a:endParaRPr>
          </a:p>
          <a:p>
            <a:r>
              <a:rPr lang="en-US" sz="2400" b="1">
                <a:cs typeface="Times New Roman" pitchFamily="18" charset="0"/>
              </a:rPr>
              <a:t>Example: </a:t>
            </a:r>
          </a:p>
          <a:p>
            <a:endParaRPr lang="en-US" sz="2400" b="1">
              <a:cs typeface="Times New Roman" pitchFamily="18" charset="0"/>
            </a:endParaRPr>
          </a:p>
          <a:p>
            <a:r>
              <a:rPr lang="en-US" sz="2400" b="1" u="sng">
                <a:cs typeface="Times New Roman" pitchFamily="18" charset="0"/>
              </a:rPr>
              <a:t>Learn</a:t>
            </a:r>
            <a:r>
              <a:rPr lang="en-US" sz="2400" b="1">
                <a:cs typeface="Times New Roman" pitchFamily="18" charset="0"/>
              </a:rPr>
              <a:t> the locations of the 8 </a:t>
            </a:r>
            <a:br>
              <a:rPr lang="en-US" sz="2400" b="1">
                <a:cs typeface="Times New Roman" pitchFamily="18" charset="0"/>
              </a:rPr>
            </a:br>
            <a:r>
              <a:rPr lang="en-US" sz="2400" b="1">
                <a:cs typeface="Times New Roman" pitchFamily="18" charset="0"/>
              </a:rPr>
              <a:t>indices based on the variable </a:t>
            </a:r>
            <a:br>
              <a:rPr lang="en-US" sz="2400" b="1">
                <a:cs typeface="Times New Roman" pitchFamily="18" charset="0"/>
              </a:rPr>
            </a:br>
            <a:r>
              <a:rPr lang="en-US" sz="2400" b="1">
                <a:cs typeface="Times New Roman" pitchFamily="18" charset="0"/>
              </a:rPr>
              <a:t>order shown (x, most significant</a:t>
            </a:r>
            <a:br>
              <a:rPr lang="en-US" sz="2400" b="1">
                <a:cs typeface="Times New Roman" pitchFamily="18" charset="0"/>
              </a:rPr>
            </a:br>
            <a:r>
              <a:rPr lang="en-US" sz="2400" b="1">
                <a:cs typeface="Times New Roman" pitchFamily="18" charset="0"/>
              </a:rPr>
              <a:t>and z, least significant) on the</a:t>
            </a:r>
            <a:br>
              <a:rPr lang="en-US" sz="2400" b="1">
                <a:cs typeface="Times New Roman" pitchFamily="18" charset="0"/>
              </a:rPr>
            </a:br>
            <a:r>
              <a:rPr lang="en-US" sz="2400" b="1">
                <a:cs typeface="Times New Roman" pitchFamily="18" charset="0"/>
              </a:rPr>
              <a:t>map boundaries</a:t>
            </a:r>
          </a:p>
          <a:p>
            <a:pPr>
              <a:buFont typeface="Wingdings" pitchFamily="2" charset="2"/>
              <a:buNone/>
            </a:pPr>
            <a:endParaRPr lang="en-US" sz="2400"/>
          </a:p>
        </p:txBody>
      </p:sp>
      <p:grpSp>
        <p:nvGrpSpPr>
          <p:cNvPr id="352261" name="Group 5"/>
          <p:cNvGrpSpPr>
            <a:grpSpLocks/>
          </p:cNvGrpSpPr>
          <p:nvPr/>
        </p:nvGrpSpPr>
        <p:grpSpPr bwMode="auto">
          <a:xfrm>
            <a:off x="4845050" y="1979613"/>
            <a:ext cx="2878138" cy="2195512"/>
            <a:chOff x="3052" y="1391"/>
            <a:chExt cx="1813" cy="1383"/>
          </a:xfrm>
        </p:grpSpPr>
        <p:sp>
          <p:nvSpPr>
            <p:cNvPr id="352262" name="Line 6"/>
            <p:cNvSpPr>
              <a:spLocks noChangeShapeType="1"/>
            </p:cNvSpPr>
            <p:nvPr/>
          </p:nvSpPr>
          <p:spPr bwMode="auto">
            <a:xfrm flipH="1">
              <a:off x="4089" y="1438"/>
              <a:ext cx="1" cy="998"/>
            </a:xfrm>
            <a:prstGeom prst="line">
              <a:avLst/>
            </a:prstGeom>
            <a:noFill/>
            <a:ln w="28575">
              <a:solidFill>
                <a:srgbClr val="000000"/>
              </a:solidFill>
              <a:round/>
              <a:headEnd/>
              <a:tailEnd/>
            </a:ln>
          </p:spPr>
          <p:txBody>
            <a:bodyPr/>
            <a:lstStyle/>
            <a:p>
              <a:endParaRPr lang="en-CA"/>
            </a:p>
          </p:txBody>
        </p:sp>
        <p:sp>
          <p:nvSpPr>
            <p:cNvPr id="352263" name="Text Box 7"/>
            <p:cNvSpPr txBox="1">
              <a:spLocks noChangeArrowheads="1"/>
            </p:cNvSpPr>
            <p:nvPr/>
          </p:nvSpPr>
          <p:spPr bwMode="auto">
            <a:xfrm>
              <a:off x="4343" y="1391"/>
              <a:ext cx="241" cy="365"/>
            </a:xfrm>
            <a:prstGeom prst="rect">
              <a:avLst/>
            </a:prstGeom>
            <a:noFill/>
            <a:ln w="9525">
              <a:noFill/>
              <a:miter lim="800000"/>
              <a:headEnd/>
              <a:tailEnd/>
            </a:ln>
            <a:effectLst/>
          </p:spPr>
          <p:txBody>
            <a:bodyPr>
              <a:spAutoFit/>
            </a:bodyPr>
            <a:lstStyle/>
            <a:p>
              <a:pPr>
                <a:buClrTx/>
              </a:pPr>
              <a:r>
                <a:rPr lang="en-US" sz="3200" b="1"/>
                <a:t>y</a:t>
              </a:r>
            </a:p>
          </p:txBody>
        </p:sp>
        <p:sp>
          <p:nvSpPr>
            <p:cNvPr id="352264" name="Line 8"/>
            <p:cNvSpPr>
              <a:spLocks noChangeShapeType="1"/>
            </p:cNvSpPr>
            <p:nvPr/>
          </p:nvSpPr>
          <p:spPr bwMode="auto">
            <a:xfrm flipV="1">
              <a:off x="3312" y="1769"/>
              <a:ext cx="1553" cy="2"/>
            </a:xfrm>
            <a:prstGeom prst="line">
              <a:avLst/>
            </a:prstGeom>
            <a:noFill/>
            <a:ln w="28575">
              <a:solidFill>
                <a:srgbClr val="000000"/>
              </a:solidFill>
              <a:round/>
              <a:headEnd/>
              <a:tailEnd/>
            </a:ln>
          </p:spPr>
          <p:txBody>
            <a:bodyPr/>
            <a:lstStyle/>
            <a:p>
              <a:endParaRPr lang="en-CA"/>
            </a:p>
          </p:txBody>
        </p:sp>
        <p:sp>
          <p:nvSpPr>
            <p:cNvPr id="352265" name="Line 9"/>
            <p:cNvSpPr>
              <a:spLocks noChangeShapeType="1"/>
            </p:cNvSpPr>
            <p:nvPr/>
          </p:nvSpPr>
          <p:spPr bwMode="auto">
            <a:xfrm>
              <a:off x="3313" y="1774"/>
              <a:ext cx="1" cy="664"/>
            </a:xfrm>
            <a:prstGeom prst="line">
              <a:avLst/>
            </a:prstGeom>
            <a:noFill/>
            <a:ln w="28575">
              <a:solidFill>
                <a:srgbClr val="000000"/>
              </a:solidFill>
              <a:round/>
              <a:headEnd/>
              <a:tailEnd/>
            </a:ln>
          </p:spPr>
          <p:txBody>
            <a:bodyPr/>
            <a:lstStyle/>
            <a:p>
              <a:endParaRPr lang="en-CA"/>
            </a:p>
          </p:txBody>
        </p:sp>
        <p:sp>
          <p:nvSpPr>
            <p:cNvPr id="352266" name="Line 10"/>
            <p:cNvSpPr>
              <a:spLocks noChangeShapeType="1"/>
            </p:cNvSpPr>
            <p:nvPr/>
          </p:nvSpPr>
          <p:spPr bwMode="auto">
            <a:xfrm flipH="1">
              <a:off x="3705" y="1769"/>
              <a:ext cx="1" cy="987"/>
            </a:xfrm>
            <a:prstGeom prst="line">
              <a:avLst/>
            </a:prstGeom>
            <a:noFill/>
            <a:ln w="28575">
              <a:solidFill>
                <a:srgbClr val="000000"/>
              </a:solidFill>
              <a:round/>
              <a:headEnd/>
              <a:tailEnd/>
            </a:ln>
          </p:spPr>
          <p:txBody>
            <a:bodyPr/>
            <a:lstStyle/>
            <a:p>
              <a:endParaRPr lang="en-CA"/>
            </a:p>
          </p:txBody>
        </p:sp>
        <p:sp>
          <p:nvSpPr>
            <p:cNvPr id="352267" name="Line 11"/>
            <p:cNvSpPr>
              <a:spLocks noChangeShapeType="1"/>
            </p:cNvSpPr>
            <p:nvPr/>
          </p:nvSpPr>
          <p:spPr bwMode="auto">
            <a:xfrm flipH="1">
              <a:off x="4471" y="1767"/>
              <a:ext cx="1" cy="1007"/>
            </a:xfrm>
            <a:prstGeom prst="line">
              <a:avLst/>
            </a:prstGeom>
            <a:noFill/>
            <a:ln w="28575">
              <a:solidFill>
                <a:srgbClr val="000000"/>
              </a:solidFill>
              <a:round/>
              <a:headEnd/>
              <a:tailEnd/>
            </a:ln>
          </p:spPr>
          <p:txBody>
            <a:bodyPr/>
            <a:lstStyle/>
            <a:p>
              <a:endParaRPr lang="en-CA"/>
            </a:p>
          </p:txBody>
        </p:sp>
        <p:sp>
          <p:nvSpPr>
            <p:cNvPr id="352268" name="Line 12"/>
            <p:cNvSpPr>
              <a:spLocks noChangeShapeType="1"/>
            </p:cNvSpPr>
            <p:nvPr/>
          </p:nvSpPr>
          <p:spPr bwMode="auto">
            <a:xfrm>
              <a:off x="4862" y="1770"/>
              <a:ext cx="0" cy="660"/>
            </a:xfrm>
            <a:prstGeom prst="line">
              <a:avLst/>
            </a:prstGeom>
            <a:noFill/>
            <a:ln w="28575">
              <a:solidFill>
                <a:srgbClr val="000000"/>
              </a:solidFill>
              <a:round/>
              <a:headEnd/>
              <a:tailEnd/>
            </a:ln>
          </p:spPr>
          <p:txBody>
            <a:bodyPr/>
            <a:lstStyle/>
            <a:p>
              <a:endParaRPr lang="en-CA"/>
            </a:p>
          </p:txBody>
        </p:sp>
        <p:sp>
          <p:nvSpPr>
            <p:cNvPr id="352269" name="Line 13"/>
            <p:cNvSpPr>
              <a:spLocks noChangeShapeType="1"/>
            </p:cNvSpPr>
            <p:nvPr/>
          </p:nvSpPr>
          <p:spPr bwMode="auto">
            <a:xfrm flipV="1">
              <a:off x="3056" y="2098"/>
              <a:ext cx="1807" cy="2"/>
            </a:xfrm>
            <a:prstGeom prst="line">
              <a:avLst/>
            </a:prstGeom>
            <a:noFill/>
            <a:ln w="28575">
              <a:solidFill>
                <a:srgbClr val="000000"/>
              </a:solidFill>
              <a:round/>
              <a:headEnd/>
              <a:tailEnd/>
            </a:ln>
          </p:spPr>
          <p:txBody>
            <a:bodyPr/>
            <a:lstStyle/>
            <a:p>
              <a:endParaRPr lang="en-CA"/>
            </a:p>
          </p:txBody>
        </p:sp>
        <p:sp>
          <p:nvSpPr>
            <p:cNvPr id="352270" name="Line 14"/>
            <p:cNvSpPr>
              <a:spLocks noChangeShapeType="1"/>
            </p:cNvSpPr>
            <p:nvPr/>
          </p:nvSpPr>
          <p:spPr bwMode="auto">
            <a:xfrm flipV="1">
              <a:off x="3316" y="2432"/>
              <a:ext cx="1548" cy="3"/>
            </a:xfrm>
            <a:prstGeom prst="line">
              <a:avLst/>
            </a:prstGeom>
            <a:noFill/>
            <a:ln w="28575">
              <a:solidFill>
                <a:srgbClr val="000000"/>
              </a:solidFill>
              <a:round/>
              <a:headEnd/>
              <a:tailEnd/>
            </a:ln>
          </p:spPr>
          <p:txBody>
            <a:bodyPr/>
            <a:lstStyle/>
            <a:p>
              <a:endParaRPr lang="en-CA"/>
            </a:p>
          </p:txBody>
        </p:sp>
        <p:sp>
          <p:nvSpPr>
            <p:cNvPr id="352271" name="Text Box 15"/>
            <p:cNvSpPr txBox="1">
              <a:spLocks noChangeArrowheads="1"/>
            </p:cNvSpPr>
            <p:nvPr/>
          </p:nvSpPr>
          <p:spPr bwMode="auto">
            <a:xfrm>
              <a:off x="3052" y="2039"/>
              <a:ext cx="241" cy="365"/>
            </a:xfrm>
            <a:prstGeom prst="rect">
              <a:avLst/>
            </a:prstGeom>
            <a:noFill/>
            <a:ln w="28575">
              <a:noFill/>
              <a:miter lim="800000"/>
              <a:headEnd/>
              <a:tailEnd/>
            </a:ln>
            <a:effectLst/>
          </p:spPr>
          <p:txBody>
            <a:bodyPr>
              <a:spAutoFit/>
            </a:bodyPr>
            <a:lstStyle/>
            <a:p>
              <a:pPr>
                <a:buClrTx/>
              </a:pPr>
              <a:r>
                <a:rPr lang="en-US" sz="3200" b="1"/>
                <a:t>x</a:t>
              </a:r>
            </a:p>
          </p:txBody>
        </p:sp>
        <p:sp>
          <p:nvSpPr>
            <p:cNvPr id="352272" name="Text Box 16"/>
            <p:cNvSpPr txBox="1">
              <a:spLocks noChangeArrowheads="1"/>
            </p:cNvSpPr>
            <p:nvPr/>
          </p:nvSpPr>
          <p:spPr bwMode="auto">
            <a:xfrm>
              <a:off x="3705" y="1777"/>
              <a:ext cx="259" cy="231"/>
            </a:xfrm>
            <a:prstGeom prst="rect">
              <a:avLst/>
            </a:prstGeom>
            <a:noFill/>
            <a:ln w="9525">
              <a:noFill/>
              <a:miter lim="800000"/>
              <a:headEnd/>
              <a:tailEnd/>
            </a:ln>
            <a:effectLst/>
          </p:spPr>
          <p:txBody>
            <a:bodyPr>
              <a:spAutoFit/>
            </a:bodyPr>
            <a:lstStyle/>
            <a:p>
              <a:pPr>
                <a:buClrTx/>
              </a:pPr>
              <a:r>
                <a:rPr lang="en-US" sz="1800" b="1"/>
                <a:t>1</a:t>
              </a:r>
            </a:p>
          </p:txBody>
        </p:sp>
        <p:sp>
          <p:nvSpPr>
            <p:cNvPr id="352273" name="Text Box 17"/>
            <p:cNvSpPr txBox="1">
              <a:spLocks noChangeArrowheads="1"/>
            </p:cNvSpPr>
            <p:nvPr/>
          </p:nvSpPr>
          <p:spPr bwMode="auto">
            <a:xfrm>
              <a:off x="3316" y="1767"/>
              <a:ext cx="259" cy="231"/>
            </a:xfrm>
            <a:prstGeom prst="rect">
              <a:avLst/>
            </a:prstGeom>
            <a:noFill/>
            <a:ln w="9525">
              <a:noFill/>
              <a:miter lim="800000"/>
              <a:headEnd/>
              <a:tailEnd/>
            </a:ln>
            <a:effectLst/>
          </p:spPr>
          <p:txBody>
            <a:bodyPr>
              <a:spAutoFit/>
            </a:bodyPr>
            <a:lstStyle/>
            <a:p>
              <a:pPr>
                <a:buClrTx/>
              </a:pPr>
              <a:r>
                <a:rPr lang="en-US" sz="1800" b="1"/>
                <a:t>0</a:t>
              </a:r>
            </a:p>
          </p:txBody>
        </p:sp>
        <p:sp>
          <p:nvSpPr>
            <p:cNvPr id="352274" name="Text Box 18"/>
            <p:cNvSpPr txBox="1">
              <a:spLocks noChangeArrowheads="1"/>
            </p:cNvSpPr>
            <p:nvPr/>
          </p:nvSpPr>
          <p:spPr bwMode="auto">
            <a:xfrm>
              <a:off x="4469" y="1771"/>
              <a:ext cx="259" cy="231"/>
            </a:xfrm>
            <a:prstGeom prst="rect">
              <a:avLst/>
            </a:prstGeom>
            <a:noFill/>
            <a:ln w="9525">
              <a:noFill/>
              <a:miter lim="800000"/>
              <a:headEnd/>
              <a:tailEnd/>
            </a:ln>
            <a:effectLst/>
          </p:spPr>
          <p:txBody>
            <a:bodyPr>
              <a:spAutoFit/>
            </a:bodyPr>
            <a:lstStyle/>
            <a:p>
              <a:pPr>
                <a:buClrTx/>
              </a:pPr>
              <a:r>
                <a:rPr lang="en-US" sz="1800" b="1"/>
                <a:t>2</a:t>
              </a:r>
            </a:p>
          </p:txBody>
        </p:sp>
        <p:sp>
          <p:nvSpPr>
            <p:cNvPr id="352275" name="Text Box 19"/>
            <p:cNvSpPr txBox="1">
              <a:spLocks noChangeArrowheads="1"/>
            </p:cNvSpPr>
            <p:nvPr/>
          </p:nvSpPr>
          <p:spPr bwMode="auto">
            <a:xfrm>
              <a:off x="3307" y="2098"/>
              <a:ext cx="259" cy="231"/>
            </a:xfrm>
            <a:prstGeom prst="rect">
              <a:avLst/>
            </a:prstGeom>
            <a:noFill/>
            <a:ln w="9525">
              <a:noFill/>
              <a:miter lim="800000"/>
              <a:headEnd/>
              <a:tailEnd/>
            </a:ln>
            <a:effectLst/>
          </p:spPr>
          <p:txBody>
            <a:bodyPr>
              <a:spAutoFit/>
            </a:bodyPr>
            <a:lstStyle/>
            <a:p>
              <a:pPr>
                <a:buClrTx/>
              </a:pPr>
              <a:r>
                <a:rPr lang="en-US" sz="1800" b="1"/>
                <a:t>4</a:t>
              </a:r>
            </a:p>
          </p:txBody>
        </p:sp>
        <p:sp>
          <p:nvSpPr>
            <p:cNvPr id="352276" name="Text Box 20"/>
            <p:cNvSpPr txBox="1">
              <a:spLocks noChangeArrowheads="1"/>
            </p:cNvSpPr>
            <p:nvPr/>
          </p:nvSpPr>
          <p:spPr bwMode="auto">
            <a:xfrm>
              <a:off x="4085" y="1767"/>
              <a:ext cx="259" cy="231"/>
            </a:xfrm>
            <a:prstGeom prst="rect">
              <a:avLst/>
            </a:prstGeom>
            <a:noFill/>
            <a:ln w="9525">
              <a:noFill/>
              <a:miter lim="800000"/>
              <a:headEnd/>
              <a:tailEnd/>
            </a:ln>
            <a:effectLst/>
          </p:spPr>
          <p:txBody>
            <a:bodyPr>
              <a:spAutoFit/>
            </a:bodyPr>
            <a:lstStyle/>
            <a:p>
              <a:pPr>
                <a:buClrTx/>
              </a:pPr>
              <a:r>
                <a:rPr lang="en-US" sz="1800" b="1"/>
                <a:t>3</a:t>
              </a:r>
            </a:p>
          </p:txBody>
        </p:sp>
        <p:sp>
          <p:nvSpPr>
            <p:cNvPr id="352277" name="Text Box 21"/>
            <p:cNvSpPr txBox="1">
              <a:spLocks noChangeArrowheads="1"/>
            </p:cNvSpPr>
            <p:nvPr/>
          </p:nvSpPr>
          <p:spPr bwMode="auto">
            <a:xfrm>
              <a:off x="3711" y="2103"/>
              <a:ext cx="259" cy="231"/>
            </a:xfrm>
            <a:prstGeom prst="rect">
              <a:avLst/>
            </a:prstGeom>
            <a:noFill/>
            <a:ln w="9525">
              <a:noFill/>
              <a:miter lim="800000"/>
              <a:headEnd/>
              <a:tailEnd/>
            </a:ln>
            <a:effectLst/>
          </p:spPr>
          <p:txBody>
            <a:bodyPr>
              <a:spAutoFit/>
            </a:bodyPr>
            <a:lstStyle/>
            <a:p>
              <a:pPr>
                <a:buClrTx/>
              </a:pPr>
              <a:r>
                <a:rPr lang="en-US" sz="1800" b="1"/>
                <a:t>5</a:t>
              </a:r>
            </a:p>
          </p:txBody>
        </p:sp>
        <p:sp>
          <p:nvSpPr>
            <p:cNvPr id="352278" name="Text Box 22"/>
            <p:cNvSpPr txBox="1">
              <a:spLocks noChangeArrowheads="1"/>
            </p:cNvSpPr>
            <p:nvPr/>
          </p:nvSpPr>
          <p:spPr bwMode="auto">
            <a:xfrm>
              <a:off x="4474" y="2102"/>
              <a:ext cx="259" cy="231"/>
            </a:xfrm>
            <a:prstGeom prst="rect">
              <a:avLst/>
            </a:prstGeom>
            <a:noFill/>
            <a:ln w="9525">
              <a:noFill/>
              <a:miter lim="800000"/>
              <a:headEnd/>
              <a:tailEnd/>
            </a:ln>
            <a:effectLst/>
          </p:spPr>
          <p:txBody>
            <a:bodyPr>
              <a:spAutoFit/>
            </a:bodyPr>
            <a:lstStyle/>
            <a:p>
              <a:pPr>
                <a:buClrTx/>
              </a:pPr>
              <a:r>
                <a:rPr lang="en-US" sz="1800" b="1"/>
                <a:t>6</a:t>
              </a:r>
            </a:p>
          </p:txBody>
        </p:sp>
        <p:sp>
          <p:nvSpPr>
            <p:cNvPr id="352279" name="Text Box 23"/>
            <p:cNvSpPr txBox="1">
              <a:spLocks noChangeArrowheads="1"/>
            </p:cNvSpPr>
            <p:nvPr/>
          </p:nvSpPr>
          <p:spPr bwMode="auto">
            <a:xfrm>
              <a:off x="4099" y="2098"/>
              <a:ext cx="259" cy="231"/>
            </a:xfrm>
            <a:prstGeom prst="rect">
              <a:avLst/>
            </a:prstGeom>
            <a:noFill/>
            <a:ln w="9525">
              <a:noFill/>
              <a:miter lim="800000"/>
              <a:headEnd/>
              <a:tailEnd/>
            </a:ln>
            <a:effectLst/>
          </p:spPr>
          <p:txBody>
            <a:bodyPr>
              <a:spAutoFit/>
            </a:bodyPr>
            <a:lstStyle/>
            <a:p>
              <a:pPr>
                <a:buClrTx/>
              </a:pPr>
              <a:r>
                <a:rPr lang="en-US" sz="1800" b="1"/>
                <a:t>7</a:t>
              </a:r>
            </a:p>
          </p:txBody>
        </p:sp>
        <p:sp>
          <p:nvSpPr>
            <p:cNvPr id="352280" name="Text Box 24"/>
            <p:cNvSpPr txBox="1">
              <a:spLocks noChangeArrowheads="1"/>
            </p:cNvSpPr>
            <p:nvPr/>
          </p:nvSpPr>
          <p:spPr bwMode="auto">
            <a:xfrm>
              <a:off x="4542" y="1767"/>
              <a:ext cx="279" cy="327"/>
            </a:xfrm>
            <a:prstGeom prst="rect">
              <a:avLst/>
            </a:prstGeom>
            <a:noFill/>
            <a:ln w="9525">
              <a:noFill/>
              <a:miter lim="800000"/>
              <a:headEnd/>
              <a:tailEnd/>
            </a:ln>
            <a:effectLst/>
          </p:spPr>
          <p:txBody>
            <a:bodyPr>
              <a:spAutoFit/>
            </a:bodyPr>
            <a:lstStyle/>
            <a:p>
              <a:pPr>
                <a:buClrTx/>
              </a:pPr>
              <a:r>
                <a:rPr lang="en-US" b="1"/>
                <a:t>1</a:t>
              </a:r>
            </a:p>
          </p:txBody>
        </p:sp>
        <p:sp>
          <p:nvSpPr>
            <p:cNvPr id="352281" name="Text Box 25"/>
            <p:cNvSpPr txBox="1">
              <a:spLocks noChangeArrowheads="1"/>
            </p:cNvSpPr>
            <p:nvPr/>
          </p:nvSpPr>
          <p:spPr bwMode="auto">
            <a:xfrm>
              <a:off x="3803" y="2103"/>
              <a:ext cx="279" cy="327"/>
            </a:xfrm>
            <a:prstGeom prst="rect">
              <a:avLst/>
            </a:prstGeom>
            <a:noFill/>
            <a:ln w="9525">
              <a:noFill/>
              <a:miter lim="800000"/>
              <a:headEnd/>
              <a:tailEnd/>
            </a:ln>
            <a:effectLst/>
          </p:spPr>
          <p:txBody>
            <a:bodyPr>
              <a:spAutoFit/>
            </a:bodyPr>
            <a:lstStyle/>
            <a:p>
              <a:pPr>
                <a:buClrTx/>
              </a:pPr>
              <a:r>
                <a:rPr lang="en-US" b="1"/>
                <a:t>1</a:t>
              </a:r>
            </a:p>
          </p:txBody>
        </p:sp>
        <p:sp>
          <p:nvSpPr>
            <p:cNvPr id="352282" name="Text Box 26"/>
            <p:cNvSpPr txBox="1">
              <a:spLocks noChangeArrowheads="1"/>
            </p:cNvSpPr>
            <p:nvPr/>
          </p:nvSpPr>
          <p:spPr bwMode="auto">
            <a:xfrm>
              <a:off x="3380" y="2103"/>
              <a:ext cx="279" cy="327"/>
            </a:xfrm>
            <a:prstGeom prst="rect">
              <a:avLst/>
            </a:prstGeom>
            <a:noFill/>
            <a:ln w="28575">
              <a:noFill/>
              <a:miter lim="800000"/>
              <a:headEnd/>
              <a:tailEnd/>
            </a:ln>
            <a:effectLst/>
          </p:spPr>
          <p:txBody>
            <a:bodyPr>
              <a:spAutoFit/>
            </a:bodyPr>
            <a:lstStyle/>
            <a:p>
              <a:pPr>
                <a:buClrTx/>
              </a:pPr>
              <a:r>
                <a:rPr lang="en-US" b="1"/>
                <a:t>1</a:t>
              </a:r>
            </a:p>
          </p:txBody>
        </p:sp>
        <p:sp>
          <p:nvSpPr>
            <p:cNvPr id="352283" name="Text Box 27"/>
            <p:cNvSpPr txBox="1">
              <a:spLocks noChangeArrowheads="1"/>
            </p:cNvSpPr>
            <p:nvPr/>
          </p:nvSpPr>
          <p:spPr bwMode="auto">
            <a:xfrm>
              <a:off x="4149" y="1777"/>
              <a:ext cx="279" cy="327"/>
            </a:xfrm>
            <a:prstGeom prst="rect">
              <a:avLst/>
            </a:prstGeom>
            <a:noFill/>
            <a:ln w="9525">
              <a:noFill/>
              <a:miter lim="800000"/>
              <a:headEnd/>
              <a:tailEnd/>
            </a:ln>
            <a:effectLst/>
          </p:spPr>
          <p:txBody>
            <a:bodyPr>
              <a:spAutoFit/>
            </a:bodyPr>
            <a:lstStyle/>
            <a:p>
              <a:pPr>
                <a:buClrTx/>
              </a:pPr>
              <a:r>
                <a:rPr lang="en-US" b="1"/>
                <a:t>1</a:t>
              </a:r>
            </a:p>
          </p:txBody>
        </p:sp>
        <p:sp>
          <p:nvSpPr>
            <p:cNvPr id="352284" name="Text Box 28"/>
            <p:cNvSpPr txBox="1">
              <a:spLocks noChangeArrowheads="1"/>
            </p:cNvSpPr>
            <p:nvPr/>
          </p:nvSpPr>
          <p:spPr bwMode="auto">
            <a:xfrm>
              <a:off x="3984" y="2381"/>
              <a:ext cx="221" cy="365"/>
            </a:xfrm>
            <a:prstGeom prst="rect">
              <a:avLst/>
            </a:prstGeom>
            <a:noFill/>
            <a:ln w="9525">
              <a:noFill/>
              <a:miter lim="800000"/>
              <a:headEnd/>
              <a:tailEnd/>
            </a:ln>
            <a:effectLst/>
          </p:spPr>
          <p:txBody>
            <a:bodyPr>
              <a:spAutoFit/>
            </a:bodyPr>
            <a:lstStyle/>
            <a:p>
              <a:pPr>
                <a:buClrTx/>
              </a:pPr>
              <a:r>
                <a:rPr lang="en-US" sz="3200" b="1"/>
                <a:t>z</a:t>
              </a:r>
            </a:p>
          </p:txBody>
        </p:sp>
      </p:grpSp>
      <p:grpSp>
        <p:nvGrpSpPr>
          <p:cNvPr id="352285" name="Group 29"/>
          <p:cNvGrpSpPr>
            <a:grpSpLocks/>
          </p:cNvGrpSpPr>
          <p:nvPr/>
        </p:nvGrpSpPr>
        <p:grpSpPr bwMode="auto">
          <a:xfrm>
            <a:off x="5230813" y="3895725"/>
            <a:ext cx="2878137" cy="2195513"/>
            <a:chOff x="3070" y="2697"/>
            <a:chExt cx="1813" cy="1383"/>
          </a:xfrm>
        </p:grpSpPr>
        <p:sp>
          <p:nvSpPr>
            <p:cNvPr id="352286" name="Line 30"/>
            <p:cNvSpPr>
              <a:spLocks noChangeShapeType="1"/>
            </p:cNvSpPr>
            <p:nvPr/>
          </p:nvSpPr>
          <p:spPr bwMode="auto">
            <a:xfrm flipV="1">
              <a:off x="3330" y="3075"/>
              <a:ext cx="1553" cy="2"/>
            </a:xfrm>
            <a:prstGeom prst="line">
              <a:avLst/>
            </a:prstGeom>
            <a:noFill/>
            <a:ln w="28575">
              <a:solidFill>
                <a:srgbClr val="000000"/>
              </a:solidFill>
              <a:round/>
              <a:headEnd/>
              <a:tailEnd/>
            </a:ln>
          </p:spPr>
          <p:txBody>
            <a:bodyPr/>
            <a:lstStyle/>
            <a:p>
              <a:endParaRPr lang="en-CA"/>
            </a:p>
          </p:txBody>
        </p:sp>
        <p:sp>
          <p:nvSpPr>
            <p:cNvPr id="352287" name="Line 31"/>
            <p:cNvSpPr>
              <a:spLocks noChangeShapeType="1"/>
            </p:cNvSpPr>
            <p:nvPr/>
          </p:nvSpPr>
          <p:spPr bwMode="auto">
            <a:xfrm>
              <a:off x="3331" y="3080"/>
              <a:ext cx="1" cy="664"/>
            </a:xfrm>
            <a:prstGeom prst="line">
              <a:avLst/>
            </a:prstGeom>
            <a:noFill/>
            <a:ln w="28575">
              <a:solidFill>
                <a:srgbClr val="000000"/>
              </a:solidFill>
              <a:round/>
              <a:headEnd/>
              <a:tailEnd/>
            </a:ln>
          </p:spPr>
          <p:txBody>
            <a:bodyPr/>
            <a:lstStyle/>
            <a:p>
              <a:endParaRPr lang="en-CA"/>
            </a:p>
          </p:txBody>
        </p:sp>
        <p:sp>
          <p:nvSpPr>
            <p:cNvPr id="352288" name="Line 32"/>
            <p:cNvSpPr>
              <a:spLocks noChangeShapeType="1"/>
            </p:cNvSpPr>
            <p:nvPr/>
          </p:nvSpPr>
          <p:spPr bwMode="auto">
            <a:xfrm flipH="1">
              <a:off x="3723" y="3075"/>
              <a:ext cx="1" cy="987"/>
            </a:xfrm>
            <a:prstGeom prst="line">
              <a:avLst/>
            </a:prstGeom>
            <a:noFill/>
            <a:ln w="28575">
              <a:solidFill>
                <a:srgbClr val="000000"/>
              </a:solidFill>
              <a:round/>
              <a:headEnd/>
              <a:tailEnd/>
            </a:ln>
          </p:spPr>
          <p:txBody>
            <a:bodyPr/>
            <a:lstStyle/>
            <a:p>
              <a:endParaRPr lang="en-CA"/>
            </a:p>
          </p:txBody>
        </p:sp>
        <p:sp>
          <p:nvSpPr>
            <p:cNvPr id="352289" name="Line 33"/>
            <p:cNvSpPr>
              <a:spLocks noChangeShapeType="1"/>
            </p:cNvSpPr>
            <p:nvPr/>
          </p:nvSpPr>
          <p:spPr bwMode="auto">
            <a:xfrm flipH="1">
              <a:off x="4107" y="2744"/>
              <a:ext cx="1" cy="998"/>
            </a:xfrm>
            <a:prstGeom prst="line">
              <a:avLst/>
            </a:prstGeom>
            <a:noFill/>
            <a:ln w="28575">
              <a:solidFill>
                <a:srgbClr val="000000"/>
              </a:solidFill>
              <a:round/>
              <a:headEnd/>
              <a:tailEnd/>
            </a:ln>
          </p:spPr>
          <p:txBody>
            <a:bodyPr/>
            <a:lstStyle/>
            <a:p>
              <a:endParaRPr lang="en-CA"/>
            </a:p>
          </p:txBody>
        </p:sp>
        <p:sp>
          <p:nvSpPr>
            <p:cNvPr id="352290" name="Line 34"/>
            <p:cNvSpPr>
              <a:spLocks noChangeShapeType="1"/>
            </p:cNvSpPr>
            <p:nvPr/>
          </p:nvSpPr>
          <p:spPr bwMode="auto">
            <a:xfrm flipH="1">
              <a:off x="4489" y="3073"/>
              <a:ext cx="1" cy="1007"/>
            </a:xfrm>
            <a:prstGeom prst="line">
              <a:avLst/>
            </a:prstGeom>
            <a:noFill/>
            <a:ln w="28575">
              <a:solidFill>
                <a:srgbClr val="000000"/>
              </a:solidFill>
              <a:round/>
              <a:headEnd/>
              <a:tailEnd/>
            </a:ln>
          </p:spPr>
          <p:txBody>
            <a:bodyPr/>
            <a:lstStyle/>
            <a:p>
              <a:endParaRPr lang="en-CA"/>
            </a:p>
          </p:txBody>
        </p:sp>
        <p:sp>
          <p:nvSpPr>
            <p:cNvPr id="352291" name="Line 35"/>
            <p:cNvSpPr>
              <a:spLocks noChangeShapeType="1"/>
            </p:cNvSpPr>
            <p:nvPr/>
          </p:nvSpPr>
          <p:spPr bwMode="auto">
            <a:xfrm>
              <a:off x="4880" y="3076"/>
              <a:ext cx="0" cy="660"/>
            </a:xfrm>
            <a:prstGeom prst="line">
              <a:avLst/>
            </a:prstGeom>
            <a:noFill/>
            <a:ln w="28575">
              <a:solidFill>
                <a:srgbClr val="000000"/>
              </a:solidFill>
              <a:round/>
              <a:headEnd/>
              <a:tailEnd/>
            </a:ln>
          </p:spPr>
          <p:txBody>
            <a:bodyPr/>
            <a:lstStyle/>
            <a:p>
              <a:endParaRPr lang="en-CA"/>
            </a:p>
          </p:txBody>
        </p:sp>
        <p:sp>
          <p:nvSpPr>
            <p:cNvPr id="352292" name="Line 36"/>
            <p:cNvSpPr>
              <a:spLocks noChangeShapeType="1"/>
            </p:cNvSpPr>
            <p:nvPr/>
          </p:nvSpPr>
          <p:spPr bwMode="auto">
            <a:xfrm flipV="1">
              <a:off x="3074" y="3404"/>
              <a:ext cx="1807" cy="2"/>
            </a:xfrm>
            <a:prstGeom prst="line">
              <a:avLst/>
            </a:prstGeom>
            <a:noFill/>
            <a:ln w="28575">
              <a:solidFill>
                <a:srgbClr val="000000"/>
              </a:solidFill>
              <a:round/>
              <a:headEnd/>
              <a:tailEnd/>
            </a:ln>
          </p:spPr>
          <p:txBody>
            <a:bodyPr/>
            <a:lstStyle/>
            <a:p>
              <a:endParaRPr lang="en-CA"/>
            </a:p>
          </p:txBody>
        </p:sp>
        <p:sp>
          <p:nvSpPr>
            <p:cNvPr id="352293" name="Line 37"/>
            <p:cNvSpPr>
              <a:spLocks noChangeShapeType="1"/>
            </p:cNvSpPr>
            <p:nvPr/>
          </p:nvSpPr>
          <p:spPr bwMode="auto">
            <a:xfrm flipV="1">
              <a:off x="3334" y="3738"/>
              <a:ext cx="1548" cy="3"/>
            </a:xfrm>
            <a:prstGeom prst="line">
              <a:avLst/>
            </a:prstGeom>
            <a:noFill/>
            <a:ln w="28575">
              <a:solidFill>
                <a:srgbClr val="000000"/>
              </a:solidFill>
              <a:round/>
              <a:headEnd/>
              <a:tailEnd/>
            </a:ln>
          </p:spPr>
          <p:txBody>
            <a:bodyPr/>
            <a:lstStyle/>
            <a:p>
              <a:endParaRPr lang="en-CA"/>
            </a:p>
          </p:txBody>
        </p:sp>
        <p:sp>
          <p:nvSpPr>
            <p:cNvPr id="352294" name="Text Box 38"/>
            <p:cNvSpPr txBox="1">
              <a:spLocks noChangeArrowheads="1"/>
            </p:cNvSpPr>
            <p:nvPr/>
          </p:nvSpPr>
          <p:spPr bwMode="auto">
            <a:xfrm>
              <a:off x="3070" y="3345"/>
              <a:ext cx="241" cy="365"/>
            </a:xfrm>
            <a:prstGeom prst="rect">
              <a:avLst/>
            </a:prstGeom>
            <a:noFill/>
            <a:ln w="28575">
              <a:noFill/>
              <a:miter lim="800000"/>
              <a:headEnd/>
              <a:tailEnd/>
            </a:ln>
            <a:effectLst/>
          </p:spPr>
          <p:txBody>
            <a:bodyPr>
              <a:spAutoFit/>
            </a:bodyPr>
            <a:lstStyle/>
            <a:p>
              <a:pPr>
                <a:buClrTx/>
              </a:pPr>
              <a:r>
                <a:rPr lang="en-US" sz="3200" b="1"/>
                <a:t>x</a:t>
              </a:r>
            </a:p>
          </p:txBody>
        </p:sp>
        <p:sp>
          <p:nvSpPr>
            <p:cNvPr id="352295" name="Text Box 39"/>
            <p:cNvSpPr txBox="1">
              <a:spLocks noChangeArrowheads="1"/>
            </p:cNvSpPr>
            <p:nvPr/>
          </p:nvSpPr>
          <p:spPr bwMode="auto">
            <a:xfrm>
              <a:off x="4361" y="2697"/>
              <a:ext cx="241" cy="365"/>
            </a:xfrm>
            <a:prstGeom prst="rect">
              <a:avLst/>
            </a:prstGeom>
            <a:noFill/>
            <a:ln w="9525">
              <a:noFill/>
              <a:miter lim="800000"/>
              <a:headEnd/>
              <a:tailEnd/>
            </a:ln>
            <a:effectLst/>
          </p:spPr>
          <p:txBody>
            <a:bodyPr>
              <a:spAutoFit/>
            </a:bodyPr>
            <a:lstStyle/>
            <a:p>
              <a:pPr>
                <a:buClrTx/>
              </a:pPr>
              <a:r>
                <a:rPr lang="en-US" sz="3200" b="1"/>
                <a:t>y</a:t>
              </a:r>
            </a:p>
          </p:txBody>
        </p:sp>
        <p:sp>
          <p:nvSpPr>
            <p:cNvPr id="352296" name="Text Box 40"/>
            <p:cNvSpPr txBox="1">
              <a:spLocks noChangeArrowheads="1"/>
            </p:cNvSpPr>
            <p:nvPr/>
          </p:nvSpPr>
          <p:spPr bwMode="auto">
            <a:xfrm>
              <a:off x="3723" y="3083"/>
              <a:ext cx="259" cy="231"/>
            </a:xfrm>
            <a:prstGeom prst="rect">
              <a:avLst/>
            </a:prstGeom>
            <a:noFill/>
            <a:ln w="9525">
              <a:noFill/>
              <a:miter lim="800000"/>
              <a:headEnd/>
              <a:tailEnd/>
            </a:ln>
            <a:effectLst/>
          </p:spPr>
          <p:txBody>
            <a:bodyPr>
              <a:spAutoFit/>
            </a:bodyPr>
            <a:lstStyle/>
            <a:p>
              <a:pPr>
                <a:buClrTx/>
              </a:pPr>
              <a:r>
                <a:rPr lang="en-US" sz="1800" b="1"/>
                <a:t>1</a:t>
              </a:r>
            </a:p>
          </p:txBody>
        </p:sp>
        <p:sp>
          <p:nvSpPr>
            <p:cNvPr id="352297" name="Text Box 41"/>
            <p:cNvSpPr txBox="1">
              <a:spLocks noChangeArrowheads="1"/>
            </p:cNvSpPr>
            <p:nvPr/>
          </p:nvSpPr>
          <p:spPr bwMode="auto">
            <a:xfrm>
              <a:off x="3334" y="3073"/>
              <a:ext cx="259" cy="231"/>
            </a:xfrm>
            <a:prstGeom prst="rect">
              <a:avLst/>
            </a:prstGeom>
            <a:noFill/>
            <a:ln w="9525">
              <a:noFill/>
              <a:miter lim="800000"/>
              <a:headEnd/>
              <a:tailEnd/>
            </a:ln>
            <a:effectLst/>
          </p:spPr>
          <p:txBody>
            <a:bodyPr>
              <a:spAutoFit/>
            </a:bodyPr>
            <a:lstStyle/>
            <a:p>
              <a:pPr>
                <a:buClrTx/>
              </a:pPr>
              <a:r>
                <a:rPr lang="en-US" sz="1800" b="1"/>
                <a:t>0</a:t>
              </a:r>
            </a:p>
          </p:txBody>
        </p:sp>
        <p:sp>
          <p:nvSpPr>
            <p:cNvPr id="352298" name="Text Box 42"/>
            <p:cNvSpPr txBox="1">
              <a:spLocks noChangeArrowheads="1"/>
            </p:cNvSpPr>
            <p:nvPr/>
          </p:nvSpPr>
          <p:spPr bwMode="auto">
            <a:xfrm>
              <a:off x="4487" y="3077"/>
              <a:ext cx="259" cy="231"/>
            </a:xfrm>
            <a:prstGeom prst="rect">
              <a:avLst/>
            </a:prstGeom>
            <a:noFill/>
            <a:ln w="9525">
              <a:noFill/>
              <a:miter lim="800000"/>
              <a:headEnd/>
              <a:tailEnd/>
            </a:ln>
            <a:effectLst/>
          </p:spPr>
          <p:txBody>
            <a:bodyPr>
              <a:spAutoFit/>
            </a:bodyPr>
            <a:lstStyle/>
            <a:p>
              <a:pPr>
                <a:buClrTx/>
              </a:pPr>
              <a:r>
                <a:rPr lang="en-US" sz="1800" b="1"/>
                <a:t>2</a:t>
              </a:r>
            </a:p>
          </p:txBody>
        </p:sp>
        <p:sp>
          <p:nvSpPr>
            <p:cNvPr id="352299" name="Text Box 43"/>
            <p:cNvSpPr txBox="1">
              <a:spLocks noChangeArrowheads="1"/>
            </p:cNvSpPr>
            <p:nvPr/>
          </p:nvSpPr>
          <p:spPr bwMode="auto">
            <a:xfrm>
              <a:off x="3325" y="3404"/>
              <a:ext cx="259" cy="231"/>
            </a:xfrm>
            <a:prstGeom prst="rect">
              <a:avLst/>
            </a:prstGeom>
            <a:noFill/>
            <a:ln w="9525">
              <a:noFill/>
              <a:miter lim="800000"/>
              <a:headEnd/>
              <a:tailEnd/>
            </a:ln>
            <a:effectLst/>
          </p:spPr>
          <p:txBody>
            <a:bodyPr>
              <a:spAutoFit/>
            </a:bodyPr>
            <a:lstStyle/>
            <a:p>
              <a:pPr>
                <a:buClrTx/>
              </a:pPr>
              <a:r>
                <a:rPr lang="en-US" sz="1800" b="1"/>
                <a:t>4</a:t>
              </a:r>
            </a:p>
          </p:txBody>
        </p:sp>
        <p:sp>
          <p:nvSpPr>
            <p:cNvPr id="352300" name="Text Box 44"/>
            <p:cNvSpPr txBox="1">
              <a:spLocks noChangeArrowheads="1"/>
            </p:cNvSpPr>
            <p:nvPr/>
          </p:nvSpPr>
          <p:spPr bwMode="auto">
            <a:xfrm>
              <a:off x="4103" y="3073"/>
              <a:ext cx="259" cy="231"/>
            </a:xfrm>
            <a:prstGeom prst="rect">
              <a:avLst/>
            </a:prstGeom>
            <a:noFill/>
            <a:ln w="9525">
              <a:noFill/>
              <a:miter lim="800000"/>
              <a:headEnd/>
              <a:tailEnd/>
            </a:ln>
            <a:effectLst/>
          </p:spPr>
          <p:txBody>
            <a:bodyPr>
              <a:spAutoFit/>
            </a:bodyPr>
            <a:lstStyle/>
            <a:p>
              <a:pPr>
                <a:buClrTx/>
              </a:pPr>
              <a:r>
                <a:rPr lang="en-US" sz="1800" b="1"/>
                <a:t>3</a:t>
              </a:r>
            </a:p>
          </p:txBody>
        </p:sp>
        <p:sp>
          <p:nvSpPr>
            <p:cNvPr id="352301" name="Text Box 45"/>
            <p:cNvSpPr txBox="1">
              <a:spLocks noChangeArrowheads="1"/>
            </p:cNvSpPr>
            <p:nvPr/>
          </p:nvSpPr>
          <p:spPr bwMode="auto">
            <a:xfrm>
              <a:off x="3729" y="3409"/>
              <a:ext cx="259" cy="231"/>
            </a:xfrm>
            <a:prstGeom prst="rect">
              <a:avLst/>
            </a:prstGeom>
            <a:noFill/>
            <a:ln w="9525">
              <a:noFill/>
              <a:miter lim="800000"/>
              <a:headEnd/>
              <a:tailEnd/>
            </a:ln>
            <a:effectLst/>
          </p:spPr>
          <p:txBody>
            <a:bodyPr>
              <a:spAutoFit/>
            </a:bodyPr>
            <a:lstStyle/>
            <a:p>
              <a:pPr>
                <a:buClrTx/>
              </a:pPr>
              <a:r>
                <a:rPr lang="en-US" sz="1800" b="1"/>
                <a:t>5</a:t>
              </a:r>
            </a:p>
          </p:txBody>
        </p:sp>
        <p:sp>
          <p:nvSpPr>
            <p:cNvPr id="352302" name="Text Box 46"/>
            <p:cNvSpPr txBox="1">
              <a:spLocks noChangeArrowheads="1"/>
            </p:cNvSpPr>
            <p:nvPr/>
          </p:nvSpPr>
          <p:spPr bwMode="auto">
            <a:xfrm>
              <a:off x="4492" y="3408"/>
              <a:ext cx="259" cy="231"/>
            </a:xfrm>
            <a:prstGeom prst="rect">
              <a:avLst/>
            </a:prstGeom>
            <a:noFill/>
            <a:ln w="9525">
              <a:noFill/>
              <a:miter lim="800000"/>
              <a:headEnd/>
              <a:tailEnd/>
            </a:ln>
            <a:effectLst/>
          </p:spPr>
          <p:txBody>
            <a:bodyPr>
              <a:spAutoFit/>
            </a:bodyPr>
            <a:lstStyle/>
            <a:p>
              <a:pPr>
                <a:buClrTx/>
              </a:pPr>
              <a:r>
                <a:rPr lang="en-US" sz="1800" b="1"/>
                <a:t>6</a:t>
              </a:r>
            </a:p>
          </p:txBody>
        </p:sp>
        <p:sp>
          <p:nvSpPr>
            <p:cNvPr id="352303" name="Text Box 47"/>
            <p:cNvSpPr txBox="1">
              <a:spLocks noChangeArrowheads="1"/>
            </p:cNvSpPr>
            <p:nvPr/>
          </p:nvSpPr>
          <p:spPr bwMode="auto">
            <a:xfrm>
              <a:off x="4117" y="3404"/>
              <a:ext cx="259" cy="231"/>
            </a:xfrm>
            <a:prstGeom prst="rect">
              <a:avLst/>
            </a:prstGeom>
            <a:noFill/>
            <a:ln w="9525">
              <a:noFill/>
              <a:miter lim="800000"/>
              <a:headEnd/>
              <a:tailEnd/>
            </a:ln>
            <a:effectLst/>
          </p:spPr>
          <p:txBody>
            <a:bodyPr>
              <a:spAutoFit/>
            </a:bodyPr>
            <a:lstStyle/>
            <a:p>
              <a:pPr>
                <a:buClrTx/>
              </a:pPr>
              <a:r>
                <a:rPr lang="en-US" sz="1800" b="1"/>
                <a:t>7</a:t>
              </a:r>
            </a:p>
          </p:txBody>
        </p:sp>
        <p:sp>
          <p:nvSpPr>
            <p:cNvPr id="352304" name="Text Box 48"/>
            <p:cNvSpPr txBox="1">
              <a:spLocks noChangeArrowheads="1"/>
            </p:cNvSpPr>
            <p:nvPr/>
          </p:nvSpPr>
          <p:spPr bwMode="auto">
            <a:xfrm>
              <a:off x="4196" y="3418"/>
              <a:ext cx="279" cy="327"/>
            </a:xfrm>
            <a:prstGeom prst="rect">
              <a:avLst/>
            </a:prstGeom>
            <a:noFill/>
            <a:ln w="9525">
              <a:noFill/>
              <a:miter lim="800000"/>
              <a:headEnd/>
              <a:tailEnd/>
            </a:ln>
            <a:effectLst/>
          </p:spPr>
          <p:txBody>
            <a:bodyPr>
              <a:spAutoFit/>
            </a:bodyPr>
            <a:lstStyle/>
            <a:p>
              <a:pPr>
                <a:buClrTx/>
              </a:pPr>
              <a:r>
                <a:rPr lang="en-US" b="1"/>
                <a:t>1</a:t>
              </a:r>
            </a:p>
          </p:txBody>
        </p:sp>
        <p:sp>
          <p:nvSpPr>
            <p:cNvPr id="352305" name="Text Box 49"/>
            <p:cNvSpPr txBox="1">
              <a:spLocks noChangeArrowheads="1"/>
            </p:cNvSpPr>
            <p:nvPr/>
          </p:nvSpPr>
          <p:spPr bwMode="auto">
            <a:xfrm>
              <a:off x="4571" y="3418"/>
              <a:ext cx="279" cy="327"/>
            </a:xfrm>
            <a:prstGeom prst="rect">
              <a:avLst/>
            </a:prstGeom>
            <a:noFill/>
            <a:ln w="9525">
              <a:noFill/>
              <a:miter lim="800000"/>
              <a:headEnd/>
              <a:tailEnd/>
            </a:ln>
            <a:effectLst/>
          </p:spPr>
          <p:txBody>
            <a:bodyPr>
              <a:spAutoFit/>
            </a:bodyPr>
            <a:lstStyle/>
            <a:p>
              <a:pPr>
                <a:buClrTx/>
              </a:pPr>
              <a:r>
                <a:rPr lang="en-US" b="1"/>
                <a:t>1</a:t>
              </a:r>
            </a:p>
          </p:txBody>
        </p:sp>
        <p:sp>
          <p:nvSpPr>
            <p:cNvPr id="352306" name="Text Box 50"/>
            <p:cNvSpPr txBox="1">
              <a:spLocks noChangeArrowheads="1"/>
            </p:cNvSpPr>
            <p:nvPr/>
          </p:nvSpPr>
          <p:spPr bwMode="auto">
            <a:xfrm>
              <a:off x="3409" y="3408"/>
              <a:ext cx="279" cy="327"/>
            </a:xfrm>
            <a:prstGeom prst="rect">
              <a:avLst/>
            </a:prstGeom>
            <a:noFill/>
            <a:ln w="9525">
              <a:noFill/>
              <a:miter lim="800000"/>
              <a:headEnd/>
              <a:tailEnd/>
            </a:ln>
            <a:effectLst/>
          </p:spPr>
          <p:txBody>
            <a:bodyPr>
              <a:spAutoFit/>
            </a:bodyPr>
            <a:lstStyle/>
            <a:p>
              <a:pPr>
                <a:buClrTx/>
              </a:pPr>
              <a:r>
                <a:rPr lang="en-US" b="1"/>
                <a:t>1</a:t>
              </a:r>
            </a:p>
          </p:txBody>
        </p:sp>
        <p:sp>
          <p:nvSpPr>
            <p:cNvPr id="352307" name="Text Box 51"/>
            <p:cNvSpPr txBox="1">
              <a:spLocks noChangeArrowheads="1"/>
            </p:cNvSpPr>
            <p:nvPr/>
          </p:nvSpPr>
          <p:spPr bwMode="auto">
            <a:xfrm>
              <a:off x="4187" y="3083"/>
              <a:ext cx="279" cy="327"/>
            </a:xfrm>
            <a:prstGeom prst="rect">
              <a:avLst/>
            </a:prstGeom>
            <a:noFill/>
            <a:ln w="9525">
              <a:noFill/>
              <a:miter lim="800000"/>
              <a:headEnd/>
              <a:tailEnd/>
            </a:ln>
            <a:effectLst/>
          </p:spPr>
          <p:txBody>
            <a:bodyPr>
              <a:spAutoFit/>
            </a:bodyPr>
            <a:lstStyle/>
            <a:p>
              <a:pPr>
                <a:buClrTx/>
              </a:pPr>
              <a:r>
                <a:rPr lang="en-US" b="1"/>
                <a:t>1</a:t>
              </a:r>
            </a:p>
          </p:txBody>
        </p:sp>
        <p:sp>
          <p:nvSpPr>
            <p:cNvPr id="352308" name="Text Box 52"/>
            <p:cNvSpPr txBox="1">
              <a:spLocks noChangeArrowheads="1"/>
            </p:cNvSpPr>
            <p:nvPr/>
          </p:nvSpPr>
          <p:spPr bwMode="auto">
            <a:xfrm>
              <a:off x="3993" y="3677"/>
              <a:ext cx="221" cy="365"/>
            </a:xfrm>
            <a:prstGeom prst="rect">
              <a:avLst/>
            </a:prstGeom>
            <a:noFill/>
            <a:ln w="9525">
              <a:noFill/>
              <a:miter lim="800000"/>
              <a:headEnd/>
              <a:tailEnd/>
            </a:ln>
            <a:effectLst/>
          </p:spPr>
          <p:txBody>
            <a:bodyPr>
              <a:spAutoFit/>
            </a:bodyPr>
            <a:lstStyle/>
            <a:p>
              <a:pPr>
                <a:buClrTx/>
              </a:pPr>
              <a:r>
                <a:rPr lang="en-US" sz="3200" b="1"/>
                <a:t>z</a:t>
              </a:r>
            </a:p>
          </p:txBody>
        </p:sp>
      </p:grpSp>
      <p:graphicFrame>
        <p:nvGraphicFramePr>
          <p:cNvPr id="352309" name="Object 53"/>
          <p:cNvGraphicFramePr>
            <a:graphicFrameLocks noChangeAspect="1"/>
          </p:cNvGraphicFramePr>
          <p:nvPr/>
        </p:nvGraphicFramePr>
        <p:xfrm>
          <a:off x="1331913" y="2551113"/>
          <a:ext cx="3225800" cy="368300"/>
        </p:xfrm>
        <a:graphic>
          <a:graphicData uri="http://schemas.openxmlformats.org/presentationml/2006/ole">
            <p:oleObj spid="_x0000_s352309" name="Equation" r:id="rId3" imgW="3225600" imgH="368280" progId="Equation.3">
              <p:embed/>
            </p:oleObj>
          </a:graphicData>
        </a:graphic>
      </p:graphicFrame>
      <p:graphicFrame>
        <p:nvGraphicFramePr>
          <p:cNvPr id="352311" name="Object 55"/>
          <p:cNvGraphicFramePr>
            <a:graphicFrameLocks noChangeAspect="1"/>
          </p:cNvGraphicFramePr>
          <p:nvPr/>
        </p:nvGraphicFramePr>
        <p:xfrm>
          <a:off x="1323975" y="4176713"/>
          <a:ext cx="3276600" cy="368300"/>
        </p:xfrm>
        <a:graphic>
          <a:graphicData uri="http://schemas.openxmlformats.org/presentationml/2006/ole">
            <p:oleObj spid="_x0000_s352311" name="Equation" r:id="rId4" imgW="3276360" imgH="368280" progId="Equation.3">
              <p:embed/>
            </p:oleObj>
          </a:graphicData>
        </a:graphic>
      </p:graphicFrame>
      <p:grpSp>
        <p:nvGrpSpPr>
          <p:cNvPr id="352316" name="Group 60"/>
          <p:cNvGrpSpPr>
            <a:grpSpLocks/>
          </p:cNvGrpSpPr>
          <p:nvPr/>
        </p:nvGrpSpPr>
        <p:grpSpPr bwMode="auto">
          <a:xfrm>
            <a:off x="5832475" y="1662113"/>
            <a:ext cx="654050" cy="457200"/>
            <a:chOff x="2248" y="3394"/>
            <a:chExt cx="412" cy="288"/>
          </a:xfrm>
        </p:grpSpPr>
        <p:sp>
          <p:nvSpPr>
            <p:cNvPr id="352317" name="Text Box 61"/>
            <p:cNvSpPr txBox="1">
              <a:spLocks noChangeArrowheads="1"/>
            </p:cNvSpPr>
            <p:nvPr/>
          </p:nvSpPr>
          <p:spPr bwMode="auto">
            <a:xfrm>
              <a:off x="2248" y="3394"/>
              <a:ext cx="412" cy="288"/>
            </a:xfrm>
            <a:prstGeom prst="rect">
              <a:avLst/>
            </a:prstGeom>
            <a:noFill/>
            <a:ln w="9525">
              <a:noFill/>
              <a:miter lim="800000"/>
              <a:headEnd/>
              <a:tailEnd/>
            </a:ln>
            <a:effectLst/>
          </p:spPr>
          <p:txBody>
            <a:bodyPr lIns="0" rIns="0" anchorCtr="1">
              <a:spAutoFit/>
            </a:bodyPr>
            <a:lstStyle/>
            <a:p>
              <a:r>
                <a:rPr lang="en-US" sz="2400" b="1"/>
                <a:t>F</a:t>
              </a:r>
            </a:p>
          </p:txBody>
        </p:sp>
        <p:sp>
          <p:nvSpPr>
            <p:cNvPr id="352318" name="Line 62"/>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spAutoFit/>
            </a:bodyPr>
            <a:lstStyle/>
            <a:p>
              <a:endParaRPr lang="en-CA"/>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EE299075-3D3E-42D6-AF74-E2E8C7CD4060}" type="slidenum">
              <a:rPr lang="en-US"/>
              <a:pPr/>
              <a:t>18</a:t>
            </a:fld>
            <a:endParaRPr lang="en-US"/>
          </a:p>
        </p:txBody>
      </p:sp>
      <p:sp>
        <p:nvSpPr>
          <p:cNvPr id="353282" name="Rectangle 2"/>
          <p:cNvSpPr>
            <a:spLocks noGrp="1" noChangeArrowheads="1"/>
          </p:cNvSpPr>
          <p:nvPr>
            <p:ph type="title"/>
          </p:nvPr>
        </p:nvSpPr>
        <p:spPr/>
        <p:txBody>
          <a:bodyPr/>
          <a:lstStyle/>
          <a:p>
            <a:r>
              <a:rPr lang="en-US" b="1">
                <a:solidFill>
                  <a:schemeClr val="tx1"/>
                </a:solidFill>
              </a:rPr>
              <a:t>Combining Squares</a:t>
            </a:r>
          </a:p>
        </p:txBody>
      </p:sp>
      <p:sp>
        <p:nvSpPr>
          <p:cNvPr id="353283" name="Rectangle 3"/>
          <p:cNvSpPr>
            <a:spLocks noGrp="1" noChangeArrowheads="1"/>
          </p:cNvSpPr>
          <p:nvPr>
            <p:ph type="body" idx="1"/>
          </p:nvPr>
        </p:nvSpPr>
        <p:spPr>
          <a:xfrm>
            <a:off x="706438" y="1260475"/>
            <a:ext cx="7772400" cy="5027613"/>
          </a:xfrm>
        </p:spPr>
        <p:txBody>
          <a:bodyPr/>
          <a:lstStyle/>
          <a:p>
            <a:pPr>
              <a:spcBef>
                <a:spcPct val="50000"/>
              </a:spcBef>
              <a:buSzPct val="125000"/>
            </a:pPr>
            <a:r>
              <a:rPr lang="en-US" sz="2600" b="1">
                <a:cs typeface="Times New Roman" pitchFamily="18" charset="0"/>
              </a:rPr>
              <a:t>By combining squares, we reduce number of literals in a product term, reducing the literal cost, thereby reducing the other two cost criteria</a:t>
            </a:r>
          </a:p>
          <a:p>
            <a:pPr>
              <a:spcBef>
                <a:spcPct val="50000"/>
              </a:spcBef>
              <a:buSzPct val="125000"/>
            </a:pPr>
            <a:r>
              <a:rPr lang="en-US" sz="2600" b="1"/>
              <a:t> On a 3-variable K-Map:</a:t>
            </a:r>
          </a:p>
          <a:p>
            <a:pPr lvl="1"/>
            <a:r>
              <a:rPr lang="en-US" sz="2400" b="1">
                <a:cs typeface="Times New Roman" pitchFamily="18" charset="0"/>
              </a:rPr>
              <a:t>One square represents a minterm with three variables</a:t>
            </a:r>
            <a:endParaRPr lang="en-US" sz="2400">
              <a:cs typeface="Times New Roman" pitchFamily="18" charset="0"/>
            </a:endParaRPr>
          </a:p>
          <a:p>
            <a:pPr lvl="1"/>
            <a:r>
              <a:rPr lang="en-US" sz="2400" b="1">
                <a:cs typeface="Times New Roman" pitchFamily="18" charset="0"/>
              </a:rPr>
              <a:t>Two adjacent squares represent a product term with two variables</a:t>
            </a:r>
            <a:endParaRPr lang="en-US" sz="2400">
              <a:cs typeface="Times New Roman" pitchFamily="18" charset="0"/>
            </a:endParaRPr>
          </a:p>
          <a:p>
            <a:pPr lvl="1"/>
            <a:r>
              <a:rPr lang="en-US" sz="2400" b="1">
                <a:cs typeface="Times New Roman" pitchFamily="18" charset="0"/>
              </a:rPr>
              <a:t>Four “adjacent” terms represent a product term with one variable</a:t>
            </a:r>
            <a:endParaRPr lang="en-US" sz="2400">
              <a:cs typeface="Times New Roman" pitchFamily="18" charset="0"/>
            </a:endParaRPr>
          </a:p>
          <a:p>
            <a:pPr lvl="1"/>
            <a:r>
              <a:rPr lang="en-US" sz="2400" b="1">
                <a:cs typeface="Times New Roman" pitchFamily="18" charset="0"/>
              </a:rPr>
              <a:t>Eight “adjacent” terms is the function of all ones (no variables) = 1.</a:t>
            </a:r>
            <a:endParaRPr lang="en-US"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3"/>
          <p:cNvSpPr>
            <a:spLocks noGrp="1"/>
          </p:cNvSpPr>
          <p:nvPr>
            <p:ph type="sldNum" sz="quarter" idx="10"/>
          </p:nvPr>
        </p:nvSpPr>
        <p:spPr/>
        <p:txBody>
          <a:bodyPr/>
          <a:lstStyle/>
          <a:p>
            <a:r>
              <a:rPr lang="en-US"/>
              <a:t>Chapter 2 - Part 2         </a:t>
            </a:r>
            <a:fld id="{446EDBF7-2FE4-48FC-ABC7-877D9BF6C30E}" type="slidenum">
              <a:rPr lang="en-US"/>
              <a:pPr/>
              <a:t>19</a:t>
            </a:fld>
            <a:endParaRPr lang="en-US"/>
          </a:p>
        </p:txBody>
      </p:sp>
      <p:sp>
        <p:nvSpPr>
          <p:cNvPr id="354306" name="Rectangle 2"/>
          <p:cNvSpPr>
            <a:spLocks noGrp="1" noChangeArrowheads="1"/>
          </p:cNvSpPr>
          <p:nvPr>
            <p:ph type="title"/>
          </p:nvPr>
        </p:nvSpPr>
        <p:spPr/>
        <p:txBody>
          <a:bodyPr/>
          <a:lstStyle/>
          <a:p>
            <a:r>
              <a:rPr lang="en-US" b="1">
                <a:solidFill>
                  <a:schemeClr val="tx1"/>
                </a:solidFill>
              </a:rPr>
              <a:t>Example: Combining Squares</a:t>
            </a:r>
          </a:p>
        </p:txBody>
      </p:sp>
      <p:sp>
        <p:nvSpPr>
          <p:cNvPr id="354307" name="Rectangle 3"/>
          <p:cNvSpPr>
            <a:spLocks noGrp="1" noChangeArrowheads="1"/>
          </p:cNvSpPr>
          <p:nvPr>
            <p:ph type="body" idx="1"/>
          </p:nvPr>
        </p:nvSpPr>
        <p:spPr/>
        <p:txBody>
          <a:bodyPr/>
          <a:lstStyle/>
          <a:p>
            <a:r>
              <a:rPr lang="en-US" sz="2800" b="1">
                <a:cs typeface="Times New Roman" pitchFamily="18" charset="0"/>
              </a:rPr>
              <a:t>Example: Let</a:t>
            </a:r>
            <a:endParaRPr lang="en-US" sz="2800"/>
          </a:p>
          <a:p>
            <a:endParaRPr lang="en-US"/>
          </a:p>
          <a:p>
            <a:endParaRPr lang="en-US" sz="2400"/>
          </a:p>
          <a:p>
            <a:endParaRPr lang="en-US" sz="2000"/>
          </a:p>
          <a:p>
            <a:r>
              <a:rPr lang="en-US" sz="2800" b="1">
                <a:cs typeface="Times New Roman" pitchFamily="18" charset="0"/>
              </a:rPr>
              <a:t>Applying the Minimization Theorem three times:</a:t>
            </a:r>
          </a:p>
          <a:p>
            <a:endParaRPr lang="en-US" sz="3600" b="1">
              <a:cs typeface="Times New Roman" pitchFamily="18" charset="0"/>
            </a:endParaRPr>
          </a:p>
          <a:p>
            <a:endParaRPr lang="en-US" sz="2800" b="1">
              <a:cs typeface="Times New Roman" pitchFamily="18" charset="0"/>
            </a:endParaRPr>
          </a:p>
          <a:p>
            <a:r>
              <a:rPr lang="en-US" sz="2800" b="1">
                <a:cs typeface="Times New Roman" pitchFamily="18" charset="0"/>
              </a:rPr>
              <a:t>Thus the four terms that form a 2 </a:t>
            </a:r>
            <a:r>
              <a:rPr lang="en-US" b="1">
                <a:cs typeface="Times New Roman" pitchFamily="18" charset="0"/>
              </a:rPr>
              <a:t>×</a:t>
            </a:r>
            <a:r>
              <a:rPr lang="en-US" sz="2800" b="1">
                <a:cs typeface="Times New Roman" pitchFamily="18" charset="0"/>
              </a:rPr>
              <a:t> 2 square correspond to the term "y". </a:t>
            </a:r>
            <a:r>
              <a:rPr lang="en-US" sz="2800"/>
              <a:t> </a:t>
            </a:r>
          </a:p>
        </p:txBody>
      </p:sp>
      <p:grpSp>
        <p:nvGrpSpPr>
          <p:cNvPr id="354373" name="Group 69"/>
          <p:cNvGrpSpPr>
            <a:grpSpLocks/>
          </p:cNvGrpSpPr>
          <p:nvPr/>
        </p:nvGrpSpPr>
        <p:grpSpPr bwMode="auto">
          <a:xfrm>
            <a:off x="3184525" y="4995863"/>
            <a:ext cx="587375" cy="584200"/>
            <a:chOff x="2006" y="3147"/>
            <a:chExt cx="370" cy="368"/>
          </a:xfrm>
        </p:grpSpPr>
        <p:sp>
          <p:nvSpPr>
            <p:cNvPr id="354314" name="Rectangle 10"/>
            <p:cNvSpPr>
              <a:spLocks noChangeArrowheads="1"/>
            </p:cNvSpPr>
            <p:nvPr/>
          </p:nvSpPr>
          <p:spPr bwMode="auto">
            <a:xfrm>
              <a:off x="2236" y="3179"/>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38" name="Rectangle 34"/>
            <p:cNvSpPr>
              <a:spLocks noChangeArrowheads="1"/>
            </p:cNvSpPr>
            <p:nvPr/>
          </p:nvSpPr>
          <p:spPr bwMode="auto">
            <a:xfrm>
              <a:off x="2006" y="3147"/>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grpSp>
      <p:grpSp>
        <p:nvGrpSpPr>
          <p:cNvPr id="354372" name="Group 68"/>
          <p:cNvGrpSpPr>
            <a:grpSpLocks/>
          </p:cNvGrpSpPr>
          <p:nvPr/>
        </p:nvGrpSpPr>
        <p:grpSpPr bwMode="auto">
          <a:xfrm>
            <a:off x="3184525" y="4554538"/>
            <a:ext cx="1657350" cy="584200"/>
            <a:chOff x="2006" y="2869"/>
            <a:chExt cx="1044" cy="368"/>
          </a:xfrm>
        </p:grpSpPr>
        <p:sp>
          <p:nvSpPr>
            <p:cNvPr id="354315" name="Rectangle 11"/>
            <p:cNvSpPr>
              <a:spLocks noChangeArrowheads="1"/>
            </p:cNvSpPr>
            <p:nvPr/>
          </p:nvSpPr>
          <p:spPr bwMode="auto">
            <a:xfrm>
              <a:off x="2926" y="2901"/>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16" name="Rectangle 12"/>
            <p:cNvSpPr>
              <a:spLocks noChangeArrowheads="1"/>
            </p:cNvSpPr>
            <p:nvPr/>
          </p:nvSpPr>
          <p:spPr bwMode="auto">
            <a:xfrm>
              <a:off x="2769" y="2901"/>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17" name="Rectangle 13"/>
            <p:cNvSpPr>
              <a:spLocks noChangeArrowheads="1"/>
            </p:cNvSpPr>
            <p:nvPr/>
          </p:nvSpPr>
          <p:spPr bwMode="auto">
            <a:xfrm>
              <a:off x="2236" y="2901"/>
              <a:ext cx="26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yz</a:t>
              </a:r>
              <a:endParaRPr lang="en-US" sz="3200" b="1"/>
            </a:p>
          </p:txBody>
        </p:sp>
        <p:sp>
          <p:nvSpPr>
            <p:cNvPr id="354339" name="Rectangle 35"/>
            <p:cNvSpPr>
              <a:spLocks noChangeArrowheads="1"/>
            </p:cNvSpPr>
            <p:nvPr/>
          </p:nvSpPr>
          <p:spPr bwMode="auto">
            <a:xfrm>
              <a:off x="2554" y="2869"/>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
          <p:nvSpPr>
            <p:cNvPr id="354340" name="Rectangle 36"/>
            <p:cNvSpPr>
              <a:spLocks noChangeArrowheads="1"/>
            </p:cNvSpPr>
            <p:nvPr/>
          </p:nvSpPr>
          <p:spPr bwMode="auto">
            <a:xfrm>
              <a:off x="2006" y="2869"/>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
          <p:nvSpPr>
            <p:cNvPr id="354313" name="Line 9"/>
            <p:cNvSpPr>
              <a:spLocks noChangeShapeType="1"/>
            </p:cNvSpPr>
            <p:nvPr/>
          </p:nvSpPr>
          <p:spPr bwMode="auto">
            <a:xfrm>
              <a:off x="2920" y="2992"/>
              <a:ext cx="115" cy="1"/>
            </a:xfrm>
            <a:prstGeom prst="line">
              <a:avLst/>
            </a:prstGeom>
            <a:noFill/>
            <a:ln w="28575">
              <a:solidFill>
                <a:srgbClr val="000000"/>
              </a:solidFill>
              <a:round/>
              <a:headEnd/>
              <a:tailEnd/>
            </a:ln>
          </p:spPr>
          <p:txBody>
            <a:bodyPr/>
            <a:lstStyle/>
            <a:p>
              <a:endParaRPr lang="en-CA"/>
            </a:p>
          </p:txBody>
        </p:sp>
      </p:grpSp>
      <p:grpSp>
        <p:nvGrpSpPr>
          <p:cNvPr id="354371" name="Group 67"/>
          <p:cNvGrpSpPr>
            <a:grpSpLocks/>
          </p:cNvGrpSpPr>
          <p:nvPr/>
        </p:nvGrpSpPr>
        <p:grpSpPr bwMode="auto">
          <a:xfrm>
            <a:off x="1527175" y="4079875"/>
            <a:ext cx="6456363" cy="584200"/>
            <a:chOff x="962" y="2570"/>
            <a:chExt cx="4067" cy="368"/>
          </a:xfrm>
        </p:grpSpPr>
        <p:sp>
          <p:nvSpPr>
            <p:cNvPr id="354309" name="Line 5"/>
            <p:cNvSpPr>
              <a:spLocks noChangeShapeType="1"/>
            </p:cNvSpPr>
            <p:nvPr/>
          </p:nvSpPr>
          <p:spPr bwMode="auto">
            <a:xfrm>
              <a:off x="2282" y="2666"/>
              <a:ext cx="129" cy="1"/>
            </a:xfrm>
            <a:prstGeom prst="line">
              <a:avLst/>
            </a:prstGeom>
            <a:noFill/>
            <a:ln w="28575">
              <a:solidFill>
                <a:srgbClr val="000000"/>
              </a:solidFill>
              <a:round/>
              <a:headEnd/>
              <a:tailEnd/>
            </a:ln>
          </p:spPr>
          <p:txBody>
            <a:bodyPr/>
            <a:lstStyle/>
            <a:p>
              <a:endParaRPr lang="en-CA"/>
            </a:p>
          </p:txBody>
        </p:sp>
        <p:sp>
          <p:nvSpPr>
            <p:cNvPr id="354310" name="Line 6"/>
            <p:cNvSpPr>
              <a:spLocks noChangeShapeType="1"/>
            </p:cNvSpPr>
            <p:nvPr/>
          </p:nvSpPr>
          <p:spPr bwMode="auto">
            <a:xfrm>
              <a:off x="3789" y="2666"/>
              <a:ext cx="128" cy="1"/>
            </a:xfrm>
            <a:prstGeom prst="line">
              <a:avLst/>
            </a:prstGeom>
            <a:noFill/>
            <a:ln w="28575">
              <a:solidFill>
                <a:srgbClr val="000000"/>
              </a:solidFill>
              <a:round/>
              <a:headEnd/>
              <a:tailEnd/>
            </a:ln>
          </p:spPr>
          <p:txBody>
            <a:bodyPr/>
            <a:lstStyle/>
            <a:p>
              <a:endParaRPr lang="en-CA"/>
            </a:p>
          </p:txBody>
        </p:sp>
        <p:sp>
          <p:nvSpPr>
            <p:cNvPr id="354311" name="Line 7"/>
            <p:cNvSpPr>
              <a:spLocks noChangeShapeType="1"/>
            </p:cNvSpPr>
            <p:nvPr/>
          </p:nvSpPr>
          <p:spPr bwMode="auto">
            <a:xfrm>
              <a:off x="4155" y="2666"/>
              <a:ext cx="114" cy="1"/>
            </a:xfrm>
            <a:prstGeom prst="line">
              <a:avLst/>
            </a:prstGeom>
            <a:noFill/>
            <a:ln w="28575">
              <a:solidFill>
                <a:srgbClr val="000000"/>
              </a:solidFill>
              <a:round/>
              <a:headEnd/>
              <a:tailEnd/>
            </a:ln>
          </p:spPr>
          <p:txBody>
            <a:bodyPr/>
            <a:lstStyle/>
            <a:p>
              <a:endParaRPr lang="en-CA"/>
            </a:p>
          </p:txBody>
        </p:sp>
        <p:sp>
          <p:nvSpPr>
            <p:cNvPr id="354312" name="Line 8"/>
            <p:cNvSpPr>
              <a:spLocks noChangeShapeType="1"/>
            </p:cNvSpPr>
            <p:nvPr/>
          </p:nvSpPr>
          <p:spPr bwMode="auto">
            <a:xfrm>
              <a:off x="4909" y="2666"/>
              <a:ext cx="114" cy="1"/>
            </a:xfrm>
            <a:prstGeom prst="line">
              <a:avLst/>
            </a:prstGeom>
            <a:noFill/>
            <a:ln w="28575">
              <a:solidFill>
                <a:srgbClr val="000000"/>
              </a:solidFill>
              <a:round/>
              <a:headEnd/>
              <a:tailEnd/>
            </a:ln>
          </p:spPr>
          <p:txBody>
            <a:bodyPr/>
            <a:lstStyle/>
            <a:p>
              <a:endParaRPr lang="en-CA"/>
            </a:p>
          </p:txBody>
        </p:sp>
        <p:sp>
          <p:nvSpPr>
            <p:cNvPr id="354318" name="Rectangle 14"/>
            <p:cNvSpPr>
              <a:spLocks noChangeArrowheads="1"/>
            </p:cNvSpPr>
            <p:nvPr/>
          </p:nvSpPr>
          <p:spPr bwMode="auto">
            <a:xfrm>
              <a:off x="4905" y="2602"/>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19" name="Rectangle 15"/>
            <p:cNvSpPr>
              <a:spLocks noChangeArrowheads="1"/>
            </p:cNvSpPr>
            <p:nvPr/>
          </p:nvSpPr>
          <p:spPr bwMode="auto">
            <a:xfrm>
              <a:off x="4720"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20" name="Rectangle 16"/>
            <p:cNvSpPr>
              <a:spLocks noChangeArrowheads="1"/>
            </p:cNvSpPr>
            <p:nvPr/>
          </p:nvSpPr>
          <p:spPr bwMode="auto">
            <a:xfrm>
              <a:off x="4536"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54321" name="Rectangle 17"/>
            <p:cNvSpPr>
              <a:spLocks noChangeArrowheads="1"/>
            </p:cNvSpPr>
            <p:nvPr/>
          </p:nvSpPr>
          <p:spPr bwMode="auto">
            <a:xfrm>
              <a:off x="4152" y="2602"/>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22" name="Rectangle 18"/>
            <p:cNvSpPr>
              <a:spLocks noChangeArrowheads="1"/>
            </p:cNvSpPr>
            <p:nvPr/>
          </p:nvSpPr>
          <p:spPr bwMode="auto">
            <a:xfrm>
              <a:off x="3967"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23" name="Rectangle 19"/>
            <p:cNvSpPr>
              <a:spLocks noChangeArrowheads="1"/>
            </p:cNvSpPr>
            <p:nvPr/>
          </p:nvSpPr>
          <p:spPr bwMode="auto">
            <a:xfrm>
              <a:off x="3782"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54324" name="Rectangle 20"/>
            <p:cNvSpPr>
              <a:spLocks noChangeArrowheads="1"/>
            </p:cNvSpPr>
            <p:nvPr/>
          </p:nvSpPr>
          <p:spPr bwMode="auto">
            <a:xfrm>
              <a:off x="3398" y="2602"/>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25" name="Rectangle 21"/>
            <p:cNvSpPr>
              <a:spLocks noChangeArrowheads="1"/>
            </p:cNvSpPr>
            <p:nvPr/>
          </p:nvSpPr>
          <p:spPr bwMode="auto">
            <a:xfrm>
              <a:off x="3213"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26" name="Rectangle 22"/>
            <p:cNvSpPr>
              <a:spLocks noChangeArrowheads="1"/>
            </p:cNvSpPr>
            <p:nvPr/>
          </p:nvSpPr>
          <p:spPr bwMode="auto">
            <a:xfrm>
              <a:off x="3029"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54327" name="Rectangle 23"/>
            <p:cNvSpPr>
              <a:spLocks noChangeArrowheads="1"/>
            </p:cNvSpPr>
            <p:nvPr/>
          </p:nvSpPr>
          <p:spPr bwMode="auto">
            <a:xfrm>
              <a:off x="2645" y="2602"/>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28" name="Rectangle 24"/>
            <p:cNvSpPr>
              <a:spLocks noChangeArrowheads="1"/>
            </p:cNvSpPr>
            <p:nvPr/>
          </p:nvSpPr>
          <p:spPr bwMode="auto">
            <a:xfrm>
              <a:off x="2460"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29" name="Rectangle 25"/>
            <p:cNvSpPr>
              <a:spLocks noChangeArrowheads="1"/>
            </p:cNvSpPr>
            <p:nvPr/>
          </p:nvSpPr>
          <p:spPr bwMode="auto">
            <a:xfrm>
              <a:off x="2275"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54330" name="Rectangle 26"/>
            <p:cNvSpPr>
              <a:spLocks noChangeArrowheads="1"/>
            </p:cNvSpPr>
            <p:nvPr/>
          </p:nvSpPr>
          <p:spPr bwMode="auto">
            <a:xfrm>
              <a:off x="1893" y="2602"/>
              <a:ext cx="93"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54331" name="Rectangle 27"/>
            <p:cNvSpPr>
              <a:spLocks noChangeArrowheads="1"/>
            </p:cNvSpPr>
            <p:nvPr/>
          </p:nvSpPr>
          <p:spPr bwMode="auto">
            <a:xfrm>
              <a:off x="1756" y="2602"/>
              <a:ext cx="12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54332" name="Rectangle 28"/>
            <p:cNvSpPr>
              <a:spLocks noChangeArrowheads="1"/>
            </p:cNvSpPr>
            <p:nvPr/>
          </p:nvSpPr>
          <p:spPr bwMode="auto">
            <a:xfrm>
              <a:off x="1648" y="2602"/>
              <a:ext cx="7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54333" name="Rectangle 29"/>
            <p:cNvSpPr>
              <a:spLocks noChangeArrowheads="1"/>
            </p:cNvSpPr>
            <p:nvPr/>
          </p:nvSpPr>
          <p:spPr bwMode="auto">
            <a:xfrm>
              <a:off x="1497"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54334" name="Rectangle 30"/>
            <p:cNvSpPr>
              <a:spLocks noChangeArrowheads="1"/>
            </p:cNvSpPr>
            <p:nvPr/>
          </p:nvSpPr>
          <p:spPr bwMode="auto">
            <a:xfrm>
              <a:off x="1385" y="2602"/>
              <a:ext cx="7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54335" name="Rectangle 31"/>
            <p:cNvSpPr>
              <a:spLocks noChangeArrowheads="1"/>
            </p:cNvSpPr>
            <p:nvPr/>
          </p:nvSpPr>
          <p:spPr bwMode="auto">
            <a:xfrm>
              <a:off x="1239" y="2602"/>
              <a:ext cx="140"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54336" name="Rectangle 32"/>
            <p:cNvSpPr>
              <a:spLocks noChangeArrowheads="1"/>
            </p:cNvSpPr>
            <p:nvPr/>
          </p:nvSpPr>
          <p:spPr bwMode="auto">
            <a:xfrm>
              <a:off x="1133" y="2602"/>
              <a:ext cx="93"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54337" name="Rectangle 33"/>
            <p:cNvSpPr>
              <a:spLocks noChangeArrowheads="1"/>
            </p:cNvSpPr>
            <p:nvPr/>
          </p:nvSpPr>
          <p:spPr bwMode="auto">
            <a:xfrm>
              <a:off x="962" y="2602"/>
              <a:ext cx="171"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F</a:t>
              </a:r>
              <a:endParaRPr lang="en-US" sz="3200" b="1"/>
            </a:p>
          </p:txBody>
        </p:sp>
        <p:sp>
          <p:nvSpPr>
            <p:cNvPr id="354341" name="Rectangle 37"/>
            <p:cNvSpPr>
              <a:spLocks noChangeArrowheads="1"/>
            </p:cNvSpPr>
            <p:nvPr/>
          </p:nvSpPr>
          <p:spPr bwMode="auto">
            <a:xfrm>
              <a:off x="4328" y="2570"/>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
          <p:nvSpPr>
            <p:cNvPr id="354342" name="Rectangle 38"/>
            <p:cNvSpPr>
              <a:spLocks noChangeArrowheads="1"/>
            </p:cNvSpPr>
            <p:nvPr/>
          </p:nvSpPr>
          <p:spPr bwMode="auto">
            <a:xfrm>
              <a:off x="3575" y="2570"/>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
          <p:nvSpPr>
            <p:cNvPr id="354343" name="Rectangle 39"/>
            <p:cNvSpPr>
              <a:spLocks noChangeArrowheads="1"/>
            </p:cNvSpPr>
            <p:nvPr/>
          </p:nvSpPr>
          <p:spPr bwMode="auto">
            <a:xfrm>
              <a:off x="2821" y="2570"/>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
          <p:nvSpPr>
            <p:cNvPr id="354344" name="Rectangle 40"/>
            <p:cNvSpPr>
              <a:spLocks noChangeArrowheads="1"/>
            </p:cNvSpPr>
            <p:nvPr/>
          </p:nvSpPr>
          <p:spPr bwMode="auto">
            <a:xfrm>
              <a:off x="2053" y="2570"/>
              <a:ext cx="154" cy="336"/>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grpSp>
      <p:grpSp>
        <p:nvGrpSpPr>
          <p:cNvPr id="354345" name="Group 41"/>
          <p:cNvGrpSpPr>
            <a:grpSpLocks/>
          </p:cNvGrpSpPr>
          <p:nvPr/>
        </p:nvGrpSpPr>
        <p:grpSpPr bwMode="auto">
          <a:xfrm>
            <a:off x="4903788" y="1176338"/>
            <a:ext cx="2878137" cy="2195512"/>
            <a:chOff x="3089" y="786"/>
            <a:chExt cx="1813" cy="1383"/>
          </a:xfrm>
        </p:grpSpPr>
        <p:sp>
          <p:nvSpPr>
            <p:cNvPr id="354346" name="Line 42"/>
            <p:cNvSpPr>
              <a:spLocks noChangeShapeType="1"/>
            </p:cNvSpPr>
            <p:nvPr/>
          </p:nvSpPr>
          <p:spPr bwMode="auto">
            <a:xfrm flipV="1">
              <a:off x="3349" y="1164"/>
              <a:ext cx="1553" cy="2"/>
            </a:xfrm>
            <a:prstGeom prst="line">
              <a:avLst/>
            </a:prstGeom>
            <a:noFill/>
            <a:ln w="28575">
              <a:solidFill>
                <a:srgbClr val="000000"/>
              </a:solidFill>
              <a:round/>
              <a:headEnd/>
              <a:tailEnd/>
            </a:ln>
          </p:spPr>
          <p:txBody>
            <a:bodyPr/>
            <a:lstStyle/>
            <a:p>
              <a:endParaRPr lang="en-CA"/>
            </a:p>
          </p:txBody>
        </p:sp>
        <p:sp>
          <p:nvSpPr>
            <p:cNvPr id="354347" name="Line 43"/>
            <p:cNvSpPr>
              <a:spLocks noChangeShapeType="1"/>
            </p:cNvSpPr>
            <p:nvPr/>
          </p:nvSpPr>
          <p:spPr bwMode="auto">
            <a:xfrm>
              <a:off x="3350" y="1169"/>
              <a:ext cx="1" cy="664"/>
            </a:xfrm>
            <a:prstGeom prst="line">
              <a:avLst/>
            </a:prstGeom>
            <a:noFill/>
            <a:ln w="28575">
              <a:solidFill>
                <a:srgbClr val="000000"/>
              </a:solidFill>
              <a:round/>
              <a:headEnd/>
              <a:tailEnd/>
            </a:ln>
          </p:spPr>
          <p:txBody>
            <a:bodyPr/>
            <a:lstStyle/>
            <a:p>
              <a:endParaRPr lang="en-CA"/>
            </a:p>
          </p:txBody>
        </p:sp>
        <p:sp>
          <p:nvSpPr>
            <p:cNvPr id="354348" name="Line 44"/>
            <p:cNvSpPr>
              <a:spLocks noChangeShapeType="1"/>
            </p:cNvSpPr>
            <p:nvPr/>
          </p:nvSpPr>
          <p:spPr bwMode="auto">
            <a:xfrm flipH="1">
              <a:off x="3742" y="1164"/>
              <a:ext cx="1" cy="987"/>
            </a:xfrm>
            <a:prstGeom prst="line">
              <a:avLst/>
            </a:prstGeom>
            <a:noFill/>
            <a:ln w="28575">
              <a:solidFill>
                <a:srgbClr val="000000"/>
              </a:solidFill>
              <a:round/>
              <a:headEnd/>
              <a:tailEnd/>
            </a:ln>
          </p:spPr>
          <p:txBody>
            <a:bodyPr/>
            <a:lstStyle/>
            <a:p>
              <a:endParaRPr lang="en-CA"/>
            </a:p>
          </p:txBody>
        </p:sp>
        <p:sp>
          <p:nvSpPr>
            <p:cNvPr id="354349" name="Line 45"/>
            <p:cNvSpPr>
              <a:spLocks noChangeShapeType="1"/>
            </p:cNvSpPr>
            <p:nvPr/>
          </p:nvSpPr>
          <p:spPr bwMode="auto">
            <a:xfrm flipH="1">
              <a:off x="4126" y="833"/>
              <a:ext cx="1" cy="998"/>
            </a:xfrm>
            <a:prstGeom prst="line">
              <a:avLst/>
            </a:prstGeom>
            <a:noFill/>
            <a:ln w="28575">
              <a:solidFill>
                <a:srgbClr val="000000"/>
              </a:solidFill>
              <a:round/>
              <a:headEnd/>
              <a:tailEnd/>
            </a:ln>
          </p:spPr>
          <p:txBody>
            <a:bodyPr/>
            <a:lstStyle/>
            <a:p>
              <a:endParaRPr lang="en-CA"/>
            </a:p>
          </p:txBody>
        </p:sp>
        <p:sp>
          <p:nvSpPr>
            <p:cNvPr id="354350" name="Line 46"/>
            <p:cNvSpPr>
              <a:spLocks noChangeShapeType="1"/>
            </p:cNvSpPr>
            <p:nvPr/>
          </p:nvSpPr>
          <p:spPr bwMode="auto">
            <a:xfrm flipH="1">
              <a:off x="4508" y="1162"/>
              <a:ext cx="1" cy="1007"/>
            </a:xfrm>
            <a:prstGeom prst="line">
              <a:avLst/>
            </a:prstGeom>
            <a:noFill/>
            <a:ln w="28575">
              <a:solidFill>
                <a:srgbClr val="000000"/>
              </a:solidFill>
              <a:round/>
              <a:headEnd/>
              <a:tailEnd/>
            </a:ln>
          </p:spPr>
          <p:txBody>
            <a:bodyPr/>
            <a:lstStyle/>
            <a:p>
              <a:endParaRPr lang="en-CA"/>
            </a:p>
          </p:txBody>
        </p:sp>
        <p:sp>
          <p:nvSpPr>
            <p:cNvPr id="354351" name="Line 47"/>
            <p:cNvSpPr>
              <a:spLocks noChangeShapeType="1"/>
            </p:cNvSpPr>
            <p:nvPr/>
          </p:nvSpPr>
          <p:spPr bwMode="auto">
            <a:xfrm>
              <a:off x="4899" y="1165"/>
              <a:ext cx="0" cy="660"/>
            </a:xfrm>
            <a:prstGeom prst="line">
              <a:avLst/>
            </a:prstGeom>
            <a:noFill/>
            <a:ln w="28575">
              <a:solidFill>
                <a:srgbClr val="000000"/>
              </a:solidFill>
              <a:round/>
              <a:headEnd/>
              <a:tailEnd/>
            </a:ln>
          </p:spPr>
          <p:txBody>
            <a:bodyPr/>
            <a:lstStyle/>
            <a:p>
              <a:endParaRPr lang="en-CA"/>
            </a:p>
          </p:txBody>
        </p:sp>
        <p:sp>
          <p:nvSpPr>
            <p:cNvPr id="354352" name="Line 48"/>
            <p:cNvSpPr>
              <a:spLocks noChangeShapeType="1"/>
            </p:cNvSpPr>
            <p:nvPr/>
          </p:nvSpPr>
          <p:spPr bwMode="auto">
            <a:xfrm flipV="1">
              <a:off x="3093" y="1493"/>
              <a:ext cx="1807" cy="2"/>
            </a:xfrm>
            <a:prstGeom prst="line">
              <a:avLst/>
            </a:prstGeom>
            <a:noFill/>
            <a:ln w="28575">
              <a:solidFill>
                <a:srgbClr val="000000"/>
              </a:solidFill>
              <a:round/>
              <a:headEnd/>
              <a:tailEnd/>
            </a:ln>
          </p:spPr>
          <p:txBody>
            <a:bodyPr/>
            <a:lstStyle/>
            <a:p>
              <a:endParaRPr lang="en-CA"/>
            </a:p>
          </p:txBody>
        </p:sp>
        <p:sp>
          <p:nvSpPr>
            <p:cNvPr id="354353" name="Line 49"/>
            <p:cNvSpPr>
              <a:spLocks noChangeShapeType="1"/>
            </p:cNvSpPr>
            <p:nvPr/>
          </p:nvSpPr>
          <p:spPr bwMode="auto">
            <a:xfrm flipV="1">
              <a:off x="3353" y="1827"/>
              <a:ext cx="1548" cy="3"/>
            </a:xfrm>
            <a:prstGeom prst="line">
              <a:avLst/>
            </a:prstGeom>
            <a:noFill/>
            <a:ln w="28575">
              <a:solidFill>
                <a:srgbClr val="000000"/>
              </a:solidFill>
              <a:round/>
              <a:headEnd/>
              <a:tailEnd/>
            </a:ln>
          </p:spPr>
          <p:txBody>
            <a:bodyPr/>
            <a:lstStyle/>
            <a:p>
              <a:endParaRPr lang="en-CA"/>
            </a:p>
          </p:txBody>
        </p:sp>
        <p:sp>
          <p:nvSpPr>
            <p:cNvPr id="354354" name="Text Box 50"/>
            <p:cNvSpPr txBox="1">
              <a:spLocks noChangeArrowheads="1"/>
            </p:cNvSpPr>
            <p:nvPr/>
          </p:nvSpPr>
          <p:spPr bwMode="auto">
            <a:xfrm>
              <a:off x="3089" y="1434"/>
              <a:ext cx="241" cy="365"/>
            </a:xfrm>
            <a:prstGeom prst="rect">
              <a:avLst/>
            </a:prstGeom>
            <a:noFill/>
            <a:ln w="9525">
              <a:noFill/>
              <a:miter lim="800000"/>
              <a:headEnd/>
              <a:tailEnd/>
            </a:ln>
            <a:effectLst/>
          </p:spPr>
          <p:txBody>
            <a:bodyPr>
              <a:spAutoFit/>
            </a:bodyPr>
            <a:lstStyle/>
            <a:p>
              <a:pPr>
                <a:buClrTx/>
              </a:pPr>
              <a:r>
                <a:rPr lang="en-US" sz="3200" b="1"/>
                <a:t>x</a:t>
              </a:r>
            </a:p>
          </p:txBody>
        </p:sp>
        <p:sp>
          <p:nvSpPr>
            <p:cNvPr id="354355" name="Text Box 51"/>
            <p:cNvSpPr txBox="1">
              <a:spLocks noChangeArrowheads="1"/>
            </p:cNvSpPr>
            <p:nvPr/>
          </p:nvSpPr>
          <p:spPr bwMode="auto">
            <a:xfrm>
              <a:off x="4380" y="786"/>
              <a:ext cx="241" cy="365"/>
            </a:xfrm>
            <a:prstGeom prst="rect">
              <a:avLst/>
            </a:prstGeom>
            <a:noFill/>
            <a:ln w="9525">
              <a:noFill/>
              <a:miter lim="800000"/>
              <a:headEnd/>
              <a:tailEnd/>
            </a:ln>
            <a:effectLst/>
          </p:spPr>
          <p:txBody>
            <a:bodyPr>
              <a:spAutoFit/>
            </a:bodyPr>
            <a:lstStyle/>
            <a:p>
              <a:pPr>
                <a:buClrTx/>
              </a:pPr>
              <a:r>
                <a:rPr lang="en-US" sz="3200" b="1"/>
                <a:t>y</a:t>
              </a:r>
            </a:p>
          </p:txBody>
        </p:sp>
        <p:sp>
          <p:nvSpPr>
            <p:cNvPr id="354356" name="Text Box 52"/>
            <p:cNvSpPr txBox="1">
              <a:spLocks noChangeArrowheads="1"/>
            </p:cNvSpPr>
            <p:nvPr/>
          </p:nvSpPr>
          <p:spPr bwMode="auto">
            <a:xfrm>
              <a:off x="3742" y="1172"/>
              <a:ext cx="259" cy="231"/>
            </a:xfrm>
            <a:prstGeom prst="rect">
              <a:avLst/>
            </a:prstGeom>
            <a:noFill/>
            <a:ln w="9525">
              <a:noFill/>
              <a:miter lim="800000"/>
              <a:headEnd/>
              <a:tailEnd/>
            </a:ln>
            <a:effectLst/>
          </p:spPr>
          <p:txBody>
            <a:bodyPr>
              <a:spAutoFit/>
            </a:bodyPr>
            <a:lstStyle/>
            <a:p>
              <a:pPr>
                <a:buClrTx/>
              </a:pPr>
              <a:r>
                <a:rPr lang="en-US" sz="1800"/>
                <a:t>1</a:t>
              </a:r>
            </a:p>
          </p:txBody>
        </p:sp>
        <p:sp>
          <p:nvSpPr>
            <p:cNvPr id="354357" name="Text Box 53"/>
            <p:cNvSpPr txBox="1">
              <a:spLocks noChangeArrowheads="1"/>
            </p:cNvSpPr>
            <p:nvPr/>
          </p:nvSpPr>
          <p:spPr bwMode="auto">
            <a:xfrm>
              <a:off x="3353" y="1162"/>
              <a:ext cx="259" cy="231"/>
            </a:xfrm>
            <a:prstGeom prst="rect">
              <a:avLst/>
            </a:prstGeom>
            <a:noFill/>
            <a:ln w="9525">
              <a:noFill/>
              <a:miter lim="800000"/>
              <a:headEnd/>
              <a:tailEnd/>
            </a:ln>
            <a:effectLst/>
          </p:spPr>
          <p:txBody>
            <a:bodyPr>
              <a:spAutoFit/>
            </a:bodyPr>
            <a:lstStyle/>
            <a:p>
              <a:pPr>
                <a:buClrTx/>
              </a:pPr>
              <a:r>
                <a:rPr lang="en-US" sz="1800"/>
                <a:t>0</a:t>
              </a:r>
            </a:p>
          </p:txBody>
        </p:sp>
        <p:sp>
          <p:nvSpPr>
            <p:cNvPr id="354358" name="Text Box 54"/>
            <p:cNvSpPr txBox="1">
              <a:spLocks noChangeArrowheads="1"/>
            </p:cNvSpPr>
            <p:nvPr/>
          </p:nvSpPr>
          <p:spPr bwMode="auto">
            <a:xfrm>
              <a:off x="4506" y="1166"/>
              <a:ext cx="259" cy="231"/>
            </a:xfrm>
            <a:prstGeom prst="rect">
              <a:avLst/>
            </a:prstGeom>
            <a:noFill/>
            <a:ln w="9525">
              <a:noFill/>
              <a:miter lim="800000"/>
              <a:headEnd/>
              <a:tailEnd/>
            </a:ln>
            <a:effectLst/>
          </p:spPr>
          <p:txBody>
            <a:bodyPr>
              <a:spAutoFit/>
            </a:bodyPr>
            <a:lstStyle/>
            <a:p>
              <a:pPr>
                <a:buClrTx/>
              </a:pPr>
              <a:r>
                <a:rPr lang="en-US" sz="1800"/>
                <a:t>2</a:t>
              </a:r>
            </a:p>
          </p:txBody>
        </p:sp>
        <p:sp>
          <p:nvSpPr>
            <p:cNvPr id="354359" name="Text Box 55"/>
            <p:cNvSpPr txBox="1">
              <a:spLocks noChangeArrowheads="1"/>
            </p:cNvSpPr>
            <p:nvPr/>
          </p:nvSpPr>
          <p:spPr bwMode="auto">
            <a:xfrm>
              <a:off x="3344" y="1493"/>
              <a:ext cx="259" cy="231"/>
            </a:xfrm>
            <a:prstGeom prst="rect">
              <a:avLst/>
            </a:prstGeom>
            <a:noFill/>
            <a:ln w="9525">
              <a:noFill/>
              <a:miter lim="800000"/>
              <a:headEnd/>
              <a:tailEnd/>
            </a:ln>
            <a:effectLst/>
          </p:spPr>
          <p:txBody>
            <a:bodyPr>
              <a:spAutoFit/>
            </a:bodyPr>
            <a:lstStyle/>
            <a:p>
              <a:pPr>
                <a:buClrTx/>
              </a:pPr>
              <a:r>
                <a:rPr lang="en-US" sz="1800"/>
                <a:t>4</a:t>
              </a:r>
            </a:p>
          </p:txBody>
        </p:sp>
        <p:sp>
          <p:nvSpPr>
            <p:cNvPr id="354360" name="Text Box 56"/>
            <p:cNvSpPr txBox="1">
              <a:spLocks noChangeArrowheads="1"/>
            </p:cNvSpPr>
            <p:nvPr/>
          </p:nvSpPr>
          <p:spPr bwMode="auto">
            <a:xfrm>
              <a:off x="4122" y="1162"/>
              <a:ext cx="259" cy="231"/>
            </a:xfrm>
            <a:prstGeom prst="rect">
              <a:avLst/>
            </a:prstGeom>
            <a:noFill/>
            <a:ln w="9525">
              <a:noFill/>
              <a:miter lim="800000"/>
              <a:headEnd/>
              <a:tailEnd/>
            </a:ln>
            <a:effectLst/>
          </p:spPr>
          <p:txBody>
            <a:bodyPr>
              <a:spAutoFit/>
            </a:bodyPr>
            <a:lstStyle/>
            <a:p>
              <a:pPr>
                <a:buClrTx/>
              </a:pPr>
              <a:r>
                <a:rPr lang="en-US" sz="1800"/>
                <a:t>3</a:t>
              </a:r>
            </a:p>
          </p:txBody>
        </p:sp>
        <p:sp>
          <p:nvSpPr>
            <p:cNvPr id="354361" name="Text Box 57"/>
            <p:cNvSpPr txBox="1">
              <a:spLocks noChangeArrowheads="1"/>
            </p:cNvSpPr>
            <p:nvPr/>
          </p:nvSpPr>
          <p:spPr bwMode="auto">
            <a:xfrm>
              <a:off x="3748" y="1498"/>
              <a:ext cx="259" cy="231"/>
            </a:xfrm>
            <a:prstGeom prst="rect">
              <a:avLst/>
            </a:prstGeom>
            <a:noFill/>
            <a:ln w="9525">
              <a:noFill/>
              <a:miter lim="800000"/>
              <a:headEnd/>
              <a:tailEnd/>
            </a:ln>
            <a:effectLst/>
          </p:spPr>
          <p:txBody>
            <a:bodyPr>
              <a:spAutoFit/>
            </a:bodyPr>
            <a:lstStyle/>
            <a:p>
              <a:pPr>
                <a:buClrTx/>
              </a:pPr>
              <a:r>
                <a:rPr lang="en-US" sz="1800"/>
                <a:t>5</a:t>
              </a:r>
            </a:p>
          </p:txBody>
        </p:sp>
        <p:sp>
          <p:nvSpPr>
            <p:cNvPr id="354362" name="Text Box 58"/>
            <p:cNvSpPr txBox="1">
              <a:spLocks noChangeArrowheads="1"/>
            </p:cNvSpPr>
            <p:nvPr/>
          </p:nvSpPr>
          <p:spPr bwMode="auto">
            <a:xfrm>
              <a:off x="4511" y="1497"/>
              <a:ext cx="259" cy="231"/>
            </a:xfrm>
            <a:prstGeom prst="rect">
              <a:avLst/>
            </a:prstGeom>
            <a:noFill/>
            <a:ln w="9525">
              <a:noFill/>
              <a:miter lim="800000"/>
              <a:headEnd/>
              <a:tailEnd/>
            </a:ln>
            <a:effectLst/>
          </p:spPr>
          <p:txBody>
            <a:bodyPr>
              <a:spAutoFit/>
            </a:bodyPr>
            <a:lstStyle/>
            <a:p>
              <a:pPr>
                <a:buClrTx/>
              </a:pPr>
              <a:r>
                <a:rPr lang="en-US" sz="1800"/>
                <a:t>6</a:t>
              </a:r>
            </a:p>
          </p:txBody>
        </p:sp>
        <p:sp>
          <p:nvSpPr>
            <p:cNvPr id="354363" name="Text Box 59"/>
            <p:cNvSpPr txBox="1">
              <a:spLocks noChangeArrowheads="1"/>
            </p:cNvSpPr>
            <p:nvPr/>
          </p:nvSpPr>
          <p:spPr bwMode="auto">
            <a:xfrm>
              <a:off x="4136" y="1493"/>
              <a:ext cx="259" cy="231"/>
            </a:xfrm>
            <a:prstGeom prst="rect">
              <a:avLst/>
            </a:prstGeom>
            <a:noFill/>
            <a:ln w="9525">
              <a:noFill/>
              <a:miter lim="800000"/>
              <a:headEnd/>
              <a:tailEnd/>
            </a:ln>
            <a:effectLst/>
          </p:spPr>
          <p:txBody>
            <a:bodyPr>
              <a:spAutoFit/>
            </a:bodyPr>
            <a:lstStyle/>
            <a:p>
              <a:pPr>
                <a:buClrTx/>
              </a:pPr>
              <a:r>
                <a:rPr lang="en-US" sz="1800"/>
                <a:t>7</a:t>
              </a:r>
            </a:p>
          </p:txBody>
        </p:sp>
        <p:sp>
          <p:nvSpPr>
            <p:cNvPr id="354364" name="Text Box 60"/>
            <p:cNvSpPr txBox="1">
              <a:spLocks noChangeArrowheads="1"/>
            </p:cNvSpPr>
            <p:nvPr/>
          </p:nvSpPr>
          <p:spPr bwMode="auto">
            <a:xfrm>
              <a:off x="4215" y="1507"/>
              <a:ext cx="279" cy="327"/>
            </a:xfrm>
            <a:prstGeom prst="rect">
              <a:avLst/>
            </a:prstGeom>
            <a:noFill/>
            <a:ln w="9525">
              <a:noFill/>
              <a:miter lim="800000"/>
              <a:headEnd/>
              <a:tailEnd/>
            </a:ln>
            <a:effectLst/>
          </p:spPr>
          <p:txBody>
            <a:bodyPr>
              <a:spAutoFit/>
            </a:bodyPr>
            <a:lstStyle/>
            <a:p>
              <a:pPr>
                <a:buClrTx/>
              </a:pPr>
              <a:r>
                <a:rPr lang="en-US" b="1"/>
                <a:t>1</a:t>
              </a:r>
            </a:p>
          </p:txBody>
        </p:sp>
        <p:sp>
          <p:nvSpPr>
            <p:cNvPr id="354365" name="Text Box 61"/>
            <p:cNvSpPr txBox="1">
              <a:spLocks noChangeArrowheads="1"/>
            </p:cNvSpPr>
            <p:nvPr/>
          </p:nvSpPr>
          <p:spPr bwMode="auto">
            <a:xfrm>
              <a:off x="4590" y="1507"/>
              <a:ext cx="279" cy="327"/>
            </a:xfrm>
            <a:prstGeom prst="rect">
              <a:avLst/>
            </a:prstGeom>
            <a:noFill/>
            <a:ln w="9525">
              <a:noFill/>
              <a:miter lim="800000"/>
              <a:headEnd/>
              <a:tailEnd/>
            </a:ln>
            <a:effectLst/>
          </p:spPr>
          <p:txBody>
            <a:bodyPr>
              <a:spAutoFit/>
            </a:bodyPr>
            <a:lstStyle/>
            <a:p>
              <a:pPr>
                <a:buClrTx/>
              </a:pPr>
              <a:r>
                <a:rPr lang="en-US" b="1"/>
                <a:t>1</a:t>
              </a:r>
            </a:p>
          </p:txBody>
        </p:sp>
        <p:sp>
          <p:nvSpPr>
            <p:cNvPr id="354366" name="Text Box 62"/>
            <p:cNvSpPr txBox="1">
              <a:spLocks noChangeArrowheads="1"/>
            </p:cNvSpPr>
            <p:nvPr/>
          </p:nvSpPr>
          <p:spPr bwMode="auto">
            <a:xfrm>
              <a:off x="4580" y="1171"/>
              <a:ext cx="279" cy="327"/>
            </a:xfrm>
            <a:prstGeom prst="rect">
              <a:avLst/>
            </a:prstGeom>
            <a:noFill/>
            <a:ln w="9525">
              <a:noFill/>
              <a:miter lim="800000"/>
              <a:headEnd/>
              <a:tailEnd/>
            </a:ln>
            <a:effectLst/>
          </p:spPr>
          <p:txBody>
            <a:bodyPr>
              <a:spAutoFit/>
            </a:bodyPr>
            <a:lstStyle/>
            <a:p>
              <a:pPr>
                <a:buClrTx/>
              </a:pPr>
              <a:r>
                <a:rPr lang="en-US" b="1"/>
                <a:t>1</a:t>
              </a:r>
            </a:p>
          </p:txBody>
        </p:sp>
        <p:sp>
          <p:nvSpPr>
            <p:cNvPr id="354367" name="Text Box 63"/>
            <p:cNvSpPr txBox="1">
              <a:spLocks noChangeArrowheads="1"/>
            </p:cNvSpPr>
            <p:nvPr/>
          </p:nvSpPr>
          <p:spPr bwMode="auto">
            <a:xfrm>
              <a:off x="4206" y="1172"/>
              <a:ext cx="279" cy="327"/>
            </a:xfrm>
            <a:prstGeom prst="rect">
              <a:avLst/>
            </a:prstGeom>
            <a:noFill/>
            <a:ln w="9525">
              <a:noFill/>
              <a:miter lim="800000"/>
              <a:headEnd/>
              <a:tailEnd/>
            </a:ln>
            <a:effectLst/>
          </p:spPr>
          <p:txBody>
            <a:bodyPr>
              <a:spAutoFit/>
            </a:bodyPr>
            <a:lstStyle/>
            <a:p>
              <a:pPr>
                <a:buClrTx/>
              </a:pPr>
              <a:r>
                <a:rPr lang="en-US" b="1"/>
                <a:t>1</a:t>
              </a:r>
            </a:p>
          </p:txBody>
        </p:sp>
        <p:sp>
          <p:nvSpPr>
            <p:cNvPr id="354368" name="Text Box 64"/>
            <p:cNvSpPr txBox="1">
              <a:spLocks noChangeArrowheads="1"/>
            </p:cNvSpPr>
            <p:nvPr/>
          </p:nvSpPr>
          <p:spPr bwMode="auto">
            <a:xfrm>
              <a:off x="4012" y="1766"/>
              <a:ext cx="221" cy="365"/>
            </a:xfrm>
            <a:prstGeom prst="rect">
              <a:avLst/>
            </a:prstGeom>
            <a:noFill/>
            <a:ln w="9525">
              <a:noFill/>
              <a:miter lim="800000"/>
              <a:headEnd/>
              <a:tailEnd/>
            </a:ln>
            <a:effectLst/>
          </p:spPr>
          <p:txBody>
            <a:bodyPr>
              <a:spAutoFit/>
            </a:bodyPr>
            <a:lstStyle/>
            <a:p>
              <a:pPr>
                <a:buClrTx/>
              </a:pPr>
              <a:r>
                <a:rPr lang="en-US" sz="3200" b="1"/>
                <a:t>z</a:t>
              </a:r>
            </a:p>
          </p:txBody>
        </p:sp>
      </p:grpSp>
      <p:graphicFrame>
        <p:nvGraphicFramePr>
          <p:cNvPr id="354369" name="Object 65"/>
          <p:cNvGraphicFramePr>
            <a:graphicFrameLocks noChangeAspect="1"/>
          </p:cNvGraphicFramePr>
          <p:nvPr/>
        </p:nvGraphicFramePr>
        <p:xfrm>
          <a:off x="3586163" y="1401763"/>
          <a:ext cx="2400300" cy="368300"/>
        </p:xfrm>
        <a:graphic>
          <a:graphicData uri="http://schemas.openxmlformats.org/presentationml/2006/ole">
            <p:oleObj spid="_x0000_s354369" name="Equation" r:id="rId3" imgW="2400120" imgH="368280" progId="Equation.3">
              <p:embed/>
            </p:oleObj>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30F122C2-689F-49B7-BE03-56EDAA511C17}" type="slidenum">
              <a:rPr lang="en-US"/>
              <a:pPr/>
              <a:t>2</a:t>
            </a:fld>
            <a:endParaRPr lang="en-US"/>
          </a:p>
        </p:txBody>
      </p:sp>
      <p:sp>
        <p:nvSpPr>
          <p:cNvPr id="381954" name="Rectangle 2"/>
          <p:cNvSpPr>
            <a:spLocks noGrp="1" noChangeArrowheads="1"/>
          </p:cNvSpPr>
          <p:nvPr>
            <p:ph type="title"/>
          </p:nvPr>
        </p:nvSpPr>
        <p:spPr/>
        <p:txBody>
          <a:bodyPr/>
          <a:lstStyle/>
          <a:p>
            <a:r>
              <a:rPr lang="en-US" b="1" dirty="0"/>
              <a:t>Overview</a:t>
            </a:r>
          </a:p>
        </p:txBody>
      </p:sp>
      <p:sp>
        <p:nvSpPr>
          <p:cNvPr id="381955" name="Rectangle 3"/>
          <p:cNvSpPr>
            <a:spLocks noGrp="1" noChangeArrowheads="1"/>
          </p:cNvSpPr>
          <p:nvPr>
            <p:ph type="body" idx="1"/>
          </p:nvPr>
        </p:nvSpPr>
        <p:spPr/>
        <p:txBody>
          <a:bodyPr/>
          <a:lstStyle/>
          <a:p>
            <a:pPr>
              <a:lnSpc>
                <a:spcPct val="90000"/>
              </a:lnSpc>
            </a:pPr>
            <a:r>
              <a:rPr lang="en-US" sz="2800" b="1" dirty="0">
                <a:solidFill>
                  <a:schemeClr val="bg1">
                    <a:lumMod val="75000"/>
                  </a:schemeClr>
                </a:solidFill>
              </a:rPr>
              <a:t>Part 1 – Gate Circuits and Boolean Equations</a:t>
            </a:r>
          </a:p>
          <a:p>
            <a:pPr lvl="1">
              <a:lnSpc>
                <a:spcPct val="90000"/>
              </a:lnSpc>
            </a:pPr>
            <a:r>
              <a:rPr lang="en-US" sz="2400" b="1" dirty="0">
                <a:solidFill>
                  <a:schemeClr val="bg1">
                    <a:lumMod val="75000"/>
                  </a:schemeClr>
                </a:solidFill>
              </a:rPr>
              <a:t>Binary Logic and Gates</a:t>
            </a:r>
          </a:p>
          <a:p>
            <a:pPr lvl="1">
              <a:lnSpc>
                <a:spcPct val="90000"/>
              </a:lnSpc>
            </a:pPr>
            <a:r>
              <a:rPr lang="en-US" sz="2400" b="1" dirty="0">
                <a:solidFill>
                  <a:schemeClr val="bg1">
                    <a:lumMod val="75000"/>
                  </a:schemeClr>
                </a:solidFill>
              </a:rPr>
              <a:t>Boolean Algebra</a:t>
            </a:r>
          </a:p>
          <a:p>
            <a:pPr lvl="1">
              <a:lnSpc>
                <a:spcPct val="90000"/>
              </a:lnSpc>
            </a:pPr>
            <a:r>
              <a:rPr lang="en-US" sz="2400" b="1" dirty="0">
                <a:solidFill>
                  <a:schemeClr val="bg1">
                    <a:lumMod val="75000"/>
                  </a:schemeClr>
                </a:solidFill>
              </a:rPr>
              <a:t>Standard Forms</a:t>
            </a:r>
          </a:p>
          <a:p>
            <a:pPr>
              <a:lnSpc>
                <a:spcPct val="90000"/>
              </a:lnSpc>
            </a:pPr>
            <a:r>
              <a:rPr lang="en-US" sz="2800" b="1" dirty="0"/>
              <a:t>Part 2 – Circuit Optimization</a:t>
            </a:r>
          </a:p>
          <a:p>
            <a:pPr lvl="1">
              <a:lnSpc>
                <a:spcPct val="90000"/>
              </a:lnSpc>
            </a:pPr>
            <a:r>
              <a:rPr lang="en-US" sz="2400" b="1" dirty="0"/>
              <a:t>Two-Level Optimization</a:t>
            </a:r>
          </a:p>
          <a:p>
            <a:pPr lvl="1">
              <a:lnSpc>
                <a:spcPct val="90000"/>
              </a:lnSpc>
            </a:pPr>
            <a:r>
              <a:rPr lang="en-US" sz="2400" b="1" dirty="0"/>
              <a:t>Map Manipulation</a:t>
            </a:r>
          </a:p>
          <a:p>
            <a:pPr lvl="1">
              <a:lnSpc>
                <a:spcPct val="90000"/>
              </a:lnSpc>
            </a:pPr>
            <a:r>
              <a:rPr lang="en-US" sz="2400" b="1" dirty="0"/>
              <a:t>Multi-Level Circuit Optimization</a:t>
            </a:r>
          </a:p>
          <a:p>
            <a:pPr>
              <a:lnSpc>
                <a:spcPct val="90000"/>
              </a:lnSpc>
            </a:pPr>
            <a:r>
              <a:rPr lang="en-US" sz="2800" b="1" dirty="0">
                <a:solidFill>
                  <a:schemeClr val="bg1">
                    <a:lumMod val="75000"/>
                  </a:schemeClr>
                </a:solidFill>
              </a:rPr>
              <a:t>Part 3 – Additional Gates and Circuits</a:t>
            </a:r>
          </a:p>
          <a:p>
            <a:pPr lvl="1">
              <a:lnSpc>
                <a:spcPct val="90000"/>
              </a:lnSpc>
            </a:pPr>
            <a:r>
              <a:rPr lang="en-US" sz="2400" b="1" dirty="0">
                <a:solidFill>
                  <a:schemeClr val="bg1">
                    <a:lumMod val="75000"/>
                  </a:schemeClr>
                </a:solidFill>
              </a:rPr>
              <a:t>Other Gate Types</a:t>
            </a:r>
          </a:p>
          <a:p>
            <a:pPr lvl="1">
              <a:lnSpc>
                <a:spcPct val="90000"/>
              </a:lnSpc>
            </a:pPr>
            <a:r>
              <a:rPr lang="en-US" sz="2400" b="1" dirty="0">
                <a:solidFill>
                  <a:schemeClr val="bg1">
                    <a:lumMod val="75000"/>
                  </a:schemeClr>
                </a:solidFill>
              </a:rPr>
              <a:t>Exclusive-OR Operator and Gates</a:t>
            </a:r>
          </a:p>
          <a:p>
            <a:pPr lvl="1">
              <a:lnSpc>
                <a:spcPct val="90000"/>
              </a:lnSpc>
            </a:pPr>
            <a:r>
              <a:rPr lang="en-US" sz="2400" b="1" dirty="0">
                <a:solidFill>
                  <a:schemeClr val="bg1">
                    <a:lumMod val="75000"/>
                  </a:schemeClr>
                </a:solidFill>
              </a:rPr>
              <a:t>High-Impedance Outputs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D2B4CA9C-DE05-4823-A181-F4E27313AC55}" type="slidenum">
              <a:rPr lang="en-US"/>
              <a:pPr/>
              <a:t>20</a:t>
            </a:fld>
            <a:endParaRPr lang="en-US"/>
          </a:p>
        </p:txBody>
      </p:sp>
      <p:sp>
        <p:nvSpPr>
          <p:cNvPr id="355330" name="Rectangle 2"/>
          <p:cNvSpPr>
            <a:spLocks noGrp="1" noChangeArrowheads="1"/>
          </p:cNvSpPr>
          <p:nvPr>
            <p:ph type="title"/>
          </p:nvPr>
        </p:nvSpPr>
        <p:spPr/>
        <p:txBody>
          <a:bodyPr/>
          <a:lstStyle/>
          <a:p>
            <a:r>
              <a:rPr lang="en-US" b="1" dirty="0" smtClean="0"/>
              <a:t>Reducing Variables</a:t>
            </a:r>
            <a:endParaRPr lang="en-US" b="1" dirty="0"/>
          </a:p>
        </p:txBody>
      </p:sp>
      <p:sp>
        <p:nvSpPr>
          <p:cNvPr id="355331" name="Rectangle 3"/>
          <p:cNvSpPr>
            <a:spLocks noGrp="1" noChangeArrowheads="1"/>
          </p:cNvSpPr>
          <p:nvPr>
            <p:ph type="body" idx="1"/>
          </p:nvPr>
        </p:nvSpPr>
        <p:spPr>
          <a:xfrm>
            <a:off x="685800" y="1447800"/>
            <a:ext cx="8001000" cy="1034143"/>
          </a:xfrm>
        </p:spPr>
        <p:txBody>
          <a:bodyPr/>
          <a:lstStyle/>
          <a:p>
            <a:r>
              <a:rPr lang="en-US" sz="2800" b="1" dirty="0" smtClean="0"/>
              <a:t>Always remember this table while combining squares or making groups</a:t>
            </a:r>
            <a:endParaRPr lang="en-US" sz="2800" b="1" dirty="0"/>
          </a:p>
        </p:txBody>
      </p:sp>
      <p:graphicFrame>
        <p:nvGraphicFramePr>
          <p:cNvPr id="5" name="Table 4"/>
          <p:cNvGraphicFramePr>
            <a:graphicFrameLocks noGrp="1"/>
          </p:cNvGraphicFramePr>
          <p:nvPr/>
        </p:nvGraphicFramePr>
        <p:xfrm>
          <a:off x="1698170" y="2717799"/>
          <a:ext cx="4223658" cy="2768600"/>
        </p:xfrm>
        <a:graphic>
          <a:graphicData uri="http://schemas.openxmlformats.org/drawingml/2006/table">
            <a:tbl>
              <a:tblPr firstRow="1" bandRow="1">
                <a:tableStyleId>{616DA210-FB5B-4158-B5E0-FEB733F419BA}</a:tableStyleId>
              </a:tblPr>
              <a:tblGrid>
                <a:gridCol w="1378859"/>
                <a:gridCol w="1277257"/>
                <a:gridCol w="1567542"/>
              </a:tblGrid>
              <a:tr h="370840">
                <a:tc>
                  <a:txBody>
                    <a:bodyPr/>
                    <a:lstStyle/>
                    <a:p>
                      <a:pPr algn="ctr"/>
                      <a:r>
                        <a:rPr lang="en-CA" dirty="0" smtClean="0"/>
                        <a:t>Number of squares</a:t>
                      </a:r>
                      <a:r>
                        <a:rPr lang="en-CA" baseline="0" dirty="0" smtClean="0"/>
                        <a:t> in a group</a:t>
                      </a:r>
                      <a:endParaRPr lang="en-CA" dirty="0"/>
                    </a:p>
                  </a:txBody>
                  <a:tcPr/>
                </a:tc>
                <a:tc>
                  <a:txBody>
                    <a:bodyPr/>
                    <a:lstStyle/>
                    <a:p>
                      <a:pPr algn="ctr"/>
                      <a:r>
                        <a:rPr lang="en-CA" dirty="0" smtClean="0"/>
                        <a:t>Number of variables reduced</a:t>
                      </a:r>
                      <a:endParaRPr lang="en-CA" dirty="0"/>
                    </a:p>
                  </a:txBody>
                  <a:tcPr/>
                </a:tc>
                <a:tc>
                  <a:txBody>
                    <a:bodyPr/>
                    <a:lstStyle/>
                    <a:p>
                      <a:pPr algn="ctr"/>
                      <a:r>
                        <a:rPr lang="en-CA" dirty="0" smtClean="0"/>
                        <a:t>Comments</a:t>
                      </a:r>
                      <a:endParaRPr lang="en-CA" dirty="0"/>
                    </a:p>
                  </a:txBody>
                  <a:tcPr/>
                </a:tc>
              </a:tr>
              <a:tr h="370840">
                <a:tc>
                  <a:txBody>
                    <a:bodyPr/>
                    <a:lstStyle/>
                    <a:p>
                      <a:pPr algn="ctr"/>
                      <a:r>
                        <a:rPr lang="en-CA" dirty="0" smtClean="0"/>
                        <a:t>1</a:t>
                      </a:r>
                      <a:endParaRPr lang="en-CA" dirty="0"/>
                    </a:p>
                  </a:txBody>
                  <a:tcPr/>
                </a:tc>
                <a:tc>
                  <a:txBody>
                    <a:bodyPr/>
                    <a:lstStyle/>
                    <a:p>
                      <a:pPr algn="ctr"/>
                      <a:r>
                        <a:rPr lang="en-CA" smtClean="0"/>
                        <a:t>0</a:t>
                      </a:r>
                      <a:endParaRPr lang="en-CA" dirty="0"/>
                    </a:p>
                  </a:txBody>
                  <a:tcPr/>
                </a:tc>
                <a:tc>
                  <a:txBody>
                    <a:bodyPr/>
                    <a:lstStyle/>
                    <a:p>
                      <a:pPr algn="ctr"/>
                      <a:r>
                        <a:rPr lang="en-CA" dirty="0" smtClean="0"/>
                        <a:t>A </a:t>
                      </a:r>
                      <a:r>
                        <a:rPr lang="en-CA" dirty="0" err="1" smtClean="0"/>
                        <a:t>minterm</a:t>
                      </a:r>
                      <a:endParaRPr lang="en-CA" dirty="0"/>
                    </a:p>
                  </a:txBody>
                  <a:tcPr/>
                </a:tc>
              </a:tr>
              <a:tr h="370840">
                <a:tc>
                  <a:txBody>
                    <a:bodyPr/>
                    <a:lstStyle/>
                    <a:p>
                      <a:pPr algn="ctr"/>
                      <a:r>
                        <a:rPr lang="en-CA" dirty="0" smtClean="0"/>
                        <a:t>2</a:t>
                      </a:r>
                      <a:endParaRPr lang="en-CA" dirty="0"/>
                    </a:p>
                  </a:txBody>
                  <a:tcPr/>
                </a:tc>
                <a:tc>
                  <a:txBody>
                    <a:bodyPr/>
                    <a:lstStyle/>
                    <a:p>
                      <a:pPr algn="ctr"/>
                      <a:r>
                        <a:rPr lang="en-CA" dirty="0" smtClean="0"/>
                        <a:t>1 </a:t>
                      </a:r>
                      <a:endParaRPr lang="en-CA" dirty="0"/>
                    </a:p>
                  </a:txBody>
                  <a:tcPr/>
                </a:tc>
                <a:tc>
                  <a:txBody>
                    <a:bodyPr/>
                    <a:lstStyle/>
                    <a:p>
                      <a:pPr algn="ctr"/>
                      <a:r>
                        <a:rPr lang="en-CA" dirty="0" smtClean="0"/>
                        <a:t>-</a:t>
                      </a:r>
                      <a:endParaRPr lang="en-CA" dirty="0"/>
                    </a:p>
                  </a:txBody>
                  <a:tcPr/>
                </a:tc>
              </a:tr>
              <a:tr h="370840">
                <a:tc>
                  <a:txBody>
                    <a:bodyPr/>
                    <a:lstStyle/>
                    <a:p>
                      <a:pPr algn="ctr"/>
                      <a:r>
                        <a:rPr lang="en-CA" dirty="0" smtClean="0"/>
                        <a:t>4</a:t>
                      </a:r>
                      <a:endParaRPr lang="en-CA" dirty="0"/>
                    </a:p>
                  </a:txBody>
                  <a:tcPr/>
                </a:tc>
                <a:tc>
                  <a:txBody>
                    <a:bodyPr/>
                    <a:lstStyle/>
                    <a:p>
                      <a:pPr algn="ctr"/>
                      <a:r>
                        <a:rPr lang="en-CA" dirty="0" smtClean="0"/>
                        <a:t>2</a:t>
                      </a:r>
                      <a:endParaRPr lang="en-CA" dirty="0"/>
                    </a:p>
                  </a:txBody>
                  <a:tcPr/>
                </a:tc>
                <a:tc>
                  <a:txBody>
                    <a:bodyPr/>
                    <a:lstStyle/>
                    <a:p>
                      <a:pPr algn="ctr"/>
                      <a:r>
                        <a:rPr lang="en-CA" dirty="0" smtClean="0"/>
                        <a:t>-</a:t>
                      </a:r>
                      <a:endParaRPr lang="en-CA" dirty="0"/>
                    </a:p>
                  </a:txBody>
                  <a:tcPr/>
                </a:tc>
              </a:tr>
              <a:tr h="370840">
                <a:tc>
                  <a:txBody>
                    <a:bodyPr/>
                    <a:lstStyle/>
                    <a:p>
                      <a:pPr algn="ctr"/>
                      <a:r>
                        <a:rPr lang="en-CA" dirty="0" smtClean="0"/>
                        <a:t>8</a:t>
                      </a:r>
                      <a:endParaRPr lang="en-CA" dirty="0"/>
                    </a:p>
                  </a:txBody>
                  <a:tcPr/>
                </a:tc>
                <a:tc>
                  <a:txBody>
                    <a:bodyPr/>
                    <a:lstStyle/>
                    <a:p>
                      <a:pPr algn="ctr"/>
                      <a:r>
                        <a:rPr lang="en-CA" dirty="0" smtClean="0"/>
                        <a:t>3</a:t>
                      </a:r>
                      <a:endParaRPr lang="en-CA" dirty="0"/>
                    </a:p>
                  </a:txBody>
                  <a:tcPr/>
                </a:tc>
                <a:tc>
                  <a:txBody>
                    <a:bodyPr/>
                    <a:lstStyle/>
                    <a:p>
                      <a:pPr algn="ctr"/>
                      <a:r>
                        <a:rPr lang="en-CA" dirty="0" smtClean="0"/>
                        <a:t>-</a:t>
                      </a:r>
                      <a:endParaRPr lang="en-CA" dirty="0"/>
                    </a:p>
                  </a:txBody>
                  <a:tcPr/>
                </a:tc>
              </a:tr>
              <a:tr h="370840">
                <a:tc>
                  <a:txBody>
                    <a:bodyPr/>
                    <a:lstStyle/>
                    <a:p>
                      <a:pPr algn="ctr"/>
                      <a:r>
                        <a:rPr lang="en-CA" dirty="0" smtClean="0"/>
                        <a:t>All ‘1’s</a:t>
                      </a:r>
                      <a:endParaRPr lang="en-CA" dirty="0"/>
                    </a:p>
                  </a:txBody>
                  <a:tcPr/>
                </a:tc>
                <a:tc>
                  <a:txBody>
                    <a:bodyPr/>
                    <a:lstStyle/>
                    <a:p>
                      <a:pPr algn="ctr"/>
                      <a:r>
                        <a:rPr lang="en-CA" dirty="0" smtClean="0"/>
                        <a:t>All</a:t>
                      </a:r>
                      <a:endParaRPr lang="en-CA" dirty="0"/>
                    </a:p>
                  </a:txBody>
                  <a:tcPr/>
                </a:tc>
                <a:tc>
                  <a:txBody>
                    <a:bodyPr/>
                    <a:lstStyle/>
                    <a:p>
                      <a:pPr algn="ctr"/>
                      <a:r>
                        <a:rPr lang="en-CA" dirty="0" smtClean="0"/>
                        <a:t>A constant = 1</a:t>
                      </a:r>
                      <a:endParaRPr lang="en-CA" dirty="0"/>
                    </a:p>
                  </a:txBody>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D2B4CA9C-DE05-4823-A181-F4E27313AC55}" type="slidenum">
              <a:rPr lang="en-US"/>
              <a:pPr/>
              <a:t>21</a:t>
            </a:fld>
            <a:endParaRPr lang="en-US"/>
          </a:p>
        </p:txBody>
      </p:sp>
      <p:sp>
        <p:nvSpPr>
          <p:cNvPr id="355330" name="Rectangle 2"/>
          <p:cNvSpPr>
            <a:spLocks noGrp="1" noChangeArrowheads="1"/>
          </p:cNvSpPr>
          <p:nvPr>
            <p:ph type="title"/>
          </p:nvPr>
        </p:nvSpPr>
        <p:spPr/>
        <p:txBody>
          <a:bodyPr/>
          <a:lstStyle/>
          <a:p>
            <a:r>
              <a:rPr lang="en-US" b="1"/>
              <a:t>Three-Variable Maps</a:t>
            </a:r>
          </a:p>
        </p:txBody>
      </p:sp>
      <p:sp>
        <p:nvSpPr>
          <p:cNvPr id="355331" name="Rectangle 3"/>
          <p:cNvSpPr>
            <a:spLocks noGrp="1" noChangeArrowheads="1"/>
          </p:cNvSpPr>
          <p:nvPr>
            <p:ph type="body" idx="1"/>
          </p:nvPr>
        </p:nvSpPr>
        <p:spPr>
          <a:xfrm>
            <a:off x="685800" y="1447800"/>
            <a:ext cx="8001000" cy="4724400"/>
          </a:xfrm>
        </p:spPr>
        <p:txBody>
          <a:bodyPr/>
          <a:lstStyle/>
          <a:p>
            <a:r>
              <a:rPr lang="en-US" sz="2800" b="1"/>
              <a:t>Reduced literal product terms for SOP standard forms correspond to </a:t>
            </a:r>
            <a:r>
              <a:rPr lang="en-US" sz="2800" b="1" u="sng"/>
              <a:t>rectangles</a:t>
            </a:r>
            <a:r>
              <a:rPr lang="en-US" sz="2800" b="1"/>
              <a:t> on K-maps containing cell counts that are powers of 2. </a:t>
            </a:r>
          </a:p>
          <a:p>
            <a:r>
              <a:rPr lang="en-US" sz="2800" b="1"/>
              <a:t>Rectangles of 2 cells represent 2 adjacent minterms; of 4 cells represent 4 minterms that form a “pairwise adjacent” ring.</a:t>
            </a:r>
          </a:p>
          <a:p>
            <a:r>
              <a:rPr lang="en-US" sz="2800" b="1"/>
              <a:t>Rectangles can contain non-adjacent cells as illustrated by the “pairwise adjacent” ring above.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r>
              <a:rPr lang="en-US"/>
              <a:t>Chapter 2 - Part 2         </a:t>
            </a:r>
            <a:fld id="{17B75B77-3E56-4FA4-9527-6234D8EB7799}" type="slidenum">
              <a:rPr lang="en-US"/>
              <a:pPr/>
              <a:t>22</a:t>
            </a:fld>
            <a:endParaRPr lang="en-US"/>
          </a:p>
        </p:txBody>
      </p:sp>
      <p:sp>
        <p:nvSpPr>
          <p:cNvPr id="356354" name="Rectangle 2"/>
          <p:cNvSpPr>
            <a:spLocks noChangeArrowheads="1"/>
          </p:cNvSpPr>
          <p:nvPr/>
        </p:nvSpPr>
        <p:spPr bwMode="auto">
          <a:xfrm>
            <a:off x="990600" y="3124200"/>
            <a:ext cx="3352800" cy="2286000"/>
          </a:xfrm>
          <a:prstGeom prst="rect">
            <a:avLst/>
          </a:prstGeom>
          <a:solidFill>
            <a:srgbClr val="A3A3A3"/>
          </a:solidFill>
          <a:ln w="9525">
            <a:solidFill>
              <a:schemeClr val="tx1"/>
            </a:solidFill>
            <a:miter lim="800000"/>
            <a:headEnd/>
            <a:tailEnd/>
          </a:ln>
          <a:effectLst/>
        </p:spPr>
        <p:txBody>
          <a:bodyPr wrap="none" anchor="ctr"/>
          <a:lstStyle/>
          <a:p>
            <a:pPr algn="ctr">
              <a:spcBef>
                <a:spcPct val="0"/>
              </a:spcBef>
              <a:buClrTx/>
            </a:pPr>
            <a:endParaRPr lang="en-US" sz="2000" b="1">
              <a:solidFill>
                <a:schemeClr val="bg1"/>
              </a:solidFill>
            </a:endParaRPr>
          </a:p>
        </p:txBody>
      </p:sp>
      <p:sp>
        <p:nvSpPr>
          <p:cNvPr id="356355" name="Rectangle 3"/>
          <p:cNvSpPr>
            <a:spLocks noGrp="1" noChangeArrowheads="1"/>
          </p:cNvSpPr>
          <p:nvPr>
            <p:ph type="title"/>
          </p:nvPr>
        </p:nvSpPr>
        <p:spPr/>
        <p:txBody>
          <a:bodyPr/>
          <a:lstStyle/>
          <a:p>
            <a:r>
              <a:rPr lang="en-US" b="1"/>
              <a:t>Three-Variable Maps</a:t>
            </a:r>
          </a:p>
        </p:txBody>
      </p:sp>
      <p:sp>
        <p:nvSpPr>
          <p:cNvPr id="356356" name="Rectangle 4"/>
          <p:cNvSpPr>
            <a:spLocks noGrp="1" noChangeArrowheads="1"/>
          </p:cNvSpPr>
          <p:nvPr>
            <p:ph type="body" idx="1"/>
          </p:nvPr>
        </p:nvSpPr>
        <p:spPr/>
        <p:txBody>
          <a:bodyPr/>
          <a:lstStyle/>
          <a:p>
            <a:r>
              <a:rPr lang="en-US" b="1" dirty="0"/>
              <a:t>Topological warps of 3-variable K-maps that show </a:t>
            </a:r>
            <a:r>
              <a:rPr lang="en-US" b="1" i="1" dirty="0"/>
              <a:t>all</a:t>
            </a:r>
            <a:r>
              <a:rPr lang="en-US" b="1" dirty="0"/>
              <a:t> adjacencies:</a:t>
            </a:r>
          </a:p>
          <a:p>
            <a:pPr lvl="1">
              <a:buClr>
                <a:schemeClr val="tx1"/>
              </a:buClr>
              <a:buFont typeface="Wingdings" pitchFamily="2" charset="2"/>
              <a:buChar char="§"/>
            </a:pPr>
            <a:r>
              <a:rPr lang="en-US" b="1" dirty="0"/>
              <a:t>Venn Diagram            </a:t>
            </a:r>
            <a:r>
              <a:rPr lang="en-US" sz="1800" b="1" baseline="24000" dirty="0">
                <a:sym typeface="Wingdings 2" pitchFamily="18" charset="2"/>
              </a:rPr>
              <a:t></a:t>
            </a:r>
            <a:r>
              <a:rPr lang="en-US" sz="1800" b="1" baseline="32000" dirty="0">
                <a:sym typeface="Wingdings 2" pitchFamily="18" charset="2"/>
              </a:rPr>
              <a:t>   </a:t>
            </a:r>
            <a:r>
              <a:rPr lang="en-US" b="1" dirty="0">
                <a:sym typeface="Wingdings 2" pitchFamily="18" charset="2"/>
              </a:rPr>
              <a:t>Cylinder</a:t>
            </a:r>
            <a:endParaRPr lang="en-US" b="1" dirty="0"/>
          </a:p>
        </p:txBody>
      </p:sp>
      <p:grpSp>
        <p:nvGrpSpPr>
          <p:cNvPr id="356357" name="Group 5"/>
          <p:cNvGrpSpPr>
            <a:grpSpLocks/>
          </p:cNvGrpSpPr>
          <p:nvPr/>
        </p:nvGrpSpPr>
        <p:grpSpPr bwMode="auto">
          <a:xfrm>
            <a:off x="1676400" y="3886200"/>
            <a:ext cx="1219200" cy="1143000"/>
            <a:chOff x="528" y="2736"/>
            <a:chExt cx="768" cy="720"/>
          </a:xfrm>
        </p:grpSpPr>
        <p:sp>
          <p:nvSpPr>
            <p:cNvPr id="356358" name="Oval 6"/>
            <p:cNvSpPr>
              <a:spLocks noChangeArrowheads="1"/>
            </p:cNvSpPr>
            <p:nvPr/>
          </p:nvSpPr>
          <p:spPr bwMode="auto">
            <a:xfrm>
              <a:off x="528" y="2736"/>
              <a:ext cx="768" cy="720"/>
            </a:xfrm>
            <a:prstGeom prst="ellipse">
              <a:avLst/>
            </a:prstGeom>
            <a:solidFill>
              <a:srgbClr val="FF8787">
                <a:alpha val="50000"/>
              </a:srgbClr>
            </a:solidFill>
            <a:ln w="38100">
              <a:solidFill>
                <a:schemeClr val="tx1"/>
              </a:solidFill>
              <a:round/>
              <a:headEnd/>
              <a:tailEnd/>
            </a:ln>
            <a:effectLst/>
          </p:spPr>
          <p:txBody>
            <a:bodyPr wrap="none" anchor="ctr"/>
            <a:lstStyle/>
            <a:p>
              <a:endParaRPr lang="en-CA"/>
            </a:p>
          </p:txBody>
        </p:sp>
        <p:grpSp>
          <p:nvGrpSpPr>
            <p:cNvPr id="356359" name="Group 7"/>
            <p:cNvGrpSpPr>
              <a:grpSpLocks/>
            </p:cNvGrpSpPr>
            <p:nvPr/>
          </p:nvGrpSpPr>
          <p:grpSpPr bwMode="auto">
            <a:xfrm>
              <a:off x="528" y="2736"/>
              <a:ext cx="768" cy="720"/>
              <a:chOff x="1152" y="2400"/>
              <a:chExt cx="768" cy="720"/>
            </a:xfrm>
          </p:grpSpPr>
          <p:sp>
            <p:nvSpPr>
              <p:cNvPr id="356360" name="Text Box 8"/>
              <p:cNvSpPr txBox="1">
                <a:spLocks noChangeArrowheads="1"/>
              </p:cNvSpPr>
              <p:nvPr/>
            </p:nvSpPr>
            <p:spPr bwMode="auto">
              <a:xfrm>
                <a:off x="1248" y="2688"/>
                <a:ext cx="288" cy="327"/>
              </a:xfrm>
              <a:prstGeom prst="rect">
                <a:avLst/>
              </a:prstGeom>
              <a:noFill/>
              <a:ln w="9525">
                <a:noFill/>
                <a:miter lim="800000"/>
                <a:headEnd/>
                <a:tailEnd/>
              </a:ln>
              <a:effectLst/>
            </p:spPr>
            <p:txBody>
              <a:bodyPr>
                <a:spAutoFit/>
              </a:bodyPr>
              <a:lstStyle/>
              <a:p>
                <a:pPr>
                  <a:buClrTx/>
                </a:pPr>
                <a:r>
                  <a:rPr lang="en-US" b="1"/>
                  <a:t>Y</a:t>
                </a:r>
              </a:p>
            </p:txBody>
          </p:sp>
          <p:sp>
            <p:nvSpPr>
              <p:cNvPr id="356361" name="Oval 9"/>
              <p:cNvSpPr>
                <a:spLocks noChangeArrowheads="1"/>
              </p:cNvSpPr>
              <p:nvPr/>
            </p:nvSpPr>
            <p:spPr bwMode="auto">
              <a:xfrm>
                <a:off x="1152" y="2400"/>
                <a:ext cx="768" cy="720"/>
              </a:xfrm>
              <a:prstGeom prst="ellipse">
                <a:avLst/>
              </a:prstGeom>
              <a:noFill/>
              <a:ln w="38100">
                <a:solidFill>
                  <a:schemeClr val="tx1"/>
                </a:solidFill>
                <a:round/>
                <a:headEnd/>
                <a:tailEnd/>
              </a:ln>
              <a:effectLst/>
            </p:spPr>
            <p:txBody>
              <a:bodyPr wrap="none" anchor="ctr"/>
              <a:lstStyle/>
              <a:p>
                <a:endParaRPr lang="en-CA"/>
              </a:p>
            </p:txBody>
          </p:sp>
        </p:grpSp>
      </p:grpSp>
      <p:grpSp>
        <p:nvGrpSpPr>
          <p:cNvPr id="356362" name="Group 10"/>
          <p:cNvGrpSpPr>
            <a:grpSpLocks/>
          </p:cNvGrpSpPr>
          <p:nvPr/>
        </p:nvGrpSpPr>
        <p:grpSpPr bwMode="auto">
          <a:xfrm>
            <a:off x="2438400" y="3886200"/>
            <a:ext cx="1219200" cy="1143000"/>
            <a:chOff x="2448" y="2496"/>
            <a:chExt cx="768" cy="720"/>
          </a:xfrm>
        </p:grpSpPr>
        <p:sp>
          <p:nvSpPr>
            <p:cNvPr id="356363" name="Oval 11"/>
            <p:cNvSpPr>
              <a:spLocks noChangeArrowheads="1"/>
            </p:cNvSpPr>
            <p:nvPr/>
          </p:nvSpPr>
          <p:spPr bwMode="auto">
            <a:xfrm>
              <a:off x="2448" y="2496"/>
              <a:ext cx="768" cy="720"/>
            </a:xfrm>
            <a:prstGeom prst="ellipse">
              <a:avLst/>
            </a:prstGeom>
            <a:solidFill>
              <a:srgbClr val="FFFFA7">
                <a:alpha val="50000"/>
              </a:srgbClr>
            </a:solidFill>
            <a:ln w="38100">
              <a:solidFill>
                <a:srgbClr val="000000"/>
              </a:solidFill>
              <a:round/>
              <a:headEnd/>
              <a:tailEnd/>
            </a:ln>
            <a:effectLst/>
          </p:spPr>
          <p:txBody>
            <a:bodyPr wrap="none" anchor="ctr"/>
            <a:lstStyle/>
            <a:p>
              <a:endParaRPr lang="en-CA"/>
            </a:p>
          </p:txBody>
        </p:sp>
        <p:grpSp>
          <p:nvGrpSpPr>
            <p:cNvPr id="356364" name="Group 12"/>
            <p:cNvGrpSpPr>
              <a:grpSpLocks/>
            </p:cNvGrpSpPr>
            <p:nvPr/>
          </p:nvGrpSpPr>
          <p:grpSpPr bwMode="auto">
            <a:xfrm>
              <a:off x="2448" y="2496"/>
              <a:ext cx="768" cy="720"/>
              <a:chOff x="1584" y="2400"/>
              <a:chExt cx="768" cy="720"/>
            </a:xfrm>
          </p:grpSpPr>
          <p:sp>
            <p:nvSpPr>
              <p:cNvPr id="356365" name="Text Box 13"/>
              <p:cNvSpPr txBox="1">
                <a:spLocks noChangeArrowheads="1"/>
              </p:cNvSpPr>
              <p:nvPr/>
            </p:nvSpPr>
            <p:spPr bwMode="auto">
              <a:xfrm>
                <a:off x="1968" y="2688"/>
                <a:ext cx="288" cy="327"/>
              </a:xfrm>
              <a:prstGeom prst="rect">
                <a:avLst/>
              </a:prstGeom>
              <a:noFill/>
              <a:ln w="9525">
                <a:noFill/>
                <a:miter lim="800000"/>
                <a:headEnd/>
                <a:tailEnd/>
              </a:ln>
              <a:effectLst/>
            </p:spPr>
            <p:txBody>
              <a:bodyPr>
                <a:spAutoFit/>
              </a:bodyPr>
              <a:lstStyle/>
              <a:p>
                <a:pPr>
                  <a:buClrTx/>
                </a:pPr>
                <a:r>
                  <a:rPr lang="en-US" b="1"/>
                  <a:t>Z</a:t>
                </a:r>
              </a:p>
            </p:txBody>
          </p:sp>
          <p:sp>
            <p:nvSpPr>
              <p:cNvPr id="356366" name="Oval 14"/>
              <p:cNvSpPr>
                <a:spLocks noChangeArrowheads="1"/>
              </p:cNvSpPr>
              <p:nvPr/>
            </p:nvSpPr>
            <p:spPr bwMode="auto">
              <a:xfrm>
                <a:off x="1584" y="2400"/>
                <a:ext cx="768" cy="720"/>
              </a:xfrm>
              <a:prstGeom prst="ellipse">
                <a:avLst/>
              </a:prstGeom>
              <a:noFill/>
              <a:ln w="38100">
                <a:solidFill>
                  <a:srgbClr val="000000"/>
                </a:solidFill>
                <a:round/>
                <a:headEnd/>
                <a:tailEnd/>
              </a:ln>
              <a:effectLst/>
            </p:spPr>
            <p:txBody>
              <a:bodyPr wrap="none" anchor="ctr"/>
              <a:lstStyle/>
              <a:p>
                <a:endParaRPr lang="en-CA"/>
              </a:p>
            </p:txBody>
          </p:sp>
        </p:grpSp>
      </p:grpSp>
      <p:grpSp>
        <p:nvGrpSpPr>
          <p:cNvPr id="356367" name="Group 15"/>
          <p:cNvGrpSpPr>
            <a:grpSpLocks/>
          </p:cNvGrpSpPr>
          <p:nvPr/>
        </p:nvGrpSpPr>
        <p:grpSpPr bwMode="auto">
          <a:xfrm>
            <a:off x="2133600" y="3276600"/>
            <a:ext cx="1219200" cy="1143000"/>
            <a:chOff x="1392" y="2064"/>
            <a:chExt cx="768" cy="720"/>
          </a:xfrm>
        </p:grpSpPr>
        <p:sp>
          <p:nvSpPr>
            <p:cNvPr id="356368" name="Oval 16"/>
            <p:cNvSpPr>
              <a:spLocks noChangeArrowheads="1"/>
            </p:cNvSpPr>
            <p:nvPr/>
          </p:nvSpPr>
          <p:spPr bwMode="auto">
            <a:xfrm>
              <a:off x="1392" y="2064"/>
              <a:ext cx="768" cy="720"/>
            </a:xfrm>
            <a:prstGeom prst="ellipse">
              <a:avLst/>
            </a:prstGeom>
            <a:solidFill>
              <a:srgbClr val="B9B9FF">
                <a:alpha val="50000"/>
              </a:srgbClr>
            </a:solidFill>
            <a:ln w="38100">
              <a:solidFill>
                <a:schemeClr val="tx1"/>
              </a:solidFill>
              <a:round/>
              <a:headEnd/>
              <a:tailEnd/>
            </a:ln>
            <a:effectLst/>
          </p:spPr>
          <p:txBody>
            <a:bodyPr wrap="none" anchor="ctr"/>
            <a:lstStyle/>
            <a:p>
              <a:endParaRPr lang="en-CA"/>
            </a:p>
          </p:txBody>
        </p:sp>
        <p:sp>
          <p:nvSpPr>
            <p:cNvPr id="356369" name="Text Box 17"/>
            <p:cNvSpPr txBox="1">
              <a:spLocks noChangeArrowheads="1"/>
            </p:cNvSpPr>
            <p:nvPr/>
          </p:nvSpPr>
          <p:spPr bwMode="auto">
            <a:xfrm>
              <a:off x="1632" y="2112"/>
              <a:ext cx="288" cy="327"/>
            </a:xfrm>
            <a:prstGeom prst="rect">
              <a:avLst/>
            </a:prstGeom>
            <a:noFill/>
            <a:ln w="9525">
              <a:noFill/>
              <a:miter lim="800000"/>
              <a:headEnd/>
              <a:tailEnd/>
            </a:ln>
            <a:effectLst/>
          </p:spPr>
          <p:txBody>
            <a:bodyPr>
              <a:spAutoFit/>
            </a:bodyPr>
            <a:lstStyle/>
            <a:p>
              <a:pPr>
                <a:buClrTx/>
              </a:pPr>
              <a:r>
                <a:rPr lang="en-US" b="1"/>
                <a:t>X</a:t>
              </a:r>
            </a:p>
          </p:txBody>
        </p:sp>
      </p:grpSp>
      <p:sp>
        <p:nvSpPr>
          <p:cNvPr id="356370" name="Text Box 18"/>
          <p:cNvSpPr txBox="1">
            <a:spLocks noChangeArrowheads="1"/>
          </p:cNvSpPr>
          <p:nvPr/>
        </p:nvSpPr>
        <p:spPr bwMode="auto">
          <a:xfrm>
            <a:off x="2895600" y="4572000"/>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1</a:t>
            </a:r>
          </a:p>
        </p:txBody>
      </p:sp>
      <p:sp>
        <p:nvSpPr>
          <p:cNvPr id="356371" name="Text Box 19"/>
          <p:cNvSpPr txBox="1">
            <a:spLocks noChangeArrowheads="1"/>
          </p:cNvSpPr>
          <p:nvPr/>
        </p:nvSpPr>
        <p:spPr bwMode="auto">
          <a:xfrm>
            <a:off x="2514600" y="4370388"/>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3</a:t>
            </a:r>
          </a:p>
        </p:txBody>
      </p:sp>
      <p:sp>
        <p:nvSpPr>
          <p:cNvPr id="356372" name="Text Box 20"/>
          <p:cNvSpPr txBox="1">
            <a:spLocks noChangeArrowheads="1"/>
          </p:cNvSpPr>
          <p:nvPr/>
        </p:nvSpPr>
        <p:spPr bwMode="auto">
          <a:xfrm>
            <a:off x="2514600" y="3989388"/>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7</a:t>
            </a:r>
          </a:p>
        </p:txBody>
      </p:sp>
      <p:sp>
        <p:nvSpPr>
          <p:cNvPr id="356373" name="Text Box 21"/>
          <p:cNvSpPr txBox="1">
            <a:spLocks noChangeArrowheads="1"/>
          </p:cNvSpPr>
          <p:nvPr/>
        </p:nvSpPr>
        <p:spPr bwMode="auto">
          <a:xfrm>
            <a:off x="2209800" y="3836988"/>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6</a:t>
            </a:r>
          </a:p>
        </p:txBody>
      </p:sp>
      <p:sp>
        <p:nvSpPr>
          <p:cNvPr id="356374" name="Text Box 22"/>
          <p:cNvSpPr txBox="1">
            <a:spLocks noChangeArrowheads="1"/>
          </p:cNvSpPr>
          <p:nvPr/>
        </p:nvSpPr>
        <p:spPr bwMode="auto">
          <a:xfrm>
            <a:off x="2895600" y="3836988"/>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5</a:t>
            </a:r>
          </a:p>
        </p:txBody>
      </p:sp>
      <p:sp>
        <p:nvSpPr>
          <p:cNvPr id="356375" name="Text Box 23"/>
          <p:cNvSpPr txBox="1">
            <a:spLocks noChangeArrowheads="1"/>
          </p:cNvSpPr>
          <p:nvPr/>
        </p:nvSpPr>
        <p:spPr bwMode="auto">
          <a:xfrm>
            <a:off x="2209800" y="3429000"/>
            <a:ext cx="336550" cy="457200"/>
          </a:xfrm>
          <a:prstGeom prst="rect">
            <a:avLst/>
          </a:prstGeom>
          <a:noFill/>
          <a:ln w="9525">
            <a:noFill/>
            <a:miter lim="800000"/>
            <a:headEnd/>
            <a:tailEnd/>
          </a:ln>
          <a:effectLst/>
        </p:spPr>
        <p:txBody>
          <a:bodyPr>
            <a:spAutoFit/>
          </a:bodyPr>
          <a:lstStyle/>
          <a:p>
            <a:pPr>
              <a:spcBef>
                <a:spcPct val="0"/>
              </a:spcBef>
              <a:buClrTx/>
            </a:pPr>
            <a:r>
              <a:rPr lang="en-US" sz="2400" b="1"/>
              <a:t>4</a:t>
            </a:r>
          </a:p>
        </p:txBody>
      </p:sp>
      <p:sp>
        <p:nvSpPr>
          <p:cNvPr id="356376" name="Text Box 24"/>
          <p:cNvSpPr txBox="1">
            <a:spLocks noChangeArrowheads="1"/>
          </p:cNvSpPr>
          <p:nvPr/>
        </p:nvSpPr>
        <p:spPr bwMode="auto">
          <a:xfrm>
            <a:off x="2133600" y="4598988"/>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2</a:t>
            </a:r>
          </a:p>
        </p:txBody>
      </p:sp>
      <p:sp>
        <p:nvSpPr>
          <p:cNvPr id="356377" name="Text Box 25"/>
          <p:cNvSpPr txBox="1">
            <a:spLocks noChangeArrowheads="1"/>
          </p:cNvSpPr>
          <p:nvPr/>
        </p:nvSpPr>
        <p:spPr bwMode="auto">
          <a:xfrm>
            <a:off x="1524000" y="3276600"/>
            <a:ext cx="336550" cy="457200"/>
          </a:xfrm>
          <a:prstGeom prst="rect">
            <a:avLst/>
          </a:prstGeom>
          <a:noFill/>
          <a:ln w="9525">
            <a:noFill/>
            <a:miter lim="800000"/>
            <a:headEnd/>
            <a:tailEnd/>
          </a:ln>
          <a:effectLst/>
        </p:spPr>
        <p:txBody>
          <a:bodyPr wrap="none">
            <a:spAutoFit/>
          </a:bodyPr>
          <a:lstStyle/>
          <a:p>
            <a:pPr>
              <a:spcBef>
                <a:spcPct val="0"/>
              </a:spcBef>
              <a:buClrTx/>
            </a:pPr>
            <a:r>
              <a:rPr lang="en-US" sz="2400" b="1"/>
              <a:t>0</a:t>
            </a:r>
          </a:p>
        </p:txBody>
      </p:sp>
      <p:graphicFrame>
        <p:nvGraphicFramePr>
          <p:cNvPr id="356378" name="Rectangle 26"/>
          <p:cNvGraphicFramePr>
            <a:graphicFrameLocks/>
          </p:cNvGraphicFramePr>
          <p:nvPr/>
        </p:nvGraphicFramePr>
        <p:xfrm>
          <a:off x="1524000" y="1397000"/>
          <a:ext cx="6096000" cy="4064000"/>
        </p:xfrm>
        <a:graphic>
          <a:graphicData uri="http://schemas.openxmlformats.org/presentationml/2006/ole">
            <p:oleObj spid="_x0000_s356378" name="Artwork" r:id="rId3" imgW="0" imgH="0" progId="">
              <p:embed/>
            </p:oleObj>
          </a:graphicData>
        </a:graphic>
      </p:graphicFrame>
      <p:graphicFrame>
        <p:nvGraphicFramePr>
          <p:cNvPr id="356379" name="Object 27"/>
          <p:cNvGraphicFramePr>
            <a:graphicFrameLocks noChangeAspect="1"/>
          </p:cNvGraphicFramePr>
          <p:nvPr/>
        </p:nvGraphicFramePr>
        <p:xfrm>
          <a:off x="5029200" y="2971800"/>
          <a:ext cx="2286000" cy="2941638"/>
        </p:xfrm>
        <a:graphic>
          <a:graphicData uri="http://schemas.openxmlformats.org/presentationml/2006/ole">
            <p:oleObj spid="_x0000_s356379" name="Artwork" r:id="rId4" imgW="2072381" imgH="2940952" progId="">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r>
              <a:rPr lang="en-US"/>
              <a:t>Chapter 2 - Part 2         </a:t>
            </a:r>
            <a:fld id="{D34927B8-D797-4814-8389-1184BC37883F}" type="slidenum">
              <a:rPr lang="en-US"/>
              <a:pPr/>
              <a:t>23</a:t>
            </a:fld>
            <a:endParaRPr lang="en-US"/>
          </a:p>
        </p:txBody>
      </p:sp>
      <p:sp>
        <p:nvSpPr>
          <p:cNvPr id="357378" name="Rectangle 2"/>
          <p:cNvSpPr>
            <a:spLocks noGrp="1" noChangeArrowheads="1"/>
          </p:cNvSpPr>
          <p:nvPr>
            <p:ph type="title"/>
          </p:nvPr>
        </p:nvSpPr>
        <p:spPr/>
        <p:txBody>
          <a:bodyPr/>
          <a:lstStyle/>
          <a:p>
            <a:r>
              <a:rPr lang="en-US" b="1"/>
              <a:t>Three-Variable Maps</a:t>
            </a:r>
          </a:p>
        </p:txBody>
      </p:sp>
      <p:sp>
        <p:nvSpPr>
          <p:cNvPr id="357379" name="Rectangle 3"/>
          <p:cNvSpPr>
            <a:spLocks noGrp="1" noChangeArrowheads="1"/>
          </p:cNvSpPr>
          <p:nvPr>
            <p:ph type="body" idx="1"/>
          </p:nvPr>
        </p:nvSpPr>
        <p:spPr/>
        <p:txBody>
          <a:bodyPr/>
          <a:lstStyle/>
          <a:p>
            <a:r>
              <a:rPr lang="en-US" b="1"/>
              <a:t>Example Shapes of 2-cell Rectangles:</a:t>
            </a:r>
          </a:p>
          <a:p>
            <a:endParaRPr lang="en-US" b="1"/>
          </a:p>
          <a:p>
            <a:endParaRPr lang="en-US" b="1"/>
          </a:p>
          <a:p>
            <a:endParaRPr lang="en-US" b="1"/>
          </a:p>
          <a:p>
            <a:endParaRPr lang="en-US" b="1"/>
          </a:p>
          <a:p>
            <a:endParaRPr lang="en-US" b="1"/>
          </a:p>
          <a:p>
            <a:endParaRPr lang="en-US" sz="1400" b="1"/>
          </a:p>
          <a:p>
            <a:r>
              <a:rPr lang="en-US" b="1"/>
              <a:t>Read off the product terms for the rectangles shown</a:t>
            </a:r>
          </a:p>
        </p:txBody>
      </p:sp>
      <p:sp>
        <p:nvSpPr>
          <p:cNvPr id="357380" name="Rectangle 4"/>
          <p:cNvSpPr>
            <a:spLocks noChangeArrowheads="1"/>
          </p:cNvSpPr>
          <p:nvPr/>
        </p:nvSpPr>
        <p:spPr bwMode="auto">
          <a:xfrm>
            <a:off x="5453063" y="1601788"/>
            <a:ext cx="463550" cy="762000"/>
          </a:xfrm>
          <a:prstGeom prst="rect">
            <a:avLst/>
          </a:prstGeom>
          <a:noFill/>
          <a:ln w="9525">
            <a:noFill/>
            <a:miter lim="800000"/>
            <a:headEnd/>
            <a:tailEnd/>
          </a:ln>
          <a:effectLst/>
        </p:spPr>
        <p:txBody>
          <a:bodyPr wrap="none" anchor="ctr">
            <a:spAutoFit/>
          </a:bodyPr>
          <a:lstStyle/>
          <a:p>
            <a:pPr algn="ctr">
              <a:buClrTx/>
            </a:pPr>
            <a:r>
              <a:rPr lang="en-US" sz="4400" b="1"/>
              <a:t>y</a:t>
            </a:r>
          </a:p>
        </p:txBody>
      </p:sp>
      <p:grpSp>
        <p:nvGrpSpPr>
          <p:cNvPr id="357397" name="Group 21"/>
          <p:cNvGrpSpPr>
            <a:grpSpLocks/>
          </p:cNvGrpSpPr>
          <p:nvPr/>
        </p:nvGrpSpPr>
        <p:grpSpPr bwMode="auto">
          <a:xfrm>
            <a:off x="1978025" y="1993900"/>
            <a:ext cx="4737100" cy="3155950"/>
            <a:chOff x="1246" y="1256"/>
            <a:chExt cx="2984" cy="1988"/>
          </a:xfrm>
        </p:grpSpPr>
        <p:sp>
          <p:nvSpPr>
            <p:cNvPr id="357382" name="Text Box 6"/>
            <p:cNvSpPr txBox="1">
              <a:spLocks noChangeArrowheads="1"/>
            </p:cNvSpPr>
            <p:nvPr/>
          </p:nvSpPr>
          <p:spPr bwMode="auto">
            <a:xfrm>
              <a:off x="2058" y="1508"/>
              <a:ext cx="274" cy="288"/>
            </a:xfrm>
            <a:prstGeom prst="rect">
              <a:avLst/>
            </a:prstGeom>
            <a:noFill/>
            <a:ln w="9525">
              <a:noFill/>
              <a:miter lim="800000"/>
              <a:headEnd/>
              <a:tailEnd/>
            </a:ln>
            <a:effectLst/>
          </p:spPr>
          <p:txBody>
            <a:bodyPr>
              <a:spAutoFit/>
            </a:bodyPr>
            <a:lstStyle/>
            <a:p>
              <a:pPr>
                <a:buClrTx/>
              </a:pPr>
              <a:r>
                <a:rPr lang="en-US" sz="2400" b="1"/>
                <a:t>0</a:t>
              </a:r>
            </a:p>
          </p:txBody>
        </p:sp>
        <p:sp>
          <p:nvSpPr>
            <p:cNvPr id="357383" name="Text Box 7"/>
            <p:cNvSpPr txBox="1">
              <a:spLocks noChangeArrowheads="1"/>
            </p:cNvSpPr>
            <p:nvPr/>
          </p:nvSpPr>
          <p:spPr bwMode="auto">
            <a:xfrm>
              <a:off x="2681" y="1494"/>
              <a:ext cx="274" cy="327"/>
            </a:xfrm>
            <a:prstGeom prst="rect">
              <a:avLst/>
            </a:prstGeom>
            <a:noFill/>
            <a:ln w="9525">
              <a:noFill/>
              <a:miter lim="800000"/>
              <a:headEnd/>
              <a:tailEnd/>
            </a:ln>
            <a:effectLst/>
          </p:spPr>
          <p:txBody>
            <a:bodyPr>
              <a:spAutoFit/>
            </a:bodyPr>
            <a:lstStyle/>
            <a:p>
              <a:pPr>
                <a:buClrTx/>
              </a:pPr>
              <a:r>
                <a:rPr lang="en-US" b="1"/>
                <a:t>1</a:t>
              </a:r>
            </a:p>
          </p:txBody>
        </p:sp>
        <p:sp>
          <p:nvSpPr>
            <p:cNvPr id="357384" name="Text Box 8"/>
            <p:cNvSpPr txBox="1">
              <a:spLocks noChangeArrowheads="1"/>
            </p:cNvSpPr>
            <p:nvPr/>
          </p:nvSpPr>
          <p:spPr bwMode="auto">
            <a:xfrm>
              <a:off x="3292" y="1503"/>
              <a:ext cx="274" cy="327"/>
            </a:xfrm>
            <a:prstGeom prst="rect">
              <a:avLst/>
            </a:prstGeom>
            <a:noFill/>
            <a:ln w="9525">
              <a:noFill/>
              <a:miter lim="800000"/>
              <a:headEnd/>
              <a:tailEnd/>
            </a:ln>
            <a:effectLst/>
          </p:spPr>
          <p:txBody>
            <a:bodyPr>
              <a:spAutoFit/>
            </a:bodyPr>
            <a:lstStyle/>
            <a:p>
              <a:pPr>
                <a:buClrTx/>
              </a:pPr>
              <a:r>
                <a:rPr lang="en-US" b="1"/>
                <a:t>3</a:t>
              </a:r>
            </a:p>
          </p:txBody>
        </p:sp>
        <p:sp>
          <p:nvSpPr>
            <p:cNvPr id="357385" name="Text Box 9"/>
            <p:cNvSpPr txBox="1">
              <a:spLocks noChangeArrowheads="1"/>
            </p:cNvSpPr>
            <p:nvPr/>
          </p:nvSpPr>
          <p:spPr bwMode="auto">
            <a:xfrm>
              <a:off x="3930" y="1496"/>
              <a:ext cx="274" cy="327"/>
            </a:xfrm>
            <a:prstGeom prst="rect">
              <a:avLst/>
            </a:prstGeom>
            <a:noFill/>
            <a:ln w="9525">
              <a:noFill/>
              <a:miter lim="800000"/>
              <a:headEnd/>
              <a:tailEnd/>
            </a:ln>
            <a:effectLst/>
          </p:spPr>
          <p:txBody>
            <a:bodyPr>
              <a:spAutoFit/>
            </a:bodyPr>
            <a:lstStyle/>
            <a:p>
              <a:pPr>
                <a:buClrTx/>
              </a:pPr>
              <a:r>
                <a:rPr lang="en-US" b="1"/>
                <a:t>2</a:t>
              </a:r>
            </a:p>
          </p:txBody>
        </p:sp>
        <p:sp>
          <p:nvSpPr>
            <p:cNvPr id="357386" name="Text Box 10"/>
            <p:cNvSpPr txBox="1">
              <a:spLocks noChangeArrowheads="1"/>
            </p:cNvSpPr>
            <p:nvPr/>
          </p:nvSpPr>
          <p:spPr bwMode="auto">
            <a:xfrm>
              <a:off x="2694" y="2168"/>
              <a:ext cx="274" cy="327"/>
            </a:xfrm>
            <a:prstGeom prst="rect">
              <a:avLst/>
            </a:prstGeom>
            <a:noFill/>
            <a:ln w="9525">
              <a:noFill/>
              <a:miter lim="800000"/>
              <a:headEnd/>
              <a:tailEnd/>
            </a:ln>
            <a:effectLst/>
          </p:spPr>
          <p:txBody>
            <a:bodyPr>
              <a:spAutoFit/>
            </a:bodyPr>
            <a:lstStyle/>
            <a:p>
              <a:pPr>
                <a:buClrTx/>
              </a:pPr>
              <a:r>
                <a:rPr lang="en-US" b="1"/>
                <a:t>5</a:t>
              </a:r>
            </a:p>
          </p:txBody>
        </p:sp>
        <p:sp>
          <p:nvSpPr>
            <p:cNvPr id="357387" name="Text Box 11"/>
            <p:cNvSpPr txBox="1">
              <a:spLocks noChangeArrowheads="1"/>
            </p:cNvSpPr>
            <p:nvPr/>
          </p:nvSpPr>
          <p:spPr bwMode="auto">
            <a:xfrm>
              <a:off x="3950" y="2186"/>
              <a:ext cx="274" cy="327"/>
            </a:xfrm>
            <a:prstGeom prst="rect">
              <a:avLst/>
            </a:prstGeom>
            <a:noFill/>
            <a:ln w="9525">
              <a:noFill/>
              <a:miter lim="800000"/>
              <a:headEnd/>
              <a:tailEnd/>
            </a:ln>
            <a:effectLst/>
          </p:spPr>
          <p:txBody>
            <a:bodyPr>
              <a:spAutoFit/>
            </a:bodyPr>
            <a:lstStyle/>
            <a:p>
              <a:pPr>
                <a:buClrTx/>
              </a:pPr>
              <a:r>
                <a:rPr lang="en-US" b="1"/>
                <a:t>6</a:t>
              </a:r>
            </a:p>
          </p:txBody>
        </p:sp>
        <p:sp>
          <p:nvSpPr>
            <p:cNvPr id="357388" name="Text Box 12"/>
            <p:cNvSpPr txBox="1">
              <a:spLocks noChangeArrowheads="1"/>
            </p:cNvSpPr>
            <p:nvPr/>
          </p:nvSpPr>
          <p:spPr bwMode="auto">
            <a:xfrm>
              <a:off x="2017" y="2188"/>
              <a:ext cx="274" cy="327"/>
            </a:xfrm>
            <a:prstGeom prst="rect">
              <a:avLst/>
            </a:prstGeom>
            <a:noFill/>
            <a:ln w="9525">
              <a:noFill/>
              <a:miter lim="800000"/>
              <a:headEnd/>
              <a:tailEnd/>
            </a:ln>
            <a:effectLst/>
          </p:spPr>
          <p:txBody>
            <a:bodyPr>
              <a:spAutoFit/>
            </a:bodyPr>
            <a:lstStyle/>
            <a:p>
              <a:pPr>
                <a:buClrTx/>
              </a:pPr>
              <a:r>
                <a:rPr lang="en-US" b="1"/>
                <a:t>4</a:t>
              </a:r>
            </a:p>
          </p:txBody>
        </p:sp>
        <p:sp>
          <p:nvSpPr>
            <p:cNvPr id="357389" name="Text Box 13"/>
            <p:cNvSpPr txBox="1">
              <a:spLocks noChangeArrowheads="1"/>
            </p:cNvSpPr>
            <p:nvPr/>
          </p:nvSpPr>
          <p:spPr bwMode="auto">
            <a:xfrm>
              <a:off x="3316" y="2172"/>
              <a:ext cx="274" cy="327"/>
            </a:xfrm>
            <a:prstGeom prst="rect">
              <a:avLst/>
            </a:prstGeom>
            <a:noFill/>
            <a:ln w="9525">
              <a:noFill/>
              <a:miter lim="800000"/>
              <a:headEnd/>
              <a:tailEnd/>
            </a:ln>
            <a:effectLst/>
          </p:spPr>
          <p:txBody>
            <a:bodyPr>
              <a:spAutoFit/>
            </a:bodyPr>
            <a:lstStyle/>
            <a:p>
              <a:pPr>
                <a:buClrTx/>
              </a:pPr>
              <a:r>
                <a:rPr lang="en-US" b="1"/>
                <a:t>7</a:t>
              </a:r>
            </a:p>
          </p:txBody>
        </p:sp>
        <p:sp>
          <p:nvSpPr>
            <p:cNvPr id="357390" name="Rectangle 14"/>
            <p:cNvSpPr>
              <a:spLocks noChangeArrowheads="1"/>
            </p:cNvSpPr>
            <p:nvPr/>
          </p:nvSpPr>
          <p:spPr bwMode="auto">
            <a:xfrm>
              <a:off x="1579" y="1529"/>
              <a:ext cx="2638" cy="1296"/>
            </a:xfrm>
            <a:prstGeom prst="rect">
              <a:avLst/>
            </a:prstGeom>
            <a:noFill/>
            <a:ln w="38100">
              <a:solidFill>
                <a:schemeClr val="tx1"/>
              </a:solidFill>
              <a:miter lim="800000"/>
              <a:headEnd/>
              <a:tailEnd/>
            </a:ln>
            <a:effectLst/>
          </p:spPr>
          <p:txBody>
            <a:bodyPr wrap="none" anchor="ctr"/>
            <a:lstStyle/>
            <a:p>
              <a:endParaRPr lang="en-CA"/>
            </a:p>
          </p:txBody>
        </p:sp>
        <p:sp>
          <p:nvSpPr>
            <p:cNvPr id="357391" name="Line 15"/>
            <p:cNvSpPr>
              <a:spLocks noChangeShapeType="1"/>
            </p:cNvSpPr>
            <p:nvPr/>
          </p:nvSpPr>
          <p:spPr bwMode="auto">
            <a:xfrm>
              <a:off x="2928" y="1256"/>
              <a:ext cx="0" cy="1573"/>
            </a:xfrm>
            <a:prstGeom prst="line">
              <a:avLst/>
            </a:prstGeom>
            <a:noFill/>
            <a:ln w="38100">
              <a:solidFill>
                <a:schemeClr val="tx1"/>
              </a:solidFill>
              <a:round/>
              <a:headEnd/>
              <a:tailEnd/>
            </a:ln>
            <a:effectLst/>
          </p:spPr>
          <p:txBody>
            <a:bodyPr/>
            <a:lstStyle/>
            <a:p>
              <a:endParaRPr lang="en-CA"/>
            </a:p>
          </p:txBody>
        </p:sp>
        <p:sp>
          <p:nvSpPr>
            <p:cNvPr id="357392" name="Line 16"/>
            <p:cNvSpPr>
              <a:spLocks noChangeShapeType="1"/>
            </p:cNvSpPr>
            <p:nvPr/>
          </p:nvSpPr>
          <p:spPr bwMode="auto">
            <a:xfrm>
              <a:off x="1310" y="2167"/>
              <a:ext cx="2920" cy="0"/>
            </a:xfrm>
            <a:prstGeom prst="line">
              <a:avLst/>
            </a:prstGeom>
            <a:noFill/>
            <a:ln w="38100">
              <a:solidFill>
                <a:schemeClr val="tx1"/>
              </a:solidFill>
              <a:round/>
              <a:headEnd/>
              <a:tailEnd/>
            </a:ln>
            <a:effectLst/>
          </p:spPr>
          <p:txBody>
            <a:bodyPr/>
            <a:lstStyle/>
            <a:p>
              <a:endParaRPr lang="en-CA"/>
            </a:p>
          </p:txBody>
        </p:sp>
        <p:sp>
          <p:nvSpPr>
            <p:cNvPr id="357393" name="Line 17"/>
            <p:cNvSpPr>
              <a:spLocks noChangeShapeType="1"/>
            </p:cNvSpPr>
            <p:nvPr/>
          </p:nvSpPr>
          <p:spPr bwMode="auto">
            <a:xfrm>
              <a:off x="2288" y="1531"/>
              <a:ext cx="0" cy="1608"/>
            </a:xfrm>
            <a:prstGeom prst="line">
              <a:avLst/>
            </a:prstGeom>
            <a:noFill/>
            <a:ln w="38100">
              <a:solidFill>
                <a:schemeClr val="tx1"/>
              </a:solidFill>
              <a:round/>
              <a:headEnd/>
              <a:tailEnd/>
            </a:ln>
            <a:effectLst/>
          </p:spPr>
          <p:txBody>
            <a:bodyPr/>
            <a:lstStyle/>
            <a:p>
              <a:endParaRPr lang="en-CA"/>
            </a:p>
          </p:txBody>
        </p:sp>
        <p:sp>
          <p:nvSpPr>
            <p:cNvPr id="357394" name="Line 18"/>
            <p:cNvSpPr>
              <a:spLocks noChangeShapeType="1"/>
            </p:cNvSpPr>
            <p:nvPr/>
          </p:nvSpPr>
          <p:spPr bwMode="auto">
            <a:xfrm flipH="1">
              <a:off x="3587" y="1522"/>
              <a:ext cx="0" cy="1635"/>
            </a:xfrm>
            <a:prstGeom prst="line">
              <a:avLst/>
            </a:prstGeom>
            <a:noFill/>
            <a:ln w="38100">
              <a:solidFill>
                <a:schemeClr val="tx1"/>
              </a:solidFill>
              <a:round/>
              <a:headEnd/>
              <a:tailEnd/>
            </a:ln>
            <a:effectLst/>
          </p:spPr>
          <p:txBody>
            <a:bodyPr/>
            <a:lstStyle/>
            <a:p>
              <a:endParaRPr lang="en-CA"/>
            </a:p>
          </p:txBody>
        </p:sp>
        <p:sp>
          <p:nvSpPr>
            <p:cNvPr id="357395" name="Rectangle 19"/>
            <p:cNvSpPr>
              <a:spLocks noChangeArrowheads="1"/>
            </p:cNvSpPr>
            <p:nvPr/>
          </p:nvSpPr>
          <p:spPr bwMode="auto">
            <a:xfrm>
              <a:off x="1246" y="2246"/>
              <a:ext cx="292" cy="480"/>
            </a:xfrm>
            <a:prstGeom prst="rect">
              <a:avLst/>
            </a:prstGeom>
            <a:noFill/>
            <a:ln w="9525">
              <a:noFill/>
              <a:miter lim="800000"/>
              <a:headEnd/>
              <a:tailEnd/>
            </a:ln>
            <a:effectLst/>
          </p:spPr>
          <p:txBody>
            <a:bodyPr wrap="none" anchor="ctr">
              <a:spAutoFit/>
            </a:bodyPr>
            <a:lstStyle/>
            <a:p>
              <a:pPr algn="ctr">
                <a:buClrTx/>
              </a:pPr>
              <a:r>
                <a:rPr lang="en-US" sz="4400" b="1"/>
                <a:t>x</a:t>
              </a:r>
            </a:p>
          </p:txBody>
        </p:sp>
        <p:sp>
          <p:nvSpPr>
            <p:cNvPr id="357396" name="Rectangle 20"/>
            <p:cNvSpPr>
              <a:spLocks noChangeArrowheads="1"/>
            </p:cNvSpPr>
            <p:nvPr/>
          </p:nvSpPr>
          <p:spPr bwMode="auto">
            <a:xfrm>
              <a:off x="2773" y="2764"/>
              <a:ext cx="272" cy="480"/>
            </a:xfrm>
            <a:prstGeom prst="rect">
              <a:avLst/>
            </a:prstGeom>
            <a:noFill/>
            <a:ln w="9525">
              <a:noFill/>
              <a:miter lim="800000"/>
              <a:headEnd/>
              <a:tailEnd/>
            </a:ln>
            <a:effectLst/>
          </p:spPr>
          <p:txBody>
            <a:bodyPr wrap="none" anchor="ctr">
              <a:spAutoFit/>
            </a:bodyPr>
            <a:lstStyle/>
            <a:p>
              <a:pPr algn="ctr">
                <a:buClrTx/>
              </a:pPr>
              <a:r>
                <a:rPr lang="en-US" sz="4400" b="1"/>
                <a:t>z</a:t>
              </a:r>
            </a:p>
          </p:txBody>
        </p:sp>
      </p:grpSp>
      <p:sp>
        <p:nvSpPr>
          <p:cNvPr id="357398" name="AutoShape 22"/>
          <p:cNvSpPr>
            <a:spLocks noChangeArrowheads="1"/>
          </p:cNvSpPr>
          <p:nvPr/>
        </p:nvSpPr>
        <p:spPr bwMode="auto">
          <a:xfrm>
            <a:off x="2641600" y="2568575"/>
            <a:ext cx="1841500" cy="696913"/>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57399" name="AutoShape 23"/>
          <p:cNvSpPr>
            <a:spLocks noChangeArrowheads="1"/>
          </p:cNvSpPr>
          <p:nvPr/>
        </p:nvSpPr>
        <p:spPr bwMode="auto">
          <a:xfrm rot="-5400000">
            <a:off x="4221957" y="3078956"/>
            <a:ext cx="1841500" cy="696913"/>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357407" name="Group 31"/>
          <p:cNvGrpSpPr>
            <a:grpSpLocks/>
          </p:cNvGrpSpPr>
          <p:nvPr/>
        </p:nvGrpSpPr>
        <p:grpSpPr bwMode="auto">
          <a:xfrm>
            <a:off x="1395413" y="2228850"/>
            <a:ext cx="6427787" cy="1428750"/>
            <a:chOff x="879" y="1404"/>
            <a:chExt cx="4049" cy="900"/>
          </a:xfrm>
        </p:grpSpPr>
        <p:sp>
          <p:nvSpPr>
            <p:cNvPr id="357400" name="AutoShape 24"/>
            <p:cNvSpPr>
              <a:spLocks noChangeArrowheads="1"/>
            </p:cNvSpPr>
            <p:nvPr/>
          </p:nvSpPr>
          <p:spPr bwMode="auto">
            <a:xfrm>
              <a:off x="3680" y="1632"/>
              <a:ext cx="1160" cy="439"/>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57401" name="Rectangle 25"/>
            <p:cNvSpPr>
              <a:spLocks noChangeArrowheads="1"/>
            </p:cNvSpPr>
            <p:nvPr/>
          </p:nvSpPr>
          <p:spPr bwMode="auto">
            <a:xfrm>
              <a:off x="4325" y="1417"/>
              <a:ext cx="603" cy="887"/>
            </a:xfrm>
            <a:prstGeom prst="rect">
              <a:avLst/>
            </a:prstGeom>
            <a:solidFill>
              <a:schemeClr val="bg1"/>
            </a:solidFill>
            <a:ln w="9525">
              <a:noFill/>
              <a:miter lim="800000"/>
              <a:headEnd/>
              <a:tailEnd/>
            </a:ln>
            <a:effectLst/>
          </p:spPr>
          <p:txBody>
            <a:bodyPr wrap="none" lIns="0" rIns="0" anchor="ctr">
              <a:spAutoFit/>
            </a:bodyPr>
            <a:lstStyle/>
            <a:p>
              <a:endParaRPr lang="en-CA"/>
            </a:p>
          </p:txBody>
        </p:sp>
        <p:sp>
          <p:nvSpPr>
            <p:cNvPr id="357404" name="AutoShape 28"/>
            <p:cNvSpPr>
              <a:spLocks noChangeArrowheads="1"/>
            </p:cNvSpPr>
            <p:nvPr/>
          </p:nvSpPr>
          <p:spPr bwMode="auto">
            <a:xfrm flipH="1">
              <a:off x="967" y="1619"/>
              <a:ext cx="1160" cy="439"/>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57405" name="Rectangle 29"/>
            <p:cNvSpPr>
              <a:spLocks noChangeArrowheads="1"/>
            </p:cNvSpPr>
            <p:nvPr/>
          </p:nvSpPr>
          <p:spPr bwMode="auto">
            <a:xfrm flipH="1">
              <a:off x="879" y="1404"/>
              <a:ext cx="603" cy="887"/>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7398"/>
                                        </p:tgtEl>
                                        <p:attrNameLst>
                                          <p:attrName>style.visibility</p:attrName>
                                        </p:attrNameLst>
                                      </p:cBhvr>
                                      <p:to>
                                        <p:strVal val="visible"/>
                                      </p:to>
                                    </p:set>
                                    <p:anim calcmode="lin" valueType="num">
                                      <p:cBhvr additive="base">
                                        <p:cTn id="7" dur="500" fill="hold"/>
                                        <p:tgtEl>
                                          <p:spTgt spid="357398"/>
                                        </p:tgtEl>
                                        <p:attrNameLst>
                                          <p:attrName>ppt_x</p:attrName>
                                        </p:attrNameLst>
                                      </p:cBhvr>
                                      <p:tavLst>
                                        <p:tav tm="0">
                                          <p:val>
                                            <p:strVal val="1+#ppt_w/2"/>
                                          </p:val>
                                        </p:tav>
                                        <p:tav tm="100000">
                                          <p:val>
                                            <p:strVal val="#ppt_x"/>
                                          </p:val>
                                        </p:tav>
                                      </p:tavLst>
                                    </p:anim>
                                    <p:anim calcmode="lin" valueType="num">
                                      <p:cBhvr additive="base">
                                        <p:cTn id="8" dur="500" fill="hold"/>
                                        <p:tgtEl>
                                          <p:spTgt spid="357398"/>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57398"/>
                                        </p:tgtEl>
                                        <p:attrNameLst>
                                          <p:attrName>ppt_c</p:attrName>
                                        </p:attrNameLst>
                                      </p:cBhvr>
                                      <p:to>
                                        <a:srgbClr val="009999"/>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7399"/>
                                        </p:tgtEl>
                                        <p:attrNameLst>
                                          <p:attrName>style.visibility</p:attrName>
                                        </p:attrNameLst>
                                      </p:cBhvr>
                                      <p:to>
                                        <p:strVal val="visible"/>
                                      </p:to>
                                    </p:set>
                                    <p:anim calcmode="lin" valueType="num">
                                      <p:cBhvr additive="base">
                                        <p:cTn id="13" dur="500" fill="hold"/>
                                        <p:tgtEl>
                                          <p:spTgt spid="357399"/>
                                        </p:tgtEl>
                                        <p:attrNameLst>
                                          <p:attrName>ppt_x</p:attrName>
                                        </p:attrNameLst>
                                      </p:cBhvr>
                                      <p:tavLst>
                                        <p:tav tm="0">
                                          <p:val>
                                            <p:strVal val="1+#ppt_w/2"/>
                                          </p:val>
                                        </p:tav>
                                        <p:tav tm="100000">
                                          <p:val>
                                            <p:strVal val="#ppt_x"/>
                                          </p:val>
                                        </p:tav>
                                      </p:tavLst>
                                    </p:anim>
                                    <p:anim calcmode="lin" valueType="num">
                                      <p:cBhvr additive="base">
                                        <p:cTn id="14" dur="500" fill="hold"/>
                                        <p:tgtEl>
                                          <p:spTgt spid="357399"/>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57399"/>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7407"/>
                                        </p:tgtEl>
                                        <p:attrNameLst>
                                          <p:attrName>style.visibility</p:attrName>
                                        </p:attrNameLst>
                                      </p:cBhvr>
                                      <p:to>
                                        <p:strVal val="visible"/>
                                      </p:to>
                                    </p:set>
                                    <p:anim calcmode="lin" valueType="num">
                                      <p:cBhvr additive="base">
                                        <p:cTn id="19" dur="500" fill="hold"/>
                                        <p:tgtEl>
                                          <p:spTgt spid="357407"/>
                                        </p:tgtEl>
                                        <p:attrNameLst>
                                          <p:attrName>ppt_x</p:attrName>
                                        </p:attrNameLst>
                                      </p:cBhvr>
                                      <p:tavLst>
                                        <p:tav tm="0">
                                          <p:val>
                                            <p:strVal val="#ppt_x"/>
                                          </p:val>
                                        </p:tav>
                                        <p:tav tm="100000">
                                          <p:val>
                                            <p:strVal val="#ppt_x"/>
                                          </p:val>
                                        </p:tav>
                                      </p:tavLst>
                                    </p:anim>
                                    <p:anim calcmode="lin" valueType="num">
                                      <p:cBhvr additive="base">
                                        <p:cTn id="20" dur="500" fill="hold"/>
                                        <p:tgtEl>
                                          <p:spTgt spid="357407"/>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357407"/>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8" grpId="0" animBg="1"/>
      <p:bldP spid="35739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r>
              <a:rPr lang="en-US"/>
              <a:t>Chapter 2 - Part 2         </a:t>
            </a:r>
            <a:fld id="{9C3F5BF0-963B-4468-9255-CF7111DA1E9E}" type="slidenum">
              <a:rPr lang="en-US"/>
              <a:pPr/>
              <a:t>24</a:t>
            </a:fld>
            <a:endParaRPr lang="en-US"/>
          </a:p>
        </p:txBody>
      </p:sp>
      <p:sp>
        <p:nvSpPr>
          <p:cNvPr id="394242" name="Rectangle 1026"/>
          <p:cNvSpPr>
            <a:spLocks noGrp="1" noChangeArrowheads="1"/>
          </p:cNvSpPr>
          <p:nvPr>
            <p:ph type="title"/>
          </p:nvPr>
        </p:nvSpPr>
        <p:spPr/>
        <p:txBody>
          <a:bodyPr/>
          <a:lstStyle/>
          <a:p>
            <a:r>
              <a:rPr lang="en-US" b="1"/>
              <a:t>Three-Variable Maps</a:t>
            </a:r>
          </a:p>
        </p:txBody>
      </p:sp>
      <p:sp>
        <p:nvSpPr>
          <p:cNvPr id="394243" name="Rectangle 1027"/>
          <p:cNvSpPr>
            <a:spLocks noGrp="1" noChangeArrowheads="1"/>
          </p:cNvSpPr>
          <p:nvPr>
            <p:ph type="body" idx="1"/>
          </p:nvPr>
        </p:nvSpPr>
        <p:spPr/>
        <p:txBody>
          <a:bodyPr/>
          <a:lstStyle/>
          <a:p>
            <a:r>
              <a:rPr lang="en-US" b="1"/>
              <a:t>Example Shapes of 4-cell Rectangles:</a:t>
            </a:r>
          </a:p>
          <a:p>
            <a:endParaRPr lang="en-US" b="1"/>
          </a:p>
          <a:p>
            <a:endParaRPr lang="en-US" b="1"/>
          </a:p>
          <a:p>
            <a:endParaRPr lang="en-US" b="1"/>
          </a:p>
          <a:p>
            <a:endParaRPr lang="en-US" b="1"/>
          </a:p>
          <a:p>
            <a:endParaRPr lang="en-US" b="1"/>
          </a:p>
          <a:p>
            <a:endParaRPr lang="en-US" sz="1400" b="1"/>
          </a:p>
          <a:p>
            <a:r>
              <a:rPr lang="en-US" b="1"/>
              <a:t>Read off the product terms for the rectangles shown</a:t>
            </a:r>
          </a:p>
        </p:txBody>
      </p:sp>
      <p:sp>
        <p:nvSpPr>
          <p:cNvPr id="394244" name="Rectangle 1028"/>
          <p:cNvSpPr>
            <a:spLocks noChangeArrowheads="1"/>
          </p:cNvSpPr>
          <p:nvPr/>
        </p:nvSpPr>
        <p:spPr bwMode="auto">
          <a:xfrm>
            <a:off x="5453063" y="1601788"/>
            <a:ext cx="463550" cy="762000"/>
          </a:xfrm>
          <a:prstGeom prst="rect">
            <a:avLst/>
          </a:prstGeom>
          <a:noFill/>
          <a:ln w="9525">
            <a:noFill/>
            <a:miter lim="800000"/>
            <a:headEnd/>
            <a:tailEnd/>
          </a:ln>
          <a:effectLst/>
        </p:spPr>
        <p:txBody>
          <a:bodyPr wrap="none" anchor="ctr">
            <a:spAutoFit/>
          </a:bodyPr>
          <a:lstStyle/>
          <a:p>
            <a:pPr algn="ctr">
              <a:buClrTx/>
            </a:pPr>
            <a:r>
              <a:rPr lang="en-US" sz="4400" b="1"/>
              <a:t>y</a:t>
            </a:r>
          </a:p>
        </p:txBody>
      </p:sp>
      <p:grpSp>
        <p:nvGrpSpPr>
          <p:cNvPr id="394245" name="Group 1029"/>
          <p:cNvGrpSpPr>
            <a:grpSpLocks/>
          </p:cNvGrpSpPr>
          <p:nvPr/>
        </p:nvGrpSpPr>
        <p:grpSpPr bwMode="auto">
          <a:xfrm>
            <a:off x="1978025" y="1993900"/>
            <a:ext cx="4737100" cy="3155950"/>
            <a:chOff x="1246" y="1256"/>
            <a:chExt cx="2984" cy="1988"/>
          </a:xfrm>
        </p:grpSpPr>
        <p:sp>
          <p:nvSpPr>
            <p:cNvPr id="394246" name="Text Box 1030"/>
            <p:cNvSpPr txBox="1">
              <a:spLocks noChangeArrowheads="1"/>
            </p:cNvSpPr>
            <p:nvPr/>
          </p:nvSpPr>
          <p:spPr bwMode="auto">
            <a:xfrm>
              <a:off x="2058" y="1508"/>
              <a:ext cx="274" cy="288"/>
            </a:xfrm>
            <a:prstGeom prst="rect">
              <a:avLst/>
            </a:prstGeom>
            <a:noFill/>
            <a:ln w="9525">
              <a:noFill/>
              <a:miter lim="800000"/>
              <a:headEnd/>
              <a:tailEnd/>
            </a:ln>
            <a:effectLst/>
          </p:spPr>
          <p:txBody>
            <a:bodyPr>
              <a:spAutoFit/>
            </a:bodyPr>
            <a:lstStyle/>
            <a:p>
              <a:pPr>
                <a:buClrTx/>
              </a:pPr>
              <a:r>
                <a:rPr lang="en-US" sz="2400" b="1"/>
                <a:t>0</a:t>
              </a:r>
            </a:p>
          </p:txBody>
        </p:sp>
        <p:sp>
          <p:nvSpPr>
            <p:cNvPr id="394247" name="Text Box 1031"/>
            <p:cNvSpPr txBox="1">
              <a:spLocks noChangeArrowheads="1"/>
            </p:cNvSpPr>
            <p:nvPr/>
          </p:nvSpPr>
          <p:spPr bwMode="auto">
            <a:xfrm>
              <a:off x="2681" y="1494"/>
              <a:ext cx="274" cy="327"/>
            </a:xfrm>
            <a:prstGeom prst="rect">
              <a:avLst/>
            </a:prstGeom>
            <a:noFill/>
            <a:ln w="9525">
              <a:noFill/>
              <a:miter lim="800000"/>
              <a:headEnd/>
              <a:tailEnd/>
            </a:ln>
            <a:effectLst/>
          </p:spPr>
          <p:txBody>
            <a:bodyPr>
              <a:spAutoFit/>
            </a:bodyPr>
            <a:lstStyle/>
            <a:p>
              <a:pPr>
                <a:buClrTx/>
              </a:pPr>
              <a:r>
                <a:rPr lang="en-US" b="1"/>
                <a:t>1</a:t>
              </a:r>
            </a:p>
          </p:txBody>
        </p:sp>
        <p:sp>
          <p:nvSpPr>
            <p:cNvPr id="394248" name="Text Box 1032"/>
            <p:cNvSpPr txBox="1">
              <a:spLocks noChangeArrowheads="1"/>
            </p:cNvSpPr>
            <p:nvPr/>
          </p:nvSpPr>
          <p:spPr bwMode="auto">
            <a:xfrm>
              <a:off x="3292" y="1503"/>
              <a:ext cx="274" cy="327"/>
            </a:xfrm>
            <a:prstGeom prst="rect">
              <a:avLst/>
            </a:prstGeom>
            <a:noFill/>
            <a:ln w="9525">
              <a:noFill/>
              <a:miter lim="800000"/>
              <a:headEnd/>
              <a:tailEnd/>
            </a:ln>
            <a:effectLst/>
          </p:spPr>
          <p:txBody>
            <a:bodyPr>
              <a:spAutoFit/>
            </a:bodyPr>
            <a:lstStyle/>
            <a:p>
              <a:pPr>
                <a:buClrTx/>
              </a:pPr>
              <a:r>
                <a:rPr lang="en-US" b="1"/>
                <a:t>3</a:t>
              </a:r>
            </a:p>
          </p:txBody>
        </p:sp>
        <p:sp>
          <p:nvSpPr>
            <p:cNvPr id="394249" name="Text Box 1033"/>
            <p:cNvSpPr txBox="1">
              <a:spLocks noChangeArrowheads="1"/>
            </p:cNvSpPr>
            <p:nvPr/>
          </p:nvSpPr>
          <p:spPr bwMode="auto">
            <a:xfrm>
              <a:off x="3930" y="1496"/>
              <a:ext cx="274" cy="327"/>
            </a:xfrm>
            <a:prstGeom prst="rect">
              <a:avLst/>
            </a:prstGeom>
            <a:noFill/>
            <a:ln w="9525">
              <a:noFill/>
              <a:miter lim="800000"/>
              <a:headEnd/>
              <a:tailEnd/>
            </a:ln>
            <a:effectLst/>
          </p:spPr>
          <p:txBody>
            <a:bodyPr>
              <a:spAutoFit/>
            </a:bodyPr>
            <a:lstStyle/>
            <a:p>
              <a:pPr>
                <a:buClrTx/>
              </a:pPr>
              <a:r>
                <a:rPr lang="en-US" b="1"/>
                <a:t>2</a:t>
              </a:r>
            </a:p>
          </p:txBody>
        </p:sp>
        <p:sp>
          <p:nvSpPr>
            <p:cNvPr id="394250" name="Text Box 1034"/>
            <p:cNvSpPr txBox="1">
              <a:spLocks noChangeArrowheads="1"/>
            </p:cNvSpPr>
            <p:nvPr/>
          </p:nvSpPr>
          <p:spPr bwMode="auto">
            <a:xfrm>
              <a:off x="2694" y="2168"/>
              <a:ext cx="274" cy="327"/>
            </a:xfrm>
            <a:prstGeom prst="rect">
              <a:avLst/>
            </a:prstGeom>
            <a:noFill/>
            <a:ln w="9525">
              <a:noFill/>
              <a:miter lim="800000"/>
              <a:headEnd/>
              <a:tailEnd/>
            </a:ln>
            <a:effectLst/>
          </p:spPr>
          <p:txBody>
            <a:bodyPr>
              <a:spAutoFit/>
            </a:bodyPr>
            <a:lstStyle/>
            <a:p>
              <a:pPr>
                <a:buClrTx/>
              </a:pPr>
              <a:r>
                <a:rPr lang="en-US" b="1"/>
                <a:t>5</a:t>
              </a:r>
            </a:p>
          </p:txBody>
        </p:sp>
        <p:sp>
          <p:nvSpPr>
            <p:cNvPr id="394251" name="Text Box 1035"/>
            <p:cNvSpPr txBox="1">
              <a:spLocks noChangeArrowheads="1"/>
            </p:cNvSpPr>
            <p:nvPr/>
          </p:nvSpPr>
          <p:spPr bwMode="auto">
            <a:xfrm>
              <a:off x="3950" y="2186"/>
              <a:ext cx="274" cy="327"/>
            </a:xfrm>
            <a:prstGeom prst="rect">
              <a:avLst/>
            </a:prstGeom>
            <a:noFill/>
            <a:ln w="9525">
              <a:noFill/>
              <a:miter lim="800000"/>
              <a:headEnd/>
              <a:tailEnd/>
            </a:ln>
            <a:effectLst/>
          </p:spPr>
          <p:txBody>
            <a:bodyPr>
              <a:spAutoFit/>
            </a:bodyPr>
            <a:lstStyle/>
            <a:p>
              <a:pPr>
                <a:buClrTx/>
              </a:pPr>
              <a:r>
                <a:rPr lang="en-US" b="1"/>
                <a:t>6</a:t>
              </a:r>
            </a:p>
          </p:txBody>
        </p:sp>
        <p:sp>
          <p:nvSpPr>
            <p:cNvPr id="394252" name="Text Box 1036"/>
            <p:cNvSpPr txBox="1">
              <a:spLocks noChangeArrowheads="1"/>
            </p:cNvSpPr>
            <p:nvPr/>
          </p:nvSpPr>
          <p:spPr bwMode="auto">
            <a:xfrm>
              <a:off x="2017" y="2188"/>
              <a:ext cx="274" cy="327"/>
            </a:xfrm>
            <a:prstGeom prst="rect">
              <a:avLst/>
            </a:prstGeom>
            <a:noFill/>
            <a:ln w="9525">
              <a:noFill/>
              <a:miter lim="800000"/>
              <a:headEnd/>
              <a:tailEnd/>
            </a:ln>
            <a:effectLst/>
          </p:spPr>
          <p:txBody>
            <a:bodyPr>
              <a:spAutoFit/>
            </a:bodyPr>
            <a:lstStyle/>
            <a:p>
              <a:pPr>
                <a:buClrTx/>
              </a:pPr>
              <a:r>
                <a:rPr lang="en-US" b="1"/>
                <a:t>4</a:t>
              </a:r>
            </a:p>
          </p:txBody>
        </p:sp>
        <p:sp>
          <p:nvSpPr>
            <p:cNvPr id="394253" name="Text Box 1037"/>
            <p:cNvSpPr txBox="1">
              <a:spLocks noChangeArrowheads="1"/>
            </p:cNvSpPr>
            <p:nvPr/>
          </p:nvSpPr>
          <p:spPr bwMode="auto">
            <a:xfrm>
              <a:off x="3316" y="2172"/>
              <a:ext cx="274" cy="327"/>
            </a:xfrm>
            <a:prstGeom prst="rect">
              <a:avLst/>
            </a:prstGeom>
            <a:noFill/>
            <a:ln w="9525">
              <a:noFill/>
              <a:miter lim="800000"/>
              <a:headEnd/>
              <a:tailEnd/>
            </a:ln>
            <a:effectLst/>
          </p:spPr>
          <p:txBody>
            <a:bodyPr>
              <a:spAutoFit/>
            </a:bodyPr>
            <a:lstStyle/>
            <a:p>
              <a:pPr>
                <a:buClrTx/>
              </a:pPr>
              <a:r>
                <a:rPr lang="en-US" b="1"/>
                <a:t>7</a:t>
              </a:r>
            </a:p>
          </p:txBody>
        </p:sp>
        <p:sp>
          <p:nvSpPr>
            <p:cNvPr id="394254" name="Rectangle 1038"/>
            <p:cNvSpPr>
              <a:spLocks noChangeArrowheads="1"/>
            </p:cNvSpPr>
            <p:nvPr/>
          </p:nvSpPr>
          <p:spPr bwMode="auto">
            <a:xfrm>
              <a:off x="1579" y="1529"/>
              <a:ext cx="2638" cy="1296"/>
            </a:xfrm>
            <a:prstGeom prst="rect">
              <a:avLst/>
            </a:prstGeom>
            <a:noFill/>
            <a:ln w="38100">
              <a:solidFill>
                <a:schemeClr val="tx1"/>
              </a:solidFill>
              <a:miter lim="800000"/>
              <a:headEnd/>
              <a:tailEnd/>
            </a:ln>
            <a:effectLst/>
          </p:spPr>
          <p:txBody>
            <a:bodyPr wrap="none" anchor="ctr"/>
            <a:lstStyle/>
            <a:p>
              <a:endParaRPr lang="en-CA"/>
            </a:p>
          </p:txBody>
        </p:sp>
        <p:sp>
          <p:nvSpPr>
            <p:cNvPr id="394255" name="Line 1039"/>
            <p:cNvSpPr>
              <a:spLocks noChangeShapeType="1"/>
            </p:cNvSpPr>
            <p:nvPr/>
          </p:nvSpPr>
          <p:spPr bwMode="auto">
            <a:xfrm>
              <a:off x="2928" y="1256"/>
              <a:ext cx="0" cy="1573"/>
            </a:xfrm>
            <a:prstGeom prst="line">
              <a:avLst/>
            </a:prstGeom>
            <a:noFill/>
            <a:ln w="38100">
              <a:solidFill>
                <a:schemeClr val="tx1"/>
              </a:solidFill>
              <a:round/>
              <a:headEnd/>
              <a:tailEnd/>
            </a:ln>
            <a:effectLst/>
          </p:spPr>
          <p:txBody>
            <a:bodyPr/>
            <a:lstStyle/>
            <a:p>
              <a:endParaRPr lang="en-CA"/>
            </a:p>
          </p:txBody>
        </p:sp>
        <p:sp>
          <p:nvSpPr>
            <p:cNvPr id="394256" name="Line 1040"/>
            <p:cNvSpPr>
              <a:spLocks noChangeShapeType="1"/>
            </p:cNvSpPr>
            <p:nvPr/>
          </p:nvSpPr>
          <p:spPr bwMode="auto">
            <a:xfrm>
              <a:off x="1310" y="2167"/>
              <a:ext cx="2920" cy="0"/>
            </a:xfrm>
            <a:prstGeom prst="line">
              <a:avLst/>
            </a:prstGeom>
            <a:noFill/>
            <a:ln w="38100">
              <a:solidFill>
                <a:schemeClr val="tx1"/>
              </a:solidFill>
              <a:round/>
              <a:headEnd/>
              <a:tailEnd/>
            </a:ln>
            <a:effectLst/>
          </p:spPr>
          <p:txBody>
            <a:bodyPr/>
            <a:lstStyle/>
            <a:p>
              <a:endParaRPr lang="en-CA"/>
            </a:p>
          </p:txBody>
        </p:sp>
        <p:sp>
          <p:nvSpPr>
            <p:cNvPr id="394257" name="Line 1041"/>
            <p:cNvSpPr>
              <a:spLocks noChangeShapeType="1"/>
            </p:cNvSpPr>
            <p:nvPr/>
          </p:nvSpPr>
          <p:spPr bwMode="auto">
            <a:xfrm>
              <a:off x="2288" y="1531"/>
              <a:ext cx="0" cy="1608"/>
            </a:xfrm>
            <a:prstGeom prst="line">
              <a:avLst/>
            </a:prstGeom>
            <a:noFill/>
            <a:ln w="38100">
              <a:solidFill>
                <a:schemeClr val="tx1"/>
              </a:solidFill>
              <a:round/>
              <a:headEnd/>
              <a:tailEnd/>
            </a:ln>
            <a:effectLst/>
          </p:spPr>
          <p:txBody>
            <a:bodyPr/>
            <a:lstStyle/>
            <a:p>
              <a:endParaRPr lang="en-CA"/>
            </a:p>
          </p:txBody>
        </p:sp>
        <p:sp>
          <p:nvSpPr>
            <p:cNvPr id="394258" name="Line 1042"/>
            <p:cNvSpPr>
              <a:spLocks noChangeShapeType="1"/>
            </p:cNvSpPr>
            <p:nvPr/>
          </p:nvSpPr>
          <p:spPr bwMode="auto">
            <a:xfrm flipH="1">
              <a:off x="3587" y="1522"/>
              <a:ext cx="0" cy="1635"/>
            </a:xfrm>
            <a:prstGeom prst="line">
              <a:avLst/>
            </a:prstGeom>
            <a:noFill/>
            <a:ln w="38100">
              <a:solidFill>
                <a:schemeClr val="tx1"/>
              </a:solidFill>
              <a:round/>
              <a:headEnd/>
              <a:tailEnd/>
            </a:ln>
            <a:effectLst/>
          </p:spPr>
          <p:txBody>
            <a:bodyPr/>
            <a:lstStyle/>
            <a:p>
              <a:endParaRPr lang="en-CA"/>
            </a:p>
          </p:txBody>
        </p:sp>
        <p:sp>
          <p:nvSpPr>
            <p:cNvPr id="394259" name="Rectangle 1043"/>
            <p:cNvSpPr>
              <a:spLocks noChangeArrowheads="1"/>
            </p:cNvSpPr>
            <p:nvPr/>
          </p:nvSpPr>
          <p:spPr bwMode="auto">
            <a:xfrm>
              <a:off x="1246" y="2246"/>
              <a:ext cx="292" cy="480"/>
            </a:xfrm>
            <a:prstGeom prst="rect">
              <a:avLst/>
            </a:prstGeom>
            <a:noFill/>
            <a:ln w="9525">
              <a:noFill/>
              <a:miter lim="800000"/>
              <a:headEnd/>
              <a:tailEnd/>
            </a:ln>
            <a:effectLst/>
          </p:spPr>
          <p:txBody>
            <a:bodyPr wrap="none" anchor="ctr">
              <a:spAutoFit/>
            </a:bodyPr>
            <a:lstStyle/>
            <a:p>
              <a:pPr algn="ctr">
                <a:buClrTx/>
              </a:pPr>
              <a:r>
                <a:rPr lang="en-US" sz="4400" b="1"/>
                <a:t>x</a:t>
              </a:r>
            </a:p>
          </p:txBody>
        </p:sp>
        <p:sp>
          <p:nvSpPr>
            <p:cNvPr id="394260" name="Rectangle 1044"/>
            <p:cNvSpPr>
              <a:spLocks noChangeArrowheads="1"/>
            </p:cNvSpPr>
            <p:nvPr/>
          </p:nvSpPr>
          <p:spPr bwMode="auto">
            <a:xfrm>
              <a:off x="2773" y="2764"/>
              <a:ext cx="272" cy="480"/>
            </a:xfrm>
            <a:prstGeom prst="rect">
              <a:avLst/>
            </a:prstGeom>
            <a:noFill/>
            <a:ln w="9525">
              <a:noFill/>
              <a:miter lim="800000"/>
              <a:headEnd/>
              <a:tailEnd/>
            </a:ln>
            <a:effectLst/>
          </p:spPr>
          <p:txBody>
            <a:bodyPr wrap="none" anchor="ctr">
              <a:spAutoFit/>
            </a:bodyPr>
            <a:lstStyle/>
            <a:p>
              <a:pPr algn="ctr">
                <a:buClrTx/>
              </a:pPr>
              <a:r>
                <a:rPr lang="en-US" sz="4400" b="1"/>
                <a:t>z</a:t>
              </a:r>
            </a:p>
          </p:txBody>
        </p:sp>
      </p:grpSp>
      <p:sp>
        <p:nvSpPr>
          <p:cNvPr id="394261" name="AutoShape 1045"/>
          <p:cNvSpPr>
            <a:spLocks noChangeArrowheads="1"/>
          </p:cNvSpPr>
          <p:nvPr/>
        </p:nvSpPr>
        <p:spPr bwMode="auto">
          <a:xfrm>
            <a:off x="2641600" y="2568575"/>
            <a:ext cx="1841500" cy="1800225"/>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394263" name="Group 1047"/>
          <p:cNvGrpSpPr>
            <a:grpSpLocks/>
          </p:cNvGrpSpPr>
          <p:nvPr/>
        </p:nvGrpSpPr>
        <p:grpSpPr bwMode="auto">
          <a:xfrm>
            <a:off x="1381125" y="1781175"/>
            <a:ext cx="6427788" cy="3462338"/>
            <a:chOff x="879" y="1404"/>
            <a:chExt cx="4049" cy="900"/>
          </a:xfrm>
        </p:grpSpPr>
        <p:sp>
          <p:nvSpPr>
            <p:cNvPr id="394264" name="AutoShape 1048"/>
            <p:cNvSpPr>
              <a:spLocks noChangeArrowheads="1"/>
            </p:cNvSpPr>
            <p:nvPr/>
          </p:nvSpPr>
          <p:spPr bwMode="auto">
            <a:xfrm>
              <a:off x="3680" y="1632"/>
              <a:ext cx="1160" cy="439"/>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94265" name="Rectangle 1049"/>
            <p:cNvSpPr>
              <a:spLocks noChangeArrowheads="1"/>
            </p:cNvSpPr>
            <p:nvPr/>
          </p:nvSpPr>
          <p:spPr bwMode="auto">
            <a:xfrm>
              <a:off x="4325" y="1417"/>
              <a:ext cx="603" cy="887"/>
            </a:xfrm>
            <a:prstGeom prst="rect">
              <a:avLst/>
            </a:prstGeom>
            <a:solidFill>
              <a:schemeClr val="bg1"/>
            </a:solidFill>
            <a:ln w="9525">
              <a:noFill/>
              <a:miter lim="800000"/>
              <a:headEnd/>
              <a:tailEnd/>
            </a:ln>
            <a:effectLst/>
          </p:spPr>
          <p:txBody>
            <a:bodyPr wrap="none" lIns="0" rIns="0" anchor="ctr">
              <a:spAutoFit/>
            </a:bodyPr>
            <a:lstStyle/>
            <a:p>
              <a:endParaRPr lang="en-CA"/>
            </a:p>
          </p:txBody>
        </p:sp>
        <p:sp>
          <p:nvSpPr>
            <p:cNvPr id="394266" name="AutoShape 1050"/>
            <p:cNvSpPr>
              <a:spLocks noChangeArrowheads="1"/>
            </p:cNvSpPr>
            <p:nvPr/>
          </p:nvSpPr>
          <p:spPr bwMode="auto">
            <a:xfrm flipH="1">
              <a:off x="967" y="1619"/>
              <a:ext cx="1160" cy="439"/>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94267" name="Rectangle 1051"/>
            <p:cNvSpPr>
              <a:spLocks noChangeArrowheads="1"/>
            </p:cNvSpPr>
            <p:nvPr/>
          </p:nvSpPr>
          <p:spPr bwMode="auto">
            <a:xfrm flipH="1">
              <a:off x="879" y="1404"/>
              <a:ext cx="603" cy="887"/>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sp>
        <p:nvSpPr>
          <p:cNvPr id="394268" name="AutoShape 1052"/>
          <p:cNvSpPr>
            <a:spLocks noChangeArrowheads="1"/>
          </p:cNvSpPr>
          <p:nvPr/>
        </p:nvSpPr>
        <p:spPr bwMode="auto">
          <a:xfrm>
            <a:off x="3708400" y="2506663"/>
            <a:ext cx="1841500" cy="1800225"/>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4261"/>
                                        </p:tgtEl>
                                        <p:attrNameLst>
                                          <p:attrName>style.visibility</p:attrName>
                                        </p:attrNameLst>
                                      </p:cBhvr>
                                      <p:to>
                                        <p:strVal val="visible"/>
                                      </p:to>
                                    </p:set>
                                    <p:anim calcmode="lin" valueType="num">
                                      <p:cBhvr additive="base">
                                        <p:cTn id="7" dur="500" fill="hold"/>
                                        <p:tgtEl>
                                          <p:spTgt spid="394261"/>
                                        </p:tgtEl>
                                        <p:attrNameLst>
                                          <p:attrName>ppt_x</p:attrName>
                                        </p:attrNameLst>
                                      </p:cBhvr>
                                      <p:tavLst>
                                        <p:tav tm="0">
                                          <p:val>
                                            <p:strVal val="1+#ppt_w/2"/>
                                          </p:val>
                                        </p:tav>
                                        <p:tav tm="100000">
                                          <p:val>
                                            <p:strVal val="#ppt_x"/>
                                          </p:val>
                                        </p:tav>
                                      </p:tavLst>
                                    </p:anim>
                                    <p:anim calcmode="lin" valueType="num">
                                      <p:cBhvr additive="base">
                                        <p:cTn id="8" dur="500" fill="hold"/>
                                        <p:tgtEl>
                                          <p:spTgt spid="394261"/>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94261"/>
                                        </p:tgtEl>
                                        <p:attrNameLst>
                                          <p:attrName>ppt_c</p:attrName>
                                        </p:attrNameLst>
                                      </p:cBhvr>
                                      <p:to>
                                        <a:srgbClr val="009999"/>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94268"/>
                                        </p:tgtEl>
                                        <p:attrNameLst>
                                          <p:attrName>style.visibility</p:attrName>
                                        </p:attrNameLst>
                                      </p:cBhvr>
                                      <p:to>
                                        <p:strVal val="visible"/>
                                      </p:to>
                                    </p:set>
                                    <p:anim calcmode="lin" valueType="num">
                                      <p:cBhvr additive="base">
                                        <p:cTn id="13" dur="500" fill="hold"/>
                                        <p:tgtEl>
                                          <p:spTgt spid="394268"/>
                                        </p:tgtEl>
                                        <p:attrNameLst>
                                          <p:attrName>ppt_x</p:attrName>
                                        </p:attrNameLst>
                                      </p:cBhvr>
                                      <p:tavLst>
                                        <p:tav tm="0">
                                          <p:val>
                                            <p:strVal val="1+#ppt_w/2"/>
                                          </p:val>
                                        </p:tav>
                                        <p:tav tm="100000">
                                          <p:val>
                                            <p:strVal val="#ppt_x"/>
                                          </p:val>
                                        </p:tav>
                                      </p:tavLst>
                                    </p:anim>
                                    <p:anim calcmode="lin" valueType="num">
                                      <p:cBhvr additive="base">
                                        <p:cTn id="14" dur="500" fill="hold"/>
                                        <p:tgtEl>
                                          <p:spTgt spid="394268"/>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94268"/>
                                        </p:tgtEl>
                                        <p:attrNameLst>
                                          <p:attrName>ppt_c</p:attrName>
                                        </p:attrNameLst>
                                      </p:cBhvr>
                                      <p:to>
                                        <a:srgbClr val="009999"/>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4263"/>
                                        </p:tgtEl>
                                        <p:attrNameLst>
                                          <p:attrName>style.visibility</p:attrName>
                                        </p:attrNameLst>
                                      </p:cBhvr>
                                      <p:to>
                                        <p:strVal val="visible"/>
                                      </p:to>
                                    </p:set>
                                    <p:anim calcmode="lin" valueType="num">
                                      <p:cBhvr additive="base">
                                        <p:cTn id="19" dur="500" fill="hold"/>
                                        <p:tgtEl>
                                          <p:spTgt spid="394263"/>
                                        </p:tgtEl>
                                        <p:attrNameLst>
                                          <p:attrName>ppt_x</p:attrName>
                                        </p:attrNameLst>
                                      </p:cBhvr>
                                      <p:tavLst>
                                        <p:tav tm="0">
                                          <p:val>
                                            <p:strVal val="#ppt_x"/>
                                          </p:val>
                                        </p:tav>
                                        <p:tav tm="100000">
                                          <p:val>
                                            <p:strVal val="#ppt_x"/>
                                          </p:val>
                                        </p:tav>
                                      </p:tavLst>
                                    </p:anim>
                                    <p:anim calcmode="lin" valueType="num">
                                      <p:cBhvr additive="base">
                                        <p:cTn id="20" dur="500" fill="hold"/>
                                        <p:tgtEl>
                                          <p:spTgt spid="394263"/>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394263"/>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61" grpId="0" animBg="1"/>
      <p:bldP spid="3942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2"/>
          <p:cNvSpPr>
            <a:spLocks noGrp="1"/>
          </p:cNvSpPr>
          <p:nvPr>
            <p:ph type="sldNum" sz="quarter" idx="10"/>
          </p:nvPr>
        </p:nvSpPr>
        <p:spPr/>
        <p:txBody>
          <a:bodyPr/>
          <a:lstStyle/>
          <a:p>
            <a:r>
              <a:rPr lang="en-US"/>
              <a:t>Chapter 2 - Part 2         </a:t>
            </a:r>
            <a:fld id="{550B1DF6-FE9D-4734-A9F4-F5F2F32905DE}" type="slidenum">
              <a:rPr lang="en-US"/>
              <a:pPr/>
              <a:t>25</a:t>
            </a:fld>
            <a:endParaRPr lang="en-US"/>
          </a:p>
        </p:txBody>
      </p:sp>
      <p:sp>
        <p:nvSpPr>
          <p:cNvPr id="358402" name="Rectangle 2"/>
          <p:cNvSpPr>
            <a:spLocks noGrp="1" noChangeArrowheads="1"/>
          </p:cNvSpPr>
          <p:nvPr>
            <p:ph type="title"/>
          </p:nvPr>
        </p:nvSpPr>
        <p:spPr/>
        <p:txBody>
          <a:bodyPr/>
          <a:lstStyle/>
          <a:p>
            <a:r>
              <a:rPr lang="en-US" b="1">
                <a:solidFill>
                  <a:schemeClr val="tx1"/>
                </a:solidFill>
              </a:rPr>
              <a:t>Three Variable Maps</a:t>
            </a:r>
          </a:p>
        </p:txBody>
      </p:sp>
      <p:sp>
        <p:nvSpPr>
          <p:cNvPr id="358403" name="Rectangle 3"/>
          <p:cNvSpPr>
            <a:spLocks noChangeArrowheads="1"/>
          </p:cNvSpPr>
          <p:nvPr/>
        </p:nvSpPr>
        <p:spPr bwMode="auto">
          <a:xfrm>
            <a:off x="7308850" y="6486525"/>
            <a:ext cx="117475" cy="274638"/>
          </a:xfrm>
          <a:prstGeom prst="rect">
            <a:avLst/>
          </a:prstGeom>
          <a:noFill/>
          <a:ln w="9525">
            <a:noFill/>
            <a:miter lim="800000"/>
            <a:headEnd/>
            <a:tailEnd/>
          </a:ln>
        </p:spPr>
        <p:txBody>
          <a:bodyPr wrap="none" lIns="0" tIns="0" rIns="0" bIns="0">
            <a:spAutoFit/>
          </a:bodyPr>
          <a:lstStyle/>
          <a:p>
            <a:pPr>
              <a:buClrTx/>
            </a:pPr>
            <a:r>
              <a:rPr lang="en-US" sz="1600">
                <a:solidFill>
                  <a:srgbClr val="000000"/>
                </a:solidFill>
              </a:rPr>
              <a:t> </a:t>
            </a:r>
            <a:endParaRPr lang="en-US" sz="3200" b="1"/>
          </a:p>
        </p:txBody>
      </p:sp>
      <p:sp>
        <p:nvSpPr>
          <p:cNvPr id="358410" name="Rectangle 10"/>
          <p:cNvSpPr>
            <a:spLocks noChangeArrowheads="1"/>
          </p:cNvSpPr>
          <p:nvPr/>
        </p:nvSpPr>
        <p:spPr bwMode="auto">
          <a:xfrm>
            <a:off x="4352925" y="5888038"/>
            <a:ext cx="88900" cy="42703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58411" name="Rectangle 11"/>
          <p:cNvSpPr>
            <a:spLocks noChangeArrowheads="1"/>
          </p:cNvSpPr>
          <p:nvPr/>
        </p:nvSpPr>
        <p:spPr bwMode="auto">
          <a:xfrm>
            <a:off x="4078288" y="5888038"/>
            <a:ext cx="88900" cy="42703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58412" name="Rectangle 12"/>
          <p:cNvSpPr>
            <a:spLocks noChangeArrowheads="1"/>
          </p:cNvSpPr>
          <p:nvPr/>
        </p:nvSpPr>
        <p:spPr bwMode="auto">
          <a:xfrm>
            <a:off x="3816350" y="5888038"/>
            <a:ext cx="276225" cy="42703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8413" name="Rectangle 13"/>
          <p:cNvSpPr>
            <a:spLocks noChangeArrowheads="1"/>
          </p:cNvSpPr>
          <p:nvPr/>
        </p:nvSpPr>
        <p:spPr bwMode="auto">
          <a:xfrm>
            <a:off x="3495675" y="5888038"/>
            <a:ext cx="266700" cy="42703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58414" name="Rectangle 14"/>
          <p:cNvSpPr>
            <a:spLocks noChangeArrowheads="1"/>
          </p:cNvSpPr>
          <p:nvPr/>
        </p:nvSpPr>
        <p:spPr bwMode="auto">
          <a:xfrm>
            <a:off x="2841625" y="5888038"/>
            <a:ext cx="603250" cy="427037"/>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F(x,</a:t>
            </a:r>
            <a:endParaRPr lang="en-US" sz="3200" b="1"/>
          </a:p>
        </p:txBody>
      </p:sp>
      <p:sp>
        <p:nvSpPr>
          <p:cNvPr id="358416" name="Rectangle 16"/>
          <p:cNvSpPr>
            <a:spLocks noChangeArrowheads="1"/>
          </p:cNvSpPr>
          <p:nvPr/>
        </p:nvSpPr>
        <p:spPr bwMode="auto">
          <a:xfrm>
            <a:off x="4162425" y="5848350"/>
            <a:ext cx="195263" cy="427038"/>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grpSp>
        <p:nvGrpSpPr>
          <p:cNvPr id="358464" name="Group 64"/>
          <p:cNvGrpSpPr>
            <a:grpSpLocks/>
          </p:cNvGrpSpPr>
          <p:nvPr/>
        </p:nvGrpSpPr>
        <p:grpSpPr bwMode="auto">
          <a:xfrm>
            <a:off x="3224213" y="3222625"/>
            <a:ext cx="2209800" cy="2609850"/>
            <a:chOff x="551" y="2030"/>
            <a:chExt cx="1392" cy="1644"/>
          </a:xfrm>
        </p:grpSpPr>
        <p:sp>
          <p:nvSpPr>
            <p:cNvPr id="358423" name="Rectangle 23"/>
            <p:cNvSpPr>
              <a:spLocks noChangeArrowheads="1"/>
            </p:cNvSpPr>
            <p:nvPr/>
          </p:nvSpPr>
          <p:spPr bwMode="auto">
            <a:xfrm>
              <a:off x="1592" y="2030"/>
              <a:ext cx="120" cy="288"/>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latin typeface="SWISS" charset="0"/>
                </a:rPr>
                <a:t>y</a:t>
              </a:r>
              <a:endParaRPr lang="en-US" sz="3200" b="1"/>
            </a:p>
          </p:txBody>
        </p:sp>
        <p:grpSp>
          <p:nvGrpSpPr>
            <p:cNvPr id="358458" name="Group 58"/>
            <p:cNvGrpSpPr>
              <a:grpSpLocks/>
            </p:cNvGrpSpPr>
            <p:nvPr/>
          </p:nvGrpSpPr>
          <p:grpSpPr bwMode="auto">
            <a:xfrm>
              <a:off x="551" y="2134"/>
              <a:ext cx="1392" cy="1540"/>
              <a:chOff x="1847" y="2134"/>
              <a:chExt cx="1392" cy="1540"/>
            </a:xfrm>
          </p:grpSpPr>
          <p:sp>
            <p:nvSpPr>
              <p:cNvPr id="358417" name="Rectangle 17"/>
              <p:cNvSpPr>
                <a:spLocks noChangeArrowheads="1"/>
              </p:cNvSpPr>
              <p:nvPr/>
            </p:nvSpPr>
            <p:spPr bwMode="auto">
              <a:xfrm>
                <a:off x="2035" y="2349"/>
                <a:ext cx="1204" cy="912"/>
              </a:xfrm>
              <a:prstGeom prst="rect">
                <a:avLst/>
              </a:prstGeom>
              <a:noFill/>
              <a:ln w="28575">
                <a:solidFill>
                  <a:srgbClr val="000000"/>
                </a:solidFill>
                <a:miter lim="800000"/>
                <a:headEnd/>
                <a:tailEnd/>
              </a:ln>
            </p:spPr>
            <p:txBody>
              <a:bodyPr/>
              <a:lstStyle/>
              <a:p>
                <a:endParaRPr lang="en-CA"/>
              </a:p>
            </p:txBody>
          </p:sp>
          <p:sp>
            <p:nvSpPr>
              <p:cNvPr id="358419" name="Line 19"/>
              <p:cNvSpPr>
                <a:spLocks noChangeShapeType="1"/>
              </p:cNvSpPr>
              <p:nvPr/>
            </p:nvSpPr>
            <p:spPr bwMode="auto">
              <a:xfrm>
                <a:off x="2637" y="2134"/>
                <a:ext cx="1" cy="1127"/>
              </a:xfrm>
              <a:prstGeom prst="line">
                <a:avLst/>
              </a:prstGeom>
              <a:noFill/>
              <a:ln w="28575">
                <a:solidFill>
                  <a:srgbClr val="000000"/>
                </a:solidFill>
                <a:round/>
                <a:headEnd/>
                <a:tailEnd/>
              </a:ln>
            </p:spPr>
            <p:txBody>
              <a:bodyPr/>
              <a:lstStyle/>
              <a:p>
                <a:endParaRPr lang="en-CA"/>
              </a:p>
            </p:txBody>
          </p:sp>
          <p:sp>
            <p:nvSpPr>
              <p:cNvPr id="358420" name="Line 20"/>
              <p:cNvSpPr>
                <a:spLocks noChangeShapeType="1"/>
              </p:cNvSpPr>
              <p:nvPr/>
            </p:nvSpPr>
            <p:spPr bwMode="auto">
              <a:xfrm>
                <a:off x="2336" y="2349"/>
                <a:ext cx="1" cy="1126"/>
              </a:xfrm>
              <a:prstGeom prst="line">
                <a:avLst/>
              </a:prstGeom>
              <a:noFill/>
              <a:ln w="28575">
                <a:solidFill>
                  <a:srgbClr val="000000"/>
                </a:solidFill>
                <a:round/>
                <a:headEnd/>
                <a:tailEnd/>
              </a:ln>
            </p:spPr>
            <p:txBody>
              <a:bodyPr/>
              <a:lstStyle/>
              <a:p>
                <a:endParaRPr lang="en-CA"/>
              </a:p>
            </p:txBody>
          </p:sp>
          <p:sp>
            <p:nvSpPr>
              <p:cNvPr id="358421" name="Line 21"/>
              <p:cNvSpPr>
                <a:spLocks noChangeShapeType="1"/>
              </p:cNvSpPr>
              <p:nvPr/>
            </p:nvSpPr>
            <p:spPr bwMode="auto">
              <a:xfrm>
                <a:off x="2938" y="2349"/>
                <a:ext cx="1" cy="1126"/>
              </a:xfrm>
              <a:prstGeom prst="line">
                <a:avLst/>
              </a:prstGeom>
              <a:noFill/>
              <a:ln w="28575">
                <a:solidFill>
                  <a:srgbClr val="000000"/>
                </a:solidFill>
                <a:round/>
                <a:headEnd/>
                <a:tailEnd/>
              </a:ln>
            </p:spPr>
            <p:txBody>
              <a:bodyPr/>
              <a:lstStyle/>
              <a:p>
                <a:endParaRPr lang="en-CA"/>
              </a:p>
            </p:txBody>
          </p:sp>
          <p:sp>
            <p:nvSpPr>
              <p:cNvPr id="358425" name="Rectangle 25"/>
              <p:cNvSpPr>
                <a:spLocks noChangeArrowheads="1"/>
              </p:cNvSpPr>
              <p:nvPr/>
            </p:nvSpPr>
            <p:spPr bwMode="auto">
              <a:xfrm>
                <a:off x="3013" y="2474"/>
                <a:ext cx="120"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SWISS" charset="0"/>
                  </a:rPr>
                  <a:t>1</a:t>
                </a:r>
                <a:endParaRPr lang="en-US" sz="3200" b="1"/>
              </a:p>
            </p:txBody>
          </p:sp>
          <p:sp>
            <p:nvSpPr>
              <p:cNvPr id="358426" name="Rectangle 26"/>
              <p:cNvSpPr>
                <a:spLocks noChangeArrowheads="1"/>
              </p:cNvSpPr>
              <p:nvPr/>
            </p:nvSpPr>
            <p:spPr bwMode="auto">
              <a:xfrm>
                <a:off x="2712" y="2474"/>
                <a:ext cx="120"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SWISS" charset="0"/>
                  </a:rPr>
                  <a:t>1</a:t>
                </a:r>
                <a:endParaRPr lang="en-US" sz="3200" b="1"/>
              </a:p>
            </p:txBody>
          </p:sp>
          <p:grpSp>
            <p:nvGrpSpPr>
              <p:cNvPr id="358457" name="Group 57"/>
              <p:cNvGrpSpPr>
                <a:grpSpLocks/>
              </p:cNvGrpSpPr>
              <p:nvPr/>
            </p:nvGrpSpPr>
            <p:grpSpPr bwMode="auto">
              <a:xfrm>
                <a:off x="1847" y="2778"/>
                <a:ext cx="1392" cy="896"/>
                <a:chOff x="1847" y="2778"/>
                <a:chExt cx="1392" cy="896"/>
              </a:xfrm>
            </p:grpSpPr>
            <p:sp>
              <p:nvSpPr>
                <p:cNvPr id="358418" name="Line 18"/>
                <p:cNvSpPr>
                  <a:spLocks noChangeShapeType="1"/>
                </p:cNvSpPr>
                <p:nvPr/>
              </p:nvSpPr>
              <p:spPr bwMode="auto">
                <a:xfrm>
                  <a:off x="1922" y="2778"/>
                  <a:ext cx="1317" cy="1"/>
                </a:xfrm>
                <a:prstGeom prst="line">
                  <a:avLst/>
                </a:prstGeom>
                <a:noFill/>
                <a:ln w="28575">
                  <a:solidFill>
                    <a:srgbClr val="000000"/>
                  </a:solidFill>
                  <a:round/>
                  <a:headEnd/>
                  <a:tailEnd/>
                </a:ln>
              </p:spPr>
              <p:txBody>
                <a:bodyPr/>
                <a:lstStyle/>
                <a:p>
                  <a:endParaRPr lang="en-CA"/>
                </a:p>
              </p:txBody>
            </p:sp>
            <p:sp>
              <p:nvSpPr>
                <p:cNvPr id="358422" name="Rectangle 22"/>
                <p:cNvSpPr>
                  <a:spLocks noChangeArrowheads="1"/>
                </p:cNvSpPr>
                <p:nvPr/>
              </p:nvSpPr>
              <p:spPr bwMode="auto">
                <a:xfrm>
                  <a:off x="1847" y="2903"/>
                  <a:ext cx="120" cy="288"/>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latin typeface="SWISS" charset="0"/>
                    </a:rPr>
                    <a:t>x</a:t>
                  </a:r>
                  <a:endParaRPr lang="en-US" sz="3200" b="1"/>
                </a:p>
              </p:txBody>
            </p:sp>
            <p:sp>
              <p:nvSpPr>
                <p:cNvPr id="358424" name="Rectangle 24"/>
                <p:cNvSpPr>
                  <a:spLocks noChangeArrowheads="1"/>
                </p:cNvSpPr>
                <p:nvPr/>
              </p:nvSpPr>
              <p:spPr bwMode="auto">
                <a:xfrm>
                  <a:off x="2562" y="3386"/>
                  <a:ext cx="107" cy="288"/>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latin typeface="SWISS" charset="0"/>
                    </a:rPr>
                    <a:t>z</a:t>
                  </a:r>
                  <a:endParaRPr lang="en-US" sz="3200" b="1"/>
                </a:p>
              </p:txBody>
            </p:sp>
            <p:sp>
              <p:nvSpPr>
                <p:cNvPr id="358427" name="Rectangle 27"/>
                <p:cNvSpPr>
                  <a:spLocks noChangeArrowheads="1"/>
                </p:cNvSpPr>
                <p:nvPr/>
              </p:nvSpPr>
              <p:spPr bwMode="auto">
                <a:xfrm>
                  <a:off x="2411" y="2903"/>
                  <a:ext cx="120"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SWISS" charset="0"/>
                    </a:rPr>
                    <a:t>1</a:t>
                  </a:r>
                  <a:endParaRPr lang="en-US" sz="3200" b="1"/>
                </a:p>
              </p:txBody>
            </p:sp>
            <p:sp>
              <p:nvSpPr>
                <p:cNvPr id="358428" name="Rectangle 28"/>
                <p:cNvSpPr>
                  <a:spLocks noChangeArrowheads="1"/>
                </p:cNvSpPr>
                <p:nvPr/>
              </p:nvSpPr>
              <p:spPr bwMode="auto">
                <a:xfrm>
                  <a:off x="2712" y="2903"/>
                  <a:ext cx="120"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SWISS" charset="0"/>
                    </a:rPr>
                    <a:t>1</a:t>
                  </a:r>
                  <a:endParaRPr lang="en-US" sz="3200" b="1"/>
                </a:p>
              </p:txBody>
            </p:sp>
          </p:grpSp>
          <p:sp>
            <p:nvSpPr>
              <p:cNvPr id="358429" name="Rectangle 29"/>
              <p:cNvSpPr>
                <a:spLocks noChangeArrowheads="1"/>
              </p:cNvSpPr>
              <p:nvPr/>
            </p:nvSpPr>
            <p:spPr bwMode="auto">
              <a:xfrm>
                <a:off x="2411" y="2474"/>
                <a:ext cx="120"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SWISS" charset="0"/>
                  </a:rPr>
                  <a:t>1</a:t>
                </a:r>
                <a:endParaRPr lang="en-US" sz="3200" b="1"/>
              </a:p>
            </p:txBody>
          </p:sp>
        </p:grpSp>
      </p:grpSp>
      <p:grpSp>
        <p:nvGrpSpPr>
          <p:cNvPr id="358463" name="Group 63"/>
          <p:cNvGrpSpPr>
            <a:grpSpLocks/>
          </p:cNvGrpSpPr>
          <p:nvPr/>
        </p:nvGrpSpPr>
        <p:grpSpPr bwMode="auto">
          <a:xfrm>
            <a:off x="3689350" y="2984500"/>
            <a:ext cx="1260475" cy="3324225"/>
            <a:chOff x="2148" y="1824"/>
            <a:chExt cx="794" cy="2094"/>
          </a:xfrm>
        </p:grpSpPr>
        <p:grpSp>
          <p:nvGrpSpPr>
            <p:cNvPr id="358455" name="Group 55"/>
            <p:cNvGrpSpPr>
              <a:grpSpLocks/>
            </p:cNvGrpSpPr>
            <p:nvPr/>
          </p:nvGrpSpPr>
          <p:grpSpPr bwMode="auto">
            <a:xfrm>
              <a:off x="2148" y="1824"/>
              <a:ext cx="794" cy="2094"/>
              <a:chOff x="2148" y="1659"/>
              <a:chExt cx="794" cy="2094"/>
            </a:xfrm>
          </p:grpSpPr>
          <p:grpSp>
            <p:nvGrpSpPr>
              <p:cNvPr id="358451" name="Group 51"/>
              <p:cNvGrpSpPr>
                <a:grpSpLocks/>
              </p:cNvGrpSpPr>
              <p:nvPr/>
            </p:nvGrpSpPr>
            <p:grpSpPr bwMode="auto">
              <a:xfrm>
                <a:off x="2365" y="2222"/>
                <a:ext cx="577" cy="1531"/>
                <a:chOff x="2365" y="2222"/>
                <a:chExt cx="577" cy="1531"/>
              </a:xfrm>
            </p:grpSpPr>
            <p:sp>
              <p:nvSpPr>
                <p:cNvPr id="358406" name="Rectangle 6"/>
                <p:cNvSpPr>
                  <a:spLocks noChangeArrowheads="1"/>
                </p:cNvSpPr>
                <p:nvPr/>
              </p:nvSpPr>
              <p:spPr bwMode="auto">
                <a:xfrm>
                  <a:off x="2843" y="3484"/>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58430" name="AutoShape 30"/>
                <p:cNvSpPr>
                  <a:spLocks noChangeArrowheads="1"/>
                </p:cNvSpPr>
                <p:nvPr/>
              </p:nvSpPr>
              <p:spPr bwMode="auto">
                <a:xfrm>
                  <a:off x="2365" y="2222"/>
                  <a:ext cx="526" cy="751"/>
                </a:xfrm>
                <a:prstGeom prst="roundRect">
                  <a:avLst>
                    <a:gd name="adj" fmla="val 14287"/>
                  </a:avLst>
                </a:prstGeom>
                <a:noFill/>
                <a:ln w="39688">
                  <a:solidFill>
                    <a:schemeClr val="accent2"/>
                  </a:solidFill>
                  <a:round/>
                  <a:headEnd/>
                  <a:tailEnd/>
                </a:ln>
              </p:spPr>
              <p:txBody>
                <a:bodyPr/>
                <a:lstStyle/>
                <a:p>
                  <a:endParaRPr lang="en-CA"/>
                </a:p>
              </p:txBody>
            </p:sp>
          </p:grpSp>
          <p:sp>
            <p:nvSpPr>
              <p:cNvPr id="358434" name="Line 34"/>
              <p:cNvSpPr>
                <a:spLocks noChangeShapeType="1"/>
              </p:cNvSpPr>
              <p:nvPr/>
            </p:nvSpPr>
            <p:spPr bwMode="auto">
              <a:xfrm>
                <a:off x="2298" y="1855"/>
                <a:ext cx="212" cy="403"/>
              </a:xfrm>
              <a:prstGeom prst="line">
                <a:avLst/>
              </a:prstGeom>
              <a:noFill/>
              <a:ln w="39688">
                <a:solidFill>
                  <a:srgbClr val="000000"/>
                </a:solidFill>
                <a:round/>
                <a:headEnd/>
                <a:tailEnd/>
              </a:ln>
            </p:spPr>
            <p:txBody>
              <a:bodyPr/>
              <a:lstStyle/>
              <a:p>
                <a:endParaRPr lang="en-CA"/>
              </a:p>
            </p:txBody>
          </p:sp>
          <p:sp>
            <p:nvSpPr>
              <p:cNvPr id="358438" name="Rectangle 38"/>
              <p:cNvSpPr>
                <a:spLocks noChangeArrowheads="1"/>
              </p:cNvSpPr>
              <p:nvPr/>
            </p:nvSpPr>
            <p:spPr bwMode="auto">
              <a:xfrm>
                <a:off x="2148" y="1659"/>
                <a:ext cx="107" cy="288"/>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latin typeface="SWISS" charset="0"/>
                  </a:rPr>
                  <a:t>z</a:t>
                </a:r>
                <a:endParaRPr lang="en-US" sz="3200" b="1"/>
              </a:p>
            </p:txBody>
          </p:sp>
        </p:grpSp>
        <p:grpSp>
          <p:nvGrpSpPr>
            <p:cNvPr id="358461" name="Group 61"/>
            <p:cNvGrpSpPr>
              <a:grpSpLocks/>
            </p:cNvGrpSpPr>
            <p:nvPr/>
          </p:nvGrpSpPr>
          <p:grpSpPr bwMode="auto">
            <a:xfrm>
              <a:off x="2478" y="2373"/>
              <a:ext cx="49" cy="77"/>
              <a:chOff x="2475" y="2433"/>
              <a:chExt cx="49" cy="77"/>
            </a:xfrm>
          </p:grpSpPr>
          <p:sp>
            <p:nvSpPr>
              <p:cNvPr id="358432" name="Freeform 32"/>
              <p:cNvSpPr>
                <a:spLocks/>
              </p:cNvSpPr>
              <p:nvPr/>
            </p:nvSpPr>
            <p:spPr bwMode="auto">
              <a:xfrm>
                <a:off x="2475" y="2433"/>
                <a:ext cx="49" cy="77"/>
              </a:xfrm>
              <a:custGeom>
                <a:avLst/>
                <a:gdLst/>
                <a:ahLst/>
                <a:cxnLst>
                  <a:cxn ang="0">
                    <a:pos x="40" y="0"/>
                  </a:cxn>
                  <a:cxn ang="0">
                    <a:pos x="49" y="77"/>
                  </a:cxn>
                  <a:cxn ang="0">
                    <a:pos x="0" y="43"/>
                  </a:cxn>
                  <a:cxn ang="0">
                    <a:pos x="35" y="50"/>
                  </a:cxn>
                  <a:cxn ang="0">
                    <a:pos x="40" y="0"/>
                  </a:cxn>
                </a:cxnLst>
                <a:rect l="0" t="0" r="r" b="b"/>
                <a:pathLst>
                  <a:path w="49" h="77">
                    <a:moveTo>
                      <a:pt x="40" y="0"/>
                    </a:moveTo>
                    <a:lnTo>
                      <a:pt x="49" y="77"/>
                    </a:lnTo>
                    <a:lnTo>
                      <a:pt x="0" y="43"/>
                    </a:lnTo>
                    <a:lnTo>
                      <a:pt x="35" y="50"/>
                    </a:lnTo>
                    <a:lnTo>
                      <a:pt x="40" y="0"/>
                    </a:lnTo>
                    <a:close/>
                  </a:path>
                </a:pathLst>
              </a:custGeom>
              <a:solidFill>
                <a:srgbClr val="000000"/>
              </a:solidFill>
              <a:ln w="0">
                <a:solidFill>
                  <a:srgbClr val="000000"/>
                </a:solidFill>
                <a:prstDash val="solid"/>
                <a:round/>
                <a:headEnd/>
                <a:tailEnd/>
              </a:ln>
            </p:spPr>
            <p:txBody>
              <a:bodyPr/>
              <a:lstStyle/>
              <a:p>
                <a:endParaRPr lang="en-CA"/>
              </a:p>
            </p:txBody>
          </p:sp>
          <p:sp>
            <p:nvSpPr>
              <p:cNvPr id="358433" name="Freeform 33"/>
              <p:cNvSpPr>
                <a:spLocks/>
              </p:cNvSpPr>
              <p:nvPr/>
            </p:nvSpPr>
            <p:spPr bwMode="auto">
              <a:xfrm>
                <a:off x="2475" y="2433"/>
                <a:ext cx="49" cy="77"/>
              </a:xfrm>
              <a:custGeom>
                <a:avLst/>
                <a:gdLst/>
                <a:ahLst/>
                <a:cxnLst>
                  <a:cxn ang="0">
                    <a:pos x="40" y="0"/>
                  </a:cxn>
                  <a:cxn ang="0">
                    <a:pos x="49" y="77"/>
                  </a:cxn>
                  <a:cxn ang="0">
                    <a:pos x="0" y="43"/>
                  </a:cxn>
                  <a:cxn ang="0">
                    <a:pos x="35" y="50"/>
                  </a:cxn>
                  <a:cxn ang="0">
                    <a:pos x="40" y="0"/>
                  </a:cxn>
                </a:cxnLst>
                <a:rect l="0" t="0" r="r" b="b"/>
                <a:pathLst>
                  <a:path w="49" h="77">
                    <a:moveTo>
                      <a:pt x="40" y="0"/>
                    </a:moveTo>
                    <a:lnTo>
                      <a:pt x="49" y="77"/>
                    </a:lnTo>
                    <a:lnTo>
                      <a:pt x="0" y="43"/>
                    </a:lnTo>
                    <a:lnTo>
                      <a:pt x="35" y="50"/>
                    </a:lnTo>
                    <a:lnTo>
                      <a:pt x="40" y="0"/>
                    </a:lnTo>
                  </a:path>
                </a:pathLst>
              </a:custGeom>
              <a:noFill/>
              <a:ln w="0">
                <a:solidFill>
                  <a:srgbClr val="000000"/>
                </a:solidFill>
                <a:prstDash val="solid"/>
                <a:round/>
                <a:headEnd/>
                <a:tailEnd/>
              </a:ln>
            </p:spPr>
            <p:txBody>
              <a:bodyPr/>
              <a:lstStyle/>
              <a:p>
                <a:endParaRPr lang="en-CA"/>
              </a:p>
            </p:txBody>
          </p:sp>
        </p:grpSp>
      </p:grpSp>
      <p:grpSp>
        <p:nvGrpSpPr>
          <p:cNvPr id="358466" name="Group 66"/>
          <p:cNvGrpSpPr>
            <a:grpSpLocks/>
          </p:cNvGrpSpPr>
          <p:nvPr/>
        </p:nvGrpSpPr>
        <p:grpSpPr bwMode="auto">
          <a:xfrm>
            <a:off x="4556125" y="2951163"/>
            <a:ext cx="1765300" cy="3363912"/>
            <a:chOff x="2870" y="1859"/>
            <a:chExt cx="1112" cy="2119"/>
          </a:xfrm>
        </p:grpSpPr>
        <p:grpSp>
          <p:nvGrpSpPr>
            <p:cNvPr id="358460" name="Group 60"/>
            <p:cNvGrpSpPr>
              <a:grpSpLocks/>
            </p:cNvGrpSpPr>
            <p:nvPr/>
          </p:nvGrpSpPr>
          <p:grpSpPr bwMode="auto">
            <a:xfrm>
              <a:off x="2870" y="1859"/>
              <a:ext cx="1112" cy="2119"/>
              <a:chOff x="2702" y="1859"/>
              <a:chExt cx="1112" cy="2119"/>
            </a:xfrm>
          </p:grpSpPr>
          <p:sp>
            <p:nvSpPr>
              <p:cNvPr id="358436" name="Freeform 36"/>
              <p:cNvSpPr>
                <a:spLocks/>
              </p:cNvSpPr>
              <p:nvPr/>
            </p:nvSpPr>
            <p:spPr bwMode="auto">
              <a:xfrm>
                <a:off x="3126" y="2383"/>
                <a:ext cx="54" cy="73"/>
              </a:xfrm>
              <a:custGeom>
                <a:avLst/>
                <a:gdLst/>
                <a:ahLst/>
                <a:cxnLst>
                  <a:cxn ang="0">
                    <a:pos x="54" y="53"/>
                  </a:cxn>
                  <a:cxn ang="0">
                    <a:pos x="0" y="73"/>
                  </a:cxn>
                  <a:cxn ang="0">
                    <a:pos x="20" y="0"/>
                  </a:cxn>
                  <a:cxn ang="0">
                    <a:pos x="17" y="50"/>
                  </a:cxn>
                  <a:cxn ang="0">
                    <a:pos x="54" y="53"/>
                  </a:cxn>
                </a:cxnLst>
                <a:rect l="0" t="0" r="r" b="b"/>
                <a:pathLst>
                  <a:path w="54" h="73">
                    <a:moveTo>
                      <a:pt x="54" y="53"/>
                    </a:moveTo>
                    <a:lnTo>
                      <a:pt x="0" y="73"/>
                    </a:lnTo>
                    <a:lnTo>
                      <a:pt x="20" y="0"/>
                    </a:lnTo>
                    <a:lnTo>
                      <a:pt x="17" y="50"/>
                    </a:lnTo>
                    <a:lnTo>
                      <a:pt x="54" y="53"/>
                    </a:lnTo>
                  </a:path>
                </a:pathLst>
              </a:custGeom>
              <a:noFill/>
              <a:ln w="0">
                <a:solidFill>
                  <a:srgbClr val="000000"/>
                </a:solidFill>
                <a:prstDash val="solid"/>
                <a:round/>
                <a:headEnd/>
                <a:tailEnd/>
              </a:ln>
            </p:spPr>
            <p:txBody>
              <a:bodyPr/>
              <a:lstStyle/>
              <a:p>
                <a:endParaRPr lang="en-CA"/>
              </a:p>
            </p:txBody>
          </p:sp>
          <p:grpSp>
            <p:nvGrpSpPr>
              <p:cNvPr id="358454" name="Group 54"/>
              <p:cNvGrpSpPr>
                <a:grpSpLocks/>
              </p:cNvGrpSpPr>
              <p:nvPr/>
            </p:nvGrpSpPr>
            <p:grpSpPr bwMode="auto">
              <a:xfrm>
                <a:off x="2702" y="1859"/>
                <a:ext cx="1112" cy="2119"/>
                <a:chOff x="2702" y="1634"/>
                <a:chExt cx="1112" cy="2119"/>
              </a:xfrm>
            </p:grpSpPr>
            <p:grpSp>
              <p:nvGrpSpPr>
                <p:cNvPr id="358452" name="Group 52"/>
                <p:cNvGrpSpPr>
                  <a:grpSpLocks/>
                </p:cNvGrpSpPr>
                <p:nvPr/>
              </p:nvGrpSpPr>
              <p:grpSpPr bwMode="auto">
                <a:xfrm>
                  <a:off x="2702" y="2195"/>
                  <a:ext cx="773" cy="1558"/>
                  <a:chOff x="2702" y="2195"/>
                  <a:chExt cx="773" cy="1558"/>
                </a:xfrm>
              </p:grpSpPr>
              <p:grpSp>
                <p:nvGrpSpPr>
                  <p:cNvPr id="358450" name="Group 50"/>
                  <p:cNvGrpSpPr>
                    <a:grpSpLocks/>
                  </p:cNvGrpSpPr>
                  <p:nvPr/>
                </p:nvGrpSpPr>
                <p:grpSpPr bwMode="auto">
                  <a:xfrm>
                    <a:off x="3009" y="3477"/>
                    <a:ext cx="466" cy="276"/>
                    <a:chOff x="3009" y="3477"/>
                    <a:chExt cx="466" cy="276"/>
                  </a:xfrm>
                </p:grpSpPr>
                <p:sp>
                  <p:nvSpPr>
                    <p:cNvPr id="358407" name="Rectangle 7"/>
                    <p:cNvSpPr>
                      <a:spLocks noChangeArrowheads="1"/>
                    </p:cNvSpPr>
                    <p:nvPr/>
                  </p:nvSpPr>
                  <p:spPr bwMode="auto">
                    <a:xfrm>
                      <a:off x="3240" y="3484"/>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grpSp>
                  <p:nvGrpSpPr>
                    <p:cNvPr id="358449" name="Group 49"/>
                    <p:cNvGrpSpPr>
                      <a:grpSpLocks/>
                    </p:cNvGrpSpPr>
                    <p:nvPr/>
                  </p:nvGrpSpPr>
                  <p:grpSpPr bwMode="auto">
                    <a:xfrm>
                      <a:off x="3198" y="3484"/>
                      <a:ext cx="277" cy="269"/>
                      <a:chOff x="2793" y="3484"/>
                      <a:chExt cx="277" cy="269"/>
                    </a:xfrm>
                  </p:grpSpPr>
                  <p:sp>
                    <p:nvSpPr>
                      <p:cNvPr id="358405" name="Line 5"/>
                      <p:cNvSpPr>
                        <a:spLocks noChangeShapeType="1"/>
                      </p:cNvSpPr>
                      <p:nvPr/>
                    </p:nvSpPr>
                    <p:spPr bwMode="auto">
                      <a:xfrm>
                        <a:off x="2798" y="3520"/>
                        <a:ext cx="104" cy="1"/>
                      </a:xfrm>
                      <a:prstGeom prst="line">
                        <a:avLst/>
                      </a:prstGeom>
                      <a:noFill/>
                      <a:ln w="28575">
                        <a:solidFill>
                          <a:srgbClr val="000000"/>
                        </a:solidFill>
                        <a:round/>
                        <a:headEnd/>
                        <a:tailEnd/>
                      </a:ln>
                    </p:spPr>
                    <p:txBody>
                      <a:bodyPr/>
                      <a:lstStyle/>
                      <a:p>
                        <a:endParaRPr lang="en-CA"/>
                      </a:p>
                    </p:txBody>
                  </p:sp>
                  <p:sp>
                    <p:nvSpPr>
                      <p:cNvPr id="358408" name="Rectangle 8"/>
                      <p:cNvSpPr>
                        <a:spLocks noChangeArrowheads="1"/>
                      </p:cNvSpPr>
                      <p:nvPr/>
                    </p:nvSpPr>
                    <p:spPr bwMode="auto">
                      <a:xfrm>
                        <a:off x="2902" y="3484"/>
                        <a:ext cx="168"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y</a:t>
                        </a:r>
                        <a:endParaRPr lang="en-US" sz="3200" b="1"/>
                      </a:p>
                    </p:txBody>
                  </p:sp>
                  <p:sp>
                    <p:nvSpPr>
                      <p:cNvPr id="358409" name="Rectangle 9"/>
                      <p:cNvSpPr>
                        <a:spLocks noChangeArrowheads="1"/>
                      </p:cNvSpPr>
                      <p:nvPr/>
                    </p:nvSpPr>
                    <p:spPr bwMode="auto">
                      <a:xfrm>
                        <a:off x="2793" y="348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grpSp>
                <p:sp>
                  <p:nvSpPr>
                    <p:cNvPr id="358415" name="Rectangle 15"/>
                    <p:cNvSpPr>
                      <a:spLocks noChangeArrowheads="1"/>
                    </p:cNvSpPr>
                    <p:nvPr/>
                  </p:nvSpPr>
                  <p:spPr bwMode="auto">
                    <a:xfrm>
                      <a:off x="3009" y="3477"/>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grpSp>
              <p:sp>
                <p:nvSpPr>
                  <p:cNvPr id="358431" name="AutoShape 31"/>
                  <p:cNvSpPr>
                    <a:spLocks noChangeArrowheads="1"/>
                  </p:cNvSpPr>
                  <p:nvPr/>
                </p:nvSpPr>
                <p:spPr bwMode="auto">
                  <a:xfrm>
                    <a:off x="2702" y="2195"/>
                    <a:ext cx="451" cy="322"/>
                  </a:xfrm>
                  <a:prstGeom prst="roundRect">
                    <a:avLst>
                      <a:gd name="adj" fmla="val 33333"/>
                    </a:avLst>
                  </a:prstGeom>
                  <a:noFill/>
                  <a:ln w="39688">
                    <a:solidFill>
                      <a:schemeClr val="accent2"/>
                    </a:solidFill>
                    <a:round/>
                    <a:headEnd/>
                    <a:tailEnd/>
                  </a:ln>
                </p:spPr>
                <p:txBody>
                  <a:bodyPr/>
                  <a:lstStyle/>
                  <a:p>
                    <a:endParaRPr lang="en-CA"/>
                  </a:p>
                </p:txBody>
              </p:sp>
            </p:grpSp>
            <p:sp>
              <p:nvSpPr>
                <p:cNvPr id="358437" name="Line 37"/>
                <p:cNvSpPr>
                  <a:spLocks noChangeShapeType="1"/>
                </p:cNvSpPr>
                <p:nvPr/>
              </p:nvSpPr>
              <p:spPr bwMode="auto">
                <a:xfrm flipH="1">
                  <a:off x="3143" y="1748"/>
                  <a:ext cx="359" cy="460"/>
                </a:xfrm>
                <a:prstGeom prst="line">
                  <a:avLst/>
                </a:prstGeom>
                <a:noFill/>
                <a:ln w="39688">
                  <a:solidFill>
                    <a:srgbClr val="000000"/>
                  </a:solidFill>
                  <a:round/>
                  <a:headEnd/>
                  <a:tailEnd/>
                </a:ln>
              </p:spPr>
              <p:txBody>
                <a:bodyPr/>
                <a:lstStyle/>
                <a:p>
                  <a:endParaRPr lang="en-CA"/>
                </a:p>
              </p:txBody>
            </p:sp>
            <p:grpSp>
              <p:nvGrpSpPr>
                <p:cNvPr id="358453" name="Group 53"/>
                <p:cNvGrpSpPr>
                  <a:grpSpLocks/>
                </p:cNvGrpSpPr>
                <p:nvPr/>
              </p:nvGrpSpPr>
              <p:grpSpPr bwMode="auto">
                <a:xfrm>
                  <a:off x="3558" y="1634"/>
                  <a:ext cx="256" cy="269"/>
                  <a:chOff x="3558" y="1634"/>
                  <a:chExt cx="256" cy="269"/>
                </a:xfrm>
              </p:grpSpPr>
              <p:sp>
                <p:nvSpPr>
                  <p:cNvPr id="358440" name="Line 40"/>
                  <p:cNvSpPr>
                    <a:spLocks noChangeShapeType="1"/>
                  </p:cNvSpPr>
                  <p:nvPr/>
                </p:nvSpPr>
                <p:spPr bwMode="auto">
                  <a:xfrm>
                    <a:off x="3558" y="1688"/>
                    <a:ext cx="104" cy="1"/>
                  </a:xfrm>
                  <a:prstGeom prst="line">
                    <a:avLst/>
                  </a:prstGeom>
                  <a:noFill/>
                  <a:ln w="28575">
                    <a:solidFill>
                      <a:srgbClr val="000000"/>
                    </a:solidFill>
                    <a:round/>
                    <a:headEnd/>
                    <a:tailEnd/>
                  </a:ln>
                </p:spPr>
                <p:txBody>
                  <a:bodyPr/>
                  <a:lstStyle/>
                  <a:p>
                    <a:endParaRPr lang="en-CA"/>
                  </a:p>
                </p:txBody>
              </p:sp>
              <p:sp>
                <p:nvSpPr>
                  <p:cNvPr id="358441" name="Rectangle 41"/>
                  <p:cNvSpPr>
                    <a:spLocks noChangeArrowheads="1"/>
                  </p:cNvSpPr>
                  <p:nvPr/>
                </p:nvSpPr>
                <p:spPr bwMode="auto">
                  <a:xfrm>
                    <a:off x="3702" y="163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grpSp>
            <p:sp>
              <p:nvSpPr>
                <p:cNvPr id="358442" name="Rectangle 42"/>
                <p:cNvSpPr>
                  <a:spLocks noChangeArrowheads="1"/>
                </p:cNvSpPr>
                <p:nvPr/>
              </p:nvSpPr>
              <p:spPr bwMode="auto">
                <a:xfrm>
                  <a:off x="3553" y="1634"/>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grpSp>
        </p:grpSp>
        <p:sp>
          <p:nvSpPr>
            <p:cNvPr id="358435" name="Freeform 35"/>
            <p:cNvSpPr>
              <a:spLocks/>
            </p:cNvSpPr>
            <p:nvPr/>
          </p:nvSpPr>
          <p:spPr bwMode="auto">
            <a:xfrm>
              <a:off x="3291" y="2378"/>
              <a:ext cx="54" cy="73"/>
            </a:xfrm>
            <a:custGeom>
              <a:avLst/>
              <a:gdLst/>
              <a:ahLst/>
              <a:cxnLst>
                <a:cxn ang="0">
                  <a:pos x="54" y="53"/>
                </a:cxn>
                <a:cxn ang="0">
                  <a:pos x="0" y="73"/>
                </a:cxn>
                <a:cxn ang="0">
                  <a:pos x="20" y="0"/>
                </a:cxn>
                <a:cxn ang="0">
                  <a:pos x="17" y="50"/>
                </a:cxn>
                <a:cxn ang="0">
                  <a:pos x="54" y="53"/>
                </a:cxn>
              </a:cxnLst>
              <a:rect l="0" t="0" r="r" b="b"/>
              <a:pathLst>
                <a:path w="54" h="73">
                  <a:moveTo>
                    <a:pt x="54" y="53"/>
                  </a:moveTo>
                  <a:lnTo>
                    <a:pt x="0" y="73"/>
                  </a:lnTo>
                  <a:lnTo>
                    <a:pt x="20" y="0"/>
                  </a:lnTo>
                  <a:lnTo>
                    <a:pt x="17" y="50"/>
                  </a:lnTo>
                  <a:lnTo>
                    <a:pt x="54" y="53"/>
                  </a:lnTo>
                  <a:close/>
                </a:path>
              </a:pathLst>
            </a:custGeom>
            <a:solidFill>
              <a:srgbClr val="000000"/>
            </a:solidFill>
            <a:ln w="0">
              <a:solidFill>
                <a:srgbClr val="000000"/>
              </a:solidFill>
              <a:prstDash val="solid"/>
              <a:round/>
              <a:headEnd/>
              <a:tailEnd/>
            </a:ln>
          </p:spPr>
          <p:txBody>
            <a:bodyPr/>
            <a:lstStyle/>
            <a:p>
              <a:endParaRPr lang="en-CA"/>
            </a:p>
          </p:txBody>
        </p:sp>
      </p:grpSp>
      <p:grpSp>
        <p:nvGrpSpPr>
          <p:cNvPr id="358456" name="Group 56"/>
          <p:cNvGrpSpPr>
            <a:grpSpLocks/>
          </p:cNvGrpSpPr>
          <p:nvPr/>
        </p:nvGrpSpPr>
        <p:grpSpPr bwMode="auto">
          <a:xfrm>
            <a:off x="488950" y="1276350"/>
            <a:ext cx="8321675" cy="2070100"/>
            <a:chOff x="367" y="491"/>
            <a:chExt cx="5242" cy="1304"/>
          </a:xfrm>
        </p:grpSpPr>
        <p:sp>
          <p:nvSpPr>
            <p:cNvPr id="358444" name="Rectangle 44"/>
            <p:cNvSpPr>
              <a:spLocks noChangeArrowheads="1"/>
            </p:cNvSpPr>
            <p:nvPr/>
          </p:nvSpPr>
          <p:spPr bwMode="auto">
            <a:xfrm>
              <a:off x="367" y="491"/>
              <a:ext cx="5242" cy="1304"/>
            </a:xfrm>
            <a:prstGeom prst="rect">
              <a:avLst/>
            </a:prstGeom>
            <a:noFill/>
            <a:ln w="38100">
              <a:noFill/>
              <a:miter lim="800000"/>
              <a:headEnd/>
              <a:tailEnd/>
            </a:ln>
            <a:effectLst/>
          </p:spPr>
          <p:txBody>
            <a:bodyPr>
              <a:spAutoFit/>
            </a:bodyPr>
            <a:lstStyle/>
            <a:p>
              <a:pPr>
                <a:spcBef>
                  <a:spcPct val="0"/>
                </a:spcBef>
                <a:buClr>
                  <a:schemeClr val="hlink"/>
                </a:buClr>
                <a:buSzPct val="125000"/>
                <a:buFont typeface="Wingdings" pitchFamily="2" charset="2"/>
                <a:buChar char="§"/>
                <a:tabLst>
                  <a:tab pos="168275" algn="l"/>
                </a:tabLst>
              </a:pPr>
              <a:r>
                <a:rPr lang="en-US" sz="2400" b="1">
                  <a:cs typeface="Times New Roman" pitchFamily="18" charset="0"/>
                </a:rPr>
                <a:t>  K-Maps can be used to simplify Boolean functions by</a:t>
              </a:r>
              <a:br>
                <a:rPr lang="en-US" sz="2400" b="1">
                  <a:cs typeface="Times New Roman" pitchFamily="18" charset="0"/>
                </a:rPr>
              </a:br>
              <a:r>
                <a:rPr lang="en-US" sz="2400" b="1">
                  <a:cs typeface="Times New Roman" pitchFamily="18" charset="0"/>
                </a:rPr>
                <a:t>     systematic methods.   Terms are selected to cover the</a:t>
              </a:r>
              <a:br>
                <a:rPr lang="en-US" sz="2400" b="1">
                  <a:cs typeface="Times New Roman" pitchFamily="18" charset="0"/>
                </a:rPr>
              </a:br>
              <a:r>
                <a:rPr lang="en-US" sz="2400" b="1">
                  <a:cs typeface="Times New Roman" pitchFamily="18" charset="0"/>
                </a:rPr>
                <a:t>     “1s”in the map.</a:t>
              </a:r>
            </a:p>
            <a:p>
              <a:pPr>
                <a:spcBef>
                  <a:spcPct val="0"/>
                </a:spcBef>
                <a:buClr>
                  <a:schemeClr val="hlink"/>
                </a:buClr>
                <a:buSzPct val="125000"/>
                <a:buFont typeface="Wingdings" pitchFamily="2" charset="2"/>
                <a:buChar char="§"/>
                <a:tabLst>
                  <a:tab pos="168275" algn="l"/>
                </a:tabLst>
              </a:pPr>
              <a:endParaRPr lang="en-US" sz="1000" b="1">
                <a:cs typeface="Times New Roman" pitchFamily="18" charset="0"/>
              </a:endParaRPr>
            </a:p>
            <a:p>
              <a:pPr>
                <a:spcBef>
                  <a:spcPct val="0"/>
                </a:spcBef>
                <a:buClr>
                  <a:schemeClr val="hlink"/>
                </a:buClr>
                <a:buSzPct val="125000"/>
                <a:buFont typeface="Wingdings" pitchFamily="2" charset="2"/>
                <a:buChar char="§"/>
                <a:tabLst>
                  <a:tab pos="168275" algn="l"/>
                </a:tabLst>
              </a:pPr>
              <a:r>
                <a:rPr lang="en-US" sz="2400" b="1">
                  <a:cs typeface="Times New Roman" pitchFamily="18" charset="0"/>
                </a:rPr>
                <a:t>  Example:  Simplify</a:t>
              </a:r>
              <a:endParaRPr lang="en-US" sz="1000" b="1">
                <a:cs typeface="Times New Roman" pitchFamily="18" charset="0"/>
                <a:sym typeface="Symbol" pitchFamily="18" charset="2"/>
              </a:endParaRPr>
            </a:p>
            <a:p>
              <a:pPr>
                <a:spcBef>
                  <a:spcPct val="0"/>
                </a:spcBef>
                <a:buClrTx/>
                <a:tabLst>
                  <a:tab pos="168275" algn="l"/>
                </a:tabLst>
              </a:pPr>
              <a:endParaRPr lang="en-US" sz="2400" b="1">
                <a:cs typeface="Times New Roman" pitchFamily="18" charset="0"/>
                <a:sym typeface="Symbol" pitchFamily="18" charset="2"/>
              </a:endParaRPr>
            </a:p>
          </p:txBody>
        </p:sp>
        <p:graphicFrame>
          <p:nvGraphicFramePr>
            <p:cNvPr id="358445" name="Object 45"/>
            <p:cNvGraphicFramePr>
              <a:graphicFrameLocks noChangeAspect="1"/>
            </p:cNvGraphicFramePr>
            <p:nvPr/>
          </p:nvGraphicFramePr>
          <p:xfrm>
            <a:off x="2228" y="1333"/>
            <a:ext cx="2200" cy="232"/>
          </p:xfrm>
          <a:graphic>
            <a:graphicData uri="http://schemas.openxmlformats.org/presentationml/2006/ole">
              <p:oleObj spid="_x0000_s358445" name="Equation" r:id="rId3" imgW="3492360" imgH="36828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63"/>
                                        </p:tgtEl>
                                        <p:attrNameLst>
                                          <p:attrName>style.visibility</p:attrName>
                                        </p:attrNameLst>
                                      </p:cBhvr>
                                      <p:to>
                                        <p:strVal val="visible"/>
                                      </p:to>
                                    </p:set>
                                    <p:anim calcmode="lin" valueType="num">
                                      <p:cBhvr additive="base">
                                        <p:cTn id="7" dur="500" fill="hold"/>
                                        <p:tgtEl>
                                          <p:spTgt spid="358463"/>
                                        </p:tgtEl>
                                        <p:attrNameLst>
                                          <p:attrName>ppt_x</p:attrName>
                                        </p:attrNameLst>
                                      </p:cBhvr>
                                      <p:tavLst>
                                        <p:tav tm="0">
                                          <p:val>
                                            <p:strVal val="0-#ppt_w/2"/>
                                          </p:val>
                                        </p:tav>
                                        <p:tav tm="100000">
                                          <p:val>
                                            <p:strVal val="#ppt_x"/>
                                          </p:val>
                                        </p:tav>
                                      </p:tavLst>
                                    </p:anim>
                                    <p:anim calcmode="lin" valueType="num">
                                      <p:cBhvr additive="base">
                                        <p:cTn id="8" dur="500" fill="hold"/>
                                        <p:tgtEl>
                                          <p:spTgt spid="3584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58466"/>
                                        </p:tgtEl>
                                        <p:attrNameLst>
                                          <p:attrName>style.visibility</p:attrName>
                                        </p:attrNameLst>
                                      </p:cBhvr>
                                      <p:to>
                                        <p:strVal val="visible"/>
                                      </p:to>
                                    </p:set>
                                    <p:anim calcmode="lin" valueType="num">
                                      <p:cBhvr additive="base">
                                        <p:cTn id="13" dur="500" fill="hold"/>
                                        <p:tgtEl>
                                          <p:spTgt spid="358466"/>
                                        </p:tgtEl>
                                        <p:attrNameLst>
                                          <p:attrName>ppt_x</p:attrName>
                                        </p:attrNameLst>
                                      </p:cBhvr>
                                      <p:tavLst>
                                        <p:tav tm="0">
                                          <p:val>
                                            <p:strVal val="1+#ppt_w/2"/>
                                          </p:val>
                                        </p:tav>
                                        <p:tav tm="100000">
                                          <p:val>
                                            <p:strVal val="#ppt_x"/>
                                          </p:val>
                                        </p:tav>
                                      </p:tavLst>
                                    </p:anim>
                                    <p:anim calcmode="lin" valueType="num">
                                      <p:cBhvr additive="base">
                                        <p:cTn id="14" dur="500" fill="hold"/>
                                        <p:tgtEl>
                                          <p:spTgt spid="358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2 - Part 2         </a:t>
            </a:r>
            <a:fld id="{21C7101E-2EF9-4174-A3C6-E77446C5186D}" type="slidenum">
              <a:rPr lang="en-US"/>
              <a:pPr/>
              <a:t>26</a:t>
            </a:fld>
            <a:endParaRPr lang="en-US"/>
          </a:p>
        </p:txBody>
      </p:sp>
      <p:sp>
        <p:nvSpPr>
          <p:cNvPr id="359426" name="Rectangle 2"/>
          <p:cNvSpPr>
            <a:spLocks noGrp="1" noChangeArrowheads="1"/>
          </p:cNvSpPr>
          <p:nvPr>
            <p:ph type="title"/>
          </p:nvPr>
        </p:nvSpPr>
        <p:spPr>
          <a:xfrm>
            <a:off x="422275" y="228600"/>
            <a:ext cx="8721725" cy="838200"/>
          </a:xfrm>
        </p:spPr>
        <p:txBody>
          <a:bodyPr/>
          <a:lstStyle/>
          <a:p>
            <a:r>
              <a:rPr lang="en-US" b="1"/>
              <a:t>Three-Variable Map Simplification</a:t>
            </a:r>
          </a:p>
        </p:txBody>
      </p:sp>
      <p:sp>
        <p:nvSpPr>
          <p:cNvPr id="359427" name="Rectangle 3"/>
          <p:cNvSpPr>
            <a:spLocks noGrp="1" noChangeArrowheads="1"/>
          </p:cNvSpPr>
          <p:nvPr>
            <p:ph type="body" idx="1"/>
          </p:nvPr>
        </p:nvSpPr>
        <p:spPr/>
        <p:txBody>
          <a:bodyPr/>
          <a:lstStyle/>
          <a:p>
            <a:r>
              <a:rPr lang="en-US" b="1"/>
              <a:t>Use a K-map to find an optimum SOP equation for</a:t>
            </a:r>
          </a:p>
          <a:p>
            <a:endParaRPr lang="en-US" b="1"/>
          </a:p>
        </p:txBody>
      </p:sp>
      <p:graphicFrame>
        <p:nvGraphicFramePr>
          <p:cNvPr id="359428" name="Object 4"/>
          <p:cNvGraphicFramePr>
            <a:graphicFrameLocks noChangeAspect="1"/>
          </p:cNvGraphicFramePr>
          <p:nvPr/>
        </p:nvGraphicFramePr>
        <p:xfrm>
          <a:off x="3336925" y="1908175"/>
          <a:ext cx="4981575" cy="460375"/>
        </p:xfrm>
        <a:graphic>
          <a:graphicData uri="http://schemas.openxmlformats.org/presentationml/2006/ole">
            <p:oleObj spid="_x0000_s359428" name="Equation" r:id="rId4" imgW="3987720" imgH="368280" progId="Equation.3">
              <p:embed/>
            </p:oleObj>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2"/>
          <p:cNvSpPr>
            <a:spLocks noGrp="1"/>
          </p:cNvSpPr>
          <p:nvPr>
            <p:ph type="sldNum" sz="quarter" idx="10"/>
          </p:nvPr>
        </p:nvSpPr>
        <p:spPr/>
        <p:txBody>
          <a:bodyPr/>
          <a:lstStyle/>
          <a:p>
            <a:r>
              <a:rPr lang="en-US"/>
              <a:t>Chapter 2 - Part 2         </a:t>
            </a:r>
            <a:fld id="{BCB55517-F91C-4C93-BD7C-EA21E19A878E}" type="slidenum">
              <a:rPr lang="en-US"/>
              <a:pPr/>
              <a:t>27</a:t>
            </a:fld>
            <a:endParaRPr lang="en-US"/>
          </a:p>
        </p:txBody>
      </p:sp>
      <p:sp>
        <p:nvSpPr>
          <p:cNvPr id="360483" name="Freeform 35"/>
          <p:cNvSpPr>
            <a:spLocks/>
          </p:cNvSpPr>
          <p:nvPr/>
        </p:nvSpPr>
        <p:spPr bwMode="auto">
          <a:xfrm>
            <a:off x="4784725" y="6175375"/>
            <a:ext cx="1588" cy="349250"/>
          </a:xfrm>
          <a:custGeom>
            <a:avLst/>
            <a:gdLst/>
            <a:ahLst/>
            <a:cxnLst>
              <a:cxn ang="0">
                <a:pos x="0" y="0"/>
              </a:cxn>
              <a:cxn ang="0">
                <a:pos x="0" y="220"/>
              </a:cxn>
            </a:cxnLst>
            <a:rect l="0" t="0" r="r" b="b"/>
            <a:pathLst>
              <a:path w="1" h="220">
                <a:moveTo>
                  <a:pt x="0" y="0"/>
                </a:moveTo>
                <a:lnTo>
                  <a:pt x="0" y="220"/>
                </a:lnTo>
              </a:path>
            </a:pathLst>
          </a:custGeom>
          <a:noFill/>
          <a:ln w="57150" cap="flat" cmpd="sng">
            <a:solidFill>
              <a:schemeClr val="hlink"/>
            </a:solidFill>
            <a:prstDash val="solid"/>
            <a:round/>
            <a:headEnd type="none" w="med" len="med"/>
            <a:tailEnd type="triangle" w="med" len="med"/>
          </a:ln>
          <a:effectLst/>
        </p:spPr>
        <p:txBody>
          <a:bodyPr lIns="0" rIns="0" anchorCtr="1">
            <a:spAutoFit/>
          </a:bodyPr>
          <a:lstStyle/>
          <a:p>
            <a:endParaRPr lang="en-CA"/>
          </a:p>
        </p:txBody>
      </p:sp>
      <p:sp>
        <p:nvSpPr>
          <p:cNvPr id="360450" name="Rectangle 2"/>
          <p:cNvSpPr>
            <a:spLocks noGrp="1" noChangeArrowheads="1"/>
          </p:cNvSpPr>
          <p:nvPr>
            <p:ph type="title"/>
          </p:nvPr>
        </p:nvSpPr>
        <p:spPr/>
        <p:txBody>
          <a:bodyPr/>
          <a:lstStyle/>
          <a:p>
            <a:r>
              <a:rPr lang="en-US" b="1">
                <a:solidFill>
                  <a:schemeClr val="tx1"/>
                </a:solidFill>
              </a:rPr>
              <a:t>Four Variable Maps</a:t>
            </a:r>
          </a:p>
        </p:txBody>
      </p:sp>
      <p:sp>
        <p:nvSpPr>
          <p:cNvPr id="360451" name="Rectangle 3"/>
          <p:cNvSpPr>
            <a:spLocks noChangeArrowheads="1"/>
          </p:cNvSpPr>
          <p:nvPr/>
        </p:nvSpPr>
        <p:spPr bwMode="auto">
          <a:xfrm>
            <a:off x="728663" y="1233488"/>
            <a:ext cx="7772400" cy="47244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pPr>
            <a:r>
              <a:rPr lang="en-US" sz="3200" b="1"/>
              <a:t>Map and location of minterms:</a:t>
            </a:r>
          </a:p>
        </p:txBody>
      </p:sp>
      <p:grpSp>
        <p:nvGrpSpPr>
          <p:cNvPr id="360480" name="Group 32"/>
          <p:cNvGrpSpPr>
            <a:grpSpLocks/>
          </p:cNvGrpSpPr>
          <p:nvPr/>
        </p:nvGrpSpPr>
        <p:grpSpPr bwMode="auto">
          <a:xfrm>
            <a:off x="1911350" y="1792288"/>
            <a:ext cx="5481638" cy="4576762"/>
            <a:chOff x="1204" y="1129"/>
            <a:chExt cx="3453" cy="2883"/>
          </a:xfrm>
        </p:grpSpPr>
        <p:sp>
          <p:nvSpPr>
            <p:cNvPr id="360453" name="Text Box 5"/>
            <p:cNvSpPr txBox="1">
              <a:spLocks noChangeArrowheads="1"/>
            </p:cNvSpPr>
            <p:nvPr/>
          </p:nvSpPr>
          <p:spPr bwMode="auto">
            <a:xfrm>
              <a:off x="2019" y="3031"/>
              <a:ext cx="274" cy="327"/>
            </a:xfrm>
            <a:prstGeom prst="rect">
              <a:avLst/>
            </a:prstGeom>
            <a:noFill/>
            <a:ln w="9525">
              <a:noFill/>
              <a:miter lim="800000"/>
              <a:headEnd/>
              <a:tailEnd/>
            </a:ln>
            <a:effectLst/>
          </p:spPr>
          <p:txBody>
            <a:bodyPr>
              <a:spAutoFit/>
            </a:bodyPr>
            <a:lstStyle/>
            <a:p>
              <a:pPr>
                <a:buClrTx/>
              </a:pPr>
              <a:r>
                <a:rPr lang="en-US" b="1"/>
                <a:t>8</a:t>
              </a:r>
            </a:p>
          </p:txBody>
        </p:sp>
        <p:sp>
          <p:nvSpPr>
            <p:cNvPr id="360454" name="Text Box 6"/>
            <p:cNvSpPr txBox="1">
              <a:spLocks noChangeArrowheads="1"/>
            </p:cNvSpPr>
            <p:nvPr/>
          </p:nvSpPr>
          <p:spPr bwMode="auto">
            <a:xfrm>
              <a:off x="2685" y="3031"/>
              <a:ext cx="274" cy="327"/>
            </a:xfrm>
            <a:prstGeom prst="rect">
              <a:avLst/>
            </a:prstGeom>
            <a:noFill/>
            <a:ln w="9525">
              <a:noFill/>
              <a:miter lim="800000"/>
              <a:headEnd/>
              <a:tailEnd/>
            </a:ln>
            <a:effectLst/>
          </p:spPr>
          <p:txBody>
            <a:bodyPr>
              <a:spAutoFit/>
            </a:bodyPr>
            <a:lstStyle/>
            <a:p>
              <a:pPr>
                <a:buClrTx/>
              </a:pPr>
              <a:r>
                <a:rPr lang="en-US" b="1"/>
                <a:t>9</a:t>
              </a:r>
            </a:p>
          </p:txBody>
        </p:sp>
        <p:sp>
          <p:nvSpPr>
            <p:cNvPr id="360455" name="Text Box 7"/>
            <p:cNvSpPr txBox="1">
              <a:spLocks noChangeArrowheads="1"/>
            </p:cNvSpPr>
            <p:nvPr/>
          </p:nvSpPr>
          <p:spPr bwMode="auto">
            <a:xfrm>
              <a:off x="3941" y="2976"/>
              <a:ext cx="420" cy="327"/>
            </a:xfrm>
            <a:prstGeom prst="rect">
              <a:avLst/>
            </a:prstGeom>
            <a:noFill/>
            <a:ln w="9525">
              <a:noFill/>
              <a:miter lim="800000"/>
              <a:headEnd/>
              <a:tailEnd/>
            </a:ln>
            <a:effectLst/>
          </p:spPr>
          <p:txBody>
            <a:bodyPr>
              <a:spAutoFit/>
            </a:bodyPr>
            <a:lstStyle/>
            <a:p>
              <a:pPr>
                <a:buClrTx/>
              </a:pPr>
              <a:r>
                <a:rPr lang="en-US" b="1"/>
                <a:t>10</a:t>
              </a:r>
            </a:p>
          </p:txBody>
        </p:sp>
        <p:sp>
          <p:nvSpPr>
            <p:cNvPr id="360456" name="Text Box 8"/>
            <p:cNvSpPr txBox="1">
              <a:spLocks noChangeArrowheads="1"/>
            </p:cNvSpPr>
            <p:nvPr/>
          </p:nvSpPr>
          <p:spPr bwMode="auto">
            <a:xfrm>
              <a:off x="3270" y="2976"/>
              <a:ext cx="420" cy="327"/>
            </a:xfrm>
            <a:prstGeom prst="rect">
              <a:avLst/>
            </a:prstGeom>
            <a:noFill/>
            <a:ln w="9525">
              <a:noFill/>
              <a:miter lim="800000"/>
              <a:headEnd/>
              <a:tailEnd/>
            </a:ln>
            <a:effectLst/>
          </p:spPr>
          <p:txBody>
            <a:bodyPr>
              <a:spAutoFit/>
            </a:bodyPr>
            <a:lstStyle/>
            <a:p>
              <a:pPr>
                <a:buClrTx/>
              </a:pPr>
              <a:r>
                <a:rPr lang="en-US" b="1"/>
                <a:t>11</a:t>
              </a:r>
            </a:p>
          </p:txBody>
        </p:sp>
        <p:sp>
          <p:nvSpPr>
            <p:cNvPr id="360457" name="Text Box 9"/>
            <p:cNvSpPr txBox="1">
              <a:spLocks noChangeArrowheads="1"/>
            </p:cNvSpPr>
            <p:nvPr/>
          </p:nvSpPr>
          <p:spPr bwMode="auto">
            <a:xfrm>
              <a:off x="2001" y="2476"/>
              <a:ext cx="420" cy="327"/>
            </a:xfrm>
            <a:prstGeom prst="rect">
              <a:avLst/>
            </a:prstGeom>
            <a:noFill/>
            <a:ln w="9525">
              <a:noFill/>
              <a:miter lim="800000"/>
              <a:headEnd/>
              <a:tailEnd/>
            </a:ln>
            <a:effectLst/>
          </p:spPr>
          <p:txBody>
            <a:bodyPr>
              <a:spAutoFit/>
            </a:bodyPr>
            <a:lstStyle/>
            <a:p>
              <a:pPr>
                <a:buClrTx/>
              </a:pPr>
              <a:r>
                <a:rPr lang="en-US" b="1"/>
                <a:t>12</a:t>
              </a:r>
            </a:p>
          </p:txBody>
        </p:sp>
        <p:sp>
          <p:nvSpPr>
            <p:cNvPr id="360458" name="Text Box 10"/>
            <p:cNvSpPr txBox="1">
              <a:spLocks noChangeArrowheads="1"/>
            </p:cNvSpPr>
            <p:nvPr/>
          </p:nvSpPr>
          <p:spPr bwMode="auto">
            <a:xfrm>
              <a:off x="2629" y="2504"/>
              <a:ext cx="420" cy="327"/>
            </a:xfrm>
            <a:prstGeom prst="rect">
              <a:avLst/>
            </a:prstGeom>
            <a:noFill/>
            <a:ln w="9525">
              <a:noFill/>
              <a:miter lim="800000"/>
              <a:headEnd/>
              <a:tailEnd/>
            </a:ln>
            <a:effectLst/>
          </p:spPr>
          <p:txBody>
            <a:bodyPr>
              <a:spAutoFit/>
            </a:bodyPr>
            <a:lstStyle/>
            <a:p>
              <a:pPr>
                <a:buClrTx/>
              </a:pPr>
              <a:r>
                <a:rPr lang="en-US" b="1"/>
                <a:t>13</a:t>
              </a:r>
            </a:p>
          </p:txBody>
        </p:sp>
        <p:sp>
          <p:nvSpPr>
            <p:cNvPr id="360459" name="Text Box 11"/>
            <p:cNvSpPr txBox="1">
              <a:spLocks noChangeArrowheads="1"/>
            </p:cNvSpPr>
            <p:nvPr/>
          </p:nvSpPr>
          <p:spPr bwMode="auto">
            <a:xfrm>
              <a:off x="3927" y="2476"/>
              <a:ext cx="420" cy="327"/>
            </a:xfrm>
            <a:prstGeom prst="rect">
              <a:avLst/>
            </a:prstGeom>
            <a:noFill/>
            <a:ln w="9525">
              <a:noFill/>
              <a:miter lim="800000"/>
              <a:headEnd/>
              <a:tailEnd/>
            </a:ln>
            <a:effectLst/>
          </p:spPr>
          <p:txBody>
            <a:bodyPr>
              <a:spAutoFit/>
            </a:bodyPr>
            <a:lstStyle/>
            <a:p>
              <a:pPr>
                <a:buClrTx/>
              </a:pPr>
              <a:r>
                <a:rPr lang="en-US" b="1"/>
                <a:t>14</a:t>
              </a:r>
            </a:p>
          </p:txBody>
        </p:sp>
        <p:sp>
          <p:nvSpPr>
            <p:cNvPr id="360460" name="Text Box 12"/>
            <p:cNvSpPr txBox="1">
              <a:spLocks noChangeArrowheads="1"/>
            </p:cNvSpPr>
            <p:nvPr/>
          </p:nvSpPr>
          <p:spPr bwMode="auto">
            <a:xfrm>
              <a:off x="3270" y="2476"/>
              <a:ext cx="420" cy="327"/>
            </a:xfrm>
            <a:prstGeom prst="rect">
              <a:avLst/>
            </a:prstGeom>
            <a:noFill/>
            <a:ln w="9525">
              <a:noFill/>
              <a:miter lim="800000"/>
              <a:headEnd/>
              <a:tailEnd/>
            </a:ln>
            <a:effectLst/>
          </p:spPr>
          <p:txBody>
            <a:bodyPr>
              <a:spAutoFit/>
            </a:bodyPr>
            <a:lstStyle/>
            <a:p>
              <a:pPr>
                <a:buClrTx/>
              </a:pPr>
              <a:r>
                <a:rPr lang="en-US" b="1"/>
                <a:t>15</a:t>
              </a:r>
            </a:p>
          </p:txBody>
        </p:sp>
        <p:sp>
          <p:nvSpPr>
            <p:cNvPr id="360461" name="Text Box 13"/>
            <p:cNvSpPr txBox="1">
              <a:spLocks noChangeArrowheads="1"/>
            </p:cNvSpPr>
            <p:nvPr/>
          </p:nvSpPr>
          <p:spPr bwMode="auto">
            <a:xfrm>
              <a:off x="2058" y="1490"/>
              <a:ext cx="274" cy="288"/>
            </a:xfrm>
            <a:prstGeom prst="rect">
              <a:avLst/>
            </a:prstGeom>
            <a:noFill/>
            <a:ln w="9525">
              <a:noFill/>
              <a:miter lim="800000"/>
              <a:headEnd/>
              <a:tailEnd/>
            </a:ln>
            <a:effectLst/>
          </p:spPr>
          <p:txBody>
            <a:bodyPr>
              <a:spAutoFit/>
            </a:bodyPr>
            <a:lstStyle/>
            <a:p>
              <a:pPr>
                <a:buClrTx/>
              </a:pPr>
              <a:r>
                <a:rPr lang="en-US" sz="2400" b="1"/>
                <a:t>0</a:t>
              </a:r>
            </a:p>
          </p:txBody>
        </p:sp>
        <p:sp>
          <p:nvSpPr>
            <p:cNvPr id="360462" name="Text Box 14"/>
            <p:cNvSpPr txBox="1">
              <a:spLocks noChangeArrowheads="1"/>
            </p:cNvSpPr>
            <p:nvPr/>
          </p:nvSpPr>
          <p:spPr bwMode="auto">
            <a:xfrm>
              <a:off x="2681" y="1476"/>
              <a:ext cx="274" cy="327"/>
            </a:xfrm>
            <a:prstGeom prst="rect">
              <a:avLst/>
            </a:prstGeom>
            <a:noFill/>
            <a:ln w="9525">
              <a:noFill/>
              <a:miter lim="800000"/>
              <a:headEnd/>
              <a:tailEnd/>
            </a:ln>
            <a:effectLst/>
          </p:spPr>
          <p:txBody>
            <a:bodyPr>
              <a:spAutoFit/>
            </a:bodyPr>
            <a:lstStyle/>
            <a:p>
              <a:pPr>
                <a:buClrTx/>
              </a:pPr>
              <a:r>
                <a:rPr lang="en-US" b="1"/>
                <a:t>1</a:t>
              </a:r>
            </a:p>
          </p:txBody>
        </p:sp>
        <p:sp>
          <p:nvSpPr>
            <p:cNvPr id="360463" name="Text Box 15"/>
            <p:cNvSpPr txBox="1">
              <a:spLocks noChangeArrowheads="1"/>
            </p:cNvSpPr>
            <p:nvPr/>
          </p:nvSpPr>
          <p:spPr bwMode="auto">
            <a:xfrm>
              <a:off x="3292" y="1485"/>
              <a:ext cx="274" cy="327"/>
            </a:xfrm>
            <a:prstGeom prst="rect">
              <a:avLst/>
            </a:prstGeom>
            <a:noFill/>
            <a:ln w="9525">
              <a:noFill/>
              <a:miter lim="800000"/>
              <a:headEnd/>
              <a:tailEnd/>
            </a:ln>
            <a:effectLst/>
          </p:spPr>
          <p:txBody>
            <a:bodyPr>
              <a:spAutoFit/>
            </a:bodyPr>
            <a:lstStyle/>
            <a:p>
              <a:pPr>
                <a:buClrTx/>
              </a:pPr>
              <a:r>
                <a:rPr lang="en-US" b="1"/>
                <a:t>3</a:t>
              </a:r>
            </a:p>
          </p:txBody>
        </p:sp>
        <p:sp>
          <p:nvSpPr>
            <p:cNvPr id="360464" name="Text Box 16"/>
            <p:cNvSpPr txBox="1">
              <a:spLocks noChangeArrowheads="1"/>
            </p:cNvSpPr>
            <p:nvPr/>
          </p:nvSpPr>
          <p:spPr bwMode="auto">
            <a:xfrm>
              <a:off x="3930" y="1478"/>
              <a:ext cx="274" cy="327"/>
            </a:xfrm>
            <a:prstGeom prst="rect">
              <a:avLst/>
            </a:prstGeom>
            <a:noFill/>
            <a:ln w="9525">
              <a:noFill/>
              <a:miter lim="800000"/>
              <a:headEnd/>
              <a:tailEnd/>
            </a:ln>
            <a:effectLst/>
          </p:spPr>
          <p:txBody>
            <a:bodyPr>
              <a:spAutoFit/>
            </a:bodyPr>
            <a:lstStyle/>
            <a:p>
              <a:pPr>
                <a:buClrTx/>
              </a:pPr>
              <a:r>
                <a:rPr lang="en-US" b="1"/>
                <a:t>2</a:t>
              </a:r>
            </a:p>
          </p:txBody>
        </p:sp>
        <p:sp>
          <p:nvSpPr>
            <p:cNvPr id="360465" name="Text Box 17"/>
            <p:cNvSpPr txBox="1">
              <a:spLocks noChangeArrowheads="1"/>
            </p:cNvSpPr>
            <p:nvPr/>
          </p:nvSpPr>
          <p:spPr bwMode="auto">
            <a:xfrm>
              <a:off x="2685" y="1988"/>
              <a:ext cx="274" cy="327"/>
            </a:xfrm>
            <a:prstGeom prst="rect">
              <a:avLst/>
            </a:prstGeom>
            <a:noFill/>
            <a:ln w="9525">
              <a:noFill/>
              <a:miter lim="800000"/>
              <a:headEnd/>
              <a:tailEnd/>
            </a:ln>
            <a:effectLst/>
          </p:spPr>
          <p:txBody>
            <a:bodyPr>
              <a:spAutoFit/>
            </a:bodyPr>
            <a:lstStyle/>
            <a:p>
              <a:pPr>
                <a:buClrTx/>
              </a:pPr>
              <a:r>
                <a:rPr lang="en-US" b="1"/>
                <a:t>5</a:t>
              </a:r>
            </a:p>
          </p:txBody>
        </p:sp>
        <p:sp>
          <p:nvSpPr>
            <p:cNvPr id="360466" name="Text Box 18"/>
            <p:cNvSpPr txBox="1">
              <a:spLocks noChangeArrowheads="1"/>
            </p:cNvSpPr>
            <p:nvPr/>
          </p:nvSpPr>
          <p:spPr bwMode="auto">
            <a:xfrm>
              <a:off x="3959" y="1979"/>
              <a:ext cx="274" cy="327"/>
            </a:xfrm>
            <a:prstGeom prst="rect">
              <a:avLst/>
            </a:prstGeom>
            <a:noFill/>
            <a:ln w="9525">
              <a:noFill/>
              <a:miter lim="800000"/>
              <a:headEnd/>
              <a:tailEnd/>
            </a:ln>
            <a:effectLst/>
          </p:spPr>
          <p:txBody>
            <a:bodyPr>
              <a:spAutoFit/>
            </a:bodyPr>
            <a:lstStyle/>
            <a:p>
              <a:pPr>
                <a:buClrTx/>
              </a:pPr>
              <a:r>
                <a:rPr lang="en-US" b="1"/>
                <a:t>6</a:t>
              </a:r>
            </a:p>
          </p:txBody>
        </p:sp>
        <p:sp>
          <p:nvSpPr>
            <p:cNvPr id="360467" name="Text Box 19"/>
            <p:cNvSpPr txBox="1">
              <a:spLocks noChangeArrowheads="1"/>
            </p:cNvSpPr>
            <p:nvPr/>
          </p:nvSpPr>
          <p:spPr bwMode="auto">
            <a:xfrm>
              <a:off x="2053" y="1999"/>
              <a:ext cx="274" cy="327"/>
            </a:xfrm>
            <a:prstGeom prst="rect">
              <a:avLst/>
            </a:prstGeom>
            <a:noFill/>
            <a:ln w="9525">
              <a:noFill/>
              <a:miter lim="800000"/>
              <a:headEnd/>
              <a:tailEnd/>
            </a:ln>
            <a:effectLst/>
          </p:spPr>
          <p:txBody>
            <a:bodyPr>
              <a:spAutoFit/>
            </a:bodyPr>
            <a:lstStyle/>
            <a:p>
              <a:pPr>
                <a:buClrTx/>
              </a:pPr>
              <a:r>
                <a:rPr lang="en-US" b="1"/>
                <a:t>4</a:t>
              </a:r>
            </a:p>
          </p:txBody>
        </p:sp>
        <p:sp>
          <p:nvSpPr>
            <p:cNvPr id="360468" name="Text Box 20"/>
            <p:cNvSpPr txBox="1">
              <a:spLocks noChangeArrowheads="1"/>
            </p:cNvSpPr>
            <p:nvPr/>
          </p:nvSpPr>
          <p:spPr bwMode="auto">
            <a:xfrm>
              <a:off x="3343" y="1992"/>
              <a:ext cx="274" cy="327"/>
            </a:xfrm>
            <a:prstGeom prst="rect">
              <a:avLst/>
            </a:prstGeom>
            <a:noFill/>
            <a:ln w="9525">
              <a:noFill/>
              <a:miter lim="800000"/>
              <a:headEnd/>
              <a:tailEnd/>
            </a:ln>
            <a:effectLst/>
          </p:spPr>
          <p:txBody>
            <a:bodyPr>
              <a:spAutoFit/>
            </a:bodyPr>
            <a:lstStyle/>
            <a:p>
              <a:pPr>
                <a:buClrTx/>
              </a:pPr>
              <a:r>
                <a:rPr lang="en-US" b="1"/>
                <a:t>7</a:t>
              </a:r>
            </a:p>
          </p:txBody>
        </p:sp>
        <p:sp>
          <p:nvSpPr>
            <p:cNvPr id="360469" name="Rectangle 21"/>
            <p:cNvSpPr>
              <a:spLocks noChangeArrowheads="1"/>
            </p:cNvSpPr>
            <p:nvPr/>
          </p:nvSpPr>
          <p:spPr bwMode="auto">
            <a:xfrm>
              <a:off x="1606" y="1543"/>
              <a:ext cx="2638" cy="1965"/>
            </a:xfrm>
            <a:prstGeom prst="rect">
              <a:avLst/>
            </a:prstGeom>
            <a:noFill/>
            <a:ln w="38100">
              <a:solidFill>
                <a:schemeClr val="tx1"/>
              </a:solidFill>
              <a:miter lim="800000"/>
              <a:headEnd/>
              <a:tailEnd/>
            </a:ln>
            <a:effectLst/>
          </p:spPr>
          <p:txBody>
            <a:bodyPr wrap="none" anchor="ctr"/>
            <a:lstStyle/>
            <a:p>
              <a:endParaRPr lang="en-CA"/>
            </a:p>
          </p:txBody>
        </p:sp>
        <p:sp>
          <p:nvSpPr>
            <p:cNvPr id="360470" name="Line 22"/>
            <p:cNvSpPr>
              <a:spLocks noChangeShapeType="1"/>
            </p:cNvSpPr>
            <p:nvPr/>
          </p:nvSpPr>
          <p:spPr bwMode="auto">
            <a:xfrm>
              <a:off x="2955" y="1129"/>
              <a:ext cx="0" cy="2386"/>
            </a:xfrm>
            <a:prstGeom prst="line">
              <a:avLst/>
            </a:prstGeom>
            <a:noFill/>
            <a:ln w="38100">
              <a:solidFill>
                <a:schemeClr val="tx1"/>
              </a:solidFill>
              <a:round/>
              <a:headEnd/>
              <a:tailEnd/>
            </a:ln>
            <a:effectLst/>
          </p:spPr>
          <p:txBody>
            <a:bodyPr/>
            <a:lstStyle/>
            <a:p>
              <a:endParaRPr lang="en-CA"/>
            </a:p>
          </p:txBody>
        </p:sp>
        <p:sp>
          <p:nvSpPr>
            <p:cNvPr id="360471" name="Line 23"/>
            <p:cNvSpPr>
              <a:spLocks noChangeShapeType="1"/>
            </p:cNvSpPr>
            <p:nvPr/>
          </p:nvSpPr>
          <p:spPr bwMode="auto">
            <a:xfrm flipV="1">
              <a:off x="1264" y="2511"/>
              <a:ext cx="2993" cy="4"/>
            </a:xfrm>
            <a:prstGeom prst="line">
              <a:avLst/>
            </a:prstGeom>
            <a:noFill/>
            <a:ln w="38100">
              <a:solidFill>
                <a:schemeClr val="tx1"/>
              </a:solidFill>
              <a:round/>
              <a:headEnd/>
              <a:tailEnd/>
            </a:ln>
            <a:effectLst/>
          </p:spPr>
          <p:txBody>
            <a:bodyPr/>
            <a:lstStyle/>
            <a:p>
              <a:endParaRPr lang="en-CA"/>
            </a:p>
          </p:txBody>
        </p:sp>
        <p:sp>
          <p:nvSpPr>
            <p:cNvPr id="360472" name="Line 24"/>
            <p:cNvSpPr>
              <a:spLocks noChangeShapeType="1"/>
            </p:cNvSpPr>
            <p:nvPr/>
          </p:nvSpPr>
          <p:spPr bwMode="auto">
            <a:xfrm>
              <a:off x="2315" y="1546"/>
              <a:ext cx="0" cy="2439"/>
            </a:xfrm>
            <a:prstGeom prst="line">
              <a:avLst/>
            </a:prstGeom>
            <a:noFill/>
            <a:ln w="38100">
              <a:solidFill>
                <a:schemeClr val="tx1"/>
              </a:solidFill>
              <a:round/>
              <a:headEnd/>
              <a:tailEnd/>
            </a:ln>
            <a:effectLst/>
          </p:spPr>
          <p:txBody>
            <a:bodyPr/>
            <a:lstStyle/>
            <a:p>
              <a:endParaRPr lang="en-CA"/>
            </a:p>
          </p:txBody>
        </p:sp>
        <p:sp>
          <p:nvSpPr>
            <p:cNvPr id="360473" name="Line 25"/>
            <p:cNvSpPr>
              <a:spLocks noChangeShapeType="1"/>
            </p:cNvSpPr>
            <p:nvPr/>
          </p:nvSpPr>
          <p:spPr bwMode="auto">
            <a:xfrm flipH="1">
              <a:off x="3614" y="1532"/>
              <a:ext cx="0" cy="2480"/>
            </a:xfrm>
            <a:prstGeom prst="line">
              <a:avLst/>
            </a:prstGeom>
            <a:noFill/>
            <a:ln w="38100">
              <a:solidFill>
                <a:schemeClr val="tx1"/>
              </a:solidFill>
              <a:round/>
              <a:headEnd/>
              <a:tailEnd/>
            </a:ln>
            <a:effectLst/>
          </p:spPr>
          <p:txBody>
            <a:bodyPr/>
            <a:lstStyle/>
            <a:p>
              <a:endParaRPr lang="en-CA"/>
            </a:p>
          </p:txBody>
        </p:sp>
        <p:sp>
          <p:nvSpPr>
            <p:cNvPr id="360474" name="Text Box 26"/>
            <p:cNvSpPr txBox="1">
              <a:spLocks noChangeArrowheads="1"/>
            </p:cNvSpPr>
            <p:nvPr/>
          </p:nvSpPr>
          <p:spPr bwMode="auto">
            <a:xfrm>
              <a:off x="4383" y="2393"/>
              <a:ext cx="274" cy="327"/>
            </a:xfrm>
            <a:prstGeom prst="rect">
              <a:avLst/>
            </a:prstGeom>
            <a:noFill/>
            <a:ln w="9525">
              <a:noFill/>
              <a:miter lim="800000"/>
              <a:headEnd/>
              <a:tailEnd/>
            </a:ln>
            <a:effectLst/>
          </p:spPr>
          <p:txBody>
            <a:bodyPr>
              <a:spAutoFit/>
            </a:bodyPr>
            <a:lstStyle/>
            <a:p>
              <a:pPr>
                <a:buClrTx/>
              </a:pPr>
              <a:r>
                <a:rPr lang="en-US" b="1"/>
                <a:t>X</a:t>
              </a:r>
            </a:p>
          </p:txBody>
        </p:sp>
        <p:sp>
          <p:nvSpPr>
            <p:cNvPr id="360475" name="Text Box 27"/>
            <p:cNvSpPr txBox="1">
              <a:spLocks noChangeArrowheads="1"/>
            </p:cNvSpPr>
            <p:nvPr/>
          </p:nvSpPr>
          <p:spPr bwMode="auto">
            <a:xfrm>
              <a:off x="3479" y="1145"/>
              <a:ext cx="274" cy="328"/>
            </a:xfrm>
            <a:prstGeom prst="rect">
              <a:avLst/>
            </a:prstGeom>
            <a:noFill/>
            <a:ln w="9525">
              <a:noFill/>
              <a:miter lim="800000"/>
              <a:headEnd/>
              <a:tailEnd/>
            </a:ln>
            <a:effectLst/>
          </p:spPr>
          <p:txBody>
            <a:bodyPr>
              <a:spAutoFit/>
            </a:bodyPr>
            <a:lstStyle/>
            <a:p>
              <a:pPr>
                <a:buClrTx/>
              </a:pPr>
              <a:r>
                <a:rPr lang="en-US" b="1"/>
                <a:t>Y</a:t>
              </a:r>
            </a:p>
          </p:txBody>
        </p:sp>
        <p:sp>
          <p:nvSpPr>
            <p:cNvPr id="360476" name="Text Box 28"/>
            <p:cNvSpPr txBox="1">
              <a:spLocks noChangeArrowheads="1"/>
            </p:cNvSpPr>
            <p:nvPr/>
          </p:nvSpPr>
          <p:spPr bwMode="auto">
            <a:xfrm>
              <a:off x="2809" y="3637"/>
              <a:ext cx="274" cy="326"/>
            </a:xfrm>
            <a:prstGeom prst="rect">
              <a:avLst/>
            </a:prstGeom>
            <a:noFill/>
            <a:ln w="9525">
              <a:noFill/>
              <a:miter lim="800000"/>
              <a:headEnd/>
              <a:tailEnd/>
            </a:ln>
            <a:effectLst/>
          </p:spPr>
          <p:txBody>
            <a:bodyPr>
              <a:spAutoFit/>
            </a:bodyPr>
            <a:lstStyle/>
            <a:p>
              <a:pPr>
                <a:buClrTx/>
              </a:pPr>
              <a:r>
                <a:rPr lang="en-US" b="1"/>
                <a:t>Z</a:t>
              </a:r>
            </a:p>
          </p:txBody>
        </p:sp>
        <p:sp>
          <p:nvSpPr>
            <p:cNvPr id="360477" name="Line 29"/>
            <p:cNvSpPr>
              <a:spLocks noChangeShapeType="1"/>
            </p:cNvSpPr>
            <p:nvPr/>
          </p:nvSpPr>
          <p:spPr bwMode="auto">
            <a:xfrm flipV="1">
              <a:off x="1593" y="2034"/>
              <a:ext cx="3025" cy="0"/>
            </a:xfrm>
            <a:prstGeom prst="line">
              <a:avLst/>
            </a:prstGeom>
            <a:noFill/>
            <a:ln w="38100">
              <a:solidFill>
                <a:schemeClr val="tx1"/>
              </a:solidFill>
              <a:round/>
              <a:headEnd/>
              <a:tailEnd/>
            </a:ln>
            <a:effectLst/>
          </p:spPr>
          <p:txBody>
            <a:bodyPr/>
            <a:lstStyle/>
            <a:p>
              <a:endParaRPr lang="en-CA"/>
            </a:p>
          </p:txBody>
        </p:sp>
        <p:sp>
          <p:nvSpPr>
            <p:cNvPr id="360478" name="Line 30"/>
            <p:cNvSpPr>
              <a:spLocks noChangeShapeType="1"/>
            </p:cNvSpPr>
            <p:nvPr/>
          </p:nvSpPr>
          <p:spPr bwMode="auto">
            <a:xfrm>
              <a:off x="1608" y="3012"/>
              <a:ext cx="3024" cy="0"/>
            </a:xfrm>
            <a:prstGeom prst="line">
              <a:avLst/>
            </a:prstGeom>
            <a:noFill/>
            <a:ln w="38100">
              <a:solidFill>
                <a:schemeClr val="tx1"/>
              </a:solidFill>
              <a:round/>
              <a:headEnd/>
              <a:tailEnd/>
            </a:ln>
            <a:effectLst/>
          </p:spPr>
          <p:txBody>
            <a:bodyPr/>
            <a:lstStyle/>
            <a:p>
              <a:endParaRPr lang="en-CA"/>
            </a:p>
          </p:txBody>
        </p:sp>
        <p:sp>
          <p:nvSpPr>
            <p:cNvPr id="360479" name="Text Box 31"/>
            <p:cNvSpPr txBox="1">
              <a:spLocks noChangeArrowheads="1"/>
            </p:cNvSpPr>
            <p:nvPr/>
          </p:nvSpPr>
          <p:spPr bwMode="auto">
            <a:xfrm>
              <a:off x="1204" y="2869"/>
              <a:ext cx="337" cy="326"/>
            </a:xfrm>
            <a:prstGeom prst="rect">
              <a:avLst/>
            </a:prstGeom>
            <a:noFill/>
            <a:ln w="9525">
              <a:noFill/>
              <a:miter lim="800000"/>
              <a:headEnd/>
              <a:tailEnd/>
            </a:ln>
            <a:effectLst/>
          </p:spPr>
          <p:txBody>
            <a:bodyPr>
              <a:spAutoFit/>
            </a:bodyPr>
            <a:lstStyle/>
            <a:p>
              <a:pPr>
                <a:buClrTx/>
              </a:pPr>
              <a:r>
                <a:rPr lang="en-US" b="1"/>
                <a:t>W</a:t>
              </a:r>
            </a:p>
          </p:txBody>
        </p:sp>
      </p:grpSp>
      <p:grpSp>
        <p:nvGrpSpPr>
          <p:cNvPr id="360488" name="Group 40"/>
          <p:cNvGrpSpPr>
            <a:grpSpLocks/>
          </p:cNvGrpSpPr>
          <p:nvPr/>
        </p:nvGrpSpPr>
        <p:grpSpPr bwMode="auto">
          <a:xfrm>
            <a:off x="0" y="1871663"/>
            <a:ext cx="8012113" cy="4602162"/>
            <a:chOff x="0" y="1179"/>
            <a:chExt cx="5047" cy="2899"/>
          </a:xfrm>
        </p:grpSpPr>
        <p:sp>
          <p:nvSpPr>
            <p:cNvPr id="360481" name="Text Box 33"/>
            <p:cNvSpPr txBox="1">
              <a:spLocks noChangeArrowheads="1"/>
            </p:cNvSpPr>
            <p:nvPr/>
          </p:nvSpPr>
          <p:spPr bwMode="auto">
            <a:xfrm>
              <a:off x="0" y="2506"/>
              <a:ext cx="1682" cy="327"/>
            </a:xfrm>
            <a:prstGeom prst="rect">
              <a:avLst/>
            </a:prstGeom>
            <a:noFill/>
            <a:ln w="9525">
              <a:noFill/>
              <a:miter lim="800000"/>
              <a:headEnd/>
              <a:tailEnd/>
            </a:ln>
            <a:effectLst/>
          </p:spPr>
          <p:txBody>
            <a:bodyPr lIns="0" rIns="0" anchorCtr="1">
              <a:spAutoFit/>
            </a:bodyPr>
            <a:lstStyle/>
            <a:p>
              <a:r>
                <a:rPr lang="en-US">
                  <a:solidFill>
                    <a:schemeClr val="hlink"/>
                  </a:solidFill>
                </a:rPr>
                <a:t>Variable Order</a:t>
              </a:r>
            </a:p>
          </p:txBody>
        </p:sp>
        <p:sp>
          <p:nvSpPr>
            <p:cNvPr id="360482" name="Freeform 34"/>
            <p:cNvSpPr>
              <a:spLocks/>
            </p:cNvSpPr>
            <p:nvPr/>
          </p:nvSpPr>
          <p:spPr bwMode="auto">
            <a:xfrm>
              <a:off x="1218" y="1179"/>
              <a:ext cx="3829" cy="2899"/>
            </a:xfrm>
            <a:custGeom>
              <a:avLst/>
              <a:gdLst/>
              <a:ahLst/>
              <a:cxnLst>
                <a:cxn ang="0">
                  <a:pos x="373" y="1546"/>
                </a:cxn>
                <a:cxn ang="0">
                  <a:pos x="245" y="1802"/>
                </a:cxn>
                <a:cxn ang="0">
                  <a:pos x="940" y="1802"/>
                </a:cxn>
                <a:cxn ang="0">
                  <a:pos x="1297" y="1792"/>
                </a:cxn>
                <a:cxn ang="0">
                  <a:pos x="1937" y="1756"/>
                </a:cxn>
                <a:cxn ang="0">
                  <a:pos x="2412" y="1719"/>
                </a:cxn>
                <a:cxn ang="0">
                  <a:pos x="2686" y="1655"/>
                </a:cxn>
                <a:cxn ang="0">
                  <a:pos x="2769" y="1637"/>
                </a:cxn>
                <a:cxn ang="0">
                  <a:pos x="3070" y="1555"/>
                </a:cxn>
                <a:cxn ang="0">
                  <a:pos x="3189" y="1518"/>
                </a:cxn>
                <a:cxn ang="0">
                  <a:pos x="3354" y="1472"/>
                </a:cxn>
                <a:cxn ang="0">
                  <a:pos x="3427" y="1445"/>
                </a:cxn>
                <a:cxn ang="0">
                  <a:pos x="3528" y="1390"/>
                </a:cxn>
                <a:cxn ang="0">
                  <a:pos x="3592" y="1317"/>
                </a:cxn>
                <a:cxn ang="0">
                  <a:pos x="3646" y="1271"/>
                </a:cxn>
                <a:cxn ang="0">
                  <a:pos x="3720" y="1116"/>
                </a:cxn>
                <a:cxn ang="0">
                  <a:pos x="3729" y="467"/>
                </a:cxn>
                <a:cxn ang="0">
                  <a:pos x="3637" y="293"/>
                </a:cxn>
                <a:cxn ang="0">
                  <a:pos x="3592" y="238"/>
                </a:cxn>
                <a:cxn ang="0">
                  <a:pos x="3528" y="211"/>
                </a:cxn>
                <a:cxn ang="0">
                  <a:pos x="3418" y="165"/>
                </a:cxn>
                <a:cxn ang="0">
                  <a:pos x="3272" y="119"/>
                </a:cxn>
                <a:cxn ang="0">
                  <a:pos x="3144" y="74"/>
                </a:cxn>
                <a:cxn ang="0">
                  <a:pos x="2942" y="19"/>
                </a:cxn>
                <a:cxn ang="0">
                  <a:pos x="2851" y="0"/>
                </a:cxn>
                <a:cxn ang="0">
                  <a:pos x="2750" y="10"/>
                </a:cxn>
                <a:cxn ang="0">
                  <a:pos x="2604" y="64"/>
                </a:cxn>
                <a:cxn ang="0">
                  <a:pos x="2577" y="83"/>
                </a:cxn>
                <a:cxn ang="0">
                  <a:pos x="2540" y="101"/>
                </a:cxn>
                <a:cxn ang="0">
                  <a:pos x="2513" y="128"/>
                </a:cxn>
                <a:cxn ang="0">
                  <a:pos x="2485" y="147"/>
                </a:cxn>
                <a:cxn ang="0">
                  <a:pos x="2440" y="211"/>
                </a:cxn>
                <a:cxn ang="0">
                  <a:pos x="2403" y="238"/>
                </a:cxn>
                <a:cxn ang="0">
                  <a:pos x="2376" y="311"/>
                </a:cxn>
                <a:cxn ang="0">
                  <a:pos x="2339" y="384"/>
                </a:cxn>
                <a:cxn ang="0">
                  <a:pos x="2248" y="650"/>
                </a:cxn>
                <a:cxn ang="0">
                  <a:pos x="2174" y="796"/>
                </a:cxn>
                <a:cxn ang="0">
                  <a:pos x="2110" y="988"/>
                </a:cxn>
                <a:cxn ang="0">
                  <a:pos x="2101" y="1034"/>
                </a:cxn>
                <a:cxn ang="0">
                  <a:pos x="2074" y="1070"/>
                </a:cxn>
                <a:cxn ang="0">
                  <a:pos x="2065" y="1134"/>
                </a:cxn>
                <a:cxn ang="0">
                  <a:pos x="2046" y="1171"/>
                </a:cxn>
                <a:cxn ang="0">
                  <a:pos x="1982" y="1363"/>
                </a:cxn>
                <a:cxn ang="0">
                  <a:pos x="1946" y="1500"/>
                </a:cxn>
                <a:cxn ang="0">
                  <a:pos x="1900" y="1674"/>
                </a:cxn>
                <a:cxn ang="0">
                  <a:pos x="1836" y="1948"/>
                </a:cxn>
                <a:cxn ang="0">
                  <a:pos x="1809" y="2222"/>
                </a:cxn>
                <a:cxn ang="0">
                  <a:pos x="1809" y="2899"/>
                </a:cxn>
              </a:cxnLst>
              <a:rect l="0" t="0" r="r" b="b"/>
              <a:pathLst>
                <a:path w="3829" h="2899">
                  <a:moveTo>
                    <a:pt x="373" y="1546"/>
                  </a:moveTo>
                  <a:cubicBezTo>
                    <a:pt x="490" y="1523"/>
                    <a:pt x="0" y="1824"/>
                    <a:pt x="245" y="1802"/>
                  </a:cubicBezTo>
                  <a:cubicBezTo>
                    <a:pt x="135" y="2003"/>
                    <a:pt x="833" y="1807"/>
                    <a:pt x="940" y="1802"/>
                  </a:cubicBezTo>
                  <a:cubicBezTo>
                    <a:pt x="1059" y="1797"/>
                    <a:pt x="1178" y="1795"/>
                    <a:pt x="1297" y="1792"/>
                  </a:cubicBezTo>
                  <a:cubicBezTo>
                    <a:pt x="1512" y="1780"/>
                    <a:pt x="1723" y="1764"/>
                    <a:pt x="1937" y="1756"/>
                  </a:cubicBezTo>
                  <a:cubicBezTo>
                    <a:pt x="2096" y="1743"/>
                    <a:pt x="2254" y="1738"/>
                    <a:pt x="2412" y="1719"/>
                  </a:cubicBezTo>
                  <a:cubicBezTo>
                    <a:pt x="2503" y="1689"/>
                    <a:pt x="2591" y="1667"/>
                    <a:pt x="2686" y="1655"/>
                  </a:cubicBezTo>
                  <a:cubicBezTo>
                    <a:pt x="2768" y="1629"/>
                    <a:pt x="2635" y="1670"/>
                    <a:pt x="2769" y="1637"/>
                  </a:cubicBezTo>
                  <a:cubicBezTo>
                    <a:pt x="2870" y="1612"/>
                    <a:pt x="2969" y="1580"/>
                    <a:pt x="3070" y="1555"/>
                  </a:cubicBezTo>
                  <a:cubicBezTo>
                    <a:pt x="3110" y="1535"/>
                    <a:pt x="3147" y="1532"/>
                    <a:pt x="3189" y="1518"/>
                  </a:cubicBezTo>
                  <a:cubicBezTo>
                    <a:pt x="3245" y="1500"/>
                    <a:pt x="3296" y="1483"/>
                    <a:pt x="3354" y="1472"/>
                  </a:cubicBezTo>
                  <a:cubicBezTo>
                    <a:pt x="3378" y="1463"/>
                    <a:pt x="3404" y="1458"/>
                    <a:pt x="3427" y="1445"/>
                  </a:cubicBezTo>
                  <a:cubicBezTo>
                    <a:pt x="3541" y="1381"/>
                    <a:pt x="3428" y="1429"/>
                    <a:pt x="3528" y="1390"/>
                  </a:cubicBezTo>
                  <a:cubicBezTo>
                    <a:pt x="3549" y="1358"/>
                    <a:pt x="3556" y="1344"/>
                    <a:pt x="3592" y="1317"/>
                  </a:cubicBezTo>
                  <a:cubicBezTo>
                    <a:pt x="3606" y="1306"/>
                    <a:pt x="3634" y="1288"/>
                    <a:pt x="3646" y="1271"/>
                  </a:cubicBezTo>
                  <a:cubicBezTo>
                    <a:pt x="3680" y="1221"/>
                    <a:pt x="3704" y="1175"/>
                    <a:pt x="3720" y="1116"/>
                  </a:cubicBezTo>
                  <a:cubicBezTo>
                    <a:pt x="3745" y="858"/>
                    <a:pt x="3829" y="878"/>
                    <a:pt x="3729" y="467"/>
                  </a:cubicBezTo>
                  <a:cubicBezTo>
                    <a:pt x="3727" y="407"/>
                    <a:pt x="3687" y="325"/>
                    <a:pt x="3637" y="293"/>
                  </a:cubicBezTo>
                  <a:cubicBezTo>
                    <a:pt x="3624" y="273"/>
                    <a:pt x="3612" y="253"/>
                    <a:pt x="3592" y="238"/>
                  </a:cubicBezTo>
                  <a:cubicBezTo>
                    <a:pt x="3563" y="217"/>
                    <a:pt x="3557" y="224"/>
                    <a:pt x="3528" y="211"/>
                  </a:cubicBezTo>
                  <a:cubicBezTo>
                    <a:pt x="3485" y="192"/>
                    <a:pt x="3466" y="174"/>
                    <a:pt x="3418" y="165"/>
                  </a:cubicBezTo>
                  <a:cubicBezTo>
                    <a:pt x="3373" y="136"/>
                    <a:pt x="3322" y="135"/>
                    <a:pt x="3272" y="119"/>
                  </a:cubicBezTo>
                  <a:cubicBezTo>
                    <a:pt x="3086" y="58"/>
                    <a:pt x="3243" y="99"/>
                    <a:pt x="3144" y="74"/>
                  </a:cubicBezTo>
                  <a:cubicBezTo>
                    <a:pt x="3086" y="44"/>
                    <a:pt x="3006" y="32"/>
                    <a:pt x="2942" y="19"/>
                  </a:cubicBezTo>
                  <a:cubicBezTo>
                    <a:pt x="2912" y="13"/>
                    <a:pt x="2851" y="0"/>
                    <a:pt x="2851" y="0"/>
                  </a:cubicBezTo>
                  <a:cubicBezTo>
                    <a:pt x="2817" y="3"/>
                    <a:pt x="2783" y="3"/>
                    <a:pt x="2750" y="10"/>
                  </a:cubicBezTo>
                  <a:cubicBezTo>
                    <a:pt x="2702" y="20"/>
                    <a:pt x="2654" y="52"/>
                    <a:pt x="2604" y="64"/>
                  </a:cubicBezTo>
                  <a:cubicBezTo>
                    <a:pt x="2595" y="70"/>
                    <a:pt x="2587" y="77"/>
                    <a:pt x="2577" y="83"/>
                  </a:cubicBezTo>
                  <a:cubicBezTo>
                    <a:pt x="2565" y="90"/>
                    <a:pt x="2551" y="93"/>
                    <a:pt x="2540" y="101"/>
                  </a:cubicBezTo>
                  <a:cubicBezTo>
                    <a:pt x="2530" y="108"/>
                    <a:pt x="2523" y="120"/>
                    <a:pt x="2513" y="128"/>
                  </a:cubicBezTo>
                  <a:cubicBezTo>
                    <a:pt x="2504" y="135"/>
                    <a:pt x="2494" y="141"/>
                    <a:pt x="2485" y="147"/>
                  </a:cubicBezTo>
                  <a:cubicBezTo>
                    <a:pt x="2470" y="168"/>
                    <a:pt x="2457" y="192"/>
                    <a:pt x="2440" y="211"/>
                  </a:cubicBezTo>
                  <a:cubicBezTo>
                    <a:pt x="2430" y="222"/>
                    <a:pt x="2412" y="226"/>
                    <a:pt x="2403" y="238"/>
                  </a:cubicBezTo>
                  <a:cubicBezTo>
                    <a:pt x="2389" y="257"/>
                    <a:pt x="2386" y="289"/>
                    <a:pt x="2376" y="311"/>
                  </a:cubicBezTo>
                  <a:cubicBezTo>
                    <a:pt x="2365" y="336"/>
                    <a:pt x="2347" y="358"/>
                    <a:pt x="2339" y="384"/>
                  </a:cubicBezTo>
                  <a:cubicBezTo>
                    <a:pt x="2312" y="469"/>
                    <a:pt x="2297" y="574"/>
                    <a:pt x="2248" y="650"/>
                  </a:cubicBezTo>
                  <a:cubicBezTo>
                    <a:pt x="2232" y="707"/>
                    <a:pt x="2211" y="750"/>
                    <a:pt x="2174" y="796"/>
                  </a:cubicBezTo>
                  <a:cubicBezTo>
                    <a:pt x="2161" y="862"/>
                    <a:pt x="2140" y="929"/>
                    <a:pt x="2110" y="988"/>
                  </a:cubicBezTo>
                  <a:cubicBezTo>
                    <a:pt x="2107" y="1003"/>
                    <a:pt x="2107" y="1020"/>
                    <a:pt x="2101" y="1034"/>
                  </a:cubicBezTo>
                  <a:cubicBezTo>
                    <a:pt x="2095" y="1048"/>
                    <a:pt x="2079" y="1056"/>
                    <a:pt x="2074" y="1070"/>
                  </a:cubicBezTo>
                  <a:cubicBezTo>
                    <a:pt x="2067" y="1090"/>
                    <a:pt x="2071" y="1113"/>
                    <a:pt x="2065" y="1134"/>
                  </a:cubicBezTo>
                  <a:cubicBezTo>
                    <a:pt x="2061" y="1147"/>
                    <a:pt x="2052" y="1159"/>
                    <a:pt x="2046" y="1171"/>
                  </a:cubicBezTo>
                  <a:cubicBezTo>
                    <a:pt x="2033" y="1237"/>
                    <a:pt x="2022" y="1310"/>
                    <a:pt x="1982" y="1363"/>
                  </a:cubicBezTo>
                  <a:cubicBezTo>
                    <a:pt x="1972" y="1411"/>
                    <a:pt x="1968" y="1455"/>
                    <a:pt x="1946" y="1500"/>
                  </a:cubicBezTo>
                  <a:cubicBezTo>
                    <a:pt x="1934" y="1560"/>
                    <a:pt x="1913" y="1615"/>
                    <a:pt x="1900" y="1674"/>
                  </a:cubicBezTo>
                  <a:cubicBezTo>
                    <a:pt x="1880" y="1767"/>
                    <a:pt x="1871" y="1859"/>
                    <a:pt x="1836" y="1948"/>
                  </a:cubicBezTo>
                  <a:cubicBezTo>
                    <a:pt x="1825" y="2039"/>
                    <a:pt x="1816" y="2130"/>
                    <a:pt x="1809" y="2222"/>
                  </a:cubicBezTo>
                  <a:cubicBezTo>
                    <a:pt x="1800" y="2862"/>
                    <a:pt x="1809" y="2637"/>
                    <a:pt x="1809" y="2899"/>
                  </a:cubicBezTo>
                </a:path>
              </a:pathLst>
            </a:custGeom>
            <a:noFill/>
            <a:ln w="57150" cap="flat" cmpd="sng">
              <a:solidFill>
                <a:schemeClr val="hlink"/>
              </a:solidFill>
              <a:prstDash val="solid"/>
              <a:round/>
              <a:headEnd/>
              <a:tailEnd/>
            </a:ln>
            <a:effectLst/>
          </p:spPr>
          <p:txBody>
            <a:bodyPr lIns="0" rIns="0" anchorCtr="1">
              <a:spAutoFit/>
            </a:bodyPr>
            <a:lstStyle/>
            <a:p>
              <a:endParaRPr lang="en-CA"/>
            </a:p>
          </p:txBody>
        </p:sp>
        <p:sp>
          <p:nvSpPr>
            <p:cNvPr id="360487" name="Freeform 39"/>
            <p:cNvSpPr>
              <a:spLocks/>
            </p:cNvSpPr>
            <p:nvPr/>
          </p:nvSpPr>
          <p:spPr bwMode="auto">
            <a:xfrm>
              <a:off x="1528" y="2682"/>
              <a:ext cx="80" cy="70"/>
            </a:xfrm>
            <a:custGeom>
              <a:avLst/>
              <a:gdLst/>
              <a:ahLst/>
              <a:cxnLst>
                <a:cxn ang="0">
                  <a:pos x="0" y="14"/>
                </a:cxn>
                <a:cxn ang="0">
                  <a:pos x="72" y="46"/>
                </a:cxn>
                <a:cxn ang="0">
                  <a:pos x="80" y="70"/>
                </a:cxn>
              </a:cxnLst>
              <a:rect l="0" t="0" r="r" b="b"/>
              <a:pathLst>
                <a:path w="80" h="70">
                  <a:moveTo>
                    <a:pt x="0" y="14"/>
                  </a:moveTo>
                  <a:cubicBezTo>
                    <a:pt x="41" y="0"/>
                    <a:pt x="46" y="12"/>
                    <a:pt x="72" y="46"/>
                  </a:cubicBezTo>
                  <a:cubicBezTo>
                    <a:pt x="75" y="54"/>
                    <a:pt x="80" y="70"/>
                    <a:pt x="80" y="70"/>
                  </a:cubicBezTo>
                </a:path>
              </a:pathLst>
            </a:custGeom>
            <a:noFill/>
            <a:ln w="38100" cap="flat" cmpd="sng">
              <a:solidFill>
                <a:schemeClr val="hlink"/>
              </a:solidFill>
              <a:prstDash val="solid"/>
              <a:round/>
              <a:headEnd/>
              <a:tailEnd/>
            </a:ln>
            <a:effectLst/>
          </p:spPr>
          <p:txBody>
            <a:bodyPr lIns="0" rIns="0" anchorCtr="1">
              <a:spAutoFit/>
            </a:bodyPr>
            <a:lstStyle/>
            <a:p>
              <a:endParaRPr lang="en-CA"/>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Chapter 2 - Part 2         </a:t>
            </a:r>
            <a:fld id="{C1DF343F-B71A-4BF7-BDE2-3F9E44056786}" type="slidenum">
              <a:rPr lang="en-US"/>
              <a:pPr/>
              <a:t>28</a:t>
            </a:fld>
            <a:endParaRPr lang="en-US"/>
          </a:p>
        </p:txBody>
      </p:sp>
      <p:sp>
        <p:nvSpPr>
          <p:cNvPr id="361474" name="Rectangle 2"/>
          <p:cNvSpPr>
            <a:spLocks noGrp="1" noChangeArrowheads="1"/>
          </p:cNvSpPr>
          <p:nvPr>
            <p:ph type="title"/>
          </p:nvPr>
        </p:nvSpPr>
        <p:spPr/>
        <p:txBody>
          <a:bodyPr/>
          <a:lstStyle/>
          <a:p>
            <a:r>
              <a:rPr lang="en-US" b="1"/>
              <a:t>Four Variable Terms</a:t>
            </a:r>
          </a:p>
        </p:txBody>
      </p:sp>
      <p:sp>
        <p:nvSpPr>
          <p:cNvPr id="361475" name="Text Box 3"/>
          <p:cNvSpPr txBox="1">
            <a:spLocks noChangeArrowheads="1"/>
          </p:cNvSpPr>
          <p:nvPr/>
        </p:nvSpPr>
        <p:spPr bwMode="auto">
          <a:xfrm>
            <a:off x="533400" y="1752600"/>
            <a:ext cx="8397875" cy="4114800"/>
          </a:xfrm>
          <a:prstGeom prst="rect">
            <a:avLst/>
          </a:prstGeom>
          <a:noFill/>
          <a:ln w="9525">
            <a:noFill/>
            <a:miter lim="800000"/>
            <a:headEnd/>
            <a:tailEnd/>
          </a:ln>
          <a:effectLst/>
        </p:spPr>
        <p:txBody>
          <a:bodyPr>
            <a:spAutoFit/>
          </a:bodyPr>
          <a:lstStyle/>
          <a:p>
            <a:pPr>
              <a:spcBef>
                <a:spcPct val="0"/>
              </a:spcBef>
              <a:buClr>
                <a:schemeClr val="hlink"/>
              </a:buClr>
              <a:buFont typeface="Wingdings" pitchFamily="2" charset="2"/>
              <a:buChar char="§"/>
              <a:tabLst>
                <a:tab pos="350838" algn="l"/>
              </a:tabLst>
            </a:pPr>
            <a:r>
              <a:rPr lang="en-US" sz="3200">
                <a:cs typeface="Times New Roman" pitchFamily="18" charset="0"/>
              </a:rPr>
              <a:t> </a:t>
            </a:r>
            <a:r>
              <a:rPr lang="en-US" sz="3600" b="1">
                <a:cs typeface="Times New Roman" pitchFamily="18" charset="0"/>
              </a:rPr>
              <a:t>Four variable maps can have rectangles   	corresponding to:</a:t>
            </a:r>
          </a:p>
          <a:p>
            <a:pPr marL="631825" lvl="1">
              <a:spcBef>
                <a:spcPct val="0"/>
              </a:spcBef>
              <a:buClr>
                <a:schemeClr val="hlink"/>
              </a:buClr>
              <a:buFontTx/>
              <a:buChar char="•"/>
              <a:tabLst>
                <a:tab pos="350838" algn="l"/>
              </a:tabLst>
            </a:pPr>
            <a:r>
              <a:rPr lang="en-US" sz="3200">
                <a:cs typeface="Times New Roman" pitchFamily="18" charset="0"/>
                <a:sym typeface="Symbol" pitchFamily="18" charset="2"/>
              </a:rPr>
              <a:t> </a:t>
            </a:r>
            <a:r>
              <a:rPr lang="en-US" sz="3200" b="1">
                <a:cs typeface="Times New Roman" pitchFamily="18" charset="0"/>
                <a:sym typeface="Symbol" pitchFamily="18" charset="2"/>
              </a:rPr>
              <a:t>A</a:t>
            </a:r>
            <a:r>
              <a:rPr lang="en-US" sz="3200">
                <a:cs typeface="Times New Roman" pitchFamily="18" charset="0"/>
                <a:sym typeface="Symbol" pitchFamily="18" charset="2"/>
              </a:rPr>
              <a:t> </a:t>
            </a:r>
            <a:r>
              <a:rPr lang="en-US" sz="3200" b="1">
                <a:cs typeface="Times New Roman" pitchFamily="18" charset="0"/>
                <a:sym typeface="Symbol" pitchFamily="18" charset="2"/>
              </a:rPr>
              <a:t>single 1 = 4 variables, (i.e. Minterm)</a:t>
            </a:r>
          </a:p>
          <a:p>
            <a:pPr marL="631825" lvl="1">
              <a:spcBef>
                <a:spcPct val="0"/>
              </a:spcBef>
              <a:buClr>
                <a:schemeClr val="hlink"/>
              </a:buClr>
              <a:buFontTx/>
              <a:buChar char="•"/>
              <a:tabLst>
                <a:tab pos="350838" algn="l"/>
              </a:tabLst>
            </a:pPr>
            <a:r>
              <a:rPr lang="en-US" sz="3200" b="1">
                <a:cs typeface="Times New Roman" pitchFamily="18" charset="0"/>
                <a:sym typeface="Symbol" pitchFamily="18" charset="2"/>
              </a:rPr>
              <a:t> Two 1s = 3 variables,</a:t>
            </a:r>
          </a:p>
          <a:p>
            <a:pPr marL="631825" lvl="1">
              <a:spcBef>
                <a:spcPct val="0"/>
              </a:spcBef>
              <a:buClr>
                <a:schemeClr val="hlink"/>
              </a:buClr>
              <a:buFontTx/>
              <a:buChar char="•"/>
              <a:tabLst>
                <a:tab pos="350838" algn="l"/>
              </a:tabLst>
            </a:pPr>
            <a:r>
              <a:rPr lang="en-US" sz="3200" b="1">
                <a:cs typeface="Times New Roman" pitchFamily="18" charset="0"/>
                <a:sym typeface="Symbol" pitchFamily="18" charset="2"/>
              </a:rPr>
              <a:t> Four 1s = 2 variables</a:t>
            </a:r>
          </a:p>
          <a:p>
            <a:pPr marL="631825" lvl="1">
              <a:spcBef>
                <a:spcPct val="0"/>
              </a:spcBef>
              <a:buClr>
                <a:schemeClr val="hlink"/>
              </a:buClr>
              <a:buFontTx/>
              <a:buChar char="•"/>
              <a:tabLst>
                <a:tab pos="350838" algn="l"/>
              </a:tabLst>
            </a:pPr>
            <a:r>
              <a:rPr lang="en-US" sz="3200" b="1">
                <a:cs typeface="Times New Roman" pitchFamily="18" charset="0"/>
              </a:rPr>
              <a:t> </a:t>
            </a:r>
            <a:r>
              <a:rPr lang="en-US" sz="3200" b="1">
                <a:cs typeface="Times New Roman" pitchFamily="18" charset="0"/>
                <a:sym typeface="Symbol" pitchFamily="18" charset="2"/>
              </a:rPr>
              <a:t>Eight 1s = 1 variable,</a:t>
            </a:r>
          </a:p>
          <a:p>
            <a:pPr marL="631825" lvl="1">
              <a:spcBef>
                <a:spcPct val="0"/>
              </a:spcBef>
              <a:buClr>
                <a:schemeClr val="hlink"/>
              </a:buClr>
              <a:buFontTx/>
              <a:buChar char="•"/>
              <a:tabLst>
                <a:tab pos="350838" algn="l"/>
              </a:tabLst>
            </a:pPr>
            <a:r>
              <a:rPr lang="en-US" sz="3200" b="1">
                <a:cs typeface="Times New Roman" pitchFamily="18" charset="0"/>
              </a:rPr>
              <a:t> </a:t>
            </a:r>
            <a:r>
              <a:rPr lang="en-US" sz="3200" b="1">
                <a:cs typeface="Times New Roman" pitchFamily="18" charset="0"/>
                <a:sym typeface="Symbol" pitchFamily="18" charset="2"/>
              </a:rPr>
              <a:t>Sixteen 1s = zero variables (i.e.</a:t>
            </a:r>
            <a:br>
              <a:rPr lang="en-US" sz="3200" b="1">
                <a:cs typeface="Times New Roman" pitchFamily="18" charset="0"/>
                <a:sym typeface="Symbol" pitchFamily="18" charset="2"/>
              </a:rPr>
            </a:br>
            <a:r>
              <a:rPr lang="en-US" sz="3200" b="1">
                <a:cs typeface="Times New Roman" pitchFamily="18" charset="0"/>
                <a:sym typeface="Symbol" pitchFamily="18" charset="2"/>
              </a:rPr>
              <a:t>  Constant "1")</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r>
              <a:rPr lang="en-US"/>
              <a:t>Chapter 2 - Part 2         </a:t>
            </a:r>
            <a:fld id="{6BE02742-6A0B-4146-9026-48464C3DAC64}" type="slidenum">
              <a:rPr lang="en-US"/>
              <a:pPr/>
              <a:t>29</a:t>
            </a:fld>
            <a:endParaRPr lang="en-US"/>
          </a:p>
        </p:txBody>
      </p:sp>
      <p:sp>
        <p:nvSpPr>
          <p:cNvPr id="362498" name="Rectangle 2"/>
          <p:cNvSpPr>
            <a:spLocks noGrp="1" noChangeArrowheads="1"/>
          </p:cNvSpPr>
          <p:nvPr>
            <p:ph type="title"/>
          </p:nvPr>
        </p:nvSpPr>
        <p:spPr/>
        <p:txBody>
          <a:bodyPr/>
          <a:lstStyle/>
          <a:p>
            <a:r>
              <a:rPr lang="en-US" b="1"/>
              <a:t>Four-Variable Maps</a:t>
            </a:r>
          </a:p>
        </p:txBody>
      </p:sp>
      <p:sp>
        <p:nvSpPr>
          <p:cNvPr id="362499" name="Rectangle 3"/>
          <p:cNvSpPr>
            <a:spLocks noGrp="1" noChangeArrowheads="1"/>
          </p:cNvSpPr>
          <p:nvPr>
            <p:ph type="body" idx="1"/>
          </p:nvPr>
        </p:nvSpPr>
        <p:spPr>
          <a:xfrm>
            <a:off x="728663" y="1233488"/>
            <a:ext cx="7772400" cy="4724400"/>
          </a:xfrm>
        </p:spPr>
        <p:txBody>
          <a:bodyPr/>
          <a:lstStyle/>
          <a:p>
            <a:r>
              <a:rPr lang="en-US" b="1"/>
              <a:t>Example Shapes of Rectangles:</a:t>
            </a:r>
          </a:p>
        </p:txBody>
      </p:sp>
      <p:sp>
        <p:nvSpPr>
          <p:cNvPr id="362518" name="Line 22"/>
          <p:cNvSpPr>
            <a:spLocks noChangeShapeType="1"/>
          </p:cNvSpPr>
          <p:nvPr/>
        </p:nvSpPr>
        <p:spPr bwMode="auto">
          <a:xfrm>
            <a:off x="4678363" y="1804988"/>
            <a:ext cx="0" cy="3787775"/>
          </a:xfrm>
          <a:prstGeom prst="line">
            <a:avLst/>
          </a:prstGeom>
          <a:noFill/>
          <a:ln w="38100">
            <a:solidFill>
              <a:schemeClr val="tx1"/>
            </a:solidFill>
            <a:round/>
            <a:headEnd/>
            <a:tailEnd/>
          </a:ln>
          <a:effectLst/>
        </p:spPr>
        <p:txBody>
          <a:bodyPr/>
          <a:lstStyle/>
          <a:p>
            <a:endParaRPr lang="en-CA"/>
          </a:p>
        </p:txBody>
      </p:sp>
      <p:sp>
        <p:nvSpPr>
          <p:cNvPr id="362520" name="Line 24"/>
          <p:cNvSpPr>
            <a:spLocks noChangeShapeType="1"/>
          </p:cNvSpPr>
          <p:nvPr/>
        </p:nvSpPr>
        <p:spPr bwMode="auto">
          <a:xfrm>
            <a:off x="3662363" y="2466975"/>
            <a:ext cx="0" cy="3871913"/>
          </a:xfrm>
          <a:prstGeom prst="line">
            <a:avLst/>
          </a:prstGeom>
          <a:noFill/>
          <a:ln w="38100">
            <a:solidFill>
              <a:schemeClr val="tx1"/>
            </a:solidFill>
            <a:round/>
            <a:headEnd/>
            <a:tailEnd/>
          </a:ln>
          <a:effectLst/>
        </p:spPr>
        <p:txBody>
          <a:bodyPr/>
          <a:lstStyle/>
          <a:p>
            <a:endParaRPr lang="en-CA"/>
          </a:p>
        </p:txBody>
      </p:sp>
      <p:sp>
        <p:nvSpPr>
          <p:cNvPr id="362521" name="Line 25"/>
          <p:cNvSpPr>
            <a:spLocks noChangeShapeType="1"/>
          </p:cNvSpPr>
          <p:nvPr/>
        </p:nvSpPr>
        <p:spPr bwMode="auto">
          <a:xfrm flipH="1">
            <a:off x="5724525" y="2444750"/>
            <a:ext cx="0" cy="3937000"/>
          </a:xfrm>
          <a:prstGeom prst="line">
            <a:avLst/>
          </a:prstGeom>
          <a:noFill/>
          <a:ln w="38100">
            <a:solidFill>
              <a:schemeClr val="tx1"/>
            </a:solidFill>
            <a:round/>
            <a:headEnd/>
            <a:tailEnd/>
          </a:ln>
          <a:effectLst/>
        </p:spPr>
        <p:txBody>
          <a:bodyPr/>
          <a:lstStyle/>
          <a:p>
            <a:endParaRPr lang="en-CA"/>
          </a:p>
        </p:txBody>
      </p:sp>
      <p:grpSp>
        <p:nvGrpSpPr>
          <p:cNvPr id="362548" name="Group 52"/>
          <p:cNvGrpSpPr>
            <a:grpSpLocks/>
          </p:cNvGrpSpPr>
          <p:nvPr/>
        </p:nvGrpSpPr>
        <p:grpSpPr bwMode="auto">
          <a:xfrm>
            <a:off x="1898650" y="1830388"/>
            <a:ext cx="5481638" cy="4473575"/>
            <a:chOff x="1196" y="1153"/>
            <a:chExt cx="3453" cy="2818"/>
          </a:xfrm>
        </p:grpSpPr>
        <p:sp>
          <p:nvSpPr>
            <p:cNvPr id="362501" name="Text Box 5"/>
            <p:cNvSpPr txBox="1">
              <a:spLocks noChangeArrowheads="1"/>
            </p:cNvSpPr>
            <p:nvPr/>
          </p:nvSpPr>
          <p:spPr bwMode="auto">
            <a:xfrm>
              <a:off x="2069" y="2982"/>
              <a:ext cx="274" cy="327"/>
            </a:xfrm>
            <a:prstGeom prst="rect">
              <a:avLst/>
            </a:prstGeom>
            <a:noFill/>
            <a:ln w="9525">
              <a:noFill/>
              <a:miter lim="800000"/>
              <a:headEnd/>
              <a:tailEnd/>
            </a:ln>
            <a:effectLst/>
          </p:spPr>
          <p:txBody>
            <a:bodyPr>
              <a:spAutoFit/>
            </a:bodyPr>
            <a:lstStyle/>
            <a:p>
              <a:pPr>
                <a:buClrTx/>
              </a:pPr>
              <a:r>
                <a:rPr lang="en-US" b="1"/>
                <a:t>8</a:t>
              </a:r>
            </a:p>
          </p:txBody>
        </p:sp>
        <p:sp>
          <p:nvSpPr>
            <p:cNvPr id="362502" name="Text Box 6"/>
            <p:cNvSpPr txBox="1">
              <a:spLocks noChangeArrowheads="1"/>
            </p:cNvSpPr>
            <p:nvPr/>
          </p:nvSpPr>
          <p:spPr bwMode="auto">
            <a:xfrm>
              <a:off x="2686" y="2972"/>
              <a:ext cx="274" cy="327"/>
            </a:xfrm>
            <a:prstGeom prst="rect">
              <a:avLst/>
            </a:prstGeom>
            <a:noFill/>
            <a:ln w="9525">
              <a:noFill/>
              <a:miter lim="800000"/>
              <a:headEnd/>
              <a:tailEnd/>
            </a:ln>
            <a:effectLst/>
          </p:spPr>
          <p:txBody>
            <a:bodyPr>
              <a:spAutoFit/>
            </a:bodyPr>
            <a:lstStyle/>
            <a:p>
              <a:pPr>
                <a:buClrTx/>
              </a:pPr>
              <a:r>
                <a:rPr lang="en-US" b="1"/>
                <a:t>9</a:t>
              </a:r>
            </a:p>
          </p:txBody>
        </p:sp>
        <p:sp>
          <p:nvSpPr>
            <p:cNvPr id="362503" name="Text Box 7"/>
            <p:cNvSpPr txBox="1">
              <a:spLocks noChangeArrowheads="1"/>
            </p:cNvSpPr>
            <p:nvPr/>
          </p:nvSpPr>
          <p:spPr bwMode="auto">
            <a:xfrm>
              <a:off x="3933" y="2984"/>
              <a:ext cx="420" cy="327"/>
            </a:xfrm>
            <a:prstGeom prst="rect">
              <a:avLst/>
            </a:prstGeom>
            <a:noFill/>
            <a:ln w="9525">
              <a:noFill/>
              <a:miter lim="800000"/>
              <a:headEnd/>
              <a:tailEnd/>
            </a:ln>
            <a:effectLst/>
          </p:spPr>
          <p:txBody>
            <a:bodyPr>
              <a:spAutoFit/>
            </a:bodyPr>
            <a:lstStyle/>
            <a:p>
              <a:pPr>
                <a:buClrTx/>
              </a:pPr>
              <a:r>
                <a:rPr lang="en-US" b="1"/>
                <a:t>10</a:t>
              </a:r>
            </a:p>
          </p:txBody>
        </p:sp>
        <p:sp>
          <p:nvSpPr>
            <p:cNvPr id="362504" name="Text Box 8"/>
            <p:cNvSpPr txBox="1">
              <a:spLocks noChangeArrowheads="1"/>
            </p:cNvSpPr>
            <p:nvPr/>
          </p:nvSpPr>
          <p:spPr bwMode="auto">
            <a:xfrm>
              <a:off x="3262" y="2984"/>
              <a:ext cx="420" cy="327"/>
            </a:xfrm>
            <a:prstGeom prst="rect">
              <a:avLst/>
            </a:prstGeom>
            <a:noFill/>
            <a:ln w="9525">
              <a:noFill/>
              <a:miter lim="800000"/>
              <a:headEnd/>
              <a:tailEnd/>
            </a:ln>
            <a:effectLst/>
          </p:spPr>
          <p:txBody>
            <a:bodyPr>
              <a:spAutoFit/>
            </a:bodyPr>
            <a:lstStyle/>
            <a:p>
              <a:pPr>
                <a:buClrTx/>
              </a:pPr>
              <a:r>
                <a:rPr lang="en-US" b="1"/>
                <a:t>11</a:t>
              </a:r>
            </a:p>
          </p:txBody>
        </p:sp>
        <p:sp>
          <p:nvSpPr>
            <p:cNvPr id="362505" name="Text Box 9"/>
            <p:cNvSpPr txBox="1">
              <a:spLocks noChangeArrowheads="1"/>
            </p:cNvSpPr>
            <p:nvPr/>
          </p:nvSpPr>
          <p:spPr bwMode="auto">
            <a:xfrm>
              <a:off x="1993" y="2484"/>
              <a:ext cx="420" cy="327"/>
            </a:xfrm>
            <a:prstGeom prst="rect">
              <a:avLst/>
            </a:prstGeom>
            <a:noFill/>
            <a:ln w="9525">
              <a:noFill/>
              <a:miter lim="800000"/>
              <a:headEnd/>
              <a:tailEnd/>
            </a:ln>
            <a:effectLst/>
          </p:spPr>
          <p:txBody>
            <a:bodyPr>
              <a:spAutoFit/>
            </a:bodyPr>
            <a:lstStyle/>
            <a:p>
              <a:pPr>
                <a:buClrTx/>
              </a:pPr>
              <a:r>
                <a:rPr lang="en-US" b="1"/>
                <a:t>12</a:t>
              </a:r>
            </a:p>
          </p:txBody>
        </p:sp>
        <p:sp>
          <p:nvSpPr>
            <p:cNvPr id="362506" name="Text Box 10"/>
            <p:cNvSpPr txBox="1">
              <a:spLocks noChangeArrowheads="1"/>
            </p:cNvSpPr>
            <p:nvPr/>
          </p:nvSpPr>
          <p:spPr bwMode="auto">
            <a:xfrm>
              <a:off x="2621" y="2483"/>
              <a:ext cx="420" cy="327"/>
            </a:xfrm>
            <a:prstGeom prst="rect">
              <a:avLst/>
            </a:prstGeom>
            <a:noFill/>
            <a:ln w="9525">
              <a:noFill/>
              <a:miter lim="800000"/>
              <a:headEnd/>
              <a:tailEnd/>
            </a:ln>
            <a:effectLst/>
          </p:spPr>
          <p:txBody>
            <a:bodyPr>
              <a:spAutoFit/>
            </a:bodyPr>
            <a:lstStyle/>
            <a:p>
              <a:pPr>
                <a:buClrTx/>
              </a:pPr>
              <a:r>
                <a:rPr lang="en-US" b="1"/>
                <a:t>13</a:t>
              </a:r>
            </a:p>
          </p:txBody>
        </p:sp>
        <p:sp>
          <p:nvSpPr>
            <p:cNvPr id="362507" name="Text Box 11"/>
            <p:cNvSpPr txBox="1">
              <a:spLocks noChangeArrowheads="1"/>
            </p:cNvSpPr>
            <p:nvPr/>
          </p:nvSpPr>
          <p:spPr bwMode="auto">
            <a:xfrm>
              <a:off x="3919" y="2484"/>
              <a:ext cx="420" cy="327"/>
            </a:xfrm>
            <a:prstGeom prst="rect">
              <a:avLst/>
            </a:prstGeom>
            <a:noFill/>
            <a:ln w="9525">
              <a:noFill/>
              <a:miter lim="800000"/>
              <a:headEnd/>
              <a:tailEnd/>
            </a:ln>
            <a:effectLst/>
          </p:spPr>
          <p:txBody>
            <a:bodyPr>
              <a:spAutoFit/>
            </a:bodyPr>
            <a:lstStyle/>
            <a:p>
              <a:pPr>
                <a:buClrTx/>
              </a:pPr>
              <a:r>
                <a:rPr lang="en-US" b="1"/>
                <a:t>14</a:t>
              </a:r>
            </a:p>
          </p:txBody>
        </p:sp>
        <p:sp>
          <p:nvSpPr>
            <p:cNvPr id="362508" name="Text Box 12"/>
            <p:cNvSpPr txBox="1">
              <a:spLocks noChangeArrowheads="1"/>
            </p:cNvSpPr>
            <p:nvPr/>
          </p:nvSpPr>
          <p:spPr bwMode="auto">
            <a:xfrm>
              <a:off x="3262" y="2484"/>
              <a:ext cx="420" cy="327"/>
            </a:xfrm>
            <a:prstGeom prst="rect">
              <a:avLst/>
            </a:prstGeom>
            <a:noFill/>
            <a:ln w="9525">
              <a:noFill/>
              <a:miter lim="800000"/>
              <a:headEnd/>
              <a:tailEnd/>
            </a:ln>
            <a:effectLst/>
          </p:spPr>
          <p:txBody>
            <a:bodyPr>
              <a:spAutoFit/>
            </a:bodyPr>
            <a:lstStyle/>
            <a:p>
              <a:pPr>
                <a:buClrTx/>
              </a:pPr>
              <a:r>
                <a:rPr lang="en-US" b="1"/>
                <a:t>15</a:t>
              </a:r>
            </a:p>
          </p:txBody>
        </p:sp>
        <p:sp>
          <p:nvSpPr>
            <p:cNvPr id="362509" name="Text Box 13"/>
            <p:cNvSpPr txBox="1">
              <a:spLocks noChangeArrowheads="1"/>
            </p:cNvSpPr>
            <p:nvPr/>
          </p:nvSpPr>
          <p:spPr bwMode="auto">
            <a:xfrm>
              <a:off x="2050" y="1498"/>
              <a:ext cx="274" cy="288"/>
            </a:xfrm>
            <a:prstGeom prst="rect">
              <a:avLst/>
            </a:prstGeom>
            <a:noFill/>
            <a:ln w="9525">
              <a:noFill/>
              <a:miter lim="800000"/>
              <a:headEnd/>
              <a:tailEnd/>
            </a:ln>
            <a:effectLst/>
          </p:spPr>
          <p:txBody>
            <a:bodyPr>
              <a:spAutoFit/>
            </a:bodyPr>
            <a:lstStyle/>
            <a:p>
              <a:pPr>
                <a:buClrTx/>
              </a:pPr>
              <a:r>
                <a:rPr lang="en-US" sz="2400" b="1"/>
                <a:t>0</a:t>
              </a:r>
            </a:p>
          </p:txBody>
        </p:sp>
        <p:sp>
          <p:nvSpPr>
            <p:cNvPr id="362510" name="Text Box 14"/>
            <p:cNvSpPr txBox="1">
              <a:spLocks noChangeArrowheads="1"/>
            </p:cNvSpPr>
            <p:nvPr/>
          </p:nvSpPr>
          <p:spPr bwMode="auto">
            <a:xfrm>
              <a:off x="2673" y="1484"/>
              <a:ext cx="274" cy="327"/>
            </a:xfrm>
            <a:prstGeom prst="rect">
              <a:avLst/>
            </a:prstGeom>
            <a:noFill/>
            <a:ln w="9525">
              <a:noFill/>
              <a:miter lim="800000"/>
              <a:headEnd/>
              <a:tailEnd/>
            </a:ln>
            <a:effectLst/>
          </p:spPr>
          <p:txBody>
            <a:bodyPr>
              <a:spAutoFit/>
            </a:bodyPr>
            <a:lstStyle/>
            <a:p>
              <a:pPr>
                <a:buClrTx/>
              </a:pPr>
              <a:r>
                <a:rPr lang="en-US" b="1"/>
                <a:t>1</a:t>
              </a:r>
            </a:p>
          </p:txBody>
        </p:sp>
        <p:sp>
          <p:nvSpPr>
            <p:cNvPr id="362511" name="Text Box 15"/>
            <p:cNvSpPr txBox="1">
              <a:spLocks noChangeArrowheads="1"/>
            </p:cNvSpPr>
            <p:nvPr/>
          </p:nvSpPr>
          <p:spPr bwMode="auto">
            <a:xfrm>
              <a:off x="3322" y="1493"/>
              <a:ext cx="274" cy="327"/>
            </a:xfrm>
            <a:prstGeom prst="rect">
              <a:avLst/>
            </a:prstGeom>
            <a:noFill/>
            <a:ln w="9525">
              <a:noFill/>
              <a:miter lim="800000"/>
              <a:headEnd/>
              <a:tailEnd/>
            </a:ln>
            <a:effectLst/>
          </p:spPr>
          <p:txBody>
            <a:bodyPr>
              <a:spAutoFit/>
            </a:bodyPr>
            <a:lstStyle/>
            <a:p>
              <a:pPr>
                <a:buClrTx/>
              </a:pPr>
              <a:r>
                <a:rPr lang="en-US" b="1"/>
                <a:t>3</a:t>
              </a:r>
            </a:p>
          </p:txBody>
        </p:sp>
        <p:sp>
          <p:nvSpPr>
            <p:cNvPr id="362512" name="Text Box 16"/>
            <p:cNvSpPr txBox="1">
              <a:spLocks noChangeArrowheads="1"/>
            </p:cNvSpPr>
            <p:nvPr/>
          </p:nvSpPr>
          <p:spPr bwMode="auto">
            <a:xfrm>
              <a:off x="3979" y="1476"/>
              <a:ext cx="274" cy="327"/>
            </a:xfrm>
            <a:prstGeom prst="rect">
              <a:avLst/>
            </a:prstGeom>
            <a:noFill/>
            <a:ln w="9525">
              <a:noFill/>
              <a:miter lim="800000"/>
              <a:headEnd/>
              <a:tailEnd/>
            </a:ln>
            <a:effectLst/>
          </p:spPr>
          <p:txBody>
            <a:bodyPr>
              <a:spAutoFit/>
            </a:bodyPr>
            <a:lstStyle/>
            <a:p>
              <a:pPr>
                <a:buClrTx/>
              </a:pPr>
              <a:r>
                <a:rPr lang="en-US" b="1"/>
                <a:t>2</a:t>
              </a:r>
            </a:p>
          </p:txBody>
        </p:sp>
        <p:sp>
          <p:nvSpPr>
            <p:cNvPr id="362513" name="Text Box 17"/>
            <p:cNvSpPr txBox="1">
              <a:spLocks noChangeArrowheads="1"/>
            </p:cNvSpPr>
            <p:nvPr/>
          </p:nvSpPr>
          <p:spPr bwMode="auto">
            <a:xfrm>
              <a:off x="2677" y="1996"/>
              <a:ext cx="274" cy="327"/>
            </a:xfrm>
            <a:prstGeom prst="rect">
              <a:avLst/>
            </a:prstGeom>
            <a:noFill/>
            <a:ln w="9525">
              <a:noFill/>
              <a:miter lim="800000"/>
              <a:headEnd/>
              <a:tailEnd/>
            </a:ln>
            <a:effectLst/>
          </p:spPr>
          <p:txBody>
            <a:bodyPr>
              <a:spAutoFit/>
            </a:bodyPr>
            <a:lstStyle/>
            <a:p>
              <a:pPr>
                <a:buClrTx/>
              </a:pPr>
              <a:r>
                <a:rPr lang="en-US" b="1"/>
                <a:t>5</a:t>
              </a:r>
            </a:p>
          </p:txBody>
        </p:sp>
        <p:sp>
          <p:nvSpPr>
            <p:cNvPr id="362514" name="Text Box 18"/>
            <p:cNvSpPr txBox="1">
              <a:spLocks noChangeArrowheads="1"/>
            </p:cNvSpPr>
            <p:nvPr/>
          </p:nvSpPr>
          <p:spPr bwMode="auto">
            <a:xfrm>
              <a:off x="3951" y="1987"/>
              <a:ext cx="274" cy="327"/>
            </a:xfrm>
            <a:prstGeom prst="rect">
              <a:avLst/>
            </a:prstGeom>
            <a:noFill/>
            <a:ln w="9525">
              <a:noFill/>
              <a:miter lim="800000"/>
              <a:headEnd/>
              <a:tailEnd/>
            </a:ln>
            <a:effectLst/>
          </p:spPr>
          <p:txBody>
            <a:bodyPr>
              <a:spAutoFit/>
            </a:bodyPr>
            <a:lstStyle/>
            <a:p>
              <a:pPr>
                <a:buClrTx/>
              </a:pPr>
              <a:r>
                <a:rPr lang="en-US" b="1"/>
                <a:t>6</a:t>
              </a:r>
            </a:p>
          </p:txBody>
        </p:sp>
        <p:sp>
          <p:nvSpPr>
            <p:cNvPr id="362515" name="Text Box 19"/>
            <p:cNvSpPr txBox="1">
              <a:spLocks noChangeArrowheads="1"/>
            </p:cNvSpPr>
            <p:nvPr/>
          </p:nvSpPr>
          <p:spPr bwMode="auto">
            <a:xfrm>
              <a:off x="2045" y="2007"/>
              <a:ext cx="274" cy="327"/>
            </a:xfrm>
            <a:prstGeom prst="rect">
              <a:avLst/>
            </a:prstGeom>
            <a:noFill/>
            <a:ln w="9525">
              <a:noFill/>
              <a:miter lim="800000"/>
              <a:headEnd/>
              <a:tailEnd/>
            </a:ln>
            <a:effectLst/>
          </p:spPr>
          <p:txBody>
            <a:bodyPr>
              <a:spAutoFit/>
            </a:bodyPr>
            <a:lstStyle/>
            <a:p>
              <a:pPr>
                <a:buClrTx/>
              </a:pPr>
              <a:r>
                <a:rPr lang="en-US" b="1"/>
                <a:t>4</a:t>
              </a:r>
            </a:p>
          </p:txBody>
        </p:sp>
        <p:sp>
          <p:nvSpPr>
            <p:cNvPr id="362516" name="Text Box 20"/>
            <p:cNvSpPr txBox="1">
              <a:spLocks noChangeArrowheads="1"/>
            </p:cNvSpPr>
            <p:nvPr/>
          </p:nvSpPr>
          <p:spPr bwMode="auto">
            <a:xfrm>
              <a:off x="3335" y="2000"/>
              <a:ext cx="274" cy="327"/>
            </a:xfrm>
            <a:prstGeom prst="rect">
              <a:avLst/>
            </a:prstGeom>
            <a:noFill/>
            <a:ln w="9525">
              <a:noFill/>
              <a:miter lim="800000"/>
              <a:headEnd/>
              <a:tailEnd/>
            </a:ln>
            <a:effectLst/>
          </p:spPr>
          <p:txBody>
            <a:bodyPr>
              <a:spAutoFit/>
            </a:bodyPr>
            <a:lstStyle/>
            <a:p>
              <a:pPr>
                <a:buClrTx/>
              </a:pPr>
              <a:r>
                <a:rPr lang="en-US" b="1"/>
                <a:t>7</a:t>
              </a:r>
            </a:p>
          </p:txBody>
        </p:sp>
        <p:sp>
          <p:nvSpPr>
            <p:cNvPr id="362517" name="Rectangle 21"/>
            <p:cNvSpPr>
              <a:spLocks noChangeArrowheads="1"/>
            </p:cNvSpPr>
            <p:nvPr/>
          </p:nvSpPr>
          <p:spPr bwMode="auto">
            <a:xfrm>
              <a:off x="1598" y="1551"/>
              <a:ext cx="2638" cy="1965"/>
            </a:xfrm>
            <a:prstGeom prst="rect">
              <a:avLst/>
            </a:prstGeom>
            <a:noFill/>
            <a:ln w="38100">
              <a:solidFill>
                <a:schemeClr val="tx1"/>
              </a:solidFill>
              <a:miter lim="800000"/>
              <a:headEnd/>
              <a:tailEnd/>
            </a:ln>
            <a:effectLst/>
          </p:spPr>
          <p:txBody>
            <a:bodyPr wrap="none" anchor="ctr"/>
            <a:lstStyle/>
            <a:p>
              <a:endParaRPr lang="en-CA"/>
            </a:p>
          </p:txBody>
        </p:sp>
        <p:sp>
          <p:nvSpPr>
            <p:cNvPr id="362519" name="Line 23"/>
            <p:cNvSpPr>
              <a:spLocks noChangeShapeType="1"/>
            </p:cNvSpPr>
            <p:nvPr/>
          </p:nvSpPr>
          <p:spPr bwMode="auto">
            <a:xfrm flipV="1">
              <a:off x="1257" y="2519"/>
              <a:ext cx="2992" cy="5"/>
            </a:xfrm>
            <a:prstGeom prst="line">
              <a:avLst/>
            </a:prstGeom>
            <a:noFill/>
            <a:ln w="38100">
              <a:solidFill>
                <a:schemeClr val="tx1"/>
              </a:solidFill>
              <a:round/>
              <a:headEnd/>
              <a:tailEnd/>
            </a:ln>
            <a:effectLst/>
          </p:spPr>
          <p:txBody>
            <a:bodyPr/>
            <a:lstStyle/>
            <a:p>
              <a:endParaRPr lang="en-CA"/>
            </a:p>
          </p:txBody>
        </p:sp>
        <p:sp>
          <p:nvSpPr>
            <p:cNvPr id="362522" name="Text Box 26"/>
            <p:cNvSpPr txBox="1">
              <a:spLocks noChangeArrowheads="1"/>
            </p:cNvSpPr>
            <p:nvPr/>
          </p:nvSpPr>
          <p:spPr bwMode="auto">
            <a:xfrm>
              <a:off x="4375" y="2401"/>
              <a:ext cx="274" cy="327"/>
            </a:xfrm>
            <a:prstGeom prst="rect">
              <a:avLst/>
            </a:prstGeom>
            <a:noFill/>
            <a:ln w="9525">
              <a:noFill/>
              <a:miter lim="800000"/>
              <a:headEnd/>
              <a:tailEnd/>
            </a:ln>
            <a:effectLst/>
          </p:spPr>
          <p:txBody>
            <a:bodyPr>
              <a:spAutoFit/>
            </a:bodyPr>
            <a:lstStyle/>
            <a:p>
              <a:pPr>
                <a:buClrTx/>
              </a:pPr>
              <a:r>
                <a:rPr lang="en-US" b="1"/>
                <a:t>X</a:t>
              </a:r>
            </a:p>
          </p:txBody>
        </p:sp>
        <p:sp>
          <p:nvSpPr>
            <p:cNvPr id="362523" name="Text Box 27"/>
            <p:cNvSpPr txBox="1">
              <a:spLocks noChangeArrowheads="1"/>
            </p:cNvSpPr>
            <p:nvPr/>
          </p:nvSpPr>
          <p:spPr bwMode="auto">
            <a:xfrm>
              <a:off x="3471" y="1153"/>
              <a:ext cx="274" cy="328"/>
            </a:xfrm>
            <a:prstGeom prst="rect">
              <a:avLst/>
            </a:prstGeom>
            <a:noFill/>
            <a:ln w="9525">
              <a:noFill/>
              <a:miter lim="800000"/>
              <a:headEnd/>
              <a:tailEnd/>
            </a:ln>
            <a:effectLst/>
          </p:spPr>
          <p:txBody>
            <a:bodyPr>
              <a:spAutoFit/>
            </a:bodyPr>
            <a:lstStyle/>
            <a:p>
              <a:pPr>
                <a:buClrTx/>
              </a:pPr>
              <a:r>
                <a:rPr lang="en-US" b="1"/>
                <a:t>Y</a:t>
              </a:r>
            </a:p>
          </p:txBody>
        </p:sp>
        <p:sp>
          <p:nvSpPr>
            <p:cNvPr id="362524" name="Text Box 28"/>
            <p:cNvSpPr txBox="1">
              <a:spLocks noChangeArrowheads="1"/>
            </p:cNvSpPr>
            <p:nvPr/>
          </p:nvSpPr>
          <p:spPr bwMode="auto">
            <a:xfrm>
              <a:off x="2801" y="3645"/>
              <a:ext cx="274" cy="326"/>
            </a:xfrm>
            <a:prstGeom prst="rect">
              <a:avLst/>
            </a:prstGeom>
            <a:noFill/>
            <a:ln w="9525">
              <a:noFill/>
              <a:miter lim="800000"/>
              <a:headEnd/>
              <a:tailEnd/>
            </a:ln>
            <a:effectLst/>
          </p:spPr>
          <p:txBody>
            <a:bodyPr>
              <a:spAutoFit/>
            </a:bodyPr>
            <a:lstStyle/>
            <a:p>
              <a:pPr>
                <a:buClrTx/>
              </a:pPr>
              <a:r>
                <a:rPr lang="en-US" b="1"/>
                <a:t>Z</a:t>
              </a:r>
            </a:p>
          </p:txBody>
        </p:sp>
        <p:sp>
          <p:nvSpPr>
            <p:cNvPr id="362525" name="Line 29"/>
            <p:cNvSpPr>
              <a:spLocks noChangeShapeType="1"/>
            </p:cNvSpPr>
            <p:nvPr/>
          </p:nvSpPr>
          <p:spPr bwMode="auto">
            <a:xfrm flipV="1">
              <a:off x="1585" y="2041"/>
              <a:ext cx="3049" cy="1"/>
            </a:xfrm>
            <a:prstGeom prst="line">
              <a:avLst/>
            </a:prstGeom>
            <a:noFill/>
            <a:ln w="38100">
              <a:solidFill>
                <a:schemeClr val="tx1"/>
              </a:solidFill>
              <a:round/>
              <a:headEnd/>
              <a:tailEnd/>
            </a:ln>
            <a:effectLst/>
          </p:spPr>
          <p:txBody>
            <a:bodyPr/>
            <a:lstStyle/>
            <a:p>
              <a:endParaRPr lang="en-CA"/>
            </a:p>
          </p:txBody>
        </p:sp>
        <p:sp>
          <p:nvSpPr>
            <p:cNvPr id="362526" name="Line 30"/>
            <p:cNvSpPr>
              <a:spLocks noChangeShapeType="1"/>
            </p:cNvSpPr>
            <p:nvPr/>
          </p:nvSpPr>
          <p:spPr bwMode="auto">
            <a:xfrm>
              <a:off x="1600" y="3020"/>
              <a:ext cx="3024" cy="0"/>
            </a:xfrm>
            <a:prstGeom prst="line">
              <a:avLst/>
            </a:prstGeom>
            <a:noFill/>
            <a:ln w="38100">
              <a:solidFill>
                <a:schemeClr val="tx1"/>
              </a:solidFill>
              <a:round/>
              <a:headEnd/>
              <a:tailEnd/>
            </a:ln>
            <a:effectLst/>
          </p:spPr>
          <p:txBody>
            <a:bodyPr/>
            <a:lstStyle/>
            <a:p>
              <a:endParaRPr lang="en-CA"/>
            </a:p>
          </p:txBody>
        </p:sp>
        <p:sp>
          <p:nvSpPr>
            <p:cNvPr id="362527" name="Text Box 31"/>
            <p:cNvSpPr txBox="1">
              <a:spLocks noChangeArrowheads="1"/>
            </p:cNvSpPr>
            <p:nvPr/>
          </p:nvSpPr>
          <p:spPr bwMode="auto">
            <a:xfrm>
              <a:off x="1196" y="2805"/>
              <a:ext cx="337" cy="326"/>
            </a:xfrm>
            <a:prstGeom prst="rect">
              <a:avLst/>
            </a:prstGeom>
            <a:noFill/>
            <a:ln w="9525">
              <a:noFill/>
              <a:miter lim="800000"/>
              <a:headEnd/>
              <a:tailEnd/>
            </a:ln>
            <a:effectLst/>
          </p:spPr>
          <p:txBody>
            <a:bodyPr>
              <a:spAutoFit/>
            </a:bodyPr>
            <a:lstStyle/>
            <a:p>
              <a:pPr>
                <a:buClrTx/>
              </a:pPr>
              <a:r>
                <a:rPr lang="en-US" b="1"/>
                <a:t>W</a:t>
              </a:r>
            </a:p>
          </p:txBody>
        </p:sp>
      </p:grpSp>
      <p:sp>
        <p:nvSpPr>
          <p:cNvPr id="362529" name="AutoShape 33"/>
          <p:cNvSpPr>
            <a:spLocks noChangeArrowheads="1"/>
          </p:cNvSpPr>
          <p:nvPr/>
        </p:nvSpPr>
        <p:spPr bwMode="auto">
          <a:xfrm>
            <a:off x="4737100" y="2578100"/>
            <a:ext cx="1854200" cy="1358900"/>
          </a:xfrm>
          <a:prstGeom prst="roundRect">
            <a:avLst>
              <a:gd name="adj" fmla="val 16667"/>
            </a:avLst>
          </a:prstGeom>
          <a:noFill/>
          <a:ln w="38100">
            <a:solidFill>
              <a:schemeClr val="accent2"/>
            </a:solidFill>
            <a:round/>
            <a:headEnd/>
            <a:tailEnd/>
          </a:ln>
          <a:effectLst/>
        </p:spPr>
        <p:txBody>
          <a:bodyPr wrap="none" lIns="0" rIns="0" anchor="ctr">
            <a:spAutoFit/>
          </a:bodyPr>
          <a:lstStyle/>
          <a:p>
            <a:endParaRPr lang="en-CA"/>
          </a:p>
        </p:txBody>
      </p:sp>
      <p:sp>
        <p:nvSpPr>
          <p:cNvPr id="362530" name="AutoShape 34"/>
          <p:cNvSpPr>
            <a:spLocks noChangeArrowheads="1"/>
          </p:cNvSpPr>
          <p:nvPr/>
        </p:nvSpPr>
        <p:spPr bwMode="auto">
          <a:xfrm>
            <a:off x="3759200" y="3340100"/>
            <a:ext cx="1854200" cy="1358900"/>
          </a:xfrm>
          <a:prstGeom prst="roundRect">
            <a:avLst>
              <a:gd name="adj" fmla="val 16667"/>
            </a:avLst>
          </a:prstGeom>
          <a:noFill/>
          <a:ln w="38100">
            <a:solidFill>
              <a:schemeClr val="accent2"/>
            </a:solidFill>
            <a:round/>
            <a:headEnd/>
            <a:tailEnd/>
          </a:ln>
          <a:effectLst/>
        </p:spPr>
        <p:txBody>
          <a:bodyPr wrap="none" lIns="0" rIns="0" anchor="ctr">
            <a:spAutoFit/>
          </a:bodyPr>
          <a:lstStyle/>
          <a:p>
            <a:endParaRPr lang="en-CA"/>
          </a:p>
        </p:txBody>
      </p:sp>
      <p:grpSp>
        <p:nvGrpSpPr>
          <p:cNvPr id="362547" name="Group 51"/>
          <p:cNvGrpSpPr>
            <a:grpSpLocks/>
          </p:cNvGrpSpPr>
          <p:nvPr/>
        </p:nvGrpSpPr>
        <p:grpSpPr bwMode="auto">
          <a:xfrm>
            <a:off x="1981200" y="2133600"/>
            <a:ext cx="5308600" cy="3797300"/>
            <a:chOff x="1248" y="1336"/>
            <a:chExt cx="3344" cy="2392"/>
          </a:xfrm>
        </p:grpSpPr>
        <p:grpSp>
          <p:nvGrpSpPr>
            <p:cNvPr id="362534" name="Group 38"/>
            <p:cNvGrpSpPr>
              <a:grpSpLocks/>
            </p:cNvGrpSpPr>
            <p:nvPr/>
          </p:nvGrpSpPr>
          <p:grpSpPr bwMode="auto">
            <a:xfrm>
              <a:off x="3632" y="1336"/>
              <a:ext cx="960" cy="672"/>
              <a:chOff x="3632" y="1336"/>
              <a:chExt cx="960" cy="672"/>
            </a:xfrm>
          </p:grpSpPr>
          <p:sp>
            <p:nvSpPr>
              <p:cNvPr id="362531" name="AutoShape 35"/>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2532" name="Rectangle 36"/>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2533" name="Rectangle 37"/>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2535" name="Group 39"/>
            <p:cNvGrpSpPr>
              <a:grpSpLocks/>
            </p:cNvGrpSpPr>
            <p:nvPr/>
          </p:nvGrpSpPr>
          <p:grpSpPr bwMode="auto">
            <a:xfrm flipH="1">
              <a:off x="1256" y="1336"/>
              <a:ext cx="1024" cy="672"/>
              <a:chOff x="3632" y="1336"/>
              <a:chExt cx="960" cy="672"/>
            </a:xfrm>
          </p:grpSpPr>
          <p:sp>
            <p:nvSpPr>
              <p:cNvPr id="362536" name="AutoShape 40"/>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2537" name="Rectangle 41"/>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2538" name="Rectangle 42"/>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2539" name="Group 43"/>
            <p:cNvGrpSpPr>
              <a:grpSpLocks/>
            </p:cNvGrpSpPr>
            <p:nvPr/>
          </p:nvGrpSpPr>
          <p:grpSpPr bwMode="auto">
            <a:xfrm flipH="1" flipV="1">
              <a:off x="1248" y="3056"/>
              <a:ext cx="1024" cy="672"/>
              <a:chOff x="3632" y="1336"/>
              <a:chExt cx="960" cy="672"/>
            </a:xfrm>
          </p:grpSpPr>
          <p:sp>
            <p:nvSpPr>
              <p:cNvPr id="362540" name="AutoShape 44"/>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2541" name="Rectangle 45"/>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2542" name="Rectangle 46"/>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2543" name="Group 47"/>
            <p:cNvGrpSpPr>
              <a:grpSpLocks/>
            </p:cNvGrpSpPr>
            <p:nvPr/>
          </p:nvGrpSpPr>
          <p:grpSpPr bwMode="auto">
            <a:xfrm flipV="1">
              <a:off x="3632" y="3048"/>
              <a:ext cx="960" cy="672"/>
              <a:chOff x="3632" y="1336"/>
              <a:chExt cx="960" cy="672"/>
            </a:xfrm>
          </p:grpSpPr>
          <p:sp>
            <p:nvSpPr>
              <p:cNvPr id="362544" name="AutoShape 48"/>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2545" name="Rectangle 49"/>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2546" name="Rectangle 50"/>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30"/>
                                        </p:tgtEl>
                                        <p:attrNameLst>
                                          <p:attrName>style.visibility</p:attrName>
                                        </p:attrNameLst>
                                      </p:cBhvr>
                                      <p:to>
                                        <p:strVal val="visible"/>
                                      </p:to>
                                    </p:set>
                                  </p:childTnLst>
                                  <p:subTnLst>
                                    <p:animClr>
                                      <p:cBhvr override="childStyle">
                                        <p:cTn dur="1" fill="hold" display="0" masterRel="nextClick" afterEffect="1"/>
                                        <p:tgtEl>
                                          <p:spTgt spid="362530"/>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2529"/>
                                        </p:tgtEl>
                                        <p:attrNameLst>
                                          <p:attrName>style.visibility</p:attrName>
                                        </p:attrNameLst>
                                      </p:cBhvr>
                                      <p:to>
                                        <p:strVal val="visible"/>
                                      </p:to>
                                    </p:set>
                                    <p:anim calcmode="lin" valueType="num">
                                      <p:cBhvr additive="base">
                                        <p:cTn id="11" dur="500" fill="hold"/>
                                        <p:tgtEl>
                                          <p:spTgt spid="362529"/>
                                        </p:tgtEl>
                                        <p:attrNameLst>
                                          <p:attrName>ppt_x</p:attrName>
                                        </p:attrNameLst>
                                      </p:cBhvr>
                                      <p:tavLst>
                                        <p:tav tm="0">
                                          <p:val>
                                            <p:strVal val="0-#ppt_w/2"/>
                                          </p:val>
                                        </p:tav>
                                        <p:tav tm="100000">
                                          <p:val>
                                            <p:strVal val="#ppt_x"/>
                                          </p:val>
                                        </p:tav>
                                      </p:tavLst>
                                    </p:anim>
                                    <p:anim calcmode="lin" valueType="num">
                                      <p:cBhvr additive="base">
                                        <p:cTn id="12" dur="500" fill="hold"/>
                                        <p:tgtEl>
                                          <p:spTgt spid="3625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6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29" grpId="0" animBg="1"/>
      <p:bldP spid="3625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18235D34-74B3-434A-9839-38F65776468D}" type="slidenum">
              <a:rPr lang="en-US"/>
              <a:pPr/>
              <a:t>3</a:t>
            </a:fld>
            <a:endParaRPr lang="en-US"/>
          </a:p>
        </p:txBody>
      </p:sp>
      <p:sp>
        <p:nvSpPr>
          <p:cNvPr id="382978" name="Rectangle 2"/>
          <p:cNvSpPr>
            <a:spLocks noGrp="1" noChangeArrowheads="1"/>
          </p:cNvSpPr>
          <p:nvPr>
            <p:ph type="title"/>
          </p:nvPr>
        </p:nvSpPr>
        <p:spPr/>
        <p:txBody>
          <a:bodyPr/>
          <a:lstStyle/>
          <a:p>
            <a:r>
              <a:rPr lang="en-US" b="1"/>
              <a:t>Circuit Optimization</a:t>
            </a:r>
          </a:p>
        </p:txBody>
      </p:sp>
      <p:sp>
        <p:nvSpPr>
          <p:cNvPr id="382979" name="Rectangle 3"/>
          <p:cNvSpPr>
            <a:spLocks noGrp="1" noChangeArrowheads="1"/>
          </p:cNvSpPr>
          <p:nvPr>
            <p:ph type="body" idx="1"/>
          </p:nvPr>
        </p:nvSpPr>
        <p:spPr>
          <a:xfrm>
            <a:off x="706438" y="1273175"/>
            <a:ext cx="7772400" cy="5027613"/>
          </a:xfrm>
        </p:spPr>
        <p:txBody>
          <a:bodyPr/>
          <a:lstStyle/>
          <a:p>
            <a:pPr>
              <a:lnSpc>
                <a:spcPct val="90000"/>
              </a:lnSpc>
            </a:pPr>
            <a:r>
              <a:rPr lang="en-US" b="1"/>
              <a:t>Goal: To obtain the simplest implementation for a given function</a:t>
            </a:r>
          </a:p>
          <a:p>
            <a:pPr>
              <a:lnSpc>
                <a:spcPct val="90000"/>
              </a:lnSpc>
            </a:pPr>
            <a:r>
              <a:rPr lang="en-US" b="1"/>
              <a:t>Optimization is a more formal approach to simplification that is performed using a specific procedure or algorithm</a:t>
            </a:r>
          </a:p>
          <a:p>
            <a:pPr>
              <a:lnSpc>
                <a:spcPct val="90000"/>
              </a:lnSpc>
            </a:pPr>
            <a:r>
              <a:rPr lang="en-US" b="1"/>
              <a:t>Optimization requires a cost criterion to measure the simplicity of a circuit</a:t>
            </a:r>
          </a:p>
          <a:p>
            <a:pPr>
              <a:lnSpc>
                <a:spcPct val="90000"/>
              </a:lnSpc>
            </a:pPr>
            <a:r>
              <a:rPr lang="en-US" b="1"/>
              <a:t>Two distinct cost criteria we will use:</a:t>
            </a:r>
          </a:p>
          <a:p>
            <a:pPr lvl="1">
              <a:lnSpc>
                <a:spcPct val="90000"/>
              </a:lnSpc>
            </a:pPr>
            <a:r>
              <a:rPr lang="en-US" sz="2400" b="1"/>
              <a:t>Literal cost (L)</a:t>
            </a:r>
          </a:p>
          <a:p>
            <a:pPr lvl="1">
              <a:lnSpc>
                <a:spcPct val="90000"/>
              </a:lnSpc>
            </a:pPr>
            <a:r>
              <a:rPr lang="en-US" sz="2400" b="1"/>
              <a:t>Gate input cost (G)</a:t>
            </a:r>
          </a:p>
          <a:p>
            <a:pPr lvl="1">
              <a:lnSpc>
                <a:spcPct val="90000"/>
              </a:lnSpc>
            </a:pPr>
            <a:r>
              <a:rPr lang="en-US" sz="2400" b="1"/>
              <a:t>Gate input cost with NOTs (GN)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r>
              <a:rPr lang="en-US"/>
              <a:t>Chapter 2 - Part 2         </a:t>
            </a:r>
            <a:fld id="{4D66E73F-1A37-4C3A-BF1A-425335B0C4D5}" type="slidenum">
              <a:rPr lang="en-US"/>
              <a:pPr/>
              <a:t>30</a:t>
            </a:fld>
            <a:endParaRPr lang="en-US"/>
          </a:p>
        </p:txBody>
      </p:sp>
      <p:sp>
        <p:nvSpPr>
          <p:cNvPr id="396290" name="Rectangle 2"/>
          <p:cNvSpPr>
            <a:spLocks noGrp="1" noChangeArrowheads="1"/>
          </p:cNvSpPr>
          <p:nvPr>
            <p:ph type="title"/>
          </p:nvPr>
        </p:nvSpPr>
        <p:spPr/>
        <p:txBody>
          <a:bodyPr/>
          <a:lstStyle/>
          <a:p>
            <a:r>
              <a:rPr lang="en-US" b="1"/>
              <a:t>Four-Variable Maps</a:t>
            </a:r>
          </a:p>
        </p:txBody>
      </p:sp>
      <p:sp>
        <p:nvSpPr>
          <p:cNvPr id="396291" name="Rectangle 3"/>
          <p:cNvSpPr>
            <a:spLocks noGrp="1" noChangeArrowheads="1"/>
          </p:cNvSpPr>
          <p:nvPr>
            <p:ph type="body" idx="1"/>
          </p:nvPr>
        </p:nvSpPr>
        <p:spPr>
          <a:xfrm>
            <a:off x="728663" y="1233488"/>
            <a:ext cx="7772400" cy="4724400"/>
          </a:xfrm>
        </p:spPr>
        <p:txBody>
          <a:bodyPr/>
          <a:lstStyle/>
          <a:p>
            <a:r>
              <a:rPr lang="en-US" b="1"/>
              <a:t>Example Shapes of Rectangles:</a:t>
            </a:r>
          </a:p>
        </p:txBody>
      </p:sp>
      <p:sp>
        <p:nvSpPr>
          <p:cNvPr id="396292" name="Line 4"/>
          <p:cNvSpPr>
            <a:spLocks noChangeShapeType="1"/>
          </p:cNvSpPr>
          <p:nvPr/>
        </p:nvSpPr>
        <p:spPr bwMode="auto">
          <a:xfrm>
            <a:off x="4678363" y="1804988"/>
            <a:ext cx="0" cy="3787775"/>
          </a:xfrm>
          <a:prstGeom prst="line">
            <a:avLst/>
          </a:prstGeom>
          <a:noFill/>
          <a:ln w="38100">
            <a:solidFill>
              <a:schemeClr val="tx1"/>
            </a:solidFill>
            <a:round/>
            <a:headEnd/>
            <a:tailEnd/>
          </a:ln>
          <a:effectLst/>
        </p:spPr>
        <p:txBody>
          <a:bodyPr/>
          <a:lstStyle/>
          <a:p>
            <a:endParaRPr lang="en-CA"/>
          </a:p>
        </p:txBody>
      </p:sp>
      <p:sp>
        <p:nvSpPr>
          <p:cNvPr id="396293" name="Line 5"/>
          <p:cNvSpPr>
            <a:spLocks noChangeShapeType="1"/>
          </p:cNvSpPr>
          <p:nvPr/>
        </p:nvSpPr>
        <p:spPr bwMode="auto">
          <a:xfrm>
            <a:off x="3662363" y="2466975"/>
            <a:ext cx="0" cy="3871913"/>
          </a:xfrm>
          <a:prstGeom prst="line">
            <a:avLst/>
          </a:prstGeom>
          <a:noFill/>
          <a:ln w="38100">
            <a:solidFill>
              <a:schemeClr val="tx1"/>
            </a:solidFill>
            <a:round/>
            <a:headEnd/>
            <a:tailEnd/>
          </a:ln>
          <a:effectLst/>
        </p:spPr>
        <p:txBody>
          <a:bodyPr/>
          <a:lstStyle/>
          <a:p>
            <a:endParaRPr lang="en-CA"/>
          </a:p>
        </p:txBody>
      </p:sp>
      <p:sp>
        <p:nvSpPr>
          <p:cNvPr id="396294" name="Line 6"/>
          <p:cNvSpPr>
            <a:spLocks noChangeShapeType="1"/>
          </p:cNvSpPr>
          <p:nvPr/>
        </p:nvSpPr>
        <p:spPr bwMode="auto">
          <a:xfrm flipH="1">
            <a:off x="5724525" y="2444750"/>
            <a:ext cx="0" cy="3937000"/>
          </a:xfrm>
          <a:prstGeom prst="line">
            <a:avLst/>
          </a:prstGeom>
          <a:noFill/>
          <a:ln w="38100">
            <a:solidFill>
              <a:schemeClr val="tx1"/>
            </a:solidFill>
            <a:round/>
            <a:headEnd/>
            <a:tailEnd/>
          </a:ln>
          <a:effectLst/>
        </p:spPr>
        <p:txBody>
          <a:bodyPr/>
          <a:lstStyle/>
          <a:p>
            <a:endParaRPr lang="en-CA"/>
          </a:p>
        </p:txBody>
      </p:sp>
      <p:sp>
        <p:nvSpPr>
          <p:cNvPr id="396314" name="Text Box 26"/>
          <p:cNvSpPr txBox="1">
            <a:spLocks noChangeArrowheads="1"/>
          </p:cNvSpPr>
          <p:nvPr/>
        </p:nvSpPr>
        <p:spPr bwMode="auto">
          <a:xfrm>
            <a:off x="7046913" y="3773488"/>
            <a:ext cx="434975" cy="519112"/>
          </a:xfrm>
          <a:prstGeom prst="rect">
            <a:avLst/>
          </a:prstGeom>
          <a:noFill/>
          <a:ln w="9525">
            <a:noFill/>
            <a:miter lim="800000"/>
            <a:headEnd/>
            <a:tailEnd/>
          </a:ln>
          <a:effectLst/>
        </p:spPr>
        <p:txBody>
          <a:bodyPr>
            <a:spAutoFit/>
          </a:bodyPr>
          <a:lstStyle/>
          <a:p>
            <a:pPr>
              <a:buClrTx/>
            </a:pPr>
            <a:r>
              <a:rPr lang="en-US" b="1"/>
              <a:t>X</a:t>
            </a:r>
          </a:p>
        </p:txBody>
      </p:sp>
      <p:sp>
        <p:nvSpPr>
          <p:cNvPr id="396315" name="Text Box 27"/>
          <p:cNvSpPr txBox="1">
            <a:spLocks noChangeArrowheads="1"/>
          </p:cNvSpPr>
          <p:nvPr/>
        </p:nvSpPr>
        <p:spPr bwMode="auto">
          <a:xfrm>
            <a:off x="5522913" y="1690688"/>
            <a:ext cx="434975" cy="520700"/>
          </a:xfrm>
          <a:prstGeom prst="rect">
            <a:avLst/>
          </a:prstGeom>
          <a:noFill/>
          <a:ln w="9525">
            <a:noFill/>
            <a:miter lim="800000"/>
            <a:headEnd/>
            <a:tailEnd/>
          </a:ln>
          <a:effectLst/>
        </p:spPr>
        <p:txBody>
          <a:bodyPr>
            <a:spAutoFit/>
          </a:bodyPr>
          <a:lstStyle/>
          <a:p>
            <a:pPr>
              <a:buClrTx/>
            </a:pPr>
            <a:r>
              <a:rPr lang="en-US" b="1"/>
              <a:t>Y</a:t>
            </a:r>
          </a:p>
        </p:txBody>
      </p:sp>
      <p:sp>
        <p:nvSpPr>
          <p:cNvPr id="396316" name="Text Box 28"/>
          <p:cNvSpPr txBox="1">
            <a:spLocks noChangeArrowheads="1"/>
          </p:cNvSpPr>
          <p:nvPr/>
        </p:nvSpPr>
        <p:spPr bwMode="auto">
          <a:xfrm>
            <a:off x="4459288" y="5964238"/>
            <a:ext cx="434975" cy="517525"/>
          </a:xfrm>
          <a:prstGeom prst="rect">
            <a:avLst/>
          </a:prstGeom>
          <a:noFill/>
          <a:ln w="9525">
            <a:noFill/>
            <a:miter lim="800000"/>
            <a:headEnd/>
            <a:tailEnd/>
          </a:ln>
          <a:effectLst/>
        </p:spPr>
        <p:txBody>
          <a:bodyPr>
            <a:spAutoFit/>
          </a:bodyPr>
          <a:lstStyle/>
          <a:p>
            <a:pPr>
              <a:buClrTx/>
            </a:pPr>
            <a:r>
              <a:rPr lang="en-US" b="1"/>
              <a:t>Z</a:t>
            </a:r>
          </a:p>
        </p:txBody>
      </p:sp>
      <p:grpSp>
        <p:nvGrpSpPr>
          <p:cNvPr id="396343" name="Group 55"/>
          <p:cNvGrpSpPr>
            <a:grpSpLocks/>
          </p:cNvGrpSpPr>
          <p:nvPr/>
        </p:nvGrpSpPr>
        <p:grpSpPr bwMode="auto">
          <a:xfrm>
            <a:off x="2008188" y="2355850"/>
            <a:ext cx="5360987" cy="3238500"/>
            <a:chOff x="1265" y="1484"/>
            <a:chExt cx="3377" cy="2040"/>
          </a:xfrm>
        </p:grpSpPr>
        <p:sp>
          <p:nvSpPr>
            <p:cNvPr id="396296" name="Text Box 8"/>
            <p:cNvSpPr txBox="1">
              <a:spLocks noChangeArrowheads="1"/>
            </p:cNvSpPr>
            <p:nvPr/>
          </p:nvSpPr>
          <p:spPr bwMode="auto">
            <a:xfrm>
              <a:off x="2077" y="2990"/>
              <a:ext cx="274" cy="327"/>
            </a:xfrm>
            <a:prstGeom prst="rect">
              <a:avLst/>
            </a:prstGeom>
            <a:noFill/>
            <a:ln w="9525">
              <a:noFill/>
              <a:miter lim="800000"/>
              <a:headEnd/>
              <a:tailEnd/>
            </a:ln>
            <a:effectLst/>
          </p:spPr>
          <p:txBody>
            <a:bodyPr>
              <a:spAutoFit/>
            </a:bodyPr>
            <a:lstStyle/>
            <a:p>
              <a:pPr>
                <a:buClrTx/>
              </a:pPr>
              <a:r>
                <a:rPr lang="en-US" b="1"/>
                <a:t>8</a:t>
              </a:r>
            </a:p>
          </p:txBody>
        </p:sp>
        <p:sp>
          <p:nvSpPr>
            <p:cNvPr id="396297" name="Text Box 9"/>
            <p:cNvSpPr txBox="1">
              <a:spLocks noChangeArrowheads="1"/>
            </p:cNvSpPr>
            <p:nvPr/>
          </p:nvSpPr>
          <p:spPr bwMode="auto">
            <a:xfrm>
              <a:off x="2694" y="2980"/>
              <a:ext cx="274" cy="327"/>
            </a:xfrm>
            <a:prstGeom prst="rect">
              <a:avLst/>
            </a:prstGeom>
            <a:noFill/>
            <a:ln w="9525">
              <a:noFill/>
              <a:miter lim="800000"/>
              <a:headEnd/>
              <a:tailEnd/>
            </a:ln>
            <a:effectLst/>
          </p:spPr>
          <p:txBody>
            <a:bodyPr>
              <a:spAutoFit/>
            </a:bodyPr>
            <a:lstStyle/>
            <a:p>
              <a:pPr>
                <a:buClrTx/>
              </a:pPr>
              <a:r>
                <a:rPr lang="en-US" b="1"/>
                <a:t>9</a:t>
              </a:r>
            </a:p>
          </p:txBody>
        </p:sp>
        <p:sp>
          <p:nvSpPr>
            <p:cNvPr id="396298" name="Text Box 10"/>
            <p:cNvSpPr txBox="1">
              <a:spLocks noChangeArrowheads="1"/>
            </p:cNvSpPr>
            <p:nvPr/>
          </p:nvSpPr>
          <p:spPr bwMode="auto">
            <a:xfrm>
              <a:off x="3941" y="2992"/>
              <a:ext cx="420" cy="327"/>
            </a:xfrm>
            <a:prstGeom prst="rect">
              <a:avLst/>
            </a:prstGeom>
            <a:noFill/>
            <a:ln w="9525">
              <a:noFill/>
              <a:miter lim="800000"/>
              <a:headEnd/>
              <a:tailEnd/>
            </a:ln>
            <a:effectLst/>
          </p:spPr>
          <p:txBody>
            <a:bodyPr>
              <a:spAutoFit/>
            </a:bodyPr>
            <a:lstStyle/>
            <a:p>
              <a:pPr>
                <a:buClrTx/>
              </a:pPr>
              <a:r>
                <a:rPr lang="en-US" b="1"/>
                <a:t>10</a:t>
              </a:r>
            </a:p>
          </p:txBody>
        </p:sp>
        <p:sp>
          <p:nvSpPr>
            <p:cNvPr id="396299" name="Text Box 11"/>
            <p:cNvSpPr txBox="1">
              <a:spLocks noChangeArrowheads="1"/>
            </p:cNvSpPr>
            <p:nvPr/>
          </p:nvSpPr>
          <p:spPr bwMode="auto">
            <a:xfrm>
              <a:off x="3270" y="2992"/>
              <a:ext cx="420" cy="327"/>
            </a:xfrm>
            <a:prstGeom prst="rect">
              <a:avLst/>
            </a:prstGeom>
            <a:noFill/>
            <a:ln w="9525">
              <a:noFill/>
              <a:miter lim="800000"/>
              <a:headEnd/>
              <a:tailEnd/>
            </a:ln>
            <a:effectLst/>
          </p:spPr>
          <p:txBody>
            <a:bodyPr>
              <a:spAutoFit/>
            </a:bodyPr>
            <a:lstStyle/>
            <a:p>
              <a:pPr>
                <a:buClrTx/>
              </a:pPr>
              <a:r>
                <a:rPr lang="en-US" b="1"/>
                <a:t>11</a:t>
              </a:r>
            </a:p>
          </p:txBody>
        </p:sp>
        <p:sp>
          <p:nvSpPr>
            <p:cNvPr id="396300" name="Text Box 12"/>
            <p:cNvSpPr txBox="1">
              <a:spLocks noChangeArrowheads="1"/>
            </p:cNvSpPr>
            <p:nvPr/>
          </p:nvSpPr>
          <p:spPr bwMode="auto">
            <a:xfrm>
              <a:off x="2001" y="2492"/>
              <a:ext cx="420" cy="327"/>
            </a:xfrm>
            <a:prstGeom prst="rect">
              <a:avLst/>
            </a:prstGeom>
            <a:noFill/>
            <a:ln w="9525">
              <a:noFill/>
              <a:miter lim="800000"/>
              <a:headEnd/>
              <a:tailEnd/>
            </a:ln>
            <a:effectLst/>
          </p:spPr>
          <p:txBody>
            <a:bodyPr>
              <a:spAutoFit/>
            </a:bodyPr>
            <a:lstStyle/>
            <a:p>
              <a:pPr>
                <a:buClrTx/>
              </a:pPr>
              <a:r>
                <a:rPr lang="en-US" b="1"/>
                <a:t>12</a:t>
              </a:r>
            </a:p>
          </p:txBody>
        </p:sp>
        <p:sp>
          <p:nvSpPr>
            <p:cNvPr id="396301" name="Text Box 13"/>
            <p:cNvSpPr txBox="1">
              <a:spLocks noChangeArrowheads="1"/>
            </p:cNvSpPr>
            <p:nvPr/>
          </p:nvSpPr>
          <p:spPr bwMode="auto">
            <a:xfrm>
              <a:off x="2629" y="2491"/>
              <a:ext cx="420" cy="327"/>
            </a:xfrm>
            <a:prstGeom prst="rect">
              <a:avLst/>
            </a:prstGeom>
            <a:noFill/>
            <a:ln w="9525">
              <a:noFill/>
              <a:miter lim="800000"/>
              <a:headEnd/>
              <a:tailEnd/>
            </a:ln>
            <a:effectLst/>
          </p:spPr>
          <p:txBody>
            <a:bodyPr>
              <a:spAutoFit/>
            </a:bodyPr>
            <a:lstStyle/>
            <a:p>
              <a:pPr>
                <a:buClrTx/>
              </a:pPr>
              <a:r>
                <a:rPr lang="en-US" b="1"/>
                <a:t>13</a:t>
              </a:r>
            </a:p>
          </p:txBody>
        </p:sp>
        <p:sp>
          <p:nvSpPr>
            <p:cNvPr id="396302" name="Text Box 14"/>
            <p:cNvSpPr txBox="1">
              <a:spLocks noChangeArrowheads="1"/>
            </p:cNvSpPr>
            <p:nvPr/>
          </p:nvSpPr>
          <p:spPr bwMode="auto">
            <a:xfrm>
              <a:off x="3927" y="2492"/>
              <a:ext cx="420" cy="327"/>
            </a:xfrm>
            <a:prstGeom prst="rect">
              <a:avLst/>
            </a:prstGeom>
            <a:noFill/>
            <a:ln w="9525">
              <a:noFill/>
              <a:miter lim="800000"/>
              <a:headEnd/>
              <a:tailEnd/>
            </a:ln>
            <a:effectLst/>
          </p:spPr>
          <p:txBody>
            <a:bodyPr>
              <a:spAutoFit/>
            </a:bodyPr>
            <a:lstStyle/>
            <a:p>
              <a:pPr>
                <a:buClrTx/>
              </a:pPr>
              <a:r>
                <a:rPr lang="en-US" b="1"/>
                <a:t>14</a:t>
              </a:r>
            </a:p>
          </p:txBody>
        </p:sp>
        <p:sp>
          <p:nvSpPr>
            <p:cNvPr id="396303" name="Text Box 15"/>
            <p:cNvSpPr txBox="1">
              <a:spLocks noChangeArrowheads="1"/>
            </p:cNvSpPr>
            <p:nvPr/>
          </p:nvSpPr>
          <p:spPr bwMode="auto">
            <a:xfrm>
              <a:off x="3270" y="2492"/>
              <a:ext cx="420" cy="327"/>
            </a:xfrm>
            <a:prstGeom prst="rect">
              <a:avLst/>
            </a:prstGeom>
            <a:noFill/>
            <a:ln w="9525">
              <a:noFill/>
              <a:miter lim="800000"/>
              <a:headEnd/>
              <a:tailEnd/>
            </a:ln>
            <a:effectLst/>
          </p:spPr>
          <p:txBody>
            <a:bodyPr>
              <a:spAutoFit/>
            </a:bodyPr>
            <a:lstStyle/>
            <a:p>
              <a:pPr>
                <a:buClrTx/>
              </a:pPr>
              <a:r>
                <a:rPr lang="en-US" b="1"/>
                <a:t>15</a:t>
              </a:r>
            </a:p>
          </p:txBody>
        </p:sp>
        <p:sp>
          <p:nvSpPr>
            <p:cNvPr id="396304" name="Text Box 16"/>
            <p:cNvSpPr txBox="1">
              <a:spLocks noChangeArrowheads="1"/>
            </p:cNvSpPr>
            <p:nvPr/>
          </p:nvSpPr>
          <p:spPr bwMode="auto">
            <a:xfrm>
              <a:off x="2058" y="1506"/>
              <a:ext cx="274" cy="288"/>
            </a:xfrm>
            <a:prstGeom prst="rect">
              <a:avLst/>
            </a:prstGeom>
            <a:noFill/>
            <a:ln w="9525">
              <a:noFill/>
              <a:miter lim="800000"/>
              <a:headEnd/>
              <a:tailEnd/>
            </a:ln>
            <a:effectLst/>
          </p:spPr>
          <p:txBody>
            <a:bodyPr>
              <a:spAutoFit/>
            </a:bodyPr>
            <a:lstStyle/>
            <a:p>
              <a:pPr>
                <a:buClrTx/>
              </a:pPr>
              <a:r>
                <a:rPr lang="en-US" sz="2400" b="1"/>
                <a:t>0</a:t>
              </a:r>
            </a:p>
          </p:txBody>
        </p:sp>
        <p:sp>
          <p:nvSpPr>
            <p:cNvPr id="396305" name="Text Box 17"/>
            <p:cNvSpPr txBox="1">
              <a:spLocks noChangeArrowheads="1"/>
            </p:cNvSpPr>
            <p:nvPr/>
          </p:nvSpPr>
          <p:spPr bwMode="auto">
            <a:xfrm>
              <a:off x="2681" y="1492"/>
              <a:ext cx="274" cy="327"/>
            </a:xfrm>
            <a:prstGeom prst="rect">
              <a:avLst/>
            </a:prstGeom>
            <a:noFill/>
            <a:ln w="9525">
              <a:noFill/>
              <a:miter lim="800000"/>
              <a:headEnd/>
              <a:tailEnd/>
            </a:ln>
            <a:effectLst/>
          </p:spPr>
          <p:txBody>
            <a:bodyPr>
              <a:spAutoFit/>
            </a:bodyPr>
            <a:lstStyle/>
            <a:p>
              <a:pPr>
                <a:buClrTx/>
              </a:pPr>
              <a:r>
                <a:rPr lang="en-US" b="1"/>
                <a:t>1</a:t>
              </a:r>
            </a:p>
          </p:txBody>
        </p:sp>
        <p:sp>
          <p:nvSpPr>
            <p:cNvPr id="396306" name="Text Box 18"/>
            <p:cNvSpPr txBox="1">
              <a:spLocks noChangeArrowheads="1"/>
            </p:cNvSpPr>
            <p:nvPr/>
          </p:nvSpPr>
          <p:spPr bwMode="auto">
            <a:xfrm>
              <a:off x="3330" y="1501"/>
              <a:ext cx="274" cy="327"/>
            </a:xfrm>
            <a:prstGeom prst="rect">
              <a:avLst/>
            </a:prstGeom>
            <a:noFill/>
            <a:ln w="9525">
              <a:noFill/>
              <a:miter lim="800000"/>
              <a:headEnd/>
              <a:tailEnd/>
            </a:ln>
            <a:effectLst/>
          </p:spPr>
          <p:txBody>
            <a:bodyPr>
              <a:spAutoFit/>
            </a:bodyPr>
            <a:lstStyle/>
            <a:p>
              <a:pPr>
                <a:buClrTx/>
              </a:pPr>
              <a:r>
                <a:rPr lang="en-US" b="1"/>
                <a:t>3</a:t>
              </a:r>
            </a:p>
          </p:txBody>
        </p:sp>
        <p:sp>
          <p:nvSpPr>
            <p:cNvPr id="396307" name="Text Box 19"/>
            <p:cNvSpPr txBox="1">
              <a:spLocks noChangeArrowheads="1"/>
            </p:cNvSpPr>
            <p:nvPr/>
          </p:nvSpPr>
          <p:spPr bwMode="auto">
            <a:xfrm>
              <a:off x="3987" y="1484"/>
              <a:ext cx="274" cy="327"/>
            </a:xfrm>
            <a:prstGeom prst="rect">
              <a:avLst/>
            </a:prstGeom>
            <a:noFill/>
            <a:ln w="9525">
              <a:noFill/>
              <a:miter lim="800000"/>
              <a:headEnd/>
              <a:tailEnd/>
            </a:ln>
            <a:effectLst/>
          </p:spPr>
          <p:txBody>
            <a:bodyPr>
              <a:spAutoFit/>
            </a:bodyPr>
            <a:lstStyle/>
            <a:p>
              <a:pPr>
                <a:buClrTx/>
              </a:pPr>
              <a:r>
                <a:rPr lang="en-US" b="1"/>
                <a:t>2</a:t>
              </a:r>
            </a:p>
          </p:txBody>
        </p:sp>
        <p:sp>
          <p:nvSpPr>
            <p:cNvPr id="396308" name="Text Box 20"/>
            <p:cNvSpPr txBox="1">
              <a:spLocks noChangeArrowheads="1"/>
            </p:cNvSpPr>
            <p:nvPr/>
          </p:nvSpPr>
          <p:spPr bwMode="auto">
            <a:xfrm>
              <a:off x="2685" y="2004"/>
              <a:ext cx="274" cy="327"/>
            </a:xfrm>
            <a:prstGeom prst="rect">
              <a:avLst/>
            </a:prstGeom>
            <a:noFill/>
            <a:ln w="9525">
              <a:noFill/>
              <a:miter lim="800000"/>
              <a:headEnd/>
              <a:tailEnd/>
            </a:ln>
            <a:effectLst/>
          </p:spPr>
          <p:txBody>
            <a:bodyPr>
              <a:spAutoFit/>
            </a:bodyPr>
            <a:lstStyle/>
            <a:p>
              <a:pPr>
                <a:buClrTx/>
              </a:pPr>
              <a:r>
                <a:rPr lang="en-US" b="1"/>
                <a:t>5</a:t>
              </a:r>
            </a:p>
          </p:txBody>
        </p:sp>
        <p:sp>
          <p:nvSpPr>
            <p:cNvPr id="396309" name="Text Box 21"/>
            <p:cNvSpPr txBox="1">
              <a:spLocks noChangeArrowheads="1"/>
            </p:cNvSpPr>
            <p:nvPr/>
          </p:nvSpPr>
          <p:spPr bwMode="auto">
            <a:xfrm>
              <a:off x="3959" y="1995"/>
              <a:ext cx="274" cy="327"/>
            </a:xfrm>
            <a:prstGeom prst="rect">
              <a:avLst/>
            </a:prstGeom>
            <a:noFill/>
            <a:ln w="9525">
              <a:noFill/>
              <a:miter lim="800000"/>
              <a:headEnd/>
              <a:tailEnd/>
            </a:ln>
            <a:effectLst/>
          </p:spPr>
          <p:txBody>
            <a:bodyPr>
              <a:spAutoFit/>
            </a:bodyPr>
            <a:lstStyle/>
            <a:p>
              <a:pPr>
                <a:buClrTx/>
              </a:pPr>
              <a:r>
                <a:rPr lang="en-US" b="1"/>
                <a:t>6</a:t>
              </a:r>
            </a:p>
          </p:txBody>
        </p:sp>
        <p:sp>
          <p:nvSpPr>
            <p:cNvPr id="396310" name="Text Box 22"/>
            <p:cNvSpPr txBox="1">
              <a:spLocks noChangeArrowheads="1"/>
            </p:cNvSpPr>
            <p:nvPr/>
          </p:nvSpPr>
          <p:spPr bwMode="auto">
            <a:xfrm>
              <a:off x="2053" y="2015"/>
              <a:ext cx="274" cy="327"/>
            </a:xfrm>
            <a:prstGeom prst="rect">
              <a:avLst/>
            </a:prstGeom>
            <a:noFill/>
            <a:ln w="9525">
              <a:noFill/>
              <a:miter lim="800000"/>
              <a:headEnd/>
              <a:tailEnd/>
            </a:ln>
            <a:effectLst/>
          </p:spPr>
          <p:txBody>
            <a:bodyPr>
              <a:spAutoFit/>
            </a:bodyPr>
            <a:lstStyle/>
            <a:p>
              <a:pPr>
                <a:buClrTx/>
              </a:pPr>
              <a:r>
                <a:rPr lang="en-US" b="1"/>
                <a:t>4</a:t>
              </a:r>
            </a:p>
          </p:txBody>
        </p:sp>
        <p:sp>
          <p:nvSpPr>
            <p:cNvPr id="396311" name="Text Box 23"/>
            <p:cNvSpPr txBox="1">
              <a:spLocks noChangeArrowheads="1"/>
            </p:cNvSpPr>
            <p:nvPr/>
          </p:nvSpPr>
          <p:spPr bwMode="auto">
            <a:xfrm>
              <a:off x="3343" y="2008"/>
              <a:ext cx="274" cy="327"/>
            </a:xfrm>
            <a:prstGeom prst="rect">
              <a:avLst/>
            </a:prstGeom>
            <a:noFill/>
            <a:ln w="9525">
              <a:noFill/>
              <a:miter lim="800000"/>
              <a:headEnd/>
              <a:tailEnd/>
            </a:ln>
            <a:effectLst/>
          </p:spPr>
          <p:txBody>
            <a:bodyPr>
              <a:spAutoFit/>
            </a:bodyPr>
            <a:lstStyle/>
            <a:p>
              <a:pPr>
                <a:buClrTx/>
              </a:pPr>
              <a:r>
                <a:rPr lang="en-US" b="1"/>
                <a:t>7</a:t>
              </a:r>
            </a:p>
          </p:txBody>
        </p:sp>
        <p:sp>
          <p:nvSpPr>
            <p:cNvPr id="396312" name="Rectangle 24"/>
            <p:cNvSpPr>
              <a:spLocks noChangeArrowheads="1"/>
            </p:cNvSpPr>
            <p:nvPr/>
          </p:nvSpPr>
          <p:spPr bwMode="auto">
            <a:xfrm>
              <a:off x="1606" y="1559"/>
              <a:ext cx="2638" cy="1965"/>
            </a:xfrm>
            <a:prstGeom prst="rect">
              <a:avLst/>
            </a:prstGeom>
            <a:noFill/>
            <a:ln w="38100">
              <a:solidFill>
                <a:schemeClr val="tx1"/>
              </a:solidFill>
              <a:miter lim="800000"/>
              <a:headEnd/>
              <a:tailEnd/>
            </a:ln>
            <a:effectLst/>
          </p:spPr>
          <p:txBody>
            <a:bodyPr wrap="none" anchor="ctr"/>
            <a:lstStyle/>
            <a:p>
              <a:endParaRPr lang="en-CA"/>
            </a:p>
          </p:txBody>
        </p:sp>
        <p:sp>
          <p:nvSpPr>
            <p:cNvPr id="396313" name="Line 25"/>
            <p:cNvSpPr>
              <a:spLocks noChangeShapeType="1"/>
            </p:cNvSpPr>
            <p:nvPr/>
          </p:nvSpPr>
          <p:spPr bwMode="auto">
            <a:xfrm flipV="1">
              <a:off x="1265" y="2527"/>
              <a:ext cx="2992" cy="5"/>
            </a:xfrm>
            <a:prstGeom prst="line">
              <a:avLst/>
            </a:prstGeom>
            <a:noFill/>
            <a:ln w="38100">
              <a:solidFill>
                <a:schemeClr val="tx1"/>
              </a:solidFill>
              <a:round/>
              <a:headEnd/>
              <a:tailEnd/>
            </a:ln>
            <a:effectLst/>
          </p:spPr>
          <p:txBody>
            <a:bodyPr/>
            <a:lstStyle/>
            <a:p>
              <a:endParaRPr lang="en-CA"/>
            </a:p>
          </p:txBody>
        </p:sp>
        <p:sp>
          <p:nvSpPr>
            <p:cNvPr id="396317" name="Line 29"/>
            <p:cNvSpPr>
              <a:spLocks noChangeShapeType="1"/>
            </p:cNvSpPr>
            <p:nvPr/>
          </p:nvSpPr>
          <p:spPr bwMode="auto">
            <a:xfrm flipV="1">
              <a:off x="1593" y="2049"/>
              <a:ext cx="3049" cy="1"/>
            </a:xfrm>
            <a:prstGeom prst="line">
              <a:avLst/>
            </a:prstGeom>
            <a:noFill/>
            <a:ln w="38100">
              <a:solidFill>
                <a:schemeClr val="tx1"/>
              </a:solidFill>
              <a:round/>
              <a:headEnd/>
              <a:tailEnd/>
            </a:ln>
            <a:effectLst/>
          </p:spPr>
          <p:txBody>
            <a:bodyPr/>
            <a:lstStyle/>
            <a:p>
              <a:endParaRPr lang="en-CA"/>
            </a:p>
          </p:txBody>
        </p:sp>
        <p:sp>
          <p:nvSpPr>
            <p:cNvPr id="396318" name="Line 30"/>
            <p:cNvSpPr>
              <a:spLocks noChangeShapeType="1"/>
            </p:cNvSpPr>
            <p:nvPr/>
          </p:nvSpPr>
          <p:spPr bwMode="auto">
            <a:xfrm>
              <a:off x="1608" y="3028"/>
              <a:ext cx="3024" cy="0"/>
            </a:xfrm>
            <a:prstGeom prst="line">
              <a:avLst/>
            </a:prstGeom>
            <a:noFill/>
            <a:ln w="38100">
              <a:solidFill>
                <a:schemeClr val="tx1"/>
              </a:solidFill>
              <a:round/>
              <a:headEnd/>
              <a:tailEnd/>
            </a:ln>
            <a:effectLst/>
          </p:spPr>
          <p:txBody>
            <a:bodyPr/>
            <a:lstStyle/>
            <a:p>
              <a:endParaRPr lang="en-CA"/>
            </a:p>
          </p:txBody>
        </p:sp>
      </p:grpSp>
      <p:sp>
        <p:nvSpPr>
          <p:cNvPr id="396319" name="Text Box 31"/>
          <p:cNvSpPr txBox="1">
            <a:spLocks noChangeArrowheads="1"/>
          </p:cNvSpPr>
          <p:nvPr/>
        </p:nvSpPr>
        <p:spPr bwMode="auto">
          <a:xfrm>
            <a:off x="1898650" y="4516438"/>
            <a:ext cx="534988" cy="517525"/>
          </a:xfrm>
          <a:prstGeom prst="rect">
            <a:avLst/>
          </a:prstGeom>
          <a:noFill/>
          <a:ln w="9525">
            <a:noFill/>
            <a:miter lim="800000"/>
            <a:headEnd/>
            <a:tailEnd/>
          </a:ln>
          <a:effectLst/>
        </p:spPr>
        <p:txBody>
          <a:bodyPr>
            <a:spAutoFit/>
          </a:bodyPr>
          <a:lstStyle/>
          <a:p>
            <a:pPr>
              <a:buClrTx/>
            </a:pPr>
            <a:r>
              <a:rPr lang="en-US" b="1"/>
              <a:t>W</a:t>
            </a:r>
          </a:p>
        </p:txBody>
      </p:sp>
      <p:sp>
        <p:nvSpPr>
          <p:cNvPr id="396321" name="AutoShape 33"/>
          <p:cNvSpPr>
            <a:spLocks noChangeArrowheads="1"/>
          </p:cNvSpPr>
          <p:nvPr/>
        </p:nvSpPr>
        <p:spPr bwMode="auto">
          <a:xfrm rot="-5400000">
            <a:off x="3219450" y="3105150"/>
            <a:ext cx="2933700" cy="18669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96350" name="Rectangle 62"/>
          <p:cNvSpPr>
            <a:spLocks noChangeArrowheads="1"/>
          </p:cNvSpPr>
          <p:nvPr/>
        </p:nvSpPr>
        <p:spPr bwMode="auto">
          <a:xfrm>
            <a:off x="2311400" y="4038600"/>
            <a:ext cx="127000" cy="1422400"/>
          </a:xfrm>
          <a:prstGeom prst="rect">
            <a:avLst/>
          </a:prstGeom>
          <a:solidFill>
            <a:schemeClr val="bg1"/>
          </a:solidFill>
          <a:ln w="9525">
            <a:noFill/>
            <a:miter lim="800000"/>
            <a:headEnd/>
            <a:tailEnd/>
          </a:ln>
          <a:effectLst/>
        </p:spPr>
        <p:txBody>
          <a:bodyPr lIns="0" rIns="0" anchor="ctr">
            <a:spAutoFit/>
          </a:bodyPr>
          <a:lstStyle/>
          <a:p>
            <a:endParaRPr lang="en-CA"/>
          </a:p>
        </p:txBody>
      </p:sp>
      <p:grpSp>
        <p:nvGrpSpPr>
          <p:cNvPr id="396364" name="Group 76"/>
          <p:cNvGrpSpPr>
            <a:grpSpLocks/>
          </p:cNvGrpSpPr>
          <p:nvPr/>
        </p:nvGrpSpPr>
        <p:grpSpPr bwMode="auto">
          <a:xfrm>
            <a:off x="2463800" y="2603500"/>
            <a:ext cx="4432300" cy="2882900"/>
            <a:chOff x="1560" y="1640"/>
            <a:chExt cx="2792" cy="1816"/>
          </a:xfrm>
        </p:grpSpPr>
        <p:grpSp>
          <p:nvGrpSpPr>
            <p:cNvPr id="396357" name="Group 69"/>
            <p:cNvGrpSpPr>
              <a:grpSpLocks/>
            </p:cNvGrpSpPr>
            <p:nvPr/>
          </p:nvGrpSpPr>
          <p:grpSpPr bwMode="auto">
            <a:xfrm>
              <a:off x="1560" y="1640"/>
              <a:ext cx="696" cy="1816"/>
              <a:chOff x="1560" y="1656"/>
              <a:chExt cx="696" cy="1816"/>
            </a:xfrm>
          </p:grpSpPr>
          <p:sp>
            <p:nvSpPr>
              <p:cNvPr id="396351" name="Arc 63"/>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52" name="Line 64"/>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53" name="Arc 65"/>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55" name="Line 67"/>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56" name="Line 68"/>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spAutoFit/>
              </a:bodyPr>
              <a:lstStyle/>
              <a:p>
                <a:endParaRPr lang="en-CA"/>
              </a:p>
            </p:txBody>
          </p:sp>
        </p:grpSp>
        <p:grpSp>
          <p:nvGrpSpPr>
            <p:cNvPr id="396358" name="Group 70"/>
            <p:cNvGrpSpPr>
              <a:grpSpLocks/>
            </p:cNvGrpSpPr>
            <p:nvPr/>
          </p:nvGrpSpPr>
          <p:grpSpPr bwMode="auto">
            <a:xfrm flipH="1">
              <a:off x="3656" y="1640"/>
              <a:ext cx="696" cy="1816"/>
              <a:chOff x="1560" y="1656"/>
              <a:chExt cx="696" cy="1816"/>
            </a:xfrm>
          </p:grpSpPr>
          <p:sp>
            <p:nvSpPr>
              <p:cNvPr id="396359" name="Arc 71"/>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60" name="Line 72"/>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61" name="Arc 73"/>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62" name="Line 74"/>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63" name="Line 75"/>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spAutoFit/>
              </a:bodyPr>
              <a:lstStyle/>
              <a:p>
                <a:endParaRPr lang="en-CA"/>
              </a:p>
            </p:txBody>
          </p:sp>
        </p:grpSp>
      </p:grpSp>
      <p:grpSp>
        <p:nvGrpSpPr>
          <p:cNvPr id="396365" name="Group 77"/>
          <p:cNvGrpSpPr>
            <a:grpSpLocks/>
          </p:cNvGrpSpPr>
          <p:nvPr/>
        </p:nvGrpSpPr>
        <p:grpSpPr bwMode="auto">
          <a:xfrm rot="-5400000">
            <a:off x="2863850" y="2101850"/>
            <a:ext cx="3568700" cy="3987800"/>
            <a:chOff x="1560" y="1640"/>
            <a:chExt cx="2792" cy="1816"/>
          </a:xfrm>
        </p:grpSpPr>
        <p:grpSp>
          <p:nvGrpSpPr>
            <p:cNvPr id="396366" name="Group 78"/>
            <p:cNvGrpSpPr>
              <a:grpSpLocks/>
            </p:cNvGrpSpPr>
            <p:nvPr/>
          </p:nvGrpSpPr>
          <p:grpSpPr bwMode="auto">
            <a:xfrm>
              <a:off x="1560" y="1640"/>
              <a:ext cx="696" cy="1816"/>
              <a:chOff x="1560" y="1656"/>
              <a:chExt cx="696" cy="1816"/>
            </a:xfrm>
          </p:grpSpPr>
          <p:sp>
            <p:nvSpPr>
              <p:cNvPr id="396367" name="Arc 79"/>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68" name="Line 80"/>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69" name="Arc 81"/>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70" name="Line 82"/>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71" name="Line 83"/>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spAutoFit/>
              </a:bodyPr>
              <a:lstStyle/>
              <a:p>
                <a:endParaRPr lang="en-CA"/>
              </a:p>
            </p:txBody>
          </p:sp>
        </p:grpSp>
        <p:grpSp>
          <p:nvGrpSpPr>
            <p:cNvPr id="396372" name="Group 84"/>
            <p:cNvGrpSpPr>
              <a:grpSpLocks/>
            </p:cNvGrpSpPr>
            <p:nvPr/>
          </p:nvGrpSpPr>
          <p:grpSpPr bwMode="auto">
            <a:xfrm flipH="1">
              <a:off x="3656" y="1640"/>
              <a:ext cx="696" cy="1816"/>
              <a:chOff x="1560" y="1656"/>
              <a:chExt cx="696" cy="1816"/>
            </a:xfrm>
          </p:grpSpPr>
          <p:sp>
            <p:nvSpPr>
              <p:cNvPr id="396373" name="Arc 85"/>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74" name="Line 86"/>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75" name="Arc 87"/>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lIns="0" rIns="0" anchor="ctr">
                <a:spAutoFit/>
              </a:bodyPr>
              <a:lstStyle/>
              <a:p>
                <a:endParaRPr lang="en-CA"/>
              </a:p>
            </p:txBody>
          </p:sp>
          <p:sp>
            <p:nvSpPr>
              <p:cNvPr id="396376" name="Line 88"/>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spAutoFit/>
              </a:bodyPr>
              <a:lstStyle/>
              <a:p>
                <a:endParaRPr lang="en-CA"/>
              </a:p>
            </p:txBody>
          </p:sp>
          <p:sp>
            <p:nvSpPr>
              <p:cNvPr id="396377" name="Line 89"/>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spAutoFit/>
              </a:bodyPr>
              <a:lstStyle/>
              <a:p>
                <a:endParaRPr lang="en-CA"/>
              </a:p>
            </p:txBody>
          </p:sp>
        </p:grpSp>
      </p:grpSp>
      <p:sp>
        <p:nvSpPr>
          <p:cNvPr id="396378" name="AutoShape 90"/>
          <p:cNvSpPr>
            <a:spLocks noChangeArrowheads="1"/>
          </p:cNvSpPr>
          <p:nvPr/>
        </p:nvSpPr>
        <p:spPr bwMode="auto">
          <a:xfrm rot="-5400000">
            <a:off x="2152650" y="3054350"/>
            <a:ext cx="2933700" cy="19431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96381" name="AutoShape 93"/>
          <p:cNvSpPr>
            <a:spLocks noChangeArrowheads="1"/>
          </p:cNvSpPr>
          <p:nvPr/>
        </p:nvSpPr>
        <p:spPr bwMode="auto">
          <a:xfrm>
            <a:off x="2717800" y="3365500"/>
            <a:ext cx="3873500" cy="13081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96382" name="AutoShape 94"/>
          <p:cNvSpPr>
            <a:spLocks noChangeArrowheads="1"/>
          </p:cNvSpPr>
          <p:nvPr/>
        </p:nvSpPr>
        <p:spPr bwMode="auto">
          <a:xfrm>
            <a:off x="2743200" y="2628900"/>
            <a:ext cx="3873500" cy="13081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82"/>
                                        </p:tgtEl>
                                        <p:attrNameLst>
                                          <p:attrName>style.visibility</p:attrName>
                                        </p:attrNameLst>
                                      </p:cBhvr>
                                      <p:to>
                                        <p:strVal val="visible"/>
                                      </p:to>
                                    </p:set>
                                  </p:childTnLst>
                                  <p:subTnLst>
                                    <p:animClr>
                                      <p:cBhvr override="childStyle">
                                        <p:cTn dur="1" fill="hold" display="0" masterRel="nextClick" afterEffect="1"/>
                                        <p:tgtEl>
                                          <p:spTgt spid="396382"/>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81"/>
                                        </p:tgtEl>
                                        <p:attrNameLst>
                                          <p:attrName>style.visibility</p:attrName>
                                        </p:attrNameLst>
                                      </p:cBhvr>
                                      <p:to>
                                        <p:strVal val="visible"/>
                                      </p:to>
                                    </p:set>
                                  </p:childTnLst>
                                  <p:subTnLst>
                                    <p:animClr>
                                      <p:cBhvr override="childStyle">
                                        <p:cTn dur="1" fill="hold" display="0" masterRel="nextClick" afterEffect="1"/>
                                        <p:tgtEl>
                                          <p:spTgt spid="396381"/>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78"/>
                                        </p:tgtEl>
                                        <p:attrNameLst>
                                          <p:attrName>style.visibility</p:attrName>
                                        </p:attrNameLst>
                                      </p:cBhvr>
                                      <p:to>
                                        <p:strVal val="visible"/>
                                      </p:to>
                                    </p:set>
                                  </p:childTnLst>
                                  <p:subTnLst>
                                    <p:animClr>
                                      <p:cBhvr override="childStyle">
                                        <p:cTn dur="1" fill="hold" display="0" masterRel="nextClick" afterEffect="1"/>
                                        <p:tgtEl>
                                          <p:spTgt spid="396378"/>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6321"/>
                                        </p:tgtEl>
                                        <p:attrNameLst>
                                          <p:attrName>style.visibility</p:attrName>
                                        </p:attrNameLst>
                                      </p:cBhvr>
                                      <p:to>
                                        <p:strVal val="visible"/>
                                      </p:to>
                                    </p:set>
                                  </p:childTnLst>
                                  <p:subTnLst>
                                    <p:animClr>
                                      <p:cBhvr override="childStyle">
                                        <p:cTn dur="1" fill="hold" display="0" masterRel="nextClick" afterEffect="1"/>
                                        <p:tgtEl>
                                          <p:spTgt spid="396321"/>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96365"/>
                                        </p:tgtEl>
                                        <p:attrNameLst>
                                          <p:attrName>style.visibility</p:attrName>
                                        </p:attrNameLst>
                                      </p:cBhvr>
                                      <p:to>
                                        <p:strVal val="visible"/>
                                      </p:to>
                                    </p:set>
                                  </p:childTnLst>
                                  <p:subTnLst>
                                    <p:animClr>
                                      <p:cBhvr override="childStyle">
                                        <p:cTn dur="1" fill="hold" display="0" masterRel="nextClick" afterEffect="1"/>
                                        <p:tgtEl>
                                          <p:spTgt spid="396365"/>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96364"/>
                                        </p:tgtEl>
                                        <p:attrNameLst>
                                          <p:attrName>style.visibility</p:attrName>
                                        </p:attrNameLst>
                                      </p:cBhvr>
                                      <p:to>
                                        <p:strVal val="visible"/>
                                      </p:to>
                                    </p:set>
                                    <p:anim calcmode="lin" valueType="num">
                                      <p:cBhvr additive="base">
                                        <p:cTn id="27" dur="500" fill="hold"/>
                                        <p:tgtEl>
                                          <p:spTgt spid="396364"/>
                                        </p:tgtEl>
                                        <p:attrNameLst>
                                          <p:attrName>ppt_x</p:attrName>
                                        </p:attrNameLst>
                                      </p:cBhvr>
                                      <p:tavLst>
                                        <p:tav tm="0">
                                          <p:val>
                                            <p:strVal val="0-#ppt_w/2"/>
                                          </p:val>
                                        </p:tav>
                                        <p:tav tm="100000">
                                          <p:val>
                                            <p:strVal val="#ppt_x"/>
                                          </p:val>
                                        </p:tav>
                                      </p:tavLst>
                                    </p:anim>
                                    <p:anim calcmode="lin" valueType="num">
                                      <p:cBhvr additive="base">
                                        <p:cTn id="28" dur="500" fill="hold"/>
                                        <p:tgtEl>
                                          <p:spTgt spid="396364"/>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96364"/>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1" grpId="0" animBg="1"/>
      <p:bldP spid="396378" grpId="0" animBg="1"/>
      <p:bldP spid="396381" grpId="0" animBg="1"/>
      <p:bldP spid="3963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r>
              <a:rPr lang="en-US"/>
              <a:t>Chapter 2 - Part 2         </a:t>
            </a:r>
            <a:fld id="{1401D5FA-205A-4112-B5A3-77CECEB86FAE}" type="slidenum">
              <a:rPr lang="en-US"/>
              <a:pPr/>
              <a:t>31</a:t>
            </a:fld>
            <a:endParaRPr lang="en-US"/>
          </a:p>
        </p:txBody>
      </p:sp>
      <p:sp>
        <p:nvSpPr>
          <p:cNvPr id="363522" name="Rectangle 2"/>
          <p:cNvSpPr>
            <a:spLocks noGrp="1" noChangeArrowheads="1"/>
          </p:cNvSpPr>
          <p:nvPr>
            <p:ph type="title"/>
          </p:nvPr>
        </p:nvSpPr>
        <p:spPr>
          <a:xfrm>
            <a:off x="519113" y="214313"/>
            <a:ext cx="8458200" cy="838200"/>
          </a:xfrm>
        </p:spPr>
        <p:txBody>
          <a:bodyPr/>
          <a:lstStyle/>
          <a:p>
            <a:r>
              <a:rPr lang="en-US" b="1"/>
              <a:t>Four-Variable Map Simplification</a:t>
            </a:r>
          </a:p>
        </p:txBody>
      </p:sp>
      <p:sp>
        <p:nvSpPr>
          <p:cNvPr id="363523" name="Rectangle 3"/>
          <p:cNvSpPr>
            <a:spLocks noGrp="1" noChangeArrowheads="1"/>
          </p:cNvSpPr>
          <p:nvPr>
            <p:ph type="body" idx="1"/>
          </p:nvPr>
        </p:nvSpPr>
        <p:spPr/>
        <p:txBody>
          <a:bodyPr/>
          <a:lstStyle/>
          <a:p>
            <a:r>
              <a:rPr lang="en-US"/>
              <a:t> </a:t>
            </a:r>
          </a:p>
        </p:txBody>
      </p:sp>
      <p:sp>
        <p:nvSpPr>
          <p:cNvPr id="363524" name="Rectangle 4"/>
          <p:cNvSpPr>
            <a:spLocks noChangeArrowheads="1"/>
          </p:cNvSpPr>
          <p:nvPr/>
        </p:nvSpPr>
        <p:spPr bwMode="auto">
          <a:xfrm>
            <a:off x="8510588" y="1354138"/>
            <a:ext cx="336550"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63525" name="Rectangle 5"/>
          <p:cNvSpPr>
            <a:spLocks noChangeArrowheads="1"/>
          </p:cNvSpPr>
          <p:nvPr/>
        </p:nvSpPr>
        <p:spPr bwMode="auto">
          <a:xfrm>
            <a:off x="6623050" y="1354138"/>
            <a:ext cx="1889125" cy="533400"/>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8,10,13,15</a:t>
            </a:r>
            <a:endParaRPr lang="en-US" sz="3200" b="1"/>
          </a:p>
        </p:txBody>
      </p:sp>
      <p:sp>
        <p:nvSpPr>
          <p:cNvPr id="363526" name="Rectangle 6"/>
          <p:cNvSpPr>
            <a:spLocks noChangeArrowheads="1"/>
          </p:cNvSpPr>
          <p:nvPr/>
        </p:nvSpPr>
        <p:spPr bwMode="auto">
          <a:xfrm>
            <a:off x="4957763" y="1354138"/>
            <a:ext cx="1855787"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2,4,5,6,7,</a:t>
            </a:r>
            <a:endParaRPr lang="en-US" sz="3200" b="1"/>
          </a:p>
        </p:txBody>
      </p:sp>
      <p:sp>
        <p:nvSpPr>
          <p:cNvPr id="363527" name="Rectangle 7"/>
          <p:cNvSpPr>
            <a:spLocks noChangeArrowheads="1"/>
          </p:cNvSpPr>
          <p:nvPr/>
        </p:nvSpPr>
        <p:spPr bwMode="auto">
          <a:xfrm>
            <a:off x="4851400" y="1354138"/>
            <a:ext cx="300038"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 </a:t>
            </a:r>
            <a:endParaRPr lang="en-US" sz="3200" b="1"/>
          </a:p>
        </p:txBody>
      </p:sp>
      <p:sp>
        <p:nvSpPr>
          <p:cNvPr id="363528" name="Rectangle 8"/>
          <p:cNvSpPr>
            <a:spLocks noChangeArrowheads="1"/>
          </p:cNvSpPr>
          <p:nvPr/>
        </p:nvSpPr>
        <p:spPr bwMode="auto">
          <a:xfrm>
            <a:off x="4379913" y="1354138"/>
            <a:ext cx="669925"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(0,</a:t>
            </a:r>
            <a:endParaRPr lang="en-US" sz="3200" b="1"/>
          </a:p>
        </p:txBody>
      </p:sp>
      <p:sp>
        <p:nvSpPr>
          <p:cNvPr id="363529" name="Rectangle 9"/>
          <p:cNvSpPr>
            <a:spLocks noChangeArrowheads="1"/>
          </p:cNvSpPr>
          <p:nvPr/>
        </p:nvSpPr>
        <p:spPr bwMode="auto">
          <a:xfrm>
            <a:off x="3806825" y="1354138"/>
            <a:ext cx="300038"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 </a:t>
            </a:r>
            <a:endParaRPr lang="en-US" sz="3200" b="1"/>
          </a:p>
        </p:txBody>
      </p:sp>
      <p:sp>
        <p:nvSpPr>
          <p:cNvPr id="363530" name="Rectangle 10"/>
          <p:cNvSpPr>
            <a:spLocks noChangeArrowheads="1"/>
          </p:cNvSpPr>
          <p:nvPr/>
        </p:nvSpPr>
        <p:spPr bwMode="auto">
          <a:xfrm>
            <a:off x="3463925" y="1354138"/>
            <a:ext cx="300038"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 </a:t>
            </a:r>
            <a:endParaRPr lang="en-US" sz="3200" b="1"/>
          </a:p>
        </p:txBody>
      </p:sp>
      <p:sp>
        <p:nvSpPr>
          <p:cNvPr id="363531" name="Rectangle 11"/>
          <p:cNvSpPr>
            <a:spLocks noChangeArrowheads="1"/>
          </p:cNvSpPr>
          <p:nvPr/>
        </p:nvSpPr>
        <p:spPr bwMode="auto">
          <a:xfrm>
            <a:off x="3041650" y="1354138"/>
            <a:ext cx="633413"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63532" name="Rectangle 12"/>
          <p:cNvSpPr>
            <a:spLocks noChangeArrowheads="1"/>
          </p:cNvSpPr>
          <p:nvPr/>
        </p:nvSpPr>
        <p:spPr bwMode="auto">
          <a:xfrm>
            <a:off x="2546350" y="1354138"/>
            <a:ext cx="620713"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63533" name="Rectangle 13"/>
          <p:cNvSpPr>
            <a:spLocks noChangeArrowheads="1"/>
          </p:cNvSpPr>
          <p:nvPr/>
        </p:nvSpPr>
        <p:spPr bwMode="auto">
          <a:xfrm>
            <a:off x="2051050" y="1354138"/>
            <a:ext cx="620713"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63534" name="Rectangle 14"/>
          <p:cNvSpPr>
            <a:spLocks noChangeArrowheads="1"/>
          </p:cNvSpPr>
          <p:nvPr/>
        </p:nvSpPr>
        <p:spPr bwMode="auto">
          <a:xfrm>
            <a:off x="1017588" y="1354138"/>
            <a:ext cx="1163637" cy="588962"/>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F(W,</a:t>
            </a:r>
            <a:endParaRPr lang="en-US" sz="3200" b="1"/>
          </a:p>
        </p:txBody>
      </p:sp>
      <p:sp>
        <p:nvSpPr>
          <p:cNvPr id="363535" name="Rectangle 15"/>
          <p:cNvSpPr>
            <a:spLocks noChangeArrowheads="1"/>
          </p:cNvSpPr>
          <p:nvPr/>
        </p:nvSpPr>
        <p:spPr bwMode="auto">
          <a:xfrm>
            <a:off x="4173538" y="1522413"/>
            <a:ext cx="320675" cy="336550"/>
          </a:xfrm>
          <a:prstGeom prst="rect">
            <a:avLst/>
          </a:prstGeom>
          <a:noFill/>
          <a:ln w="9525">
            <a:noFill/>
            <a:miter lim="800000"/>
            <a:headEnd/>
            <a:tailEnd/>
          </a:ln>
        </p:spPr>
        <p:txBody>
          <a:bodyPr wrap="none" lIns="0" tIns="0" rIns="0" bIns="0">
            <a:spAutoFit/>
          </a:bodyPr>
          <a:lstStyle/>
          <a:p>
            <a:pPr>
              <a:buClrTx/>
            </a:pPr>
            <a:r>
              <a:rPr lang="en-US" sz="2000" b="1">
                <a:solidFill>
                  <a:srgbClr val="000000"/>
                </a:solidFill>
              </a:rPr>
              <a:t>m</a:t>
            </a:r>
            <a:endParaRPr lang="en-US" sz="3200" b="1"/>
          </a:p>
        </p:txBody>
      </p:sp>
      <p:sp>
        <p:nvSpPr>
          <p:cNvPr id="363536" name="Rectangle 16"/>
          <p:cNvSpPr>
            <a:spLocks noChangeArrowheads="1"/>
          </p:cNvSpPr>
          <p:nvPr/>
        </p:nvSpPr>
        <p:spPr bwMode="auto">
          <a:xfrm>
            <a:off x="3902075" y="1301750"/>
            <a:ext cx="530225" cy="642938"/>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S</a:t>
            </a:r>
            <a:endParaRPr lang="en-US" sz="3200" b="1"/>
          </a:p>
        </p:txBody>
      </p:sp>
      <p:sp>
        <p:nvSpPr>
          <p:cNvPr id="363537" name="Rectangle 17"/>
          <p:cNvSpPr>
            <a:spLocks noChangeArrowheads="1"/>
          </p:cNvSpPr>
          <p:nvPr/>
        </p:nvSpPr>
        <p:spPr bwMode="auto">
          <a:xfrm>
            <a:off x="3568700" y="1301750"/>
            <a:ext cx="511175" cy="642938"/>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r>
              <a:rPr lang="en-US"/>
              <a:t>Chapter 2 - Part 2         </a:t>
            </a:r>
            <a:fld id="{55F9E2EC-C686-4760-9A0D-83AF375B19D8}" type="slidenum">
              <a:rPr lang="en-US"/>
              <a:pPr/>
              <a:t>32</a:t>
            </a:fld>
            <a:endParaRPr lang="en-US"/>
          </a:p>
        </p:txBody>
      </p:sp>
      <p:sp>
        <p:nvSpPr>
          <p:cNvPr id="364546" name="Rectangle 2"/>
          <p:cNvSpPr>
            <a:spLocks noChangeArrowheads="1"/>
          </p:cNvSpPr>
          <p:nvPr/>
        </p:nvSpPr>
        <p:spPr bwMode="auto">
          <a:xfrm>
            <a:off x="6507163" y="1339850"/>
            <a:ext cx="1333500" cy="533400"/>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3,14,15</a:t>
            </a:r>
            <a:endParaRPr lang="en-US" sz="3200" b="1"/>
          </a:p>
        </p:txBody>
      </p:sp>
      <p:sp>
        <p:nvSpPr>
          <p:cNvPr id="364547" name="Rectangle 3"/>
          <p:cNvSpPr>
            <a:spLocks noGrp="1" noChangeArrowheads="1"/>
          </p:cNvSpPr>
          <p:nvPr>
            <p:ph type="title"/>
          </p:nvPr>
        </p:nvSpPr>
        <p:spPr>
          <a:xfrm>
            <a:off x="519113" y="214313"/>
            <a:ext cx="8458200" cy="838200"/>
          </a:xfrm>
        </p:spPr>
        <p:txBody>
          <a:bodyPr/>
          <a:lstStyle/>
          <a:p>
            <a:r>
              <a:rPr lang="en-US" b="1"/>
              <a:t>Four-Variable Map Simplification</a:t>
            </a:r>
          </a:p>
        </p:txBody>
      </p:sp>
      <p:sp>
        <p:nvSpPr>
          <p:cNvPr id="364548" name="Rectangle 4"/>
          <p:cNvSpPr>
            <a:spLocks noGrp="1" noChangeArrowheads="1"/>
          </p:cNvSpPr>
          <p:nvPr>
            <p:ph type="body" idx="1"/>
          </p:nvPr>
        </p:nvSpPr>
        <p:spPr/>
        <p:txBody>
          <a:bodyPr/>
          <a:lstStyle/>
          <a:p>
            <a:r>
              <a:rPr lang="en-US" b="1"/>
              <a:t> </a:t>
            </a:r>
          </a:p>
          <a:p>
            <a:endParaRPr lang="en-US"/>
          </a:p>
        </p:txBody>
      </p:sp>
      <p:sp>
        <p:nvSpPr>
          <p:cNvPr id="364549" name="Rectangle 5"/>
          <p:cNvSpPr>
            <a:spLocks noChangeArrowheads="1"/>
          </p:cNvSpPr>
          <p:nvPr/>
        </p:nvSpPr>
        <p:spPr bwMode="auto">
          <a:xfrm>
            <a:off x="7826375" y="1339850"/>
            <a:ext cx="147638" cy="533400"/>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a:t>
            </a:r>
            <a:endParaRPr lang="en-US" sz="3200" b="1"/>
          </a:p>
        </p:txBody>
      </p:sp>
      <p:sp>
        <p:nvSpPr>
          <p:cNvPr id="364550" name="Rectangle 6"/>
          <p:cNvSpPr>
            <a:spLocks noChangeArrowheads="1"/>
          </p:cNvSpPr>
          <p:nvPr/>
        </p:nvSpPr>
        <p:spPr bwMode="auto">
          <a:xfrm>
            <a:off x="4532313" y="1339850"/>
            <a:ext cx="2036762" cy="533400"/>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(3,4,5,7,9,1</a:t>
            </a:r>
            <a:endParaRPr lang="en-US" sz="3200" b="1"/>
          </a:p>
        </p:txBody>
      </p:sp>
      <p:sp>
        <p:nvSpPr>
          <p:cNvPr id="364551" name="Rectangle 7"/>
          <p:cNvSpPr>
            <a:spLocks noChangeArrowheads="1"/>
          </p:cNvSpPr>
          <p:nvPr/>
        </p:nvSpPr>
        <p:spPr bwMode="auto">
          <a:xfrm>
            <a:off x="3959225" y="1339850"/>
            <a:ext cx="301625"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 </a:t>
            </a:r>
            <a:endParaRPr lang="en-US" sz="3200" b="1"/>
          </a:p>
        </p:txBody>
      </p:sp>
      <p:sp>
        <p:nvSpPr>
          <p:cNvPr id="364552" name="Rectangle 8"/>
          <p:cNvSpPr>
            <a:spLocks noChangeArrowheads="1"/>
          </p:cNvSpPr>
          <p:nvPr/>
        </p:nvSpPr>
        <p:spPr bwMode="auto">
          <a:xfrm>
            <a:off x="3614738" y="1339850"/>
            <a:ext cx="301625"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 </a:t>
            </a:r>
            <a:endParaRPr lang="en-US" sz="3200" b="1"/>
          </a:p>
        </p:txBody>
      </p:sp>
      <p:sp>
        <p:nvSpPr>
          <p:cNvPr id="364553" name="Rectangle 9"/>
          <p:cNvSpPr>
            <a:spLocks noChangeArrowheads="1"/>
          </p:cNvSpPr>
          <p:nvPr/>
        </p:nvSpPr>
        <p:spPr bwMode="auto">
          <a:xfrm>
            <a:off x="3192463" y="1339850"/>
            <a:ext cx="635000"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Z)</a:t>
            </a:r>
            <a:endParaRPr lang="en-US" sz="3200" b="1"/>
          </a:p>
        </p:txBody>
      </p:sp>
      <p:sp>
        <p:nvSpPr>
          <p:cNvPr id="364554" name="Rectangle 10"/>
          <p:cNvSpPr>
            <a:spLocks noChangeArrowheads="1"/>
          </p:cNvSpPr>
          <p:nvPr/>
        </p:nvSpPr>
        <p:spPr bwMode="auto">
          <a:xfrm>
            <a:off x="2697163" y="1339850"/>
            <a:ext cx="622300"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Y,</a:t>
            </a:r>
            <a:endParaRPr lang="en-US" sz="3200" b="1"/>
          </a:p>
        </p:txBody>
      </p:sp>
      <p:sp>
        <p:nvSpPr>
          <p:cNvPr id="364555" name="Rectangle 11"/>
          <p:cNvSpPr>
            <a:spLocks noChangeArrowheads="1"/>
          </p:cNvSpPr>
          <p:nvPr/>
        </p:nvSpPr>
        <p:spPr bwMode="auto">
          <a:xfrm>
            <a:off x="2200275" y="1339850"/>
            <a:ext cx="622300"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X,</a:t>
            </a:r>
            <a:endParaRPr lang="en-US" sz="3200" b="1"/>
          </a:p>
        </p:txBody>
      </p:sp>
      <p:sp>
        <p:nvSpPr>
          <p:cNvPr id="364556" name="Rectangle 12"/>
          <p:cNvSpPr>
            <a:spLocks noChangeArrowheads="1"/>
          </p:cNvSpPr>
          <p:nvPr/>
        </p:nvSpPr>
        <p:spPr bwMode="auto">
          <a:xfrm>
            <a:off x="1165225" y="1339850"/>
            <a:ext cx="1165225" cy="588963"/>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rPr>
              <a:t>F(W,</a:t>
            </a:r>
            <a:endParaRPr lang="en-US" sz="3200" b="1"/>
          </a:p>
        </p:txBody>
      </p:sp>
      <p:sp>
        <p:nvSpPr>
          <p:cNvPr id="364557" name="Rectangle 13"/>
          <p:cNvSpPr>
            <a:spLocks noChangeArrowheads="1"/>
          </p:cNvSpPr>
          <p:nvPr/>
        </p:nvSpPr>
        <p:spPr bwMode="auto">
          <a:xfrm>
            <a:off x="4325938" y="1508125"/>
            <a:ext cx="320675" cy="336550"/>
          </a:xfrm>
          <a:prstGeom prst="rect">
            <a:avLst/>
          </a:prstGeom>
          <a:noFill/>
          <a:ln w="9525">
            <a:noFill/>
            <a:miter lim="800000"/>
            <a:headEnd/>
            <a:tailEnd/>
          </a:ln>
        </p:spPr>
        <p:txBody>
          <a:bodyPr wrap="none" lIns="0" tIns="0" rIns="0" bIns="0">
            <a:spAutoFit/>
          </a:bodyPr>
          <a:lstStyle/>
          <a:p>
            <a:pPr>
              <a:buClrTx/>
            </a:pPr>
            <a:r>
              <a:rPr lang="en-US" sz="2000" b="1">
                <a:solidFill>
                  <a:srgbClr val="000000"/>
                </a:solidFill>
              </a:rPr>
              <a:t>m</a:t>
            </a:r>
            <a:endParaRPr lang="en-US" sz="3200" b="1"/>
          </a:p>
        </p:txBody>
      </p:sp>
      <p:sp>
        <p:nvSpPr>
          <p:cNvPr id="364558" name="Rectangle 14"/>
          <p:cNvSpPr>
            <a:spLocks noChangeArrowheads="1"/>
          </p:cNvSpPr>
          <p:nvPr/>
        </p:nvSpPr>
        <p:spPr bwMode="auto">
          <a:xfrm>
            <a:off x="4054475" y="1287463"/>
            <a:ext cx="531813" cy="642937"/>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S</a:t>
            </a:r>
            <a:endParaRPr lang="en-US" sz="3200" b="1"/>
          </a:p>
        </p:txBody>
      </p:sp>
      <p:sp>
        <p:nvSpPr>
          <p:cNvPr id="364559" name="Rectangle 15"/>
          <p:cNvSpPr>
            <a:spLocks noChangeArrowheads="1"/>
          </p:cNvSpPr>
          <p:nvPr/>
        </p:nvSpPr>
        <p:spPr bwMode="auto">
          <a:xfrm>
            <a:off x="3721100" y="1287463"/>
            <a:ext cx="512763" cy="642937"/>
          </a:xfrm>
          <a:prstGeom prst="rect">
            <a:avLst/>
          </a:prstGeom>
          <a:noFill/>
          <a:ln w="9525">
            <a:noFill/>
            <a:miter lim="800000"/>
            <a:headEnd/>
            <a:tailEnd/>
          </a:ln>
        </p:spPr>
        <p:txBody>
          <a:bodyPr wrap="none" lIns="0" tIns="0" rIns="0" bIns="0">
            <a:spAutoFit/>
          </a:bodyPr>
          <a:lstStyle/>
          <a:p>
            <a:pPr>
              <a:buClrTx/>
            </a:pPr>
            <a:r>
              <a:rPr lang="en-US" sz="3500" b="1">
                <a:solidFill>
                  <a:srgbClr val="000000"/>
                </a:solidFill>
                <a:latin typeface="Symbol" pitchFamily="18" charset="2"/>
              </a:rPr>
              <a:t>=</a:t>
            </a:r>
            <a:endParaRPr lang="en-US" sz="3200" b="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Chapter 2 - Part 2         </a:t>
            </a:r>
            <a:fld id="{3B8FC5FE-2481-4CDA-946F-941557D60FF3}" type="slidenum">
              <a:rPr lang="en-US"/>
              <a:pPr/>
              <a:t>33</a:t>
            </a:fld>
            <a:endParaRPr lang="en-US"/>
          </a:p>
        </p:txBody>
      </p:sp>
      <p:sp>
        <p:nvSpPr>
          <p:cNvPr id="365570" name="Rectangle 2"/>
          <p:cNvSpPr>
            <a:spLocks noGrp="1" noChangeArrowheads="1"/>
          </p:cNvSpPr>
          <p:nvPr>
            <p:ph type="title"/>
          </p:nvPr>
        </p:nvSpPr>
        <p:spPr/>
        <p:txBody>
          <a:bodyPr/>
          <a:lstStyle/>
          <a:p>
            <a:r>
              <a:rPr lang="en-US" b="1">
                <a:solidFill>
                  <a:schemeClr val="tx1"/>
                </a:solidFill>
              </a:rPr>
              <a:t>Systematic Simplification</a:t>
            </a:r>
          </a:p>
        </p:txBody>
      </p:sp>
      <p:sp>
        <p:nvSpPr>
          <p:cNvPr id="365571" name="Text Box 3"/>
          <p:cNvSpPr txBox="1">
            <a:spLocks noChangeArrowheads="1"/>
          </p:cNvSpPr>
          <p:nvPr/>
        </p:nvSpPr>
        <p:spPr bwMode="auto">
          <a:xfrm>
            <a:off x="381000" y="1447800"/>
            <a:ext cx="8534400" cy="4656138"/>
          </a:xfrm>
          <a:prstGeom prst="rect">
            <a:avLst/>
          </a:prstGeom>
          <a:noFill/>
          <a:ln w="9525">
            <a:noFill/>
            <a:miter lim="800000"/>
            <a:headEnd/>
            <a:tailEnd/>
          </a:ln>
          <a:effectLst/>
        </p:spPr>
        <p:txBody>
          <a:bodyPr>
            <a:spAutoFit/>
          </a:bodyPr>
          <a:lstStyle/>
          <a:p>
            <a:pPr marL="228600" indent="-228600">
              <a:buClr>
                <a:schemeClr val="hlink"/>
              </a:buClr>
              <a:buSzPct val="125000"/>
              <a:buFont typeface="Wingdings" pitchFamily="2" charset="2"/>
              <a:buChar char="§"/>
            </a:pPr>
            <a:r>
              <a:rPr lang="en-US" sz="2400" b="1">
                <a:cs typeface="Times New Roman" pitchFamily="18" charset="0"/>
              </a:rPr>
              <a:t>A </a:t>
            </a:r>
            <a:r>
              <a:rPr lang="en-US" sz="2400" b="1" i="1">
                <a:cs typeface="Times New Roman" pitchFamily="18" charset="0"/>
              </a:rPr>
              <a:t>Prime Implicant</a:t>
            </a:r>
            <a:r>
              <a:rPr lang="en-US" sz="2400" b="1">
                <a:cs typeface="Times New Roman" pitchFamily="18" charset="0"/>
              </a:rPr>
              <a:t> is a product term obtained by combining the maximum possible number of adjacent squares in the map into a rectangle with the number of squares a power of 2.</a:t>
            </a:r>
          </a:p>
          <a:p>
            <a:pPr marL="228600" indent="-228600">
              <a:buClr>
                <a:schemeClr val="hlink"/>
              </a:buClr>
              <a:buSzPct val="125000"/>
              <a:buFont typeface="Wingdings" pitchFamily="2" charset="2"/>
              <a:buChar char="§"/>
            </a:pPr>
            <a:r>
              <a:rPr lang="en-US" sz="2400" b="1">
                <a:cs typeface="Times New Roman" pitchFamily="18" charset="0"/>
              </a:rPr>
              <a:t>A prime implicant is called an </a:t>
            </a:r>
            <a:r>
              <a:rPr lang="en-US" sz="2400" b="1" i="1">
                <a:cs typeface="Times New Roman" pitchFamily="18" charset="0"/>
              </a:rPr>
              <a:t>Essential Prime Implicant</a:t>
            </a:r>
            <a:r>
              <a:rPr lang="en-US" sz="2400" b="1">
                <a:cs typeface="Times New Roman" pitchFamily="18" charset="0"/>
              </a:rPr>
              <a:t> if it is the </a:t>
            </a:r>
            <a:r>
              <a:rPr lang="en-US" sz="2400" b="1" u="sng">
                <a:cs typeface="Times New Roman" pitchFamily="18" charset="0"/>
              </a:rPr>
              <a:t>only</a:t>
            </a:r>
            <a:r>
              <a:rPr lang="en-US" sz="2400" b="1">
                <a:cs typeface="Times New Roman" pitchFamily="18" charset="0"/>
              </a:rPr>
              <a:t> prime implicant that covers (includes) one or more minterms.</a:t>
            </a:r>
          </a:p>
          <a:p>
            <a:pPr marL="228600" indent="-228600">
              <a:buClr>
                <a:schemeClr val="hlink"/>
              </a:buClr>
              <a:buSzPct val="125000"/>
              <a:buFont typeface="Wingdings" pitchFamily="2" charset="2"/>
              <a:buChar char="§"/>
            </a:pPr>
            <a:r>
              <a:rPr lang="en-US" sz="2400" b="1">
                <a:cs typeface="Times New Roman" pitchFamily="18" charset="0"/>
              </a:rPr>
              <a:t>Prime Implicants and Essential Prime Implicants can be determined by inspection of a K-Map.</a:t>
            </a:r>
          </a:p>
          <a:p>
            <a:pPr marL="228600" indent="-228600">
              <a:buClr>
                <a:schemeClr val="hlink"/>
              </a:buClr>
              <a:buSzPct val="125000"/>
              <a:buFont typeface="Wingdings" pitchFamily="2" charset="2"/>
              <a:buChar char="§"/>
            </a:pPr>
            <a:r>
              <a:rPr lang="en-US" sz="2400" b="1">
                <a:cs typeface="Times New Roman" pitchFamily="18" charset="0"/>
              </a:rPr>
              <a:t>A set of prime implicants </a:t>
            </a:r>
            <a:r>
              <a:rPr lang="en-US" sz="2400" b="1" i="1">
                <a:cs typeface="Times New Roman" pitchFamily="18" charset="0"/>
              </a:rPr>
              <a:t>"covers all minterms"</a:t>
            </a:r>
            <a:r>
              <a:rPr lang="en-US" sz="2400" b="1">
                <a:cs typeface="Times New Roman" pitchFamily="18" charset="0"/>
              </a:rPr>
              <a:t> if, for each minterm of the function, at least one prime implicant in the set of prime implicants includes the minterm.</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3"/>
          <p:cNvSpPr>
            <a:spLocks noGrp="1"/>
          </p:cNvSpPr>
          <p:nvPr>
            <p:ph type="sldNum" sz="quarter" idx="10"/>
          </p:nvPr>
        </p:nvSpPr>
        <p:spPr/>
        <p:txBody>
          <a:bodyPr/>
          <a:lstStyle/>
          <a:p>
            <a:r>
              <a:rPr lang="en-US"/>
              <a:t>Chapter 2 - Part 2         </a:t>
            </a:r>
            <a:fld id="{51090128-BA50-4B2C-9CD7-C09C7D7FDC10}" type="slidenum">
              <a:rPr lang="en-US"/>
              <a:pPr/>
              <a:t>34</a:t>
            </a:fld>
            <a:endParaRPr lang="en-US"/>
          </a:p>
        </p:txBody>
      </p:sp>
      <p:grpSp>
        <p:nvGrpSpPr>
          <p:cNvPr id="366808" name="Group 216"/>
          <p:cNvGrpSpPr>
            <a:grpSpLocks/>
          </p:cNvGrpSpPr>
          <p:nvPr/>
        </p:nvGrpSpPr>
        <p:grpSpPr bwMode="auto">
          <a:xfrm>
            <a:off x="387350" y="2416175"/>
            <a:ext cx="3359150" cy="3222625"/>
            <a:chOff x="244" y="1522"/>
            <a:chExt cx="2116" cy="2030"/>
          </a:xfrm>
        </p:grpSpPr>
        <p:grpSp>
          <p:nvGrpSpPr>
            <p:cNvPr id="366790" name="Group 198"/>
            <p:cNvGrpSpPr>
              <a:grpSpLocks/>
            </p:cNvGrpSpPr>
            <p:nvPr/>
          </p:nvGrpSpPr>
          <p:grpSpPr bwMode="auto">
            <a:xfrm>
              <a:off x="400" y="1632"/>
              <a:ext cx="1960" cy="1920"/>
              <a:chOff x="1248" y="1336"/>
              <a:chExt cx="3344" cy="2392"/>
            </a:xfrm>
          </p:grpSpPr>
          <p:grpSp>
            <p:nvGrpSpPr>
              <p:cNvPr id="366791" name="Group 199"/>
              <p:cNvGrpSpPr>
                <a:grpSpLocks/>
              </p:cNvGrpSpPr>
              <p:nvPr/>
            </p:nvGrpSpPr>
            <p:grpSpPr bwMode="auto">
              <a:xfrm>
                <a:off x="3632" y="1336"/>
                <a:ext cx="960" cy="672"/>
                <a:chOff x="3632" y="1336"/>
                <a:chExt cx="960" cy="672"/>
              </a:xfrm>
            </p:grpSpPr>
            <p:sp>
              <p:nvSpPr>
                <p:cNvPr id="366792" name="AutoShape 200"/>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793" name="Rectangle 201"/>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794" name="Rectangle 202"/>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795" name="Group 203"/>
              <p:cNvGrpSpPr>
                <a:grpSpLocks/>
              </p:cNvGrpSpPr>
              <p:nvPr/>
            </p:nvGrpSpPr>
            <p:grpSpPr bwMode="auto">
              <a:xfrm flipH="1">
                <a:off x="1256" y="1336"/>
                <a:ext cx="1024" cy="672"/>
                <a:chOff x="3632" y="1336"/>
                <a:chExt cx="960" cy="672"/>
              </a:xfrm>
            </p:grpSpPr>
            <p:sp>
              <p:nvSpPr>
                <p:cNvPr id="366796" name="AutoShape 204"/>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797" name="Rectangle 205"/>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798" name="Rectangle 206"/>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799" name="Group 207"/>
              <p:cNvGrpSpPr>
                <a:grpSpLocks/>
              </p:cNvGrpSpPr>
              <p:nvPr/>
            </p:nvGrpSpPr>
            <p:grpSpPr bwMode="auto">
              <a:xfrm flipH="1" flipV="1">
                <a:off x="1248" y="3056"/>
                <a:ext cx="1024" cy="672"/>
                <a:chOff x="3632" y="1336"/>
                <a:chExt cx="960" cy="672"/>
              </a:xfrm>
            </p:grpSpPr>
            <p:sp>
              <p:nvSpPr>
                <p:cNvPr id="366800" name="AutoShape 208"/>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01" name="Rectangle 209"/>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802" name="Rectangle 210"/>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803" name="Group 211"/>
              <p:cNvGrpSpPr>
                <a:grpSpLocks/>
              </p:cNvGrpSpPr>
              <p:nvPr/>
            </p:nvGrpSpPr>
            <p:grpSpPr bwMode="auto">
              <a:xfrm flipV="1">
                <a:off x="3632" y="3048"/>
                <a:ext cx="960" cy="672"/>
                <a:chOff x="3632" y="1336"/>
                <a:chExt cx="960" cy="672"/>
              </a:xfrm>
            </p:grpSpPr>
            <p:sp>
              <p:nvSpPr>
                <p:cNvPr id="366804" name="AutoShape 212"/>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05" name="Rectangle 213"/>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806" name="Rectangle 214"/>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grpSp>
          <p:nvGrpSpPr>
            <p:cNvPr id="366807" name="Group 215"/>
            <p:cNvGrpSpPr>
              <a:grpSpLocks/>
            </p:cNvGrpSpPr>
            <p:nvPr/>
          </p:nvGrpSpPr>
          <p:grpSpPr bwMode="auto">
            <a:xfrm>
              <a:off x="244" y="1522"/>
              <a:ext cx="339" cy="269"/>
              <a:chOff x="244" y="1522"/>
              <a:chExt cx="339" cy="269"/>
            </a:xfrm>
          </p:grpSpPr>
          <p:sp>
            <p:nvSpPr>
              <p:cNvPr id="366658" name="Line 66"/>
              <p:cNvSpPr>
                <a:spLocks noChangeShapeType="1"/>
              </p:cNvSpPr>
              <p:nvPr/>
            </p:nvSpPr>
            <p:spPr bwMode="auto">
              <a:xfrm>
                <a:off x="249" y="1531"/>
                <a:ext cx="137" cy="1"/>
              </a:xfrm>
              <a:prstGeom prst="line">
                <a:avLst/>
              </a:prstGeom>
              <a:noFill/>
              <a:ln w="28575">
                <a:solidFill>
                  <a:srgbClr val="000000"/>
                </a:solidFill>
                <a:round/>
                <a:headEnd/>
                <a:tailEnd/>
              </a:ln>
            </p:spPr>
            <p:txBody>
              <a:bodyPr/>
              <a:lstStyle/>
              <a:p>
                <a:endParaRPr lang="en-CA"/>
              </a:p>
            </p:txBody>
          </p:sp>
          <p:sp>
            <p:nvSpPr>
              <p:cNvPr id="366659" name="Line 67"/>
              <p:cNvSpPr>
                <a:spLocks noChangeShapeType="1"/>
              </p:cNvSpPr>
              <p:nvPr/>
            </p:nvSpPr>
            <p:spPr bwMode="auto">
              <a:xfrm>
                <a:off x="426" y="1531"/>
                <a:ext cx="149" cy="1"/>
              </a:xfrm>
              <a:prstGeom prst="line">
                <a:avLst/>
              </a:prstGeom>
              <a:noFill/>
              <a:ln w="28575">
                <a:solidFill>
                  <a:srgbClr val="000000"/>
                </a:solidFill>
                <a:round/>
                <a:headEnd/>
                <a:tailEnd/>
              </a:ln>
            </p:spPr>
            <p:txBody>
              <a:bodyPr/>
              <a:lstStyle/>
              <a:p>
                <a:endParaRPr lang="en-CA"/>
              </a:p>
            </p:txBody>
          </p:sp>
          <p:sp>
            <p:nvSpPr>
              <p:cNvPr id="366660" name="Rectangle 68"/>
              <p:cNvSpPr>
                <a:spLocks noChangeArrowheads="1"/>
              </p:cNvSpPr>
              <p:nvPr/>
            </p:nvSpPr>
            <p:spPr bwMode="auto">
              <a:xfrm>
                <a:off x="421" y="1522"/>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D</a:t>
                </a:r>
                <a:endParaRPr lang="en-US" sz="3200" b="1"/>
              </a:p>
            </p:txBody>
          </p:sp>
          <p:sp>
            <p:nvSpPr>
              <p:cNvPr id="366684" name="Rectangle 92"/>
              <p:cNvSpPr>
                <a:spLocks noChangeArrowheads="1"/>
              </p:cNvSpPr>
              <p:nvPr/>
            </p:nvSpPr>
            <p:spPr bwMode="auto">
              <a:xfrm>
                <a:off x="244" y="1522"/>
                <a:ext cx="14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B</a:t>
                </a:r>
                <a:endParaRPr lang="en-US" sz="3200" b="1"/>
              </a:p>
            </p:txBody>
          </p:sp>
        </p:grpSp>
        <p:sp>
          <p:nvSpPr>
            <p:cNvPr id="366685" name="Line 93"/>
            <p:cNvSpPr>
              <a:spLocks noChangeShapeType="1"/>
            </p:cNvSpPr>
            <p:nvPr/>
          </p:nvSpPr>
          <p:spPr bwMode="auto">
            <a:xfrm>
              <a:off x="605" y="1652"/>
              <a:ext cx="167" cy="250"/>
            </a:xfrm>
            <a:prstGeom prst="line">
              <a:avLst/>
            </a:prstGeom>
            <a:noFill/>
            <a:ln w="38100">
              <a:solidFill>
                <a:srgbClr val="FF0000"/>
              </a:solidFill>
              <a:round/>
              <a:headEnd/>
              <a:tailEnd type="triangle" w="med" len="med"/>
            </a:ln>
            <a:effectLst/>
          </p:spPr>
          <p:txBody>
            <a:bodyPr>
              <a:spAutoFit/>
            </a:bodyPr>
            <a:lstStyle/>
            <a:p>
              <a:endParaRPr lang="en-CA"/>
            </a:p>
          </p:txBody>
        </p:sp>
      </p:grpSp>
      <p:grpSp>
        <p:nvGrpSpPr>
          <p:cNvPr id="366840" name="Group 248"/>
          <p:cNvGrpSpPr>
            <a:grpSpLocks/>
          </p:cNvGrpSpPr>
          <p:nvPr/>
        </p:nvGrpSpPr>
        <p:grpSpPr bwMode="auto">
          <a:xfrm>
            <a:off x="2260600" y="2540000"/>
            <a:ext cx="1490663" cy="3968750"/>
            <a:chOff x="1424" y="1600"/>
            <a:chExt cx="939" cy="2500"/>
          </a:xfrm>
        </p:grpSpPr>
        <p:sp>
          <p:nvSpPr>
            <p:cNvPr id="366772" name="Rectangle 180"/>
            <p:cNvSpPr>
              <a:spLocks noChangeArrowheads="1"/>
            </p:cNvSpPr>
            <p:nvPr/>
          </p:nvSpPr>
          <p:spPr bwMode="auto">
            <a:xfrm flipV="1">
              <a:off x="1460" y="3505"/>
              <a:ext cx="710" cy="149"/>
            </a:xfrm>
            <a:prstGeom prst="rect">
              <a:avLst/>
            </a:prstGeom>
            <a:solidFill>
              <a:schemeClr val="bg1"/>
            </a:solidFill>
            <a:ln w="38100">
              <a:noFill/>
              <a:miter lim="800000"/>
              <a:headEnd/>
              <a:tailEnd/>
            </a:ln>
            <a:effectLst/>
          </p:spPr>
          <p:txBody>
            <a:bodyPr wrap="none" anchor="ctr">
              <a:spAutoFit/>
            </a:bodyPr>
            <a:lstStyle/>
            <a:p>
              <a:endParaRPr lang="en-CA"/>
            </a:p>
          </p:txBody>
        </p:sp>
        <p:grpSp>
          <p:nvGrpSpPr>
            <p:cNvPr id="366837" name="Group 245"/>
            <p:cNvGrpSpPr>
              <a:grpSpLocks/>
            </p:cNvGrpSpPr>
            <p:nvPr/>
          </p:nvGrpSpPr>
          <p:grpSpPr bwMode="auto">
            <a:xfrm>
              <a:off x="1424" y="1600"/>
              <a:ext cx="939" cy="2500"/>
              <a:chOff x="1424" y="1608"/>
              <a:chExt cx="939" cy="2500"/>
            </a:xfrm>
          </p:grpSpPr>
          <p:grpSp>
            <p:nvGrpSpPr>
              <p:cNvPr id="366825" name="Group 233"/>
              <p:cNvGrpSpPr>
                <a:grpSpLocks/>
              </p:cNvGrpSpPr>
              <p:nvPr/>
            </p:nvGrpSpPr>
            <p:grpSpPr bwMode="auto">
              <a:xfrm flipV="1">
                <a:off x="1424" y="3016"/>
                <a:ext cx="696" cy="560"/>
                <a:chOff x="1432" y="1608"/>
                <a:chExt cx="696" cy="560"/>
              </a:xfrm>
            </p:grpSpPr>
            <p:sp>
              <p:nvSpPr>
                <p:cNvPr id="366826" name="AutoShape 234"/>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27" name="Rectangle 235"/>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nvGrpSpPr>
              <p:cNvPr id="366818" name="Group 226"/>
              <p:cNvGrpSpPr>
                <a:grpSpLocks/>
              </p:cNvGrpSpPr>
              <p:nvPr/>
            </p:nvGrpSpPr>
            <p:grpSpPr bwMode="auto">
              <a:xfrm>
                <a:off x="2027" y="3839"/>
                <a:ext cx="336" cy="269"/>
                <a:chOff x="2283" y="1527"/>
                <a:chExt cx="336" cy="269"/>
              </a:xfrm>
            </p:grpSpPr>
            <p:sp>
              <p:nvSpPr>
                <p:cNvPr id="366773" name="Line 181"/>
                <p:cNvSpPr>
                  <a:spLocks noChangeShapeType="1"/>
                </p:cNvSpPr>
                <p:nvPr/>
              </p:nvSpPr>
              <p:spPr bwMode="auto">
                <a:xfrm>
                  <a:off x="2288" y="1536"/>
                  <a:ext cx="137" cy="1"/>
                </a:xfrm>
                <a:prstGeom prst="line">
                  <a:avLst/>
                </a:prstGeom>
                <a:noFill/>
                <a:ln w="28575">
                  <a:solidFill>
                    <a:srgbClr val="000000"/>
                  </a:solidFill>
                  <a:round/>
                  <a:headEnd/>
                  <a:tailEnd/>
                </a:ln>
              </p:spPr>
              <p:txBody>
                <a:bodyPr/>
                <a:lstStyle/>
                <a:p>
                  <a:endParaRPr lang="en-CA"/>
                </a:p>
              </p:txBody>
            </p:sp>
            <p:sp>
              <p:nvSpPr>
                <p:cNvPr id="366781" name="Rectangle 189"/>
                <p:cNvSpPr>
                  <a:spLocks noChangeArrowheads="1"/>
                </p:cNvSpPr>
                <p:nvPr/>
              </p:nvSpPr>
              <p:spPr bwMode="auto">
                <a:xfrm>
                  <a:off x="2457" y="1527"/>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C</a:t>
                  </a:r>
                  <a:endParaRPr lang="en-US" sz="3200" b="1"/>
                </a:p>
              </p:txBody>
            </p:sp>
            <p:sp>
              <p:nvSpPr>
                <p:cNvPr id="366784" name="Rectangle 192"/>
                <p:cNvSpPr>
                  <a:spLocks noChangeArrowheads="1"/>
                </p:cNvSpPr>
                <p:nvPr/>
              </p:nvSpPr>
              <p:spPr bwMode="auto">
                <a:xfrm>
                  <a:off x="2283" y="1527"/>
                  <a:ext cx="14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B</a:t>
                  </a:r>
                  <a:endParaRPr lang="en-US" sz="3200" b="1"/>
                </a:p>
              </p:txBody>
            </p:sp>
          </p:grpSp>
          <p:grpSp>
            <p:nvGrpSpPr>
              <p:cNvPr id="366824" name="Group 232"/>
              <p:cNvGrpSpPr>
                <a:grpSpLocks/>
              </p:cNvGrpSpPr>
              <p:nvPr/>
            </p:nvGrpSpPr>
            <p:grpSpPr bwMode="auto">
              <a:xfrm>
                <a:off x="1424" y="1608"/>
                <a:ext cx="696" cy="560"/>
                <a:chOff x="1432" y="1608"/>
                <a:chExt cx="696" cy="560"/>
              </a:xfrm>
            </p:grpSpPr>
            <p:sp>
              <p:nvSpPr>
                <p:cNvPr id="366821" name="AutoShape 229"/>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23" name="Rectangle 231"/>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sp>
            <p:nvSpPr>
              <p:cNvPr id="366785" name="Line 193"/>
              <p:cNvSpPr>
                <a:spLocks noChangeShapeType="1"/>
              </p:cNvSpPr>
              <p:nvPr/>
            </p:nvSpPr>
            <p:spPr bwMode="auto">
              <a:xfrm flipH="1" flipV="1">
                <a:off x="1734" y="3296"/>
                <a:ext cx="321" cy="510"/>
              </a:xfrm>
              <a:prstGeom prst="line">
                <a:avLst/>
              </a:prstGeom>
              <a:noFill/>
              <a:ln w="38100">
                <a:solidFill>
                  <a:srgbClr val="FF0000"/>
                </a:solidFill>
                <a:round/>
                <a:headEnd/>
                <a:tailEnd type="triangle" w="med" len="med"/>
              </a:ln>
              <a:effectLst/>
            </p:spPr>
            <p:txBody>
              <a:bodyPr>
                <a:spAutoFit/>
              </a:bodyPr>
              <a:lstStyle/>
              <a:p>
                <a:endParaRPr lang="en-CA"/>
              </a:p>
            </p:txBody>
          </p:sp>
        </p:grpSp>
      </p:grpSp>
      <p:grpSp>
        <p:nvGrpSpPr>
          <p:cNvPr id="366834" name="Group 242"/>
          <p:cNvGrpSpPr>
            <a:grpSpLocks/>
          </p:cNvGrpSpPr>
          <p:nvPr/>
        </p:nvGrpSpPr>
        <p:grpSpPr bwMode="auto">
          <a:xfrm>
            <a:off x="379413" y="2262188"/>
            <a:ext cx="3748087" cy="3746500"/>
            <a:chOff x="239" y="1409"/>
            <a:chExt cx="2361" cy="2360"/>
          </a:xfrm>
        </p:grpSpPr>
        <p:sp>
          <p:nvSpPr>
            <p:cNvPr id="366643" name="Rectangle 51"/>
            <p:cNvSpPr>
              <a:spLocks noChangeAspect="1" noChangeArrowheads="1"/>
            </p:cNvSpPr>
            <p:nvPr/>
          </p:nvSpPr>
          <p:spPr bwMode="auto">
            <a:xfrm>
              <a:off x="1770" y="1760"/>
              <a:ext cx="16" cy="1926"/>
            </a:xfrm>
            <a:prstGeom prst="rect">
              <a:avLst/>
            </a:prstGeom>
            <a:solidFill>
              <a:srgbClr val="000000"/>
            </a:solidFill>
            <a:ln w="9525">
              <a:noFill/>
              <a:miter lim="800000"/>
              <a:headEnd/>
              <a:tailEnd/>
            </a:ln>
          </p:spPr>
          <p:txBody>
            <a:bodyPr/>
            <a:lstStyle/>
            <a:p>
              <a:endParaRPr lang="en-CA"/>
            </a:p>
          </p:txBody>
        </p:sp>
        <p:grpSp>
          <p:nvGrpSpPr>
            <p:cNvPr id="366788" name="Group 196"/>
            <p:cNvGrpSpPr>
              <a:grpSpLocks/>
            </p:cNvGrpSpPr>
            <p:nvPr/>
          </p:nvGrpSpPr>
          <p:grpSpPr bwMode="auto">
            <a:xfrm>
              <a:off x="239" y="1409"/>
              <a:ext cx="2361" cy="2360"/>
              <a:chOff x="239" y="1417"/>
              <a:chExt cx="2361" cy="2360"/>
            </a:xfrm>
          </p:grpSpPr>
          <p:sp>
            <p:nvSpPr>
              <p:cNvPr id="366642" name="Rectangle 50"/>
              <p:cNvSpPr>
                <a:spLocks noChangeAspect="1" noChangeArrowheads="1"/>
              </p:cNvSpPr>
              <p:nvPr/>
            </p:nvSpPr>
            <p:spPr bwMode="auto">
              <a:xfrm>
                <a:off x="1023" y="1768"/>
                <a:ext cx="16" cy="1926"/>
              </a:xfrm>
              <a:prstGeom prst="rect">
                <a:avLst/>
              </a:prstGeom>
              <a:solidFill>
                <a:srgbClr val="000000"/>
              </a:solidFill>
              <a:ln w="3175">
                <a:solidFill>
                  <a:srgbClr val="000000"/>
                </a:solidFill>
                <a:miter lim="800000"/>
                <a:headEnd/>
                <a:tailEnd/>
              </a:ln>
            </p:spPr>
            <p:txBody>
              <a:bodyPr/>
              <a:lstStyle/>
              <a:p>
                <a:endParaRPr lang="en-CA"/>
              </a:p>
            </p:txBody>
          </p:sp>
          <p:grpSp>
            <p:nvGrpSpPr>
              <p:cNvPr id="366786" name="Group 194"/>
              <p:cNvGrpSpPr>
                <a:grpSpLocks/>
              </p:cNvGrpSpPr>
              <p:nvPr/>
            </p:nvGrpSpPr>
            <p:grpSpPr bwMode="auto">
              <a:xfrm>
                <a:off x="239" y="1417"/>
                <a:ext cx="2361" cy="2360"/>
                <a:chOff x="231" y="1417"/>
                <a:chExt cx="2361" cy="2360"/>
              </a:xfrm>
            </p:grpSpPr>
            <p:sp>
              <p:nvSpPr>
                <p:cNvPr id="366598" name="Oval 6"/>
                <p:cNvSpPr>
                  <a:spLocks noChangeArrowheads="1"/>
                </p:cNvSpPr>
                <p:nvPr/>
              </p:nvSpPr>
              <p:spPr bwMode="auto">
                <a:xfrm>
                  <a:off x="749" y="3072"/>
                  <a:ext cx="1329" cy="245"/>
                </a:xfrm>
                <a:prstGeom prst="ellipse">
                  <a:avLst/>
                </a:prstGeom>
                <a:noFill/>
                <a:ln w="9525">
                  <a:noFill/>
                  <a:round/>
                  <a:headEnd/>
                  <a:tailEnd/>
                </a:ln>
                <a:effectLst/>
              </p:spPr>
              <p:txBody>
                <a:bodyPr wrap="none" anchor="ctr">
                  <a:spAutoFit/>
                </a:bodyPr>
                <a:lstStyle/>
                <a:p>
                  <a:endParaRPr lang="en-CA"/>
                </a:p>
              </p:txBody>
            </p:sp>
            <p:sp>
              <p:nvSpPr>
                <p:cNvPr id="366609" name="Rectangle 17"/>
                <p:cNvSpPr>
                  <a:spLocks noChangeAspect="1" noChangeArrowheads="1"/>
                </p:cNvSpPr>
                <p:nvPr/>
              </p:nvSpPr>
              <p:spPr bwMode="auto">
                <a:xfrm>
                  <a:off x="1125" y="3052"/>
                  <a:ext cx="225" cy="337"/>
                </a:xfrm>
                <a:prstGeom prst="rect">
                  <a:avLst/>
                </a:prstGeom>
                <a:noFill/>
                <a:ln w="9525">
                  <a:noFill/>
                  <a:miter lim="800000"/>
                  <a:headEnd/>
                  <a:tailEnd/>
                </a:ln>
              </p:spPr>
              <p:txBody>
                <a:bodyPr/>
                <a:lstStyle/>
                <a:p>
                  <a:endParaRPr lang="en-CA"/>
                </a:p>
              </p:txBody>
            </p:sp>
            <p:sp>
              <p:nvSpPr>
                <p:cNvPr id="366610" name="Rectangle 18"/>
                <p:cNvSpPr>
                  <a:spLocks noChangeAspect="1" noChangeArrowheads="1"/>
                </p:cNvSpPr>
                <p:nvPr/>
              </p:nvSpPr>
              <p:spPr bwMode="auto">
                <a:xfrm>
                  <a:off x="1137" y="30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11" name="Rectangle 19"/>
                <p:cNvSpPr>
                  <a:spLocks noChangeAspect="1" noChangeArrowheads="1"/>
                </p:cNvSpPr>
                <p:nvPr/>
              </p:nvSpPr>
              <p:spPr bwMode="auto">
                <a:xfrm>
                  <a:off x="1496" y="3052"/>
                  <a:ext cx="228" cy="337"/>
                </a:xfrm>
                <a:prstGeom prst="rect">
                  <a:avLst/>
                </a:prstGeom>
                <a:noFill/>
                <a:ln w="9525">
                  <a:noFill/>
                  <a:miter lim="800000"/>
                  <a:headEnd/>
                  <a:tailEnd/>
                </a:ln>
              </p:spPr>
              <p:txBody>
                <a:bodyPr/>
                <a:lstStyle/>
                <a:p>
                  <a:endParaRPr lang="en-CA"/>
                </a:p>
              </p:txBody>
            </p:sp>
            <p:sp>
              <p:nvSpPr>
                <p:cNvPr id="366612" name="Rectangle 20"/>
                <p:cNvSpPr>
                  <a:spLocks noChangeAspect="1" noChangeArrowheads="1"/>
                </p:cNvSpPr>
                <p:nvPr/>
              </p:nvSpPr>
              <p:spPr bwMode="auto">
                <a:xfrm>
                  <a:off x="1519" y="30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13" name="Rectangle 21"/>
                <p:cNvSpPr>
                  <a:spLocks noChangeAspect="1" noChangeArrowheads="1"/>
                </p:cNvSpPr>
                <p:nvPr/>
              </p:nvSpPr>
              <p:spPr bwMode="auto">
                <a:xfrm>
                  <a:off x="799" y="1885"/>
                  <a:ext cx="224" cy="336"/>
                </a:xfrm>
                <a:prstGeom prst="rect">
                  <a:avLst/>
                </a:prstGeom>
                <a:noFill/>
                <a:ln w="9525">
                  <a:noFill/>
                  <a:miter lim="800000"/>
                  <a:headEnd/>
                  <a:tailEnd/>
                </a:ln>
              </p:spPr>
              <p:txBody>
                <a:bodyPr/>
                <a:lstStyle/>
                <a:p>
                  <a:endParaRPr lang="en-CA"/>
                </a:p>
              </p:txBody>
            </p:sp>
            <p:sp>
              <p:nvSpPr>
                <p:cNvPr id="366614" name="Rectangle 22"/>
                <p:cNvSpPr>
                  <a:spLocks noChangeAspect="1" noChangeArrowheads="1"/>
                </p:cNvSpPr>
                <p:nvPr/>
              </p:nvSpPr>
              <p:spPr bwMode="auto">
                <a:xfrm>
                  <a:off x="776" y="1857"/>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15" name="Rectangle 23"/>
                <p:cNvSpPr>
                  <a:spLocks noChangeAspect="1" noChangeArrowheads="1"/>
                </p:cNvSpPr>
                <p:nvPr/>
              </p:nvSpPr>
              <p:spPr bwMode="auto">
                <a:xfrm>
                  <a:off x="1916" y="1834"/>
                  <a:ext cx="228" cy="336"/>
                </a:xfrm>
                <a:prstGeom prst="rect">
                  <a:avLst/>
                </a:prstGeom>
                <a:noFill/>
                <a:ln w="9525">
                  <a:noFill/>
                  <a:miter lim="800000"/>
                  <a:headEnd/>
                  <a:tailEnd/>
                </a:ln>
              </p:spPr>
              <p:txBody>
                <a:bodyPr/>
                <a:lstStyle/>
                <a:p>
                  <a:endParaRPr lang="en-CA"/>
                </a:p>
              </p:txBody>
            </p:sp>
            <p:sp>
              <p:nvSpPr>
                <p:cNvPr id="366616" name="Rectangle 24"/>
                <p:cNvSpPr>
                  <a:spLocks noChangeAspect="1" noChangeArrowheads="1"/>
                </p:cNvSpPr>
                <p:nvPr/>
              </p:nvSpPr>
              <p:spPr bwMode="auto">
                <a:xfrm>
                  <a:off x="1894" y="1849"/>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17" name="Rectangle 25"/>
                <p:cNvSpPr>
                  <a:spLocks noChangeAspect="1" noChangeArrowheads="1"/>
                </p:cNvSpPr>
                <p:nvPr/>
              </p:nvSpPr>
              <p:spPr bwMode="auto">
                <a:xfrm>
                  <a:off x="750" y="3104"/>
                  <a:ext cx="228" cy="335"/>
                </a:xfrm>
                <a:prstGeom prst="rect">
                  <a:avLst/>
                </a:prstGeom>
                <a:noFill/>
                <a:ln w="9525">
                  <a:noFill/>
                  <a:miter lim="800000"/>
                  <a:headEnd/>
                  <a:tailEnd/>
                </a:ln>
              </p:spPr>
              <p:txBody>
                <a:bodyPr/>
                <a:lstStyle/>
                <a:p>
                  <a:endParaRPr lang="en-CA"/>
                </a:p>
              </p:txBody>
            </p:sp>
            <p:sp>
              <p:nvSpPr>
                <p:cNvPr id="366618" name="Rectangle 26"/>
                <p:cNvSpPr>
                  <a:spLocks noChangeAspect="1" noChangeArrowheads="1"/>
                </p:cNvSpPr>
                <p:nvPr/>
              </p:nvSpPr>
              <p:spPr bwMode="auto">
                <a:xfrm>
                  <a:off x="783" y="3073"/>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19" name="Rectangle 27"/>
                <p:cNvSpPr>
                  <a:spLocks noChangeAspect="1" noChangeArrowheads="1"/>
                </p:cNvSpPr>
                <p:nvPr/>
              </p:nvSpPr>
              <p:spPr bwMode="auto">
                <a:xfrm>
                  <a:off x="1871" y="3104"/>
                  <a:ext cx="228" cy="335"/>
                </a:xfrm>
                <a:prstGeom prst="rect">
                  <a:avLst/>
                </a:prstGeom>
                <a:noFill/>
                <a:ln w="9525">
                  <a:noFill/>
                  <a:miter lim="800000"/>
                  <a:headEnd/>
                  <a:tailEnd/>
                </a:ln>
              </p:spPr>
              <p:txBody>
                <a:bodyPr/>
                <a:lstStyle/>
                <a:p>
                  <a:endParaRPr lang="en-CA"/>
                </a:p>
              </p:txBody>
            </p:sp>
            <p:sp>
              <p:nvSpPr>
                <p:cNvPr id="366620" name="Rectangle 28"/>
                <p:cNvSpPr>
                  <a:spLocks noChangeAspect="1" noChangeArrowheads="1"/>
                </p:cNvSpPr>
                <p:nvPr/>
              </p:nvSpPr>
              <p:spPr bwMode="auto">
                <a:xfrm>
                  <a:off x="1871" y="3073"/>
                  <a:ext cx="105"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22" name="Freeform 30"/>
                <p:cNvSpPr>
                  <a:spLocks noChangeAspect="1"/>
                </p:cNvSpPr>
                <p:nvPr/>
              </p:nvSpPr>
              <p:spPr bwMode="auto">
                <a:xfrm>
                  <a:off x="2195" y="3023"/>
                  <a:ext cx="5" cy="29"/>
                </a:xfrm>
                <a:custGeom>
                  <a:avLst/>
                  <a:gdLst/>
                  <a:ahLst/>
                  <a:cxnLst>
                    <a:cxn ang="0">
                      <a:pos x="0" y="0"/>
                    </a:cxn>
                    <a:cxn ang="0">
                      <a:pos x="4" y="25"/>
                    </a:cxn>
                    <a:cxn ang="0">
                      <a:pos x="0" y="0"/>
                    </a:cxn>
                  </a:cxnLst>
                  <a:rect l="0" t="0" r="r" b="b"/>
                  <a:pathLst>
                    <a:path w="4" h="25">
                      <a:moveTo>
                        <a:pt x="0" y="0"/>
                      </a:moveTo>
                      <a:lnTo>
                        <a:pt x="4" y="25"/>
                      </a:lnTo>
                      <a:lnTo>
                        <a:pt x="0" y="0"/>
                      </a:lnTo>
                      <a:close/>
                    </a:path>
                  </a:pathLst>
                </a:custGeom>
                <a:solidFill>
                  <a:srgbClr val="000000"/>
                </a:solidFill>
                <a:ln w="9525">
                  <a:noFill/>
                  <a:round/>
                  <a:headEnd/>
                  <a:tailEnd/>
                </a:ln>
              </p:spPr>
              <p:txBody>
                <a:bodyPr/>
                <a:lstStyle/>
                <a:p>
                  <a:endParaRPr lang="en-CA"/>
                </a:p>
              </p:txBody>
            </p:sp>
            <p:sp>
              <p:nvSpPr>
                <p:cNvPr id="366626" name="Freeform 34"/>
                <p:cNvSpPr>
                  <a:spLocks noChangeAspect="1"/>
                </p:cNvSpPr>
                <p:nvPr/>
              </p:nvSpPr>
              <p:spPr bwMode="auto">
                <a:xfrm>
                  <a:off x="597" y="2111"/>
                  <a:ext cx="6" cy="30"/>
                </a:xfrm>
                <a:custGeom>
                  <a:avLst/>
                  <a:gdLst/>
                  <a:ahLst/>
                  <a:cxnLst>
                    <a:cxn ang="0">
                      <a:pos x="5" y="25"/>
                    </a:cxn>
                    <a:cxn ang="0">
                      <a:pos x="0" y="0"/>
                    </a:cxn>
                    <a:cxn ang="0">
                      <a:pos x="5" y="25"/>
                    </a:cxn>
                  </a:cxnLst>
                  <a:rect l="0" t="0" r="r" b="b"/>
                  <a:pathLst>
                    <a:path w="5" h="25">
                      <a:moveTo>
                        <a:pt x="5" y="25"/>
                      </a:moveTo>
                      <a:lnTo>
                        <a:pt x="0" y="0"/>
                      </a:lnTo>
                      <a:lnTo>
                        <a:pt x="5" y="25"/>
                      </a:lnTo>
                      <a:close/>
                    </a:path>
                  </a:pathLst>
                </a:custGeom>
                <a:solidFill>
                  <a:srgbClr val="000000"/>
                </a:solidFill>
                <a:ln w="9525">
                  <a:noFill/>
                  <a:round/>
                  <a:headEnd/>
                  <a:tailEnd/>
                </a:ln>
              </p:spPr>
              <p:txBody>
                <a:bodyPr/>
                <a:lstStyle/>
                <a:p>
                  <a:endParaRPr lang="en-CA"/>
                </a:p>
              </p:txBody>
            </p:sp>
            <p:sp>
              <p:nvSpPr>
                <p:cNvPr id="366628" name="Freeform 36"/>
                <p:cNvSpPr>
                  <a:spLocks noChangeAspect="1"/>
                </p:cNvSpPr>
                <p:nvPr/>
              </p:nvSpPr>
              <p:spPr bwMode="auto">
                <a:xfrm>
                  <a:off x="964" y="3461"/>
                  <a:ext cx="26" cy="8"/>
                </a:xfrm>
                <a:custGeom>
                  <a:avLst/>
                  <a:gdLst/>
                  <a:ahLst/>
                  <a:cxnLst>
                    <a:cxn ang="0">
                      <a:pos x="23" y="0"/>
                    </a:cxn>
                    <a:cxn ang="0">
                      <a:pos x="0" y="7"/>
                    </a:cxn>
                    <a:cxn ang="0">
                      <a:pos x="23" y="0"/>
                    </a:cxn>
                  </a:cxnLst>
                  <a:rect l="0" t="0" r="r" b="b"/>
                  <a:pathLst>
                    <a:path w="23" h="7">
                      <a:moveTo>
                        <a:pt x="23" y="0"/>
                      </a:moveTo>
                      <a:lnTo>
                        <a:pt x="0" y="7"/>
                      </a:lnTo>
                      <a:lnTo>
                        <a:pt x="23" y="0"/>
                      </a:lnTo>
                      <a:close/>
                    </a:path>
                  </a:pathLst>
                </a:custGeom>
                <a:solidFill>
                  <a:srgbClr val="000000"/>
                </a:solidFill>
                <a:ln w="9525">
                  <a:noFill/>
                  <a:round/>
                  <a:headEnd/>
                  <a:tailEnd/>
                </a:ln>
              </p:spPr>
              <p:txBody>
                <a:bodyPr/>
                <a:lstStyle/>
                <a:p>
                  <a:endParaRPr lang="en-CA"/>
                </a:p>
              </p:txBody>
            </p:sp>
            <p:sp>
              <p:nvSpPr>
                <p:cNvPr id="366629" name="Rectangle 37"/>
                <p:cNvSpPr>
                  <a:spLocks noChangeAspect="1" noChangeArrowheads="1"/>
                </p:cNvSpPr>
                <p:nvPr/>
              </p:nvSpPr>
              <p:spPr bwMode="auto">
                <a:xfrm>
                  <a:off x="657" y="1768"/>
                  <a:ext cx="1495" cy="1621"/>
                </a:xfrm>
                <a:prstGeom prst="rect">
                  <a:avLst/>
                </a:prstGeom>
                <a:noFill/>
                <a:ln w="38100">
                  <a:solidFill>
                    <a:srgbClr val="000000"/>
                  </a:solidFill>
                  <a:miter lim="800000"/>
                  <a:headEnd/>
                  <a:tailEnd/>
                </a:ln>
              </p:spPr>
              <p:txBody>
                <a:bodyPr/>
                <a:lstStyle/>
                <a:p>
                  <a:endParaRPr lang="en-CA"/>
                </a:p>
              </p:txBody>
            </p:sp>
            <p:sp>
              <p:nvSpPr>
                <p:cNvPr id="366631" name="Rectangle 39"/>
                <p:cNvSpPr>
                  <a:spLocks noChangeAspect="1" noChangeArrowheads="1"/>
                </p:cNvSpPr>
                <p:nvPr/>
              </p:nvSpPr>
              <p:spPr bwMode="auto">
                <a:xfrm>
                  <a:off x="2425" y="2462"/>
                  <a:ext cx="139"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a:t>
                  </a:r>
                  <a:endParaRPr lang="en-US" sz="3200" b="1"/>
                </a:p>
              </p:txBody>
            </p:sp>
            <p:sp>
              <p:nvSpPr>
                <p:cNvPr id="366635" name="Rectangle 43"/>
                <p:cNvSpPr>
                  <a:spLocks noChangeAspect="1" noChangeArrowheads="1"/>
                </p:cNvSpPr>
                <p:nvPr/>
              </p:nvSpPr>
              <p:spPr bwMode="auto">
                <a:xfrm>
                  <a:off x="1796" y="1417"/>
                  <a:ext cx="60" cy="289"/>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rPr>
                    <a:t> </a:t>
                  </a:r>
                  <a:endParaRPr lang="en-US" sz="3200" b="1"/>
                </a:p>
              </p:txBody>
            </p:sp>
            <p:sp>
              <p:nvSpPr>
                <p:cNvPr id="366637" name="Rectangle 45"/>
                <p:cNvSpPr>
                  <a:spLocks noChangeAspect="1" noChangeArrowheads="1"/>
                </p:cNvSpPr>
                <p:nvPr/>
              </p:nvSpPr>
              <p:spPr bwMode="auto">
                <a:xfrm>
                  <a:off x="1358" y="3527"/>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D</a:t>
                  </a:r>
                  <a:endParaRPr lang="en-US" sz="3200" b="1"/>
                </a:p>
              </p:txBody>
            </p:sp>
            <p:sp>
              <p:nvSpPr>
                <p:cNvPr id="366640" name="Rectangle 48"/>
                <p:cNvSpPr>
                  <a:spLocks noChangeAspect="1" noChangeArrowheads="1"/>
                </p:cNvSpPr>
                <p:nvPr/>
              </p:nvSpPr>
              <p:spPr bwMode="auto">
                <a:xfrm>
                  <a:off x="240" y="2834"/>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a:t>
                  </a:r>
                  <a:endParaRPr lang="en-US" sz="3200" b="1"/>
                </a:p>
              </p:txBody>
            </p:sp>
            <p:sp>
              <p:nvSpPr>
                <p:cNvPr id="366644" name="Rectangle 52"/>
                <p:cNvSpPr>
                  <a:spLocks noChangeAspect="1" noChangeArrowheads="1"/>
                </p:cNvSpPr>
                <p:nvPr/>
              </p:nvSpPr>
              <p:spPr bwMode="auto">
                <a:xfrm>
                  <a:off x="1171" y="2242"/>
                  <a:ext cx="227" cy="329"/>
                </a:xfrm>
                <a:prstGeom prst="rect">
                  <a:avLst/>
                </a:prstGeom>
                <a:noFill/>
                <a:ln w="9525">
                  <a:noFill/>
                  <a:miter lim="800000"/>
                  <a:headEnd/>
                  <a:tailEnd/>
                </a:ln>
              </p:spPr>
              <p:txBody>
                <a:bodyPr/>
                <a:lstStyle/>
                <a:p>
                  <a:endParaRPr lang="en-CA"/>
                </a:p>
              </p:txBody>
            </p:sp>
            <p:sp>
              <p:nvSpPr>
                <p:cNvPr id="366645" name="Rectangle 53"/>
                <p:cNvSpPr>
                  <a:spLocks noChangeAspect="1" noChangeArrowheads="1"/>
                </p:cNvSpPr>
                <p:nvPr/>
              </p:nvSpPr>
              <p:spPr bwMode="auto">
                <a:xfrm>
                  <a:off x="1171" y="2257"/>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46" name="Rectangle 54"/>
                <p:cNvSpPr>
                  <a:spLocks noChangeAspect="1" noChangeArrowheads="1"/>
                </p:cNvSpPr>
                <p:nvPr/>
              </p:nvSpPr>
              <p:spPr bwMode="auto">
                <a:xfrm>
                  <a:off x="1496" y="2242"/>
                  <a:ext cx="228" cy="329"/>
                </a:xfrm>
                <a:prstGeom prst="rect">
                  <a:avLst/>
                </a:prstGeom>
                <a:noFill/>
                <a:ln w="9525">
                  <a:noFill/>
                  <a:miter lim="800000"/>
                  <a:headEnd/>
                  <a:tailEnd/>
                </a:ln>
              </p:spPr>
              <p:txBody>
                <a:bodyPr/>
                <a:lstStyle/>
                <a:p>
                  <a:endParaRPr lang="en-CA"/>
                </a:p>
              </p:txBody>
            </p:sp>
            <p:sp>
              <p:nvSpPr>
                <p:cNvPr id="366647" name="Rectangle 55"/>
                <p:cNvSpPr>
                  <a:spLocks noChangeAspect="1" noChangeArrowheads="1"/>
                </p:cNvSpPr>
                <p:nvPr/>
              </p:nvSpPr>
              <p:spPr bwMode="auto">
                <a:xfrm>
                  <a:off x="1496" y="2257"/>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48" name="Rectangle 56"/>
                <p:cNvSpPr>
                  <a:spLocks noChangeAspect="1" noChangeArrowheads="1"/>
                </p:cNvSpPr>
                <p:nvPr/>
              </p:nvSpPr>
              <p:spPr bwMode="auto">
                <a:xfrm>
                  <a:off x="1171" y="2651"/>
                  <a:ext cx="227" cy="328"/>
                </a:xfrm>
                <a:prstGeom prst="rect">
                  <a:avLst/>
                </a:prstGeom>
                <a:noFill/>
                <a:ln w="9525">
                  <a:noFill/>
                  <a:miter lim="800000"/>
                  <a:headEnd/>
                  <a:tailEnd/>
                </a:ln>
              </p:spPr>
              <p:txBody>
                <a:bodyPr/>
                <a:lstStyle/>
                <a:p>
                  <a:endParaRPr lang="en-CA"/>
                </a:p>
              </p:txBody>
            </p:sp>
            <p:sp>
              <p:nvSpPr>
                <p:cNvPr id="366649" name="Rectangle 57"/>
                <p:cNvSpPr>
                  <a:spLocks noChangeAspect="1" noChangeArrowheads="1"/>
                </p:cNvSpPr>
                <p:nvPr/>
              </p:nvSpPr>
              <p:spPr bwMode="auto">
                <a:xfrm>
                  <a:off x="1171" y="2665"/>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50" name="Rectangle 58"/>
                <p:cNvSpPr>
                  <a:spLocks noChangeAspect="1" noChangeArrowheads="1"/>
                </p:cNvSpPr>
                <p:nvPr/>
              </p:nvSpPr>
              <p:spPr bwMode="auto">
                <a:xfrm>
                  <a:off x="1496" y="2651"/>
                  <a:ext cx="228" cy="328"/>
                </a:xfrm>
                <a:prstGeom prst="rect">
                  <a:avLst/>
                </a:prstGeom>
                <a:noFill/>
                <a:ln w="9525">
                  <a:noFill/>
                  <a:miter lim="800000"/>
                  <a:headEnd/>
                  <a:tailEnd/>
                </a:ln>
              </p:spPr>
              <p:txBody>
                <a:bodyPr/>
                <a:lstStyle/>
                <a:p>
                  <a:endParaRPr lang="en-CA"/>
                </a:p>
              </p:txBody>
            </p:sp>
            <p:sp>
              <p:nvSpPr>
                <p:cNvPr id="366651" name="Rectangle 59"/>
                <p:cNvSpPr>
                  <a:spLocks noChangeAspect="1" noChangeArrowheads="1"/>
                </p:cNvSpPr>
                <p:nvPr/>
              </p:nvSpPr>
              <p:spPr bwMode="auto">
                <a:xfrm>
                  <a:off x="1496" y="2665"/>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52" name="Rectangle 60"/>
                <p:cNvSpPr>
                  <a:spLocks noChangeAspect="1" noChangeArrowheads="1"/>
                </p:cNvSpPr>
                <p:nvPr/>
              </p:nvSpPr>
              <p:spPr bwMode="auto">
                <a:xfrm>
                  <a:off x="1545" y="1834"/>
                  <a:ext cx="227" cy="336"/>
                </a:xfrm>
                <a:prstGeom prst="rect">
                  <a:avLst/>
                </a:prstGeom>
                <a:noFill/>
                <a:ln w="9525">
                  <a:noFill/>
                  <a:miter lim="800000"/>
                  <a:headEnd/>
                  <a:tailEnd/>
                </a:ln>
              </p:spPr>
              <p:txBody>
                <a:bodyPr/>
                <a:lstStyle/>
                <a:p>
                  <a:endParaRPr lang="en-CA"/>
                </a:p>
              </p:txBody>
            </p:sp>
            <p:sp>
              <p:nvSpPr>
                <p:cNvPr id="366653" name="Rectangle 61"/>
                <p:cNvSpPr>
                  <a:spLocks noChangeAspect="1" noChangeArrowheads="1"/>
                </p:cNvSpPr>
                <p:nvPr/>
              </p:nvSpPr>
              <p:spPr bwMode="auto">
                <a:xfrm>
                  <a:off x="1512" y="1849"/>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366654" name="Rectangle 62"/>
                <p:cNvSpPr>
                  <a:spLocks noChangeAspect="1" noChangeArrowheads="1"/>
                </p:cNvSpPr>
                <p:nvPr/>
              </p:nvSpPr>
              <p:spPr bwMode="auto">
                <a:xfrm rot="-5400000">
                  <a:off x="1186" y="1645"/>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366655" name="Rectangle 63"/>
                <p:cNvSpPr>
                  <a:spLocks noChangeAspect="1" noChangeArrowheads="1"/>
                </p:cNvSpPr>
                <p:nvPr/>
              </p:nvSpPr>
              <p:spPr bwMode="auto">
                <a:xfrm rot="-5400000">
                  <a:off x="1621" y="1244"/>
                  <a:ext cx="16" cy="1926"/>
                </a:xfrm>
                <a:prstGeom prst="rect">
                  <a:avLst/>
                </a:prstGeom>
                <a:solidFill>
                  <a:srgbClr val="000000"/>
                </a:solidFill>
                <a:ln w="9525">
                  <a:noFill/>
                  <a:miter lim="800000"/>
                  <a:headEnd/>
                  <a:tailEnd/>
                </a:ln>
              </p:spPr>
              <p:txBody>
                <a:bodyPr/>
                <a:lstStyle/>
                <a:p>
                  <a:endParaRPr lang="en-CA"/>
                </a:p>
              </p:txBody>
            </p:sp>
            <p:sp>
              <p:nvSpPr>
                <p:cNvPr id="366656" name="Rectangle 64"/>
                <p:cNvSpPr>
                  <a:spLocks noChangeAspect="1" noChangeArrowheads="1"/>
                </p:cNvSpPr>
                <p:nvPr/>
              </p:nvSpPr>
              <p:spPr bwMode="auto">
                <a:xfrm rot="-5400000">
                  <a:off x="1621" y="2014"/>
                  <a:ext cx="16" cy="1926"/>
                </a:xfrm>
                <a:prstGeom prst="rect">
                  <a:avLst/>
                </a:prstGeom>
                <a:solidFill>
                  <a:srgbClr val="000000"/>
                </a:solidFill>
                <a:ln w="9525">
                  <a:noFill/>
                  <a:miter lim="800000"/>
                  <a:headEnd/>
                  <a:tailEnd/>
                </a:ln>
              </p:spPr>
              <p:txBody>
                <a:bodyPr/>
                <a:lstStyle/>
                <a:p>
                  <a:endParaRPr lang="en-CA"/>
                </a:p>
              </p:txBody>
            </p:sp>
            <p:sp>
              <p:nvSpPr>
                <p:cNvPr id="366657" name="Rectangle 65"/>
                <p:cNvSpPr>
                  <a:spLocks noChangeAspect="1" noChangeArrowheads="1"/>
                </p:cNvSpPr>
                <p:nvPr/>
              </p:nvSpPr>
              <p:spPr bwMode="auto">
                <a:xfrm>
                  <a:off x="1379" y="1457"/>
                  <a:ext cx="16" cy="1926"/>
                </a:xfrm>
                <a:prstGeom prst="rect">
                  <a:avLst/>
                </a:prstGeom>
                <a:solidFill>
                  <a:srgbClr val="000000"/>
                </a:solidFill>
                <a:ln w="3175">
                  <a:solidFill>
                    <a:srgbClr val="000000"/>
                  </a:solidFill>
                  <a:miter lim="800000"/>
                  <a:headEnd/>
                  <a:tailEnd/>
                </a:ln>
              </p:spPr>
              <p:txBody>
                <a:bodyPr/>
                <a:lstStyle/>
                <a:p>
                  <a:endParaRPr lang="en-CA"/>
                </a:p>
              </p:txBody>
            </p:sp>
          </p:grpSp>
        </p:grpSp>
      </p:grpSp>
      <p:sp>
        <p:nvSpPr>
          <p:cNvPr id="366594" name="Rectangle 2"/>
          <p:cNvSpPr>
            <a:spLocks noGrp="1" noChangeArrowheads="1"/>
          </p:cNvSpPr>
          <p:nvPr>
            <p:ph type="title"/>
          </p:nvPr>
        </p:nvSpPr>
        <p:spPr/>
        <p:txBody>
          <a:bodyPr/>
          <a:lstStyle/>
          <a:p>
            <a:r>
              <a:rPr lang="en-US" b="1"/>
              <a:t>Example of Prime Implicants</a:t>
            </a:r>
          </a:p>
        </p:txBody>
      </p:sp>
      <p:sp>
        <p:nvSpPr>
          <p:cNvPr id="366595" name="Rectangle 3"/>
          <p:cNvSpPr>
            <a:spLocks noGrp="1" noChangeArrowheads="1"/>
          </p:cNvSpPr>
          <p:nvPr>
            <p:ph type="body" idx="1"/>
          </p:nvPr>
        </p:nvSpPr>
        <p:spPr/>
        <p:txBody>
          <a:bodyPr/>
          <a:lstStyle/>
          <a:p>
            <a:r>
              <a:rPr lang="en-US" b="1">
                <a:cs typeface="Times New Roman" pitchFamily="18" charset="0"/>
              </a:rPr>
              <a:t>Find ALL Prime Implicants</a:t>
            </a:r>
          </a:p>
        </p:txBody>
      </p:sp>
      <p:sp>
        <p:nvSpPr>
          <p:cNvPr id="366596" name="Rectangle 4"/>
          <p:cNvSpPr>
            <a:spLocks noChangeArrowheads="1"/>
          </p:cNvSpPr>
          <p:nvPr/>
        </p:nvSpPr>
        <p:spPr bwMode="auto">
          <a:xfrm>
            <a:off x="4479925" y="1905000"/>
            <a:ext cx="4373563" cy="457200"/>
          </a:xfrm>
          <a:prstGeom prst="rect">
            <a:avLst/>
          </a:prstGeom>
          <a:noFill/>
          <a:ln w="9525">
            <a:noFill/>
            <a:miter lim="800000"/>
            <a:headEnd/>
            <a:tailEnd/>
          </a:ln>
          <a:effectLst/>
        </p:spPr>
        <p:txBody>
          <a:bodyPr>
            <a:spAutoFit/>
          </a:bodyPr>
          <a:lstStyle/>
          <a:p>
            <a:pPr>
              <a:spcBef>
                <a:spcPct val="0"/>
              </a:spcBef>
              <a:buClrTx/>
            </a:pPr>
            <a:r>
              <a:rPr lang="en-US" sz="2400" b="1">
                <a:cs typeface="Times New Roman" pitchFamily="18" charset="0"/>
              </a:rPr>
              <a:t>ESSENTIAL Prime Implicants</a:t>
            </a:r>
            <a:r>
              <a:rPr lang="en-US" sz="1100"/>
              <a:t> </a:t>
            </a:r>
            <a:endParaRPr lang="en-US" sz="2400"/>
          </a:p>
        </p:txBody>
      </p:sp>
      <p:sp>
        <p:nvSpPr>
          <p:cNvPr id="366597" name="Rectangle 5"/>
          <p:cNvSpPr>
            <a:spLocks noChangeArrowheads="1"/>
          </p:cNvSpPr>
          <p:nvPr/>
        </p:nvSpPr>
        <p:spPr bwMode="auto">
          <a:xfrm>
            <a:off x="5181600" y="6261100"/>
            <a:ext cx="104775" cy="241300"/>
          </a:xfrm>
          <a:prstGeom prst="rect">
            <a:avLst/>
          </a:prstGeom>
          <a:noFill/>
          <a:ln w="9525">
            <a:noFill/>
            <a:miter lim="800000"/>
            <a:headEnd/>
            <a:tailEnd/>
          </a:ln>
        </p:spPr>
        <p:txBody>
          <a:bodyPr wrap="none" lIns="0" tIns="0" rIns="0" bIns="0">
            <a:spAutoFit/>
          </a:bodyPr>
          <a:lstStyle/>
          <a:p>
            <a:pPr>
              <a:buClrTx/>
            </a:pPr>
            <a:r>
              <a:rPr lang="en-US" sz="1400">
                <a:solidFill>
                  <a:srgbClr val="000000"/>
                </a:solidFill>
              </a:rPr>
              <a:t> </a:t>
            </a:r>
            <a:endParaRPr lang="en-US" sz="3200" b="1"/>
          </a:p>
        </p:txBody>
      </p:sp>
      <p:sp>
        <p:nvSpPr>
          <p:cNvPr id="366623" name="Freeform 31"/>
          <p:cNvSpPr>
            <a:spLocks noChangeAspect="1"/>
          </p:cNvSpPr>
          <p:nvPr/>
        </p:nvSpPr>
        <p:spPr bwMode="auto">
          <a:xfrm>
            <a:off x="3649663" y="3327400"/>
            <a:ext cx="4762" cy="57150"/>
          </a:xfrm>
          <a:custGeom>
            <a:avLst/>
            <a:gdLst/>
            <a:ahLst/>
            <a:cxnLst>
              <a:cxn ang="0">
                <a:pos x="3" y="0"/>
              </a:cxn>
              <a:cxn ang="0">
                <a:pos x="0" y="31"/>
              </a:cxn>
              <a:cxn ang="0">
                <a:pos x="3" y="0"/>
              </a:cxn>
            </a:cxnLst>
            <a:rect l="0" t="0" r="r" b="b"/>
            <a:pathLst>
              <a:path w="3" h="31">
                <a:moveTo>
                  <a:pt x="3" y="0"/>
                </a:moveTo>
                <a:lnTo>
                  <a:pt x="0" y="31"/>
                </a:lnTo>
                <a:lnTo>
                  <a:pt x="3" y="0"/>
                </a:lnTo>
                <a:close/>
              </a:path>
            </a:pathLst>
          </a:custGeom>
          <a:solidFill>
            <a:srgbClr val="000000"/>
          </a:solidFill>
          <a:ln w="9525">
            <a:noFill/>
            <a:round/>
            <a:headEnd/>
            <a:tailEnd/>
          </a:ln>
        </p:spPr>
        <p:txBody>
          <a:bodyPr/>
          <a:lstStyle/>
          <a:p>
            <a:endParaRPr lang="en-CA"/>
          </a:p>
        </p:txBody>
      </p:sp>
      <p:sp>
        <p:nvSpPr>
          <p:cNvPr id="366624" name="Freeform 32"/>
          <p:cNvSpPr>
            <a:spLocks noChangeAspect="1"/>
          </p:cNvSpPr>
          <p:nvPr/>
        </p:nvSpPr>
        <p:spPr bwMode="auto">
          <a:xfrm>
            <a:off x="2898775" y="2701925"/>
            <a:ext cx="41275" cy="11113"/>
          </a:xfrm>
          <a:custGeom>
            <a:avLst/>
            <a:gdLst/>
            <a:ahLst/>
            <a:cxnLst>
              <a:cxn ang="0">
                <a:pos x="0" y="6"/>
              </a:cxn>
              <a:cxn ang="0">
                <a:pos x="23" y="0"/>
              </a:cxn>
              <a:cxn ang="0">
                <a:pos x="0" y="6"/>
              </a:cxn>
            </a:cxnLst>
            <a:rect l="0" t="0" r="r" b="b"/>
            <a:pathLst>
              <a:path w="23" h="6">
                <a:moveTo>
                  <a:pt x="0" y="6"/>
                </a:moveTo>
                <a:lnTo>
                  <a:pt x="23" y="0"/>
                </a:lnTo>
                <a:lnTo>
                  <a:pt x="0" y="6"/>
                </a:lnTo>
                <a:close/>
              </a:path>
            </a:pathLst>
          </a:custGeom>
          <a:solidFill>
            <a:srgbClr val="000000"/>
          </a:solidFill>
          <a:ln w="9525">
            <a:noFill/>
            <a:round/>
            <a:headEnd/>
            <a:tailEnd/>
          </a:ln>
        </p:spPr>
        <p:txBody>
          <a:bodyPr/>
          <a:lstStyle/>
          <a:p>
            <a:endParaRPr lang="en-CA"/>
          </a:p>
        </p:txBody>
      </p:sp>
      <p:sp>
        <p:nvSpPr>
          <p:cNvPr id="366627" name="Freeform 35"/>
          <p:cNvSpPr>
            <a:spLocks noChangeAspect="1"/>
          </p:cNvSpPr>
          <p:nvPr/>
        </p:nvSpPr>
        <p:spPr bwMode="auto">
          <a:xfrm>
            <a:off x="817563" y="4821238"/>
            <a:ext cx="3175" cy="46037"/>
          </a:xfrm>
          <a:custGeom>
            <a:avLst/>
            <a:gdLst/>
            <a:ahLst/>
            <a:cxnLst>
              <a:cxn ang="0">
                <a:pos x="0" y="25"/>
              </a:cxn>
              <a:cxn ang="0">
                <a:pos x="2" y="0"/>
              </a:cxn>
              <a:cxn ang="0">
                <a:pos x="0" y="25"/>
              </a:cxn>
            </a:cxnLst>
            <a:rect l="0" t="0" r="r" b="b"/>
            <a:pathLst>
              <a:path w="2" h="25">
                <a:moveTo>
                  <a:pt x="0" y="25"/>
                </a:moveTo>
                <a:lnTo>
                  <a:pt x="2" y="0"/>
                </a:lnTo>
                <a:lnTo>
                  <a:pt x="0" y="25"/>
                </a:lnTo>
                <a:close/>
              </a:path>
            </a:pathLst>
          </a:custGeom>
          <a:solidFill>
            <a:srgbClr val="000000"/>
          </a:solidFill>
          <a:ln w="9525">
            <a:noFill/>
            <a:round/>
            <a:headEnd/>
            <a:tailEnd/>
          </a:ln>
        </p:spPr>
        <p:txBody>
          <a:bodyPr/>
          <a:lstStyle/>
          <a:p>
            <a:endParaRPr lang="en-CA"/>
          </a:p>
        </p:txBody>
      </p:sp>
      <p:sp>
        <p:nvSpPr>
          <p:cNvPr id="366630" name="Rectangle 38"/>
          <p:cNvSpPr>
            <a:spLocks noChangeAspect="1" noChangeArrowheads="1"/>
          </p:cNvSpPr>
          <p:nvPr/>
        </p:nvSpPr>
        <p:spPr bwMode="auto">
          <a:xfrm>
            <a:off x="3709988" y="3883025"/>
            <a:ext cx="403225" cy="520700"/>
          </a:xfrm>
          <a:prstGeom prst="rect">
            <a:avLst/>
          </a:prstGeom>
          <a:noFill/>
          <a:ln w="9525">
            <a:noFill/>
            <a:miter lim="800000"/>
            <a:headEnd/>
            <a:tailEnd/>
          </a:ln>
        </p:spPr>
        <p:txBody>
          <a:bodyPr/>
          <a:lstStyle/>
          <a:p>
            <a:endParaRPr lang="en-CA"/>
          </a:p>
        </p:txBody>
      </p:sp>
      <p:sp>
        <p:nvSpPr>
          <p:cNvPr id="366633" name="Rectangle 41"/>
          <p:cNvSpPr>
            <a:spLocks noChangeAspect="1" noChangeArrowheads="1"/>
          </p:cNvSpPr>
          <p:nvPr/>
        </p:nvSpPr>
        <p:spPr bwMode="auto">
          <a:xfrm>
            <a:off x="2751138" y="2262188"/>
            <a:ext cx="414337" cy="531812"/>
          </a:xfrm>
          <a:prstGeom prst="rect">
            <a:avLst/>
          </a:prstGeom>
          <a:noFill/>
          <a:ln w="9525">
            <a:noFill/>
            <a:miter lim="800000"/>
            <a:headEnd/>
            <a:tailEnd/>
          </a:ln>
        </p:spPr>
        <p:txBody>
          <a:bodyPr/>
          <a:lstStyle/>
          <a:p>
            <a:endParaRPr lang="en-CA"/>
          </a:p>
        </p:txBody>
      </p:sp>
      <p:sp>
        <p:nvSpPr>
          <p:cNvPr id="366634" name="Rectangle 42"/>
          <p:cNvSpPr>
            <a:spLocks noChangeAspect="1" noChangeArrowheads="1"/>
          </p:cNvSpPr>
          <p:nvPr/>
        </p:nvSpPr>
        <p:spPr bwMode="auto">
          <a:xfrm>
            <a:off x="2751138" y="2182813"/>
            <a:ext cx="238125"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a:t>
            </a:r>
            <a:endParaRPr lang="en-US" sz="3200" b="1"/>
          </a:p>
        </p:txBody>
      </p:sp>
      <p:sp>
        <p:nvSpPr>
          <p:cNvPr id="366636" name="Rectangle 44"/>
          <p:cNvSpPr>
            <a:spLocks noChangeAspect="1" noChangeArrowheads="1"/>
          </p:cNvSpPr>
          <p:nvPr/>
        </p:nvSpPr>
        <p:spPr bwMode="auto">
          <a:xfrm>
            <a:off x="2155825" y="5575300"/>
            <a:ext cx="419100" cy="533400"/>
          </a:xfrm>
          <a:prstGeom prst="rect">
            <a:avLst/>
          </a:prstGeom>
          <a:noFill/>
          <a:ln w="9525">
            <a:noFill/>
            <a:miter lim="800000"/>
            <a:headEnd/>
            <a:tailEnd/>
          </a:ln>
        </p:spPr>
        <p:txBody>
          <a:bodyPr/>
          <a:lstStyle/>
          <a:p>
            <a:endParaRPr lang="en-CA"/>
          </a:p>
        </p:txBody>
      </p:sp>
      <p:sp>
        <p:nvSpPr>
          <p:cNvPr id="366639" name="Rectangle 47"/>
          <p:cNvSpPr>
            <a:spLocks noChangeAspect="1" noChangeArrowheads="1"/>
          </p:cNvSpPr>
          <p:nvPr/>
        </p:nvSpPr>
        <p:spPr bwMode="auto">
          <a:xfrm>
            <a:off x="673100" y="4602163"/>
            <a:ext cx="398463" cy="533400"/>
          </a:xfrm>
          <a:prstGeom prst="rect">
            <a:avLst/>
          </a:prstGeom>
          <a:noFill/>
          <a:ln w="9525">
            <a:noFill/>
            <a:miter lim="800000"/>
            <a:headEnd/>
            <a:tailEnd/>
          </a:ln>
        </p:spPr>
        <p:txBody>
          <a:bodyPr/>
          <a:lstStyle/>
          <a:p>
            <a:endParaRPr lang="en-CA"/>
          </a:p>
        </p:txBody>
      </p:sp>
      <p:sp>
        <p:nvSpPr>
          <p:cNvPr id="366641" name="Rectangle 49"/>
          <p:cNvSpPr>
            <a:spLocks noChangeAspect="1" noChangeArrowheads="1"/>
          </p:cNvSpPr>
          <p:nvPr/>
        </p:nvSpPr>
        <p:spPr bwMode="auto">
          <a:xfrm>
            <a:off x="765175" y="4579938"/>
            <a:ext cx="95250" cy="457200"/>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rPr>
              <a:t> </a:t>
            </a:r>
            <a:endParaRPr lang="en-US" sz="3200" b="1"/>
          </a:p>
        </p:txBody>
      </p:sp>
      <p:sp>
        <p:nvSpPr>
          <p:cNvPr id="366688" name="Rectangle 96"/>
          <p:cNvSpPr>
            <a:spLocks noChangeArrowheads="1"/>
          </p:cNvSpPr>
          <p:nvPr/>
        </p:nvSpPr>
        <p:spPr bwMode="auto">
          <a:xfrm flipH="1">
            <a:off x="2257425" y="1835150"/>
            <a:ext cx="577850" cy="457200"/>
          </a:xfrm>
          <a:prstGeom prst="rect">
            <a:avLst/>
          </a:prstGeom>
          <a:noFill/>
          <a:ln w="9525">
            <a:noFill/>
            <a:miter lim="800000"/>
            <a:headEnd/>
            <a:tailEnd/>
          </a:ln>
        </p:spPr>
        <p:txBody>
          <a:bodyPr/>
          <a:lstStyle/>
          <a:p>
            <a:endParaRPr lang="en-CA"/>
          </a:p>
        </p:txBody>
      </p:sp>
      <p:grpSp>
        <p:nvGrpSpPr>
          <p:cNvPr id="366810" name="Group 218"/>
          <p:cNvGrpSpPr>
            <a:grpSpLocks/>
          </p:cNvGrpSpPr>
          <p:nvPr/>
        </p:nvGrpSpPr>
        <p:grpSpPr bwMode="auto">
          <a:xfrm>
            <a:off x="50800" y="3536950"/>
            <a:ext cx="2635250" cy="1085850"/>
            <a:chOff x="68" y="2228"/>
            <a:chExt cx="1660" cy="684"/>
          </a:xfrm>
        </p:grpSpPr>
        <p:grpSp>
          <p:nvGrpSpPr>
            <p:cNvPr id="366809" name="Group 217"/>
            <p:cNvGrpSpPr>
              <a:grpSpLocks/>
            </p:cNvGrpSpPr>
            <p:nvPr/>
          </p:nvGrpSpPr>
          <p:grpSpPr bwMode="auto">
            <a:xfrm>
              <a:off x="68" y="2228"/>
              <a:ext cx="353" cy="302"/>
              <a:chOff x="68" y="2228"/>
              <a:chExt cx="353" cy="302"/>
            </a:xfrm>
          </p:grpSpPr>
          <p:sp>
            <p:nvSpPr>
              <p:cNvPr id="366669" name="Rectangle 77"/>
              <p:cNvSpPr>
                <a:spLocks noChangeArrowheads="1"/>
              </p:cNvSpPr>
              <p:nvPr/>
            </p:nvSpPr>
            <p:spPr bwMode="auto">
              <a:xfrm flipH="1">
                <a:off x="68" y="2241"/>
                <a:ext cx="353" cy="289"/>
              </a:xfrm>
              <a:prstGeom prst="rect">
                <a:avLst/>
              </a:prstGeom>
              <a:noFill/>
              <a:ln w="9525">
                <a:noFill/>
                <a:miter lim="800000"/>
                <a:headEnd/>
                <a:tailEnd/>
              </a:ln>
            </p:spPr>
            <p:txBody>
              <a:bodyPr/>
              <a:lstStyle/>
              <a:p>
                <a:endParaRPr lang="en-CA"/>
              </a:p>
            </p:txBody>
          </p:sp>
          <p:sp>
            <p:nvSpPr>
              <p:cNvPr id="366670" name="Rectangle 78"/>
              <p:cNvSpPr>
                <a:spLocks noChangeArrowheads="1"/>
              </p:cNvSpPr>
              <p:nvPr/>
            </p:nvSpPr>
            <p:spPr bwMode="auto">
              <a:xfrm flipH="1">
                <a:off x="133" y="2254"/>
                <a:ext cx="288"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BD</a:t>
                </a:r>
                <a:endParaRPr lang="en-US" sz="3200" b="1"/>
              </a:p>
            </p:txBody>
          </p:sp>
          <p:sp>
            <p:nvSpPr>
              <p:cNvPr id="366671" name="Rectangle 79"/>
              <p:cNvSpPr>
                <a:spLocks noChangeArrowheads="1"/>
              </p:cNvSpPr>
              <p:nvPr/>
            </p:nvSpPr>
            <p:spPr bwMode="auto">
              <a:xfrm flipH="1">
                <a:off x="249" y="2228"/>
                <a:ext cx="66"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Helvetica" pitchFamily="34" charset="0"/>
                  </a:rPr>
                  <a:t> </a:t>
                </a:r>
                <a:endParaRPr lang="en-US" sz="3200" b="1"/>
              </a:p>
            </p:txBody>
          </p:sp>
        </p:grpSp>
        <p:sp>
          <p:nvSpPr>
            <p:cNvPr id="366673" name="Line 81"/>
            <p:cNvSpPr>
              <a:spLocks noChangeShapeType="1"/>
            </p:cNvSpPr>
            <p:nvPr/>
          </p:nvSpPr>
          <p:spPr bwMode="auto">
            <a:xfrm>
              <a:off x="461" y="2391"/>
              <a:ext cx="811" cy="120"/>
            </a:xfrm>
            <a:prstGeom prst="line">
              <a:avLst/>
            </a:prstGeom>
            <a:noFill/>
            <a:ln w="38100">
              <a:solidFill>
                <a:srgbClr val="FF0000"/>
              </a:solidFill>
              <a:round/>
              <a:headEnd/>
              <a:tailEnd type="triangle" w="med" len="med"/>
            </a:ln>
            <a:effectLst/>
          </p:spPr>
          <p:txBody>
            <a:bodyPr>
              <a:spAutoFit/>
            </a:bodyPr>
            <a:lstStyle/>
            <a:p>
              <a:endParaRPr lang="en-CA"/>
            </a:p>
          </p:txBody>
        </p:sp>
        <p:sp>
          <p:nvSpPr>
            <p:cNvPr id="366789" name="AutoShape 197"/>
            <p:cNvSpPr>
              <a:spLocks noChangeArrowheads="1"/>
            </p:cNvSpPr>
            <p:nvPr/>
          </p:nvSpPr>
          <p:spPr bwMode="auto">
            <a:xfrm>
              <a:off x="1096" y="2240"/>
              <a:ext cx="632" cy="67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grpSp>
        <p:nvGrpSpPr>
          <p:cNvPr id="366933" name="Group 341"/>
          <p:cNvGrpSpPr>
            <a:grpSpLocks/>
          </p:cNvGrpSpPr>
          <p:nvPr/>
        </p:nvGrpSpPr>
        <p:grpSpPr bwMode="auto">
          <a:xfrm>
            <a:off x="2349500" y="1814513"/>
            <a:ext cx="501650" cy="3443287"/>
            <a:chOff x="1480" y="1143"/>
            <a:chExt cx="316" cy="2169"/>
          </a:xfrm>
        </p:grpSpPr>
        <p:sp>
          <p:nvSpPr>
            <p:cNvPr id="366692" name="Line 100"/>
            <p:cNvSpPr>
              <a:spLocks noChangeShapeType="1"/>
            </p:cNvSpPr>
            <p:nvPr/>
          </p:nvSpPr>
          <p:spPr bwMode="auto">
            <a:xfrm flipH="1">
              <a:off x="1604" y="1392"/>
              <a:ext cx="30" cy="601"/>
            </a:xfrm>
            <a:prstGeom prst="line">
              <a:avLst/>
            </a:prstGeom>
            <a:noFill/>
            <a:ln w="38100">
              <a:solidFill>
                <a:srgbClr val="FF0000"/>
              </a:solidFill>
              <a:round/>
              <a:headEnd/>
              <a:tailEnd type="triangle" w="med" len="med"/>
            </a:ln>
            <a:effectLst/>
          </p:spPr>
          <p:txBody>
            <a:bodyPr>
              <a:spAutoFit/>
            </a:bodyPr>
            <a:lstStyle/>
            <a:p>
              <a:endParaRPr lang="en-CA"/>
            </a:p>
          </p:txBody>
        </p:sp>
        <p:sp>
          <p:nvSpPr>
            <p:cNvPr id="366689" name="Rectangle 97"/>
            <p:cNvSpPr>
              <a:spLocks noChangeArrowheads="1"/>
            </p:cNvSpPr>
            <p:nvPr/>
          </p:nvSpPr>
          <p:spPr bwMode="auto">
            <a:xfrm flipH="1">
              <a:off x="1496" y="1168"/>
              <a:ext cx="30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CD</a:t>
              </a:r>
              <a:endParaRPr lang="en-US" sz="3200" b="1"/>
            </a:p>
          </p:txBody>
        </p:sp>
        <p:sp>
          <p:nvSpPr>
            <p:cNvPr id="366690" name="Rectangle 98"/>
            <p:cNvSpPr>
              <a:spLocks noChangeArrowheads="1"/>
            </p:cNvSpPr>
            <p:nvPr/>
          </p:nvSpPr>
          <p:spPr bwMode="auto">
            <a:xfrm flipH="1">
              <a:off x="1617" y="1143"/>
              <a:ext cx="67"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Helvetica" pitchFamily="34" charset="0"/>
                </a:rPr>
                <a:t> </a:t>
              </a:r>
              <a:endParaRPr lang="en-US" sz="3200" b="1"/>
            </a:p>
          </p:txBody>
        </p:sp>
        <p:sp>
          <p:nvSpPr>
            <p:cNvPr id="366819" name="AutoShape 227"/>
            <p:cNvSpPr>
              <a:spLocks noChangeArrowheads="1"/>
            </p:cNvSpPr>
            <p:nvPr/>
          </p:nvSpPr>
          <p:spPr bwMode="auto">
            <a:xfrm>
              <a:off x="1480" y="1848"/>
              <a:ext cx="232" cy="1464"/>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grpSp>
        <p:nvGrpSpPr>
          <p:cNvPr id="366927" name="Group 335"/>
          <p:cNvGrpSpPr>
            <a:grpSpLocks/>
          </p:cNvGrpSpPr>
          <p:nvPr/>
        </p:nvGrpSpPr>
        <p:grpSpPr bwMode="auto">
          <a:xfrm>
            <a:off x="2032000" y="3536950"/>
            <a:ext cx="5130800" cy="1085850"/>
            <a:chOff x="1280" y="2228"/>
            <a:chExt cx="3232" cy="684"/>
          </a:xfrm>
        </p:grpSpPr>
        <p:grpSp>
          <p:nvGrpSpPr>
            <p:cNvPr id="366820" name="Group 228"/>
            <p:cNvGrpSpPr>
              <a:grpSpLocks/>
            </p:cNvGrpSpPr>
            <p:nvPr/>
          </p:nvGrpSpPr>
          <p:grpSpPr bwMode="auto">
            <a:xfrm>
              <a:off x="2852" y="2228"/>
              <a:ext cx="1660" cy="684"/>
              <a:chOff x="2852" y="2228"/>
              <a:chExt cx="1660" cy="684"/>
            </a:xfrm>
          </p:grpSpPr>
          <p:grpSp>
            <p:nvGrpSpPr>
              <p:cNvPr id="366812" name="Group 220"/>
              <p:cNvGrpSpPr>
                <a:grpSpLocks/>
              </p:cNvGrpSpPr>
              <p:nvPr/>
            </p:nvGrpSpPr>
            <p:grpSpPr bwMode="auto">
              <a:xfrm>
                <a:off x="2852" y="2228"/>
                <a:ext cx="353" cy="302"/>
                <a:chOff x="68" y="2228"/>
                <a:chExt cx="353" cy="302"/>
              </a:xfrm>
            </p:grpSpPr>
            <p:sp>
              <p:nvSpPr>
                <p:cNvPr id="366813" name="Rectangle 221"/>
                <p:cNvSpPr>
                  <a:spLocks noChangeArrowheads="1"/>
                </p:cNvSpPr>
                <p:nvPr/>
              </p:nvSpPr>
              <p:spPr bwMode="auto">
                <a:xfrm flipH="1">
                  <a:off x="68" y="2241"/>
                  <a:ext cx="353" cy="289"/>
                </a:xfrm>
                <a:prstGeom prst="rect">
                  <a:avLst/>
                </a:prstGeom>
                <a:noFill/>
                <a:ln w="9525">
                  <a:noFill/>
                  <a:miter lim="800000"/>
                  <a:headEnd/>
                  <a:tailEnd/>
                </a:ln>
              </p:spPr>
              <p:txBody>
                <a:bodyPr/>
                <a:lstStyle/>
                <a:p>
                  <a:endParaRPr lang="en-CA"/>
                </a:p>
              </p:txBody>
            </p:sp>
            <p:sp>
              <p:nvSpPr>
                <p:cNvPr id="366814" name="Rectangle 222"/>
                <p:cNvSpPr>
                  <a:spLocks noChangeArrowheads="1"/>
                </p:cNvSpPr>
                <p:nvPr/>
              </p:nvSpPr>
              <p:spPr bwMode="auto">
                <a:xfrm flipH="1">
                  <a:off x="133" y="2254"/>
                  <a:ext cx="288"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BD</a:t>
                  </a:r>
                  <a:endParaRPr lang="en-US" sz="3200" b="1"/>
                </a:p>
              </p:txBody>
            </p:sp>
            <p:sp>
              <p:nvSpPr>
                <p:cNvPr id="366815" name="Rectangle 223"/>
                <p:cNvSpPr>
                  <a:spLocks noChangeArrowheads="1"/>
                </p:cNvSpPr>
                <p:nvPr/>
              </p:nvSpPr>
              <p:spPr bwMode="auto">
                <a:xfrm flipH="1">
                  <a:off x="249" y="2228"/>
                  <a:ext cx="66" cy="288"/>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Helvetica" pitchFamily="34" charset="0"/>
                    </a:rPr>
                    <a:t> </a:t>
                  </a:r>
                  <a:endParaRPr lang="en-US" sz="3200" b="1"/>
                </a:p>
              </p:txBody>
            </p:sp>
          </p:grpSp>
          <p:sp>
            <p:nvSpPr>
              <p:cNvPr id="366816" name="Line 224"/>
              <p:cNvSpPr>
                <a:spLocks noChangeShapeType="1"/>
              </p:cNvSpPr>
              <p:nvPr/>
            </p:nvSpPr>
            <p:spPr bwMode="auto">
              <a:xfrm>
                <a:off x="3245" y="2391"/>
                <a:ext cx="811" cy="120"/>
              </a:xfrm>
              <a:prstGeom prst="line">
                <a:avLst/>
              </a:prstGeom>
              <a:noFill/>
              <a:ln w="38100">
                <a:solidFill>
                  <a:srgbClr val="FF0000"/>
                </a:solidFill>
                <a:round/>
                <a:headEnd/>
                <a:tailEnd type="triangle" w="med" len="med"/>
              </a:ln>
              <a:effectLst/>
            </p:spPr>
            <p:txBody>
              <a:bodyPr>
                <a:spAutoFit/>
              </a:bodyPr>
              <a:lstStyle/>
              <a:p>
                <a:endParaRPr lang="en-CA"/>
              </a:p>
            </p:txBody>
          </p:sp>
          <p:sp>
            <p:nvSpPr>
              <p:cNvPr id="366817" name="AutoShape 225"/>
              <p:cNvSpPr>
                <a:spLocks noChangeArrowheads="1"/>
              </p:cNvSpPr>
              <p:nvPr/>
            </p:nvSpPr>
            <p:spPr bwMode="auto">
              <a:xfrm>
                <a:off x="3880" y="2240"/>
                <a:ext cx="632" cy="67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sp>
          <p:nvSpPr>
            <p:cNvPr id="366911" name="Line 319"/>
            <p:cNvSpPr>
              <a:spLocks noChangeShapeType="1"/>
            </p:cNvSpPr>
            <p:nvPr/>
          </p:nvSpPr>
          <p:spPr bwMode="auto">
            <a:xfrm>
              <a:off x="1280" y="2304"/>
              <a:ext cx="1600" cy="88"/>
            </a:xfrm>
            <a:prstGeom prst="line">
              <a:avLst/>
            </a:prstGeom>
            <a:noFill/>
            <a:ln w="28575">
              <a:solidFill>
                <a:schemeClr val="tx1"/>
              </a:solidFill>
              <a:prstDash val="sysDot"/>
              <a:round/>
              <a:headEnd/>
              <a:tailEnd type="triangle" w="med" len="med"/>
            </a:ln>
            <a:effectLst/>
          </p:spPr>
          <p:txBody>
            <a:bodyPr lIns="0" rIns="0" anchorCtr="1">
              <a:spAutoFit/>
            </a:bodyPr>
            <a:lstStyle/>
            <a:p>
              <a:endParaRPr lang="en-CA"/>
            </a:p>
          </p:txBody>
        </p:sp>
      </p:grpSp>
      <p:grpSp>
        <p:nvGrpSpPr>
          <p:cNvPr id="366944" name="Group 352"/>
          <p:cNvGrpSpPr>
            <a:grpSpLocks/>
          </p:cNvGrpSpPr>
          <p:nvPr/>
        </p:nvGrpSpPr>
        <p:grpSpPr bwMode="auto">
          <a:xfrm>
            <a:off x="1333500" y="3213100"/>
            <a:ext cx="7272338" cy="3192463"/>
            <a:chOff x="848" y="2032"/>
            <a:chExt cx="4581" cy="2011"/>
          </a:xfrm>
        </p:grpSpPr>
        <p:sp>
          <p:nvSpPr>
            <p:cNvPr id="366915" name="Oval 323"/>
            <p:cNvSpPr>
              <a:spLocks noChangeArrowheads="1"/>
            </p:cNvSpPr>
            <p:nvPr/>
          </p:nvSpPr>
          <p:spPr bwMode="auto">
            <a:xfrm>
              <a:off x="848" y="2032"/>
              <a:ext cx="112" cy="104"/>
            </a:xfrm>
            <a:prstGeom prst="ellipse">
              <a:avLst/>
            </a:prstGeom>
            <a:solidFill>
              <a:schemeClr val="accent2"/>
            </a:solidFill>
            <a:ln w="9525">
              <a:noFill/>
              <a:round/>
              <a:headEnd/>
              <a:tailEnd/>
            </a:ln>
            <a:effectLst/>
          </p:spPr>
          <p:txBody>
            <a:bodyPr wrap="none" lIns="0" rIns="0" anchor="ctr">
              <a:spAutoFit/>
            </a:bodyPr>
            <a:lstStyle/>
            <a:p>
              <a:endParaRPr lang="en-CA"/>
            </a:p>
          </p:txBody>
        </p:sp>
        <p:sp>
          <p:nvSpPr>
            <p:cNvPr id="366917" name="Oval 325"/>
            <p:cNvSpPr>
              <a:spLocks noChangeArrowheads="1"/>
            </p:cNvSpPr>
            <p:nvPr/>
          </p:nvSpPr>
          <p:spPr bwMode="auto">
            <a:xfrm>
              <a:off x="1232" y="2264"/>
              <a:ext cx="112" cy="104"/>
            </a:xfrm>
            <a:prstGeom prst="ellipse">
              <a:avLst/>
            </a:prstGeom>
            <a:solidFill>
              <a:schemeClr val="accent2"/>
            </a:solidFill>
            <a:ln w="9525">
              <a:noFill/>
              <a:round/>
              <a:headEnd/>
              <a:tailEnd/>
            </a:ln>
            <a:effectLst/>
          </p:spPr>
          <p:txBody>
            <a:bodyPr wrap="none" lIns="0" rIns="0" anchor="ctr">
              <a:spAutoFit/>
            </a:bodyPr>
            <a:lstStyle/>
            <a:p>
              <a:endParaRPr lang="en-CA"/>
            </a:p>
          </p:txBody>
        </p:sp>
        <p:grpSp>
          <p:nvGrpSpPr>
            <p:cNvPr id="366923" name="Group 331"/>
            <p:cNvGrpSpPr>
              <a:grpSpLocks/>
            </p:cNvGrpSpPr>
            <p:nvPr/>
          </p:nvGrpSpPr>
          <p:grpSpPr bwMode="auto">
            <a:xfrm>
              <a:off x="2268" y="3793"/>
              <a:ext cx="3161" cy="250"/>
              <a:chOff x="2268" y="3793"/>
              <a:chExt cx="3161" cy="250"/>
            </a:xfrm>
          </p:grpSpPr>
          <p:sp>
            <p:nvSpPr>
              <p:cNvPr id="366913" name="Text Box 321"/>
              <p:cNvSpPr txBox="1">
                <a:spLocks noChangeArrowheads="1"/>
              </p:cNvSpPr>
              <p:nvPr/>
            </p:nvSpPr>
            <p:spPr bwMode="auto">
              <a:xfrm>
                <a:off x="2268" y="3793"/>
                <a:ext cx="3161" cy="250"/>
              </a:xfrm>
              <a:prstGeom prst="rect">
                <a:avLst/>
              </a:prstGeom>
              <a:noFill/>
              <a:ln w="9525">
                <a:noFill/>
                <a:miter lim="800000"/>
                <a:headEnd/>
                <a:tailEnd/>
              </a:ln>
              <a:effectLst/>
            </p:spPr>
            <p:txBody>
              <a:bodyPr wrap="none" lIns="0" rIns="0" anchorCtr="1">
                <a:spAutoFit/>
              </a:bodyPr>
              <a:lstStyle/>
              <a:p>
                <a:r>
                  <a:rPr lang="en-US" sz="2000"/>
                  <a:t>        Minterms covered by single prime implicant</a:t>
                </a:r>
              </a:p>
            </p:txBody>
          </p:sp>
          <p:sp>
            <p:nvSpPr>
              <p:cNvPr id="366919" name="Oval 327"/>
              <p:cNvSpPr>
                <a:spLocks noChangeArrowheads="1"/>
              </p:cNvSpPr>
              <p:nvPr/>
            </p:nvSpPr>
            <p:spPr bwMode="auto">
              <a:xfrm>
                <a:off x="2456" y="3880"/>
                <a:ext cx="112" cy="104"/>
              </a:xfrm>
              <a:prstGeom prst="ellipse">
                <a:avLst/>
              </a:prstGeom>
              <a:solidFill>
                <a:schemeClr val="accent2"/>
              </a:solidFill>
              <a:ln w="9525">
                <a:noFill/>
                <a:round/>
                <a:headEnd/>
                <a:tailEnd/>
              </a:ln>
              <a:effectLst/>
            </p:spPr>
            <p:txBody>
              <a:bodyPr wrap="none" lIns="0" rIns="0" anchor="ctr">
                <a:spAutoFit/>
              </a:bodyPr>
              <a:lstStyle/>
              <a:p>
                <a:endParaRPr lang="en-CA"/>
              </a:p>
            </p:txBody>
          </p:sp>
        </p:grpSp>
      </p:grpSp>
      <p:grpSp>
        <p:nvGrpSpPr>
          <p:cNvPr id="366928" name="Group 336"/>
          <p:cNvGrpSpPr>
            <a:grpSpLocks/>
          </p:cNvGrpSpPr>
          <p:nvPr/>
        </p:nvGrpSpPr>
        <p:grpSpPr bwMode="auto">
          <a:xfrm>
            <a:off x="1422400" y="2403475"/>
            <a:ext cx="6781800" cy="3222625"/>
            <a:chOff x="896" y="1514"/>
            <a:chExt cx="4272" cy="2030"/>
          </a:xfrm>
        </p:grpSpPr>
        <p:grpSp>
          <p:nvGrpSpPr>
            <p:cNvPr id="366886" name="Group 294"/>
            <p:cNvGrpSpPr>
              <a:grpSpLocks/>
            </p:cNvGrpSpPr>
            <p:nvPr/>
          </p:nvGrpSpPr>
          <p:grpSpPr bwMode="auto">
            <a:xfrm>
              <a:off x="3052" y="1514"/>
              <a:ext cx="2116" cy="2030"/>
              <a:chOff x="244" y="1522"/>
              <a:chExt cx="2116" cy="2030"/>
            </a:xfrm>
          </p:grpSpPr>
          <p:grpSp>
            <p:nvGrpSpPr>
              <p:cNvPr id="366887" name="Group 295"/>
              <p:cNvGrpSpPr>
                <a:grpSpLocks/>
              </p:cNvGrpSpPr>
              <p:nvPr/>
            </p:nvGrpSpPr>
            <p:grpSpPr bwMode="auto">
              <a:xfrm>
                <a:off x="400" y="1632"/>
                <a:ext cx="1960" cy="1920"/>
                <a:chOff x="1248" y="1336"/>
                <a:chExt cx="3344" cy="2392"/>
              </a:xfrm>
            </p:grpSpPr>
            <p:grpSp>
              <p:nvGrpSpPr>
                <p:cNvPr id="366888" name="Group 296"/>
                <p:cNvGrpSpPr>
                  <a:grpSpLocks/>
                </p:cNvGrpSpPr>
                <p:nvPr/>
              </p:nvGrpSpPr>
              <p:grpSpPr bwMode="auto">
                <a:xfrm>
                  <a:off x="3632" y="1336"/>
                  <a:ext cx="960" cy="672"/>
                  <a:chOff x="3632" y="1336"/>
                  <a:chExt cx="960" cy="672"/>
                </a:xfrm>
              </p:grpSpPr>
              <p:sp>
                <p:nvSpPr>
                  <p:cNvPr id="366889" name="AutoShape 297"/>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90" name="Rectangle 298"/>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891" name="Rectangle 299"/>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892" name="Group 300"/>
                <p:cNvGrpSpPr>
                  <a:grpSpLocks/>
                </p:cNvGrpSpPr>
                <p:nvPr/>
              </p:nvGrpSpPr>
              <p:grpSpPr bwMode="auto">
                <a:xfrm flipH="1">
                  <a:off x="1256" y="1336"/>
                  <a:ext cx="1024" cy="672"/>
                  <a:chOff x="3632" y="1336"/>
                  <a:chExt cx="960" cy="672"/>
                </a:xfrm>
              </p:grpSpPr>
              <p:sp>
                <p:nvSpPr>
                  <p:cNvPr id="366893" name="AutoShape 301"/>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94" name="Rectangle 302"/>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895" name="Rectangle 303"/>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896" name="Group 304"/>
                <p:cNvGrpSpPr>
                  <a:grpSpLocks/>
                </p:cNvGrpSpPr>
                <p:nvPr/>
              </p:nvGrpSpPr>
              <p:grpSpPr bwMode="auto">
                <a:xfrm flipH="1" flipV="1">
                  <a:off x="1248" y="3056"/>
                  <a:ext cx="1024" cy="672"/>
                  <a:chOff x="3632" y="1336"/>
                  <a:chExt cx="960" cy="672"/>
                </a:xfrm>
              </p:grpSpPr>
              <p:sp>
                <p:nvSpPr>
                  <p:cNvPr id="366897" name="AutoShape 305"/>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898" name="Rectangle 306"/>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899" name="Rectangle 307"/>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nvGrpSpPr>
                <p:cNvPr id="366900" name="Group 308"/>
                <p:cNvGrpSpPr>
                  <a:grpSpLocks/>
                </p:cNvGrpSpPr>
                <p:nvPr/>
              </p:nvGrpSpPr>
              <p:grpSpPr bwMode="auto">
                <a:xfrm flipV="1">
                  <a:off x="3632" y="3048"/>
                  <a:ext cx="960" cy="672"/>
                  <a:chOff x="3632" y="1336"/>
                  <a:chExt cx="960" cy="672"/>
                </a:xfrm>
              </p:grpSpPr>
              <p:sp>
                <p:nvSpPr>
                  <p:cNvPr id="366901" name="AutoShape 309"/>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366902" name="Rectangle 310"/>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spAutoFit/>
                  </a:bodyPr>
                  <a:lstStyle/>
                  <a:p>
                    <a:endParaRPr lang="en-CA"/>
                  </a:p>
                </p:txBody>
              </p:sp>
              <p:sp>
                <p:nvSpPr>
                  <p:cNvPr id="366903" name="Rectangle 311"/>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spAutoFit/>
                  </a:bodyPr>
                  <a:lstStyle/>
                  <a:p>
                    <a:endParaRPr lang="en-CA"/>
                  </a:p>
                </p:txBody>
              </p:sp>
            </p:grpSp>
          </p:grpSp>
          <p:grpSp>
            <p:nvGrpSpPr>
              <p:cNvPr id="366904" name="Group 312"/>
              <p:cNvGrpSpPr>
                <a:grpSpLocks/>
              </p:cNvGrpSpPr>
              <p:nvPr/>
            </p:nvGrpSpPr>
            <p:grpSpPr bwMode="auto">
              <a:xfrm>
                <a:off x="244" y="1522"/>
                <a:ext cx="339" cy="269"/>
                <a:chOff x="244" y="1522"/>
                <a:chExt cx="339" cy="269"/>
              </a:xfrm>
            </p:grpSpPr>
            <p:sp>
              <p:nvSpPr>
                <p:cNvPr id="366905" name="Line 313"/>
                <p:cNvSpPr>
                  <a:spLocks noChangeShapeType="1"/>
                </p:cNvSpPr>
                <p:nvPr/>
              </p:nvSpPr>
              <p:spPr bwMode="auto">
                <a:xfrm>
                  <a:off x="249" y="1531"/>
                  <a:ext cx="137" cy="1"/>
                </a:xfrm>
                <a:prstGeom prst="line">
                  <a:avLst/>
                </a:prstGeom>
                <a:noFill/>
                <a:ln w="28575">
                  <a:solidFill>
                    <a:srgbClr val="000000"/>
                  </a:solidFill>
                  <a:round/>
                  <a:headEnd/>
                  <a:tailEnd/>
                </a:ln>
              </p:spPr>
              <p:txBody>
                <a:bodyPr/>
                <a:lstStyle/>
                <a:p>
                  <a:endParaRPr lang="en-CA"/>
                </a:p>
              </p:txBody>
            </p:sp>
            <p:sp>
              <p:nvSpPr>
                <p:cNvPr id="366906" name="Line 314"/>
                <p:cNvSpPr>
                  <a:spLocks noChangeShapeType="1"/>
                </p:cNvSpPr>
                <p:nvPr/>
              </p:nvSpPr>
              <p:spPr bwMode="auto">
                <a:xfrm>
                  <a:off x="426" y="1531"/>
                  <a:ext cx="149" cy="1"/>
                </a:xfrm>
                <a:prstGeom prst="line">
                  <a:avLst/>
                </a:prstGeom>
                <a:noFill/>
                <a:ln w="28575">
                  <a:solidFill>
                    <a:srgbClr val="000000"/>
                  </a:solidFill>
                  <a:round/>
                  <a:headEnd/>
                  <a:tailEnd/>
                </a:ln>
              </p:spPr>
              <p:txBody>
                <a:bodyPr/>
                <a:lstStyle/>
                <a:p>
                  <a:endParaRPr lang="en-CA"/>
                </a:p>
              </p:txBody>
            </p:sp>
            <p:sp>
              <p:nvSpPr>
                <p:cNvPr id="366907" name="Rectangle 315"/>
                <p:cNvSpPr>
                  <a:spLocks noChangeArrowheads="1"/>
                </p:cNvSpPr>
                <p:nvPr/>
              </p:nvSpPr>
              <p:spPr bwMode="auto">
                <a:xfrm>
                  <a:off x="421" y="1522"/>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D</a:t>
                  </a:r>
                  <a:endParaRPr lang="en-US" sz="3200" b="1"/>
                </a:p>
              </p:txBody>
            </p:sp>
            <p:sp>
              <p:nvSpPr>
                <p:cNvPr id="366908" name="Rectangle 316"/>
                <p:cNvSpPr>
                  <a:spLocks noChangeArrowheads="1"/>
                </p:cNvSpPr>
                <p:nvPr/>
              </p:nvSpPr>
              <p:spPr bwMode="auto">
                <a:xfrm>
                  <a:off x="244" y="1522"/>
                  <a:ext cx="14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B</a:t>
                  </a:r>
                  <a:endParaRPr lang="en-US" sz="3200" b="1"/>
                </a:p>
              </p:txBody>
            </p:sp>
          </p:grpSp>
          <p:sp>
            <p:nvSpPr>
              <p:cNvPr id="366909" name="Line 317"/>
              <p:cNvSpPr>
                <a:spLocks noChangeShapeType="1"/>
              </p:cNvSpPr>
              <p:nvPr/>
            </p:nvSpPr>
            <p:spPr bwMode="auto">
              <a:xfrm>
                <a:off x="605" y="1652"/>
                <a:ext cx="167" cy="250"/>
              </a:xfrm>
              <a:prstGeom prst="line">
                <a:avLst/>
              </a:prstGeom>
              <a:noFill/>
              <a:ln w="38100">
                <a:solidFill>
                  <a:srgbClr val="FF0000"/>
                </a:solidFill>
                <a:round/>
                <a:headEnd/>
                <a:tailEnd type="triangle" w="med" len="med"/>
              </a:ln>
              <a:effectLst/>
            </p:spPr>
            <p:txBody>
              <a:bodyPr>
                <a:spAutoFit/>
              </a:bodyPr>
              <a:lstStyle/>
              <a:p>
                <a:endParaRPr lang="en-CA"/>
              </a:p>
            </p:txBody>
          </p:sp>
        </p:grpSp>
        <p:sp>
          <p:nvSpPr>
            <p:cNvPr id="366912" name="Line 320"/>
            <p:cNvSpPr>
              <a:spLocks noChangeShapeType="1"/>
            </p:cNvSpPr>
            <p:nvPr/>
          </p:nvSpPr>
          <p:spPr bwMode="auto">
            <a:xfrm flipV="1">
              <a:off x="896" y="1656"/>
              <a:ext cx="2168" cy="432"/>
            </a:xfrm>
            <a:prstGeom prst="line">
              <a:avLst/>
            </a:prstGeom>
            <a:noFill/>
            <a:ln w="28575">
              <a:solidFill>
                <a:schemeClr val="tx1"/>
              </a:solidFill>
              <a:prstDash val="sysDot"/>
              <a:round/>
              <a:headEnd/>
              <a:tailEnd type="triangle" w="med" len="med"/>
            </a:ln>
            <a:effectLst/>
          </p:spPr>
          <p:txBody>
            <a:bodyPr lIns="0" rIns="0" anchorCtr="1">
              <a:spAutoFit/>
            </a:bodyPr>
            <a:lstStyle/>
            <a:p>
              <a:endParaRPr lang="en-CA"/>
            </a:p>
          </p:txBody>
        </p:sp>
      </p:grpSp>
      <p:grpSp>
        <p:nvGrpSpPr>
          <p:cNvPr id="366787" name="Group 195"/>
          <p:cNvGrpSpPr>
            <a:grpSpLocks/>
          </p:cNvGrpSpPr>
          <p:nvPr/>
        </p:nvGrpSpPr>
        <p:grpSpPr bwMode="auto">
          <a:xfrm>
            <a:off x="5092700" y="2298700"/>
            <a:ext cx="3222625" cy="3662363"/>
            <a:chOff x="3208" y="1448"/>
            <a:chExt cx="2030" cy="2307"/>
          </a:xfrm>
        </p:grpSpPr>
        <p:sp>
          <p:nvSpPr>
            <p:cNvPr id="366698" name="Rectangle 106"/>
            <p:cNvSpPr>
              <a:spLocks noChangeAspect="1" noChangeArrowheads="1"/>
            </p:cNvSpPr>
            <p:nvPr/>
          </p:nvSpPr>
          <p:spPr bwMode="auto">
            <a:xfrm flipH="1">
              <a:off x="3507" y="3171"/>
              <a:ext cx="67" cy="288"/>
            </a:xfrm>
            <a:prstGeom prst="rect">
              <a:avLst/>
            </a:prstGeom>
            <a:noFill/>
            <a:ln w="9525">
              <a:noFill/>
              <a:miter lim="800000"/>
              <a:headEnd/>
              <a:tailEnd/>
            </a:ln>
          </p:spPr>
          <p:txBody>
            <a:bodyPr wrap="none" lIns="0" tIns="0" rIns="0" bIns="0">
              <a:spAutoFit/>
            </a:bodyPr>
            <a:lstStyle/>
            <a:p>
              <a:pPr>
                <a:buClrTx/>
              </a:pPr>
              <a:r>
                <a:rPr lang="en-US" sz="3000" b="1">
                  <a:solidFill>
                    <a:srgbClr val="000000"/>
                  </a:solidFill>
                  <a:latin typeface="Helvetica" pitchFamily="34" charset="0"/>
                </a:rPr>
                <a:t> </a:t>
              </a:r>
              <a:endParaRPr lang="en-US" sz="3200" b="1"/>
            </a:p>
          </p:txBody>
        </p:sp>
        <p:sp>
          <p:nvSpPr>
            <p:cNvPr id="366699" name="Rectangle 107"/>
            <p:cNvSpPr>
              <a:spLocks noChangeAspect="1" noChangeArrowheads="1"/>
            </p:cNvSpPr>
            <p:nvPr/>
          </p:nvSpPr>
          <p:spPr bwMode="auto">
            <a:xfrm>
              <a:off x="3945" y="3094"/>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0" name="Rectangle 108"/>
            <p:cNvSpPr>
              <a:spLocks noChangeAspect="1" noChangeArrowheads="1"/>
            </p:cNvSpPr>
            <p:nvPr/>
          </p:nvSpPr>
          <p:spPr bwMode="auto">
            <a:xfrm>
              <a:off x="4349" y="3070"/>
              <a:ext cx="92" cy="222"/>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1" name="Rectangle 109"/>
            <p:cNvSpPr>
              <a:spLocks noChangeAspect="1" noChangeArrowheads="1"/>
            </p:cNvSpPr>
            <p:nvPr/>
          </p:nvSpPr>
          <p:spPr bwMode="auto">
            <a:xfrm>
              <a:off x="3598" y="1844"/>
              <a:ext cx="92" cy="222"/>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2" name="Rectangle 110"/>
            <p:cNvSpPr>
              <a:spLocks noChangeAspect="1" noChangeArrowheads="1"/>
            </p:cNvSpPr>
            <p:nvPr/>
          </p:nvSpPr>
          <p:spPr bwMode="auto">
            <a:xfrm>
              <a:off x="4720" y="1829"/>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3" name="Rectangle 111"/>
            <p:cNvSpPr>
              <a:spLocks noChangeAspect="1" noChangeArrowheads="1"/>
            </p:cNvSpPr>
            <p:nvPr/>
          </p:nvSpPr>
          <p:spPr bwMode="auto">
            <a:xfrm>
              <a:off x="3592" y="3073"/>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4" name="Rectangle 112"/>
            <p:cNvSpPr>
              <a:spLocks noChangeAspect="1" noChangeArrowheads="1"/>
            </p:cNvSpPr>
            <p:nvPr/>
          </p:nvSpPr>
          <p:spPr bwMode="auto">
            <a:xfrm>
              <a:off x="4712" y="3074"/>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06" name="Freeform 114"/>
            <p:cNvSpPr>
              <a:spLocks noChangeAspect="1"/>
            </p:cNvSpPr>
            <p:nvPr/>
          </p:nvSpPr>
          <p:spPr bwMode="auto">
            <a:xfrm>
              <a:off x="4996" y="3035"/>
              <a:ext cx="6" cy="31"/>
            </a:xfrm>
            <a:custGeom>
              <a:avLst/>
              <a:gdLst/>
              <a:ahLst/>
              <a:cxnLst>
                <a:cxn ang="0">
                  <a:pos x="0" y="0"/>
                </a:cxn>
                <a:cxn ang="0">
                  <a:pos x="6" y="25"/>
                </a:cxn>
                <a:cxn ang="0">
                  <a:pos x="0" y="0"/>
                </a:cxn>
              </a:cxnLst>
              <a:rect l="0" t="0" r="r" b="b"/>
              <a:pathLst>
                <a:path w="6" h="25">
                  <a:moveTo>
                    <a:pt x="0" y="0"/>
                  </a:moveTo>
                  <a:lnTo>
                    <a:pt x="6" y="25"/>
                  </a:lnTo>
                  <a:lnTo>
                    <a:pt x="0" y="0"/>
                  </a:lnTo>
                  <a:close/>
                </a:path>
              </a:pathLst>
            </a:custGeom>
            <a:solidFill>
              <a:srgbClr val="000000"/>
            </a:solidFill>
            <a:ln w="9525">
              <a:noFill/>
              <a:round/>
              <a:headEnd/>
              <a:tailEnd/>
            </a:ln>
          </p:spPr>
          <p:txBody>
            <a:bodyPr/>
            <a:lstStyle/>
            <a:p>
              <a:endParaRPr lang="en-CA"/>
            </a:p>
          </p:txBody>
        </p:sp>
        <p:sp>
          <p:nvSpPr>
            <p:cNvPr id="366713" name="Rectangle 121"/>
            <p:cNvSpPr>
              <a:spLocks noChangeAspect="1" noChangeArrowheads="1"/>
            </p:cNvSpPr>
            <p:nvPr/>
          </p:nvSpPr>
          <p:spPr bwMode="auto">
            <a:xfrm>
              <a:off x="3457" y="1760"/>
              <a:ext cx="1496" cy="1644"/>
            </a:xfrm>
            <a:prstGeom prst="rect">
              <a:avLst/>
            </a:prstGeom>
            <a:noFill/>
            <a:ln w="23813">
              <a:solidFill>
                <a:srgbClr val="000000"/>
              </a:solidFill>
              <a:miter lim="800000"/>
              <a:headEnd/>
              <a:tailEnd/>
            </a:ln>
          </p:spPr>
          <p:txBody>
            <a:bodyPr/>
            <a:lstStyle/>
            <a:p>
              <a:endParaRPr lang="en-CA"/>
            </a:p>
          </p:txBody>
        </p:sp>
        <p:sp>
          <p:nvSpPr>
            <p:cNvPr id="366714" name="Rectangle 122"/>
            <p:cNvSpPr>
              <a:spLocks noChangeAspect="1" noChangeArrowheads="1"/>
            </p:cNvSpPr>
            <p:nvPr/>
          </p:nvSpPr>
          <p:spPr bwMode="auto">
            <a:xfrm>
              <a:off x="5116" y="2449"/>
              <a:ext cx="12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B</a:t>
              </a:r>
              <a:endParaRPr lang="en-US" sz="3200" b="1"/>
            </a:p>
          </p:txBody>
        </p:sp>
        <p:sp>
          <p:nvSpPr>
            <p:cNvPr id="366715" name="Rectangle 123"/>
            <p:cNvSpPr>
              <a:spLocks noChangeAspect="1" noChangeArrowheads="1"/>
            </p:cNvSpPr>
            <p:nvPr/>
          </p:nvSpPr>
          <p:spPr bwMode="auto">
            <a:xfrm>
              <a:off x="4532" y="1448"/>
              <a:ext cx="133" cy="222"/>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C</a:t>
              </a:r>
              <a:endParaRPr lang="en-US" sz="3200" b="1"/>
            </a:p>
          </p:txBody>
        </p:sp>
        <p:sp>
          <p:nvSpPr>
            <p:cNvPr id="366716" name="Rectangle 124"/>
            <p:cNvSpPr>
              <a:spLocks noChangeAspect="1" noChangeArrowheads="1"/>
            </p:cNvSpPr>
            <p:nvPr/>
          </p:nvSpPr>
          <p:spPr bwMode="auto">
            <a:xfrm>
              <a:off x="4159" y="3534"/>
              <a:ext cx="133"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D</a:t>
              </a:r>
              <a:endParaRPr lang="en-US" sz="3200" b="1"/>
            </a:p>
          </p:txBody>
        </p:sp>
        <p:sp>
          <p:nvSpPr>
            <p:cNvPr id="366717" name="Rectangle 125"/>
            <p:cNvSpPr>
              <a:spLocks noChangeAspect="1" noChangeArrowheads="1"/>
            </p:cNvSpPr>
            <p:nvPr/>
          </p:nvSpPr>
          <p:spPr bwMode="auto">
            <a:xfrm>
              <a:off x="3208" y="2890"/>
              <a:ext cx="133"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A</a:t>
              </a:r>
              <a:endParaRPr lang="en-US" sz="3200" b="1"/>
            </a:p>
          </p:txBody>
        </p:sp>
        <p:sp>
          <p:nvSpPr>
            <p:cNvPr id="366718" name="Line 126"/>
            <p:cNvSpPr>
              <a:spLocks noChangeAspect="1" noChangeShapeType="1"/>
            </p:cNvSpPr>
            <p:nvPr/>
          </p:nvSpPr>
          <p:spPr bwMode="auto">
            <a:xfrm>
              <a:off x="3224" y="2587"/>
              <a:ext cx="1729" cy="1"/>
            </a:xfrm>
            <a:prstGeom prst="line">
              <a:avLst/>
            </a:prstGeom>
            <a:noFill/>
            <a:ln w="23813">
              <a:solidFill>
                <a:srgbClr val="000000"/>
              </a:solidFill>
              <a:round/>
              <a:headEnd/>
              <a:tailEnd/>
            </a:ln>
          </p:spPr>
          <p:txBody>
            <a:bodyPr/>
            <a:lstStyle/>
            <a:p>
              <a:endParaRPr lang="en-CA"/>
            </a:p>
          </p:txBody>
        </p:sp>
        <p:sp>
          <p:nvSpPr>
            <p:cNvPr id="366719" name="Line 127"/>
            <p:cNvSpPr>
              <a:spLocks noChangeAspect="1" noChangeShapeType="1"/>
            </p:cNvSpPr>
            <p:nvPr/>
          </p:nvSpPr>
          <p:spPr bwMode="auto">
            <a:xfrm>
              <a:off x="4206" y="1553"/>
              <a:ext cx="1" cy="1861"/>
            </a:xfrm>
            <a:prstGeom prst="line">
              <a:avLst/>
            </a:prstGeom>
            <a:noFill/>
            <a:ln w="23813">
              <a:solidFill>
                <a:srgbClr val="000000"/>
              </a:solidFill>
              <a:round/>
              <a:headEnd/>
              <a:tailEnd/>
            </a:ln>
          </p:spPr>
          <p:txBody>
            <a:bodyPr/>
            <a:lstStyle/>
            <a:p>
              <a:endParaRPr lang="en-CA"/>
            </a:p>
          </p:txBody>
        </p:sp>
        <p:sp>
          <p:nvSpPr>
            <p:cNvPr id="366720" name="Line 128"/>
            <p:cNvSpPr>
              <a:spLocks noChangeAspect="1" noChangeShapeType="1"/>
            </p:cNvSpPr>
            <p:nvPr/>
          </p:nvSpPr>
          <p:spPr bwMode="auto">
            <a:xfrm>
              <a:off x="3831" y="1760"/>
              <a:ext cx="1" cy="1963"/>
            </a:xfrm>
            <a:prstGeom prst="line">
              <a:avLst/>
            </a:prstGeom>
            <a:noFill/>
            <a:ln w="23813">
              <a:solidFill>
                <a:srgbClr val="000000"/>
              </a:solidFill>
              <a:round/>
              <a:headEnd/>
              <a:tailEnd/>
            </a:ln>
          </p:spPr>
          <p:txBody>
            <a:bodyPr/>
            <a:lstStyle/>
            <a:p>
              <a:endParaRPr lang="en-CA"/>
            </a:p>
          </p:txBody>
        </p:sp>
        <p:sp>
          <p:nvSpPr>
            <p:cNvPr id="366721" name="Line 129"/>
            <p:cNvSpPr>
              <a:spLocks noChangeAspect="1" noChangeShapeType="1"/>
            </p:cNvSpPr>
            <p:nvPr/>
          </p:nvSpPr>
          <p:spPr bwMode="auto">
            <a:xfrm>
              <a:off x="4580" y="1760"/>
              <a:ext cx="1" cy="1963"/>
            </a:xfrm>
            <a:prstGeom prst="line">
              <a:avLst/>
            </a:prstGeom>
            <a:noFill/>
            <a:ln w="23813">
              <a:solidFill>
                <a:srgbClr val="000000"/>
              </a:solidFill>
              <a:round/>
              <a:headEnd/>
              <a:tailEnd/>
            </a:ln>
          </p:spPr>
          <p:txBody>
            <a:bodyPr/>
            <a:lstStyle/>
            <a:p>
              <a:endParaRPr lang="en-CA"/>
            </a:p>
          </p:txBody>
        </p:sp>
        <p:sp>
          <p:nvSpPr>
            <p:cNvPr id="366722" name="Line 130"/>
            <p:cNvSpPr>
              <a:spLocks noChangeAspect="1" noChangeShapeType="1"/>
            </p:cNvSpPr>
            <p:nvPr/>
          </p:nvSpPr>
          <p:spPr bwMode="auto">
            <a:xfrm>
              <a:off x="3457" y="3001"/>
              <a:ext cx="1730" cy="1"/>
            </a:xfrm>
            <a:prstGeom prst="line">
              <a:avLst/>
            </a:prstGeom>
            <a:noFill/>
            <a:ln w="23813">
              <a:solidFill>
                <a:srgbClr val="000000"/>
              </a:solidFill>
              <a:round/>
              <a:headEnd/>
              <a:tailEnd/>
            </a:ln>
          </p:spPr>
          <p:txBody>
            <a:bodyPr/>
            <a:lstStyle/>
            <a:p>
              <a:endParaRPr lang="en-CA"/>
            </a:p>
          </p:txBody>
        </p:sp>
        <p:sp>
          <p:nvSpPr>
            <p:cNvPr id="366723" name="Line 131"/>
            <p:cNvSpPr>
              <a:spLocks noChangeAspect="1" noChangeShapeType="1"/>
            </p:cNvSpPr>
            <p:nvPr/>
          </p:nvSpPr>
          <p:spPr bwMode="auto">
            <a:xfrm>
              <a:off x="3457" y="2174"/>
              <a:ext cx="1730" cy="1"/>
            </a:xfrm>
            <a:prstGeom prst="line">
              <a:avLst/>
            </a:prstGeom>
            <a:noFill/>
            <a:ln w="23813">
              <a:solidFill>
                <a:srgbClr val="000000"/>
              </a:solidFill>
              <a:round/>
              <a:headEnd/>
              <a:tailEnd/>
            </a:ln>
          </p:spPr>
          <p:txBody>
            <a:bodyPr/>
            <a:lstStyle/>
            <a:p>
              <a:endParaRPr lang="en-CA"/>
            </a:p>
          </p:txBody>
        </p:sp>
        <p:sp>
          <p:nvSpPr>
            <p:cNvPr id="366724" name="Rectangle 132"/>
            <p:cNvSpPr>
              <a:spLocks noChangeAspect="1" noChangeArrowheads="1"/>
            </p:cNvSpPr>
            <p:nvPr/>
          </p:nvSpPr>
          <p:spPr bwMode="auto">
            <a:xfrm>
              <a:off x="3971" y="2243"/>
              <a:ext cx="92" cy="222"/>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25" name="Rectangle 133"/>
            <p:cNvSpPr>
              <a:spLocks noChangeAspect="1" noChangeArrowheads="1"/>
            </p:cNvSpPr>
            <p:nvPr/>
          </p:nvSpPr>
          <p:spPr bwMode="auto">
            <a:xfrm>
              <a:off x="4319" y="2243"/>
              <a:ext cx="92" cy="222"/>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26" name="Rectangle 134"/>
            <p:cNvSpPr>
              <a:spLocks noChangeAspect="1" noChangeArrowheads="1"/>
            </p:cNvSpPr>
            <p:nvPr/>
          </p:nvSpPr>
          <p:spPr bwMode="auto">
            <a:xfrm>
              <a:off x="3971" y="2656"/>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27" name="Rectangle 135"/>
            <p:cNvSpPr>
              <a:spLocks noChangeAspect="1" noChangeArrowheads="1"/>
            </p:cNvSpPr>
            <p:nvPr/>
          </p:nvSpPr>
          <p:spPr bwMode="auto">
            <a:xfrm>
              <a:off x="4329" y="2656"/>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sp>
          <p:nvSpPr>
            <p:cNvPr id="366728" name="Rectangle 136"/>
            <p:cNvSpPr>
              <a:spLocks noChangeAspect="1" noChangeArrowheads="1"/>
            </p:cNvSpPr>
            <p:nvPr/>
          </p:nvSpPr>
          <p:spPr bwMode="auto">
            <a:xfrm>
              <a:off x="4345" y="1829"/>
              <a:ext cx="92" cy="221"/>
            </a:xfrm>
            <a:prstGeom prst="rect">
              <a:avLst/>
            </a:prstGeom>
            <a:noFill/>
            <a:ln w="9525">
              <a:noFill/>
              <a:miter lim="800000"/>
              <a:headEnd/>
              <a:tailEnd/>
            </a:ln>
          </p:spPr>
          <p:txBody>
            <a:bodyPr wrap="none" lIns="0" tIns="0" rIns="0" bIns="0">
              <a:spAutoFit/>
            </a:bodyPr>
            <a:lstStyle/>
            <a:p>
              <a:pPr>
                <a:buClrTx/>
              </a:pPr>
              <a:r>
                <a:rPr lang="en-US" sz="2300" b="1">
                  <a:solidFill>
                    <a:srgbClr val="000000"/>
                  </a:solidFill>
                  <a:latin typeface="SWISS" charset="0"/>
                </a:rPr>
                <a:t>1</a:t>
              </a:r>
              <a:endParaRPr lang="en-US" sz="3200" b="1"/>
            </a:p>
          </p:txBody>
        </p:sp>
      </p:grpSp>
      <p:grpSp>
        <p:nvGrpSpPr>
          <p:cNvPr id="366929" name="Group 337"/>
          <p:cNvGrpSpPr>
            <a:grpSpLocks/>
          </p:cNvGrpSpPr>
          <p:nvPr/>
        </p:nvGrpSpPr>
        <p:grpSpPr bwMode="auto">
          <a:xfrm>
            <a:off x="1697038" y="4241800"/>
            <a:ext cx="1046162" cy="2057400"/>
            <a:chOff x="2509" y="2512"/>
            <a:chExt cx="659" cy="1296"/>
          </a:xfrm>
        </p:grpSpPr>
        <p:sp>
          <p:nvSpPr>
            <p:cNvPr id="366930" name="Rectangle 338"/>
            <p:cNvSpPr>
              <a:spLocks noChangeArrowheads="1"/>
            </p:cNvSpPr>
            <p:nvPr/>
          </p:nvSpPr>
          <p:spPr bwMode="auto">
            <a:xfrm flipH="1">
              <a:off x="2509" y="3558"/>
              <a:ext cx="30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AD</a:t>
              </a:r>
              <a:endParaRPr lang="en-US" sz="3200" b="1"/>
            </a:p>
          </p:txBody>
        </p:sp>
        <p:sp>
          <p:nvSpPr>
            <p:cNvPr id="366931" name="Line 339"/>
            <p:cNvSpPr>
              <a:spLocks noChangeShapeType="1"/>
            </p:cNvSpPr>
            <p:nvPr/>
          </p:nvSpPr>
          <p:spPr bwMode="auto">
            <a:xfrm flipV="1">
              <a:off x="2635" y="3003"/>
              <a:ext cx="120" cy="567"/>
            </a:xfrm>
            <a:prstGeom prst="line">
              <a:avLst/>
            </a:prstGeom>
            <a:noFill/>
            <a:ln w="38100">
              <a:solidFill>
                <a:srgbClr val="FF0000"/>
              </a:solidFill>
              <a:round/>
              <a:headEnd/>
              <a:tailEnd type="triangle" w="med" len="med"/>
            </a:ln>
            <a:effectLst/>
          </p:spPr>
          <p:txBody>
            <a:bodyPr>
              <a:spAutoFit/>
            </a:bodyPr>
            <a:lstStyle/>
            <a:p>
              <a:endParaRPr lang="en-CA"/>
            </a:p>
          </p:txBody>
        </p:sp>
        <p:sp>
          <p:nvSpPr>
            <p:cNvPr id="366932" name="AutoShape 340"/>
            <p:cNvSpPr>
              <a:spLocks noChangeArrowheads="1"/>
            </p:cNvSpPr>
            <p:nvPr/>
          </p:nvSpPr>
          <p:spPr bwMode="auto">
            <a:xfrm>
              <a:off x="2536" y="2512"/>
              <a:ext cx="632" cy="67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sp>
        <p:nvSpPr>
          <p:cNvPr id="366942" name="Rectangle 350"/>
          <p:cNvSpPr>
            <a:spLocks noChangeArrowheads="1"/>
          </p:cNvSpPr>
          <p:nvPr/>
        </p:nvSpPr>
        <p:spPr bwMode="auto">
          <a:xfrm flipH="1">
            <a:off x="8859838" y="1560513"/>
            <a:ext cx="106362" cy="457200"/>
          </a:xfrm>
          <a:prstGeom prst="rect">
            <a:avLst/>
          </a:prstGeom>
          <a:noFill/>
          <a:ln w="9525">
            <a:noFill/>
            <a:miter lim="800000"/>
            <a:headEnd/>
            <a:tailEnd/>
          </a:ln>
        </p:spPr>
        <p:txBody>
          <a:bodyPr wrap="none" lIns="0" tIns="0" rIns="0" bIns="0">
            <a:spAutoFit/>
          </a:bodyPr>
          <a:lstStyle/>
          <a:p>
            <a:pPr>
              <a:buClrTx/>
            </a:pPr>
            <a:r>
              <a:rPr lang="en-US" sz="3000">
                <a:solidFill>
                  <a:srgbClr val="000000"/>
                </a:solidFill>
                <a:latin typeface="Helvetica" pitchFamily="34" charset="0"/>
              </a:rPr>
              <a:t> </a:t>
            </a:r>
            <a:endParaRPr lang="en-US" sz="3200" b="1"/>
          </a:p>
        </p:txBody>
      </p:sp>
      <p:grpSp>
        <p:nvGrpSpPr>
          <p:cNvPr id="366946" name="Group 354"/>
          <p:cNvGrpSpPr>
            <a:grpSpLocks/>
          </p:cNvGrpSpPr>
          <p:nvPr/>
        </p:nvGrpSpPr>
        <p:grpSpPr bwMode="auto">
          <a:xfrm>
            <a:off x="180975" y="4889500"/>
            <a:ext cx="3178175" cy="561975"/>
            <a:chOff x="114" y="3080"/>
            <a:chExt cx="2002" cy="354"/>
          </a:xfrm>
        </p:grpSpPr>
        <p:grpSp>
          <p:nvGrpSpPr>
            <p:cNvPr id="366945" name="Group 353"/>
            <p:cNvGrpSpPr>
              <a:grpSpLocks/>
            </p:cNvGrpSpPr>
            <p:nvPr/>
          </p:nvGrpSpPr>
          <p:grpSpPr bwMode="auto">
            <a:xfrm>
              <a:off x="114" y="3165"/>
              <a:ext cx="321" cy="269"/>
              <a:chOff x="114" y="3165"/>
              <a:chExt cx="321" cy="269"/>
            </a:xfrm>
          </p:grpSpPr>
          <p:sp>
            <p:nvSpPr>
              <p:cNvPr id="366662" name="Line 70"/>
              <p:cNvSpPr>
                <a:spLocks noChangeShapeType="1"/>
              </p:cNvSpPr>
              <p:nvPr/>
            </p:nvSpPr>
            <p:spPr bwMode="auto">
              <a:xfrm>
                <a:off x="292" y="3174"/>
                <a:ext cx="137" cy="1"/>
              </a:xfrm>
              <a:prstGeom prst="line">
                <a:avLst/>
              </a:prstGeom>
              <a:noFill/>
              <a:ln w="28575">
                <a:solidFill>
                  <a:srgbClr val="000000"/>
                </a:solidFill>
                <a:round/>
                <a:headEnd/>
                <a:tailEnd/>
              </a:ln>
            </p:spPr>
            <p:txBody>
              <a:bodyPr/>
              <a:lstStyle/>
              <a:p>
                <a:endParaRPr lang="en-CA"/>
              </a:p>
            </p:txBody>
          </p:sp>
          <p:sp>
            <p:nvSpPr>
              <p:cNvPr id="366676" name="Rectangle 84"/>
              <p:cNvSpPr>
                <a:spLocks noChangeArrowheads="1"/>
              </p:cNvSpPr>
              <p:nvPr/>
            </p:nvSpPr>
            <p:spPr bwMode="auto">
              <a:xfrm>
                <a:off x="286" y="3165"/>
                <a:ext cx="14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B</a:t>
                </a:r>
                <a:endParaRPr lang="en-US" sz="3200" b="1"/>
              </a:p>
            </p:txBody>
          </p:sp>
          <p:sp>
            <p:nvSpPr>
              <p:cNvPr id="366677" name="Rectangle 85"/>
              <p:cNvSpPr>
                <a:spLocks noChangeArrowheads="1"/>
              </p:cNvSpPr>
              <p:nvPr/>
            </p:nvSpPr>
            <p:spPr bwMode="auto">
              <a:xfrm>
                <a:off x="114" y="3165"/>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A</a:t>
                </a:r>
                <a:endParaRPr lang="en-US" sz="3200" b="1"/>
              </a:p>
            </p:txBody>
          </p:sp>
        </p:grpSp>
        <p:sp>
          <p:nvSpPr>
            <p:cNvPr id="366678" name="Line 86"/>
            <p:cNvSpPr>
              <a:spLocks noChangeShapeType="1"/>
            </p:cNvSpPr>
            <p:nvPr/>
          </p:nvSpPr>
          <p:spPr bwMode="auto">
            <a:xfrm flipV="1">
              <a:off x="485" y="3207"/>
              <a:ext cx="436" cy="82"/>
            </a:xfrm>
            <a:prstGeom prst="line">
              <a:avLst/>
            </a:prstGeom>
            <a:noFill/>
            <a:ln w="38100">
              <a:solidFill>
                <a:srgbClr val="FF0000"/>
              </a:solidFill>
              <a:round/>
              <a:headEnd/>
              <a:tailEnd type="triangle" w="med" len="med"/>
            </a:ln>
            <a:effectLst/>
          </p:spPr>
          <p:txBody>
            <a:bodyPr>
              <a:spAutoFit/>
            </a:bodyPr>
            <a:lstStyle/>
            <a:p>
              <a:endParaRPr lang="en-CA"/>
            </a:p>
          </p:txBody>
        </p:sp>
        <p:sp>
          <p:nvSpPr>
            <p:cNvPr id="366943" name="AutoShape 351"/>
            <p:cNvSpPr>
              <a:spLocks noChangeArrowheads="1"/>
            </p:cNvSpPr>
            <p:nvPr/>
          </p:nvSpPr>
          <p:spPr bwMode="auto">
            <a:xfrm rot="-5400000">
              <a:off x="1304" y="2500"/>
              <a:ext cx="232" cy="139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6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69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69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69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68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68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67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6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669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66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2 - Part 2         </a:t>
            </a:r>
            <a:fld id="{E5B1D85E-AEBC-4E74-B640-31115723A85B}" type="slidenum">
              <a:rPr lang="en-US"/>
              <a:pPr/>
              <a:t>35</a:t>
            </a:fld>
            <a:endParaRPr lang="en-US"/>
          </a:p>
        </p:txBody>
      </p:sp>
      <p:sp>
        <p:nvSpPr>
          <p:cNvPr id="367618" name="Rectangle 2"/>
          <p:cNvSpPr>
            <a:spLocks noGrp="1" noChangeArrowheads="1"/>
          </p:cNvSpPr>
          <p:nvPr>
            <p:ph type="title"/>
          </p:nvPr>
        </p:nvSpPr>
        <p:spPr/>
        <p:txBody>
          <a:bodyPr/>
          <a:lstStyle/>
          <a:p>
            <a:r>
              <a:rPr lang="en-US" b="1"/>
              <a:t>Prime Implicant Practice</a:t>
            </a:r>
          </a:p>
        </p:txBody>
      </p:sp>
      <p:sp>
        <p:nvSpPr>
          <p:cNvPr id="367619" name="Rectangle 3"/>
          <p:cNvSpPr>
            <a:spLocks noGrp="1" noChangeArrowheads="1"/>
          </p:cNvSpPr>
          <p:nvPr>
            <p:ph type="body" idx="1"/>
          </p:nvPr>
        </p:nvSpPr>
        <p:spPr>
          <a:xfrm>
            <a:off x="685800" y="1447800"/>
            <a:ext cx="8045450" cy="4724400"/>
          </a:xfrm>
        </p:spPr>
        <p:txBody>
          <a:bodyPr/>
          <a:lstStyle/>
          <a:p>
            <a:r>
              <a:rPr lang="en-US" b="1"/>
              <a:t> Find all prime implicants for:</a:t>
            </a:r>
          </a:p>
          <a:p>
            <a:endParaRPr lang="en-US"/>
          </a:p>
        </p:txBody>
      </p:sp>
      <p:graphicFrame>
        <p:nvGraphicFramePr>
          <p:cNvPr id="367620" name="Object 4"/>
          <p:cNvGraphicFramePr>
            <a:graphicFrameLocks noChangeAspect="1"/>
          </p:cNvGraphicFramePr>
          <p:nvPr/>
        </p:nvGraphicFramePr>
        <p:xfrm>
          <a:off x="1004888" y="2051050"/>
          <a:ext cx="6773862" cy="368300"/>
        </p:xfrm>
        <a:graphic>
          <a:graphicData uri="http://schemas.openxmlformats.org/presentationml/2006/ole">
            <p:oleObj spid="_x0000_s367620" name="Equation" r:id="rId4" imgW="6769080" imgH="368280" progId="Equation.3">
              <p:embed/>
            </p:oleObj>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2 - Part 2         </a:t>
            </a:r>
            <a:fld id="{76887C2A-7734-4E50-9D19-4968B5679DE6}" type="slidenum">
              <a:rPr lang="en-US"/>
              <a:pPr/>
              <a:t>36</a:t>
            </a:fld>
            <a:endParaRPr lang="en-US"/>
          </a:p>
        </p:txBody>
      </p:sp>
      <p:sp>
        <p:nvSpPr>
          <p:cNvPr id="372738" name="Rectangle 2"/>
          <p:cNvSpPr>
            <a:spLocks noGrp="1" noChangeArrowheads="1"/>
          </p:cNvSpPr>
          <p:nvPr>
            <p:ph type="title"/>
          </p:nvPr>
        </p:nvSpPr>
        <p:spPr/>
        <p:txBody>
          <a:bodyPr/>
          <a:lstStyle/>
          <a:p>
            <a:r>
              <a:rPr lang="en-US" b="1"/>
              <a:t>Another Example</a:t>
            </a:r>
          </a:p>
        </p:txBody>
      </p:sp>
      <p:sp>
        <p:nvSpPr>
          <p:cNvPr id="372739" name="Rectangle 3"/>
          <p:cNvSpPr>
            <a:spLocks noGrp="1" noChangeArrowheads="1"/>
          </p:cNvSpPr>
          <p:nvPr>
            <p:ph type="body" idx="1"/>
          </p:nvPr>
        </p:nvSpPr>
        <p:spPr/>
        <p:txBody>
          <a:bodyPr/>
          <a:lstStyle/>
          <a:p>
            <a:r>
              <a:rPr lang="en-US" b="1"/>
              <a:t>Find all prime implicants for:</a:t>
            </a:r>
          </a:p>
          <a:p>
            <a:endParaRPr lang="en-US" sz="2000" b="1"/>
          </a:p>
          <a:p>
            <a:pPr lvl="1"/>
            <a:r>
              <a:rPr lang="en-US" b="1"/>
              <a:t> </a:t>
            </a:r>
            <a:r>
              <a:rPr lang="en-US" sz="2400" b="1"/>
              <a:t>Hint: There are seven prime implicants!</a:t>
            </a:r>
          </a:p>
        </p:txBody>
      </p:sp>
      <p:graphicFrame>
        <p:nvGraphicFramePr>
          <p:cNvPr id="372740" name="Object 4"/>
          <p:cNvGraphicFramePr>
            <a:graphicFrameLocks noChangeAspect="1"/>
          </p:cNvGraphicFramePr>
          <p:nvPr/>
        </p:nvGraphicFramePr>
        <p:xfrm>
          <a:off x="1135063" y="1893888"/>
          <a:ext cx="7413625" cy="460375"/>
        </p:xfrm>
        <a:graphic>
          <a:graphicData uri="http://schemas.openxmlformats.org/presentationml/2006/ole">
            <p:oleObj spid="_x0000_s372740" name="Equation" r:id="rId4" imgW="5930640" imgH="368280" progId="Equation.3">
              <p:embed/>
            </p:oleObj>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 simplification</a:t>
            </a:r>
            <a:endParaRPr lang="en-US" b="1" dirty="0"/>
          </a:p>
        </p:txBody>
      </p:sp>
      <p:sp>
        <p:nvSpPr>
          <p:cNvPr id="3" name="Content Placeholder 2"/>
          <p:cNvSpPr>
            <a:spLocks noGrp="1"/>
          </p:cNvSpPr>
          <p:nvPr>
            <p:ph idx="1"/>
          </p:nvPr>
        </p:nvSpPr>
        <p:spPr/>
        <p:txBody>
          <a:bodyPr/>
          <a:lstStyle/>
          <a:p>
            <a:r>
              <a:rPr lang="en-US" sz="2800" dirty="0" smtClean="0"/>
              <a:t>Simplify</a:t>
            </a:r>
          </a:p>
          <a:p>
            <a:r>
              <a:rPr lang="en-US" sz="2800" dirty="0" smtClean="0"/>
              <a:t>If we consider the ‘0’ in the K-map, we get ~F</a:t>
            </a:r>
          </a:p>
          <a:p>
            <a:r>
              <a:rPr lang="en-US" sz="2800" dirty="0" smtClean="0"/>
              <a:t>Now, complement ~F, we get F </a:t>
            </a:r>
            <a:endParaRPr lang="en-US" sz="2800" dirty="0"/>
          </a:p>
        </p:txBody>
      </p:sp>
      <p:sp>
        <p:nvSpPr>
          <p:cNvPr id="4" name="Slide Number Placeholder 3"/>
          <p:cNvSpPr>
            <a:spLocks noGrp="1"/>
          </p:cNvSpPr>
          <p:nvPr>
            <p:ph type="sldNum" sz="quarter" idx="10"/>
          </p:nvPr>
        </p:nvSpPr>
        <p:spPr/>
        <p:txBody>
          <a:bodyPr/>
          <a:lstStyle/>
          <a:p>
            <a:r>
              <a:rPr lang="en-US" smtClean="0"/>
              <a:t>Chapter 2 - Part 2         </a:t>
            </a:r>
            <a:fld id="{B72AD633-6801-459D-BEF2-A340F18C0074}" type="slidenum">
              <a:rPr lang="en-US" smtClean="0"/>
              <a:pPr/>
              <a:t>37</a:t>
            </a:fld>
            <a:endParaRPr lang="en-US"/>
          </a:p>
        </p:txBody>
      </p:sp>
      <p:graphicFrame>
        <p:nvGraphicFramePr>
          <p:cNvPr id="413698" name="Object 2"/>
          <p:cNvGraphicFramePr>
            <a:graphicFrameLocks noChangeAspect="1"/>
          </p:cNvGraphicFramePr>
          <p:nvPr/>
        </p:nvGraphicFramePr>
        <p:xfrm>
          <a:off x="2474919" y="1373188"/>
          <a:ext cx="5368925" cy="498475"/>
        </p:xfrm>
        <a:graphic>
          <a:graphicData uri="http://schemas.openxmlformats.org/presentationml/2006/ole">
            <p:oleObj spid="_x0000_s413698" name="Equation" r:id="rId3" imgW="2184120" imgH="203040" progId="Equation.3">
              <p:embed/>
            </p:oleObj>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r>
              <a:rPr lang="en-US"/>
              <a:t>Chapter 2 - Part 2         </a:t>
            </a:r>
            <a:fld id="{0851E4DD-D4D1-41A3-955E-785007E8CAD2}" type="slidenum">
              <a:rPr lang="en-US"/>
              <a:pPr/>
              <a:t>38</a:t>
            </a:fld>
            <a:endParaRPr lang="en-US"/>
          </a:p>
        </p:txBody>
      </p:sp>
      <p:sp>
        <p:nvSpPr>
          <p:cNvPr id="373762" name="Rectangle 2"/>
          <p:cNvSpPr>
            <a:spLocks noGrp="1" noChangeArrowheads="1"/>
          </p:cNvSpPr>
          <p:nvPr>
            <p:ph type="title"/>
          </p:nvPr>
        </p:nvSpPr>
        <p:spPr/>
        <p:txBody>
          <a:bodyPr/>
          <a:lstStyle/>
          <a:p>
            <a:r>
              <a:rPr lang="en-US" b="1"/>
              <a:t>Five Variable or More K-Maps</a:t>
            </a:r>
          </a:p>
        </p:txBody>
      </p:sp>
      <p:sp>
        <p:nvSpPr>
          <p:cNvPr id="373763" name="Rectangle 3"/>
          <p:cNvSpPr>
            <a:spLocks noGrp="1" noChangeArrowheads="1"/>
          </p:cNvSpPr>
          <p:nvPr>
            <p:ph type="body" idx="1"/>
          </p:nvPr>
        </p:nvSpPr>
        <p:spPr/>
        <p:txBody>
          <a:bodyPr/>
          <a:lstStyle/>
          <a:p>
            <a:r>
              <a:rPr lang="en-US" sz="2400" b="1">
                <a:cs typeface="Times New Roman" pitchFamily="18" charset="0"/>
              </a:rPr>
              <a:t>For five variable problems, we use </a:t>
            </a:r>
            <a:r>
              <a:rPr lang="en-US" sz="2400" b="1" i="1">
                <a:cs typeface="Times New Roman" pitchFamily="18" charset="0"/>
              </a:rPr>
              <a:t>two adjacent K-maps</a:t>
            </a:r>
            <a:r>
              <a:rPr lang="en-US" sz="2400" b="1">
                <a:cs typeface="Times New Roman" pitchFamily="18" charset="0"/>
              </a:rPr>
              <a:t>.   It becomes harder to visualize adjacent minterms for selecting PIs.  You can extend the problem to six variables by using four K-Maps.</a:t>
            </a:r>
            <a:endParaRPr lang="en-US" sz="2400">
              <a:cs typeface="Times New Roman" pitchFamily="18" charset="0"/>
            </a:endParaRPr>
          </a:p>
          <a:p>
            <a:endParaRPr lang="en-US" sz="2400"/>
          </a:p>
        </p:txBody>
      </p:sp>
      <p:grpSp>
        <p:nvGrpSpPr>
          <p:cNvPr id="373791" name="Group 31"/>
          <p:cNvGrpSpPr>
            <a:grpSpLocks/>
          </p:cNvGrpSpPr>
          <p:nvPr/>
        </p:nvGrpSpPr>
        <p:grpSpPr bwMode="auto">
          <a:xfrm>
            <a:off x="1416050" y="2735263"/>
            <a:ext cx="2863850" cy="3554412"/>
            <a:chOff x="892" y="1723"/>
            <a:chExt cx="1804" cy="2239"/>
          </a:xfrm>
        </p:grpSpPr>
        <p:sp>
          <p:nvSpPr>
            <p:cNvPr id="373765" name="Rectangle 5"/>
            <p:cNvSpPr>
              <a:spLocks noChangeArrowheads="1"/>
            </p:cNvSpPr>
            <p:nvPr/>
          </p:nvSpPr>
          <p:spPr bwMode="auto">
            <a:xfrm>
              <a:off x="1095" y="2265"/>
              <a:ext cx="1300" cy="1359"/>
            </a:xfrm>
            <a:prstGeom prst="rect">
              <a:avLst/>
            </a:prstGeom>
            <a:noFill/>
            <a:ln w="38100">
              <a:solidFill>
                <a:srgbClr val="000000"/>
              </a:solidFill>
              <a:miter lim="800000"/>
              <a:headEnd/>
              <a:tailEnd/>
            </a:ln>
          </p:spPr>
          <p:txBody>
            <a:bodyPr/>
            <a:lstStyle/>
            <a:p>
              <a:endParaRPr lang="en-CA"/>
            </a:p>
          </p:txBody>
        </p:sp>
        <p:sp>
          <p:nvSpPr>
            <p:cNvPr id="373766" name="Rectangle 6"/>
            <p:cNvSpPr>
              <a:spLocks noChangeArrowheads="1"/>
            </p:cNvSpPr>
            <p:nvPr/>
          </p:nvSpPr>
          <p:spPr bwMode="auto">
            <a:xfrm>
              <a:off x="2557" y="2835"/>
              <a:ext cx="1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X</a:t>
              </a:r>
              <a:endParaRPr lang="en-US" sz="3200" b="1"/>
            </a:p>
          </p:txBody>
        </p:sp>
        <p:sp>
          <p:nvSpPr>
            <p:cNvPr id="373767" name="Rectangle 7"/>
            <p:cNvSpPr>
              <a:spLocks noChangeArrowheads="1"/>
            </p:cNvSpPr>
            <p:nvPr/>
          </p:nvSpPr>
          <p:spPr bwMode="auto">
            <a:xfrm>
              <a:off x="2029" y="1980"/>
              <a:ext cx="1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Y</a:t>
              </a:r>
              <a:endParaRPr lang="en-US" sz="3200" b="1"/>
            </a:p>
          </p:txBody>
        </p:sp>
        <p:sp>
          <p:nvSpPr>
            <p:cNvPr id="373768" name="Rectangle 8"/>
            <p:cNvSpPr>
              <a:spLocks noChangeArrowheads="1"/>
            </p:cNvSpPr>
            <p:nvPr/>
          </p:nvSpPr>
          <p:spPr bwMode="auto">
            <a:xfrm>
              <a:off x="1704" y="3732"/>
              <a:ext cx="117"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Z</a:t>
              </a:r>
              <a:endParaRPr lang="en-US" sz="3200" b="1"/>
            </a:p>
          </p:txBody>
        </p:sp>
        <p:sp>
          <p:nvSpPr>
            <p:cNvPr id="373769" name="Rectangle 9"/>
            <p:cNvSpPr>
              <a:spLocks noChangeArrowheads="1"/>
            </p:cNvSpPr>
            <p:nvPr/>
          </p:nvSpPr>
          <p:spPr bwMode="auto">
            <a:xfrm>
              <a:off x="892" y="3219"/>
              <a:ext cx="181"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W</a:t>
              </a:r>
              <a:endParaRPr lang="en-US" sz="3200" b="1"/>
            </a:p>
          </p:txBody>
        </p:sp>
        <p:sp>
          <p:nvSpPr>
            <p:cNvPr id="373770" name="Line 10"/>
            <p:cNvSpPr>
              <a:spLocks noChangeShapeType="1"/>
            </p:cNvSpPr>
            <p:nvPr/>
          </p:nvSpPr>
          <p:spPr bwMode="auto">
            <a:xfrm>
              <a:off x="892" y="2949"/>
              <a:ext cx="1503" cy="1"/>
            </a:xfrm>
            <a:prstGeom prst="line">
              <a:avLst/>
            </a:prstGeom>
            <a:noFill/>
            <a:ln w="38100">
              <a:solidFill>
                <a:srgbClr val="000000"/>
              </a:solidFill>
              <a:round/>
              <a:headEnd/>
              <a:tailEnd/>
            </a:ln>
          </p:spPr>
          <p:txBody>
            <a:bodyPr/>
            <a:lstStyle/>
            <a:p>
              <a:endParaRPr lang="en-CA"/>
            </a:p>
          </p:txBody>
        </p:sp>
        <p:sp>
          <p:nvSpPr>
            <p:cNvPr id="373771" name="Line 11"/>
            <p:cNvSpPr>
              <a:spLocks noChangeShapeType="1"/>
            </p:cNvSpPr>
            <p:nvPr/>
          </p:nvSpPr>
          <p:spPr bwMode="auto">
            <a:xfrm>
              <a:off x="1745" y="2094"/>
              <a:ext cx="1" cy="1539"/>
            </a:xfrm>
            <a:prstGeom prst="line">
              <a:avLst/>
            </a:prstGeom>
            <a:noFill/>
            <a:ln w="38100">
              <a:solidFill>
                <a:srgbClr val="000000"/>
              </a:solidFill>
              <a:round/>
              <a:headEnd/>
              <a:tailEnd/>
            </a:ln>
          </p:spPr>
          <p:txBody>
            <a:bodyPr/>
            <a:lstStyle/>
            <a:p>
              <a:endParaRPr lang="en-CA"/>
            </a:p>
          </p:txBody>
        </p:sp>
        <p:sp>
          <p:nvSpPr>
            <p:cNvPr id="373772" name="Line 12"/>
            <p:cNvSpPr>
              <a:spLocks noChangeShapeType="1"/>
            </p:cNvSpPr>
            <p:nvPr/>
          </p:nvSpPr>
          <p:spPr bwMode="auto">
            <a:xfrm>
              <a:off x="1420" y="2265"/>
              <a:ext cx="1" cy="1624"/>
            </a:xfrm>
            <a:prstGeom prst="line">
              <a:avLst/>
            </a:prstGeom>
            <a:noFill/>
            <a:ln w="38100">
              <a:solidFill>
                <a:srgbClr val="000000"/>
              </a:solidFill>
              <a:round/>
              <a:headEnd/>
              <a:tailEnd/>
            </a:ln>
          </p:spPr>
          <p:txBody>
            <a:bodyPr/>
            <a:lstStyle/>
            <a:p>
              <a:endParaRPr lang="en-CA"/>
            </a:p>
          </p:txBody>
        </p:sp>
        <p:sp>
          <p:nvSpPr>
            <p:cNvPr id="373773" name="Line 13"/>
            <p:cNvSpPr>
              <a:spLocks noChangeShapeType="1"/>
            </p:cNvSpPr>
            <p:nvPr/>
          </p:nvSpPr>
          <p:spPr bwMode="auto">
            <a:xfrm>
              <a:off x="2070" y="2265"/>
              <a:ext cx="1" cy="1624"/>
            </a:xfrm>
            <a:prstGeom prst="line">
              <a:avLst/>
            </a:prstGeom>
            <a:noFill/>
            <a:ln w="38100">
              <a:solidFill>
                <a:srgbClr val="000000"/>
              </a:solidFill>
              <a:round/>
              <a:headEnd/>
              <a:tailEnd/>
            </a:ln>
          </p:spPr>
          <p:txBody>
            <a:bodyPr/>
            <a:lstStyle/>
            <a:p>
              <a:endParaRPr lang="en-CA"/>
            </a:p>
          </p:txBody>
        </p:sp>
        <p:sp>
          <p:nvSpPr>
            <p:cNvPr id="373774" name="Line 14"/>
            <p:cNvSpPr>
              <a:spLocks noChangeShapeType="1"/>
            </p:cNvSpPr>
            <p:nvPr/>
          </p:nvSpPr>
          <p:spPr bwMode="auto">
            <a:xfrm>
              <a:off x="1095" y="3291"/>
              <a:ext cx="1503" cy="1"/>
            </a:xfrm>
            <a:prstGeom prst="line">
              <a:avLst/>
            </a:prstGeom>
            <a:noFill/>
            <a:ln w="38100">
              <a:solidFill>
                <a:srgbClr val="000000"/>
              </a:solidFill>
              <a:round/>
              <a:headEnd/>
              <a:tailEnd/>
            </a:ln>
          </p:spPr>
          <p:txBody>
            <a:bodyPr/>
            <a:lstStyle/>
            <a:p>
              <a:endParaRPr lang="en-CA"/>
            </a:p>
          </p:txBody>
        </p:sp>
        <p:sp>
          <p:nvSpPr>
            <p:cNvPr id="373775" name="Line 15"/>
            <p:cNvSpPr>
              <a:spLocks noChangeShapeType="1"/>
            </p:cNvSpPr>
            <p:nvPr/>
          </p:nvSpPr>
          <p:spPr bwMode="auto">
            <a:xfrm>
              <a:off x="1095" y="2607"/>
              <a:ext cx="1503" cy="1"/>
            </a:xfrm>
            <a:prstGeom prst="line">
              <a:avLst/>
            </a:prstGeom>
            <a:noFill/>
            <a:ln w="38100">
              <a:solidFill>
                <a:srgbClr val="000000"/>
              </a:solidFill>
              <a:round/>
              <a:headEnd/>
              <a:tailEnd/>
            </a:ln>
          </p:spPr>
          <p:txBody>
            <a:bodyPr/>
            <a:lstStyle/>
            <a:p>
              <a:endParaRPr lang="en-CA"/>
            </a:p>
          </p:txBody>
        </p:sp>
        <p:sp>
          <p:nvSpPr>
            <p:cNvPr id="373776" name="Rectangle 16"/>
            <p:cNvSpPr>
              <a:spLocks noChangeArrowheads="1"/>
            </p:cNvSpPr>
            <p:nvPr/>
          </p:nvSpPr>
          <p:spPr bwMode="auto">
            <a:xfrm>
              <a:off x="1583" y="1723"/>
              <a:ext cx="4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V = 0</a:t>
              </a:r>
              <a:endParaRPr lang="en-US" sz="3200" b="1"/>
            </a:p>
          </p:txBody>
        </p:sp>
      </p:grpSp>
      <p:sp>
        <p:nvSpPr>
          <p:cNvPr id="373789" name="Rectangle 29"/>
          <p:cNvSpPr>
            <a:spLocks noChangeArrowheads="1"/>
          </p:cNvSpPr>
          <p:nvPr/>
        </p:nvSpPr>
        <p:spPr bwMode="auto">
          <a:xfrm>
            <a:off x="8559800" y="7532688"/>
            <a:ext cx="96838" cy="268287"/>
          </a:xfrm>
          <a:prstGeom prst="rect">
            <a:avLst/>
          </a:prstGeom>
          <a:noFill/>
          <a:ln w="9525">
            <a:noFill/>
            <a:miter lim="800000"/>
            <a:headEnd/>
            <a:tailEnd/>
          </a:ln>
        </p:spPr>
        <p:txBody>
          <a:bodyPr wrap="none" lIns="0" tIns="0" rIns="0" bIns="0">
            <a:spAutoFit/>
          </a:bodyPr>
          <a:lstStyle/>
          <a:p>
            <a:pPr>
              <a:buClrTx/>
            </a:pPr>
            <a:r>
              <a:rPr lang="en-US" sz="1400">
                <a:solidFill>
                  <a:srgbClr val="000000"/>
                </a:solidFill>
              </a:rPr>
              <a:t> </a:t>
            </a:r>
            <a:endParaRPr lang="en-US" sz="3200" b="1"/>
          </a:p>
        </p:txBody>
      </p:sp>
      <p:grpSp>
        <p:nvGrpSpPr>
          <p:cNvPr id="373792" name="Group 32"/>
          <p:cNvGrpSpPr>
            <a:grpSpLocks/>
          </p:cNvGrpSpPr>
          <p:nvPr/>
        </p:nvGrpSpPr>
        <p:grpSpPr bwMode="auto">
          <a:xfrm>
            <a:off x="4521200" y="2747963"/>
            <a:ext cx="2865438" cy="3533775"/>
            <a:chOff x="2848" y="1731"/>
            <a:chExt cx="1805" cy="2226"/>
          </a:xfrm>
        </p:grpSpPr>
        <p:grpSp>
          <p:nvGrpSpPr>
            <p:cNvPr id="373777" name="Group 17"/>
            <p:cNvGrpSpPr>
              <a:grpSpLocks/>
            </p:cNvGrpSpPr>
            <p:nvPr/>
          </p:nvGrpSpPr>
          <p:grpSpPr bwMode="auto">
            <a:xfrm>
              <a:off x="2848" y="1731"/>
              <a:ext cx="1805" cy="2226"/>
              <a:chOff x="3360" y="1563"/>
              <a:chExt cx="1805" cy="2226"/>
            </a:xfrm>
          </p:grpSpPr>
          <p:sp>
            <p:nvSpPr>
              <p:cNvPr id="373778" name="Rectangle 18"/>
              <p:cNvSpPr>
                <a:spLocks noChangeArrowheads="1"/>
              </p:cNvSpPr>
              <p:nvPr/>
            </p:nvSpPr>
            <p:spPr bwMode="auto">
              <a:xfrm>
                <a:off x="3563" y="2092"/>
                <a:ext cx="1300" cy="1360"/>
              </a:xfrm>
              <a:prstGeom prst="rect">
                <a:avLst/>
              </a:prstGeom>
              <a:noFill/>
              <a:ln w="38100">
                <a:solidFill>
                  <a:srgbClr val="000000"/>
                </a:solidFill>
                <a:miter lim="800000"/>
                <a:headEnd/>
                <a:tailEnd/>
              </a:ln>
            </p:spPr>
            <p:txBody>
              <a:bodyPr/>
              <a:lstStyle/>
              <a:p>
                <a:endParaRPr lang="en-CA"/>
              </a:p>
            </p:txBody>
          </p:sp>
          <p:sp>
            <p:nvSpPr>
              <p:cNvPr id="373779" name="Rectangle 19"/>
              <p:cNvSpPr>
                <a:spLocks noChangeArrowheads="1"/>
              </p:cNvSpPr>
              <p:nvPr/>
            </p:nvSpPr>
            <p:spPr bwMode="auto">
              <a:xfrm>
                <a:off x="5026" y="2662"/>
                <a:ext cx="1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X</a:t>
                </a:r>
                <a:endParaRPr lang="en-US" sz="3200" b="1"/>
              </a:p>
            </p:txBody>
          </p:sp>
          <p:sp>
            <p:nvSpPr>
              <p:cNvPr id="373780" name="Rectangle 20"/>
              <p:cNvSpPr>
                <a:spLocks noChangeArrowheads="1"/>
              </p:cNvSpPr>
              <p:nvPr/>
            </p:nvSpPr>
            <p:spPr bwMode="auto">
              <a:xfrm>
                <a:off x="4173" y="3559"/>
                <a:ext cx="117"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Z</a:t>
                </a:r>
                <a:endParaRPr lang="en-US" sz="3200" b="1"/>
              </a:p>
            </p:txBody>
          </p:sp>
          <p:sp>
            <p:nvSpPr>
              <p:cNvPr id="373781" name="Rectangle 21"/>
              <p:cNvSpPr>
                <a:spLocks noChangeArrowheads="1"/>
              </p:cNvSpPr>
              <p:nvPr/>
            </p:nvSpPr>
            <p:spPr bwMode="auto">
              <a:xfrm>
                <a:off x="3360" y="3046"/>
                <a:ext cx="181"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W</a:t>
                </a:r>
                <a:endParaRPr lang="en-US" sz="3200" b="1"/>
              </a:p>
            </p:txBody>
          </p:sp>
          <p:sp>
            <p:nvSpPr>
              <p:cNvPr id="373782" name="Line 22"/>
              <p:cNvSpPr>
                <a:spLocks noChangeShapeType="1"/>
              </p:cNvSpPr>
              <p:nvPr/>
            </p:nvSpPr>
            <p:spPr bwMode="auto">
              <a:xfrm>
                <a:off x="3360" y="2776"/>
                <a:ext cx="1503" cy="1"/>
              </a:xfrm>
              <a:prstGeom prst="line">
                <a:avLst/>
              </a:prstGeom>
              <a:noFill/>
              <a:ln w="38100">
                <a:solidFill>
                  <a:srgbClr val="000000"/>
                </a:solidFill>
                <a:round/>
                <a:headEnd/>
                <a:tailEnd/>
              </a:ln>
            </p:spPr>
            <p:txBody>
              <a:bodyPr/>
              <a:lstStyle/>
              <a:p>
                <a:endParaRPr lang="en-CA"/>
              </a:p>
            </p:txBody>
          </p:sp>
          <p:sp>
            <p:nvSpPr>
              <p:cNvPr id="373783" name="Line 23"/>
              <p:cNvSpPr>
                <a:spLocks noChangeShapeType="1"/>
              </p:cNvSpPr>
              <p:nvPr/>
            </p:nvSpPr>
            <p:spPr bwMode="auto">
              <a:xfrm>
                <a:off x="4213" y="1921"/>
                <a:ext cx="1" cy="1539"/>
              </a:xfrm>
              <a:prstGeom prst="line">
                <a:avLst/>
              </a:prstGeom>
              <a:noFill/>
              <a:ln w="38100">
                <a:solidFill>
                  <a:srgbClr val="000000"/>
                </a:solidFill>
                <a:round/>
                <a:headEnd/>
                <a:tailEnd/>
              </a:ln>
            </p:spPr>
            <p:txBody>
              <a:bodyPr/>
              <a:lstStyle/>
              <a:p>
                <a:endParaRPr lang="en-CA"/>
              </a:p>
            </p:txBody>
          </p:sp>
          <p:sp>
            <p:nvSpPr>
              <p:cNvPr id="373784" name="Line 24"/>
              <p:cNvSpPr>
                <a:spLocks noChangeShapeType="1"/>
              </p:cNvSpPr>
              <p:nvPr/>
            </p:nvSpPr>
            <p:spPr bwMode="auto">
              <a:xfrm>
                <a:off x="3888" y="2092"/>
                <a:ext cx="1" cy="1625"/>
              </a:xfrm>
              <a:prstGeom prst="line">
                <a:avLst/>
              </a:prstGeom>
              <a:noFill/>
              <a:ln w="38100">
                <a:solidFill>
                  <a:srgbClr val="000000"/>
                </a:solidFill>
                <a:round/>
                <a:headEnd/>
                <a:tailEnd/>
              </a:ln>
            </p:spPr>
            <p:txBody>
              <a:bodyPr/>
              <a:lstStyle/>
              <a:p>
                <a:endParaRPr lang="en-CA"/>
              </a:p>
            </p:txBody>
          </p:sp>
          <p:sp>
            <p:nvSpPr>
              <p:cNvPr id="373785" name="Line 25"/>
              <p:cNvSpPr>
                <a:spLocks noChangeShapeType="1"/>
              </p:cNvSpPr>
              <p:nvPr/>
            </p:nvSpPr>
            <p:spPr bwMode="auto">
              <a:xfrm>
                <a:off x="4538" y="2092"/>
                <a:ext cx="1" cy="1625"/>
              </a:xfrm>
              <a:prstGeom prst="line">
                <a:avLst/>
              </a:prstGeom>
              <a:noFill/>
              <a:ln w="38100">
                <a:solidFill>
                  <a:srgbClr val="000000"/>
                </a:solidFill>
                <a:round/>
                <a:headEnd/>
                <a:tailEnd/>
              </a:ln>
            </p:spPr>
            <p:txBody>
              <a:bodyPr/>
              <a:lstStyle/>
              <a:p>
                <a:endParaRPr lang="en-CA"/>
              </a:p>
            </p:txBody>
          </p:sp>
          <p:sp>
            <p:nvSpPr>
              <p:cNvPr id="373786" name="Line 26"/>
              <p:cNvSpPr>
                <a:spLocks noChangeShapeType="1"/>
              </p:cNvSpPr>
              <p:nvPr/>
            </p:nvSpPr>
            <p:spPr bwMode="auto">
              <a:xfrm>
                <a:off x="3563" y="3118"/>
                <a:ext cx="1503" cy="1"/>
              </a:xfrm>
              <a:prstGeom prst="line">
                <a:avLst/>
              </a:prstGeom>
              <a:noFill/>
              <a:ln w="38100">
                <a:solidFill>
                  <a:srgbClr val="000000"/>
                </a:solidFill>
                <a:round/>
                <a:headEnd/>
                <a:tailEnd/>
              </a:ln>
            </p:spPr>
            <p:txBody>
              <a:bodyPr/>
              <a:lstStyle/>
              <a:p>
                <a:endParaRPr lang="en-CA"/>
              </a:p>
            </p:txBody>
          </p:sp>
          <p:sp>
            <p:nvSpPr>
              <p:cNvPr id="373787" name="Line 27"/>
              <p:cNvSpPr>
                <a:spLocks noChangeShapeType="1"/>
              </p:cNvSpPr>
              <p:nvPr/>
            </p:nvSpPr>
            <p:spPr bwMode="auto">
              <a:xfrm>
                <a:off x="3563" y="2434"/>
                <a:ext cx="1503" cy="1"/>
              </a:xfrm>
              <a:prstGeom prst="line">
                <a:avLst/>
              </a:prstGeom>
              <a:noFill/>
              <a:ln w="38100">
                <a:solidFill>
                  <a:srgbClr val="000000"/>
                </a:solidFill>
                <a:round/>
                <a:headEnd/>
                <a:tailEnd/>
              </a:ln>
            </p:spPr>
            <p:txBody>
              <a:bodyPr/>
              <a:lstStyle/>
              <a:p>
                <a:endParaRPr lang="en-CA"/>
              </a:p>
            </p:txBody>
          </p:sp>
          <p:sp>
            <p:nvSpPr>
              <p:cNvPr id="373788" name="Rectangle 28"/>
              <p:cNvSpPr>
                <a:spLocks noChangeArrowheads="1"/>
              </p:cNvSpPr>
              <p:nvPr/>
            </p:nvSpPr>
            <p:spPr bwMode="auto">
              <a:xfrm>
                <a:off x="4125" y="1563"/>
                <a:ext cx="4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V = 1</a:t>
                </a:r>
                <a:endParaRPr lang="en-US" sz="3200" b="1"/>
              </a:p>
            </p:txBody>
          </p:sp>
        </p:grpSp>
        <p:sp>
          <p:nvSpPr>
            <p:cNvPr id="373790" name="Rectangle 30"/>
            <p:cNvSpPr>
              <a:spLocks noChangeArrowheads="1"/>
            </p:cNvSpPr>
            <p:nvPr/>
          </p:nvSpPr>
          <p:spPr bwMode="auto">
            <a:xfrm>
              <a:off x="3949" y="1988"/>
              <a:ext cx="139" cy="230"/>
            </a:xfrm>
            <a:prstGeom prst="rect">
              <a:avLst/>
            </a:prstGeom>
            <a:noFill/>
            <a:ln w="9525">
              <a:noFill/>
              <a:miter lim="800000"/>
              <a:headEnd/>
              <a:tailEnd/>
            </a:ln>
          </p:spPr>
          <p:txBody>
            <a:bodyPr wrap="none" lIns="0" tIns="0" rIns="0" bIns="0">
              <a:spAutoFit/>
            </a:bodyPr>
            <a:lstStyle/>
            <a:p>
              <a:pPr>
                <a:buClrTx/>
              </a:pPr>
              <a:r>
                <a:rPr lang="en-US" sz="2400">
                  <a:solidFill>
                    <a:srgbClr val="000000"/>
                  </a:solidFill>
                  <a:latin typeface="SWISS" charset="0"/>
                </a:rPr>
                <a:t>Y</a:t>
              </a:r>
              <a:endParaRPr lang="en-US" sz="3200" b="1"/>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D0F44AC8-A0DA-40AD-8AA2-0CB2EEC1461F}" type="slidenum">
              <a:rPr lang="en-US"/>
              <a:pPr/>
              <a:t>39</a:t>
            </a:fld>
            <a:endParaRPr lang="en-US"/>
          </a:p>
        </p:txBody>
      </p:sp>
      <p:sp>
        <p:nvSpPr>
          <p:cNvPr id="398340" name="Rectangle 4"/>
          <p:cNvSpPr>
            <a:spLocks noGrp="1" noChangeArrowheads="1"/>
          </p:cNvSpPr>
          <p:nvPr>
            <p:ph type="body" idx="1"/>
          </p:nvPr>
        </p:nvSpPr>
        <p:spPr/>
        <p:txBody>
          <a:bodyPr/>
          <a:lstStyle/>
          <a:p>
            <a:r>
              <a:rPr lang="en-US" sz="2200" b="1">
                <a:cs typeface="Times New Roman" pitchFamily="18" charset="0"/>
              </a:rPr>
              <a:t>Sometimes a function table or map contains entries for which it is known</a:t>
            </a:r>
            <a:r>
              <a:rPr lang="en-US" sz="2000" b="1">
                <a:cs typeface="Times New Roman" pitchFamily="18" charset="0"/>
              </a:rPr>
              <a:t>:</a:t>
            </a:r>
          </a:p>
          <a:p>
            <a:pPr lvl="1"/>
            <a:r>
              <a:rPr lang="en-US" sz="2000" b="1">
                <a:cs typeface="Times New Roman" pitchFamily="18" charset="0"/>
              </a:rPr>
              <a:t>the input values for the minterm will never occur, or</a:t>
            </a:r>
          </a:p>
          <a:p>
            <a:pPr lvl="1"/>
            <a:r>
              <a:rPr lang="en-US" sz="2000" b="1">
                <a:cs typeface="Times New Roman" pitchFamily="18" charset="0"/>
              </a:rPr>
              <a:t>The output value for the minterm is not used</a:t>
            </a:r>
          </a:p>
          <a:p>
            <a:r>
              <a:rPr lang="en-US" sz="2200" b="1">
                <a:cs typeface="Times New Roman" pitchFamily="18" charset="0"/>
              </a:rPr>
              <a:t>In these cases, the output value need not be defined</a:t>
            </a:r>
          </a:p>
          <a:p>
            <a:r>
              <a:rPr lang="en-US" sz="2200" b="1">
                <a:cs typeface="Times New Roman" pitchFamily="18" charset="0"/>
              </a:rPr>
              <a:t>Instead, the output value is defined as a “don't care”</a:t>
            </a:r>
          </a:p>
          <a:p>
            <a:r>
              <a:rPr lang="en-US" sz="2200" b="1">
                <a:cs typeface="Times New Roman" pitchFamily="18" charset="0"/>
              </a:rPr>
              <a:t>By placing “don't cares” ( an “x” entry) in the function table or map, the cost of the logic circuit may be lowered.</a:t>
            </a:r>
          </a:p>
          <a:p>
            <a:r>
              <a:rPr lang="en-US" sz="2200" b="1">
                <a:cs typeface="Times New Roman" pitchFamily="18" charset="0"/>
              </a:rPr>
              <a:t>Example  1:  A logic function having the binary codes for the BCD digits as its inputs. Only the codes for 0 through 9 are used.  The six codes, 1010 through 1111 </a:t>
            </a:r>
            <a:r>
              <a:rPr lang="en-US" sz="2200" b="1" u="sng">
                <a:cs typeface="Times New Roman" pitchFamily="18" charset="0"/>
              </a:rPr>
              <a:t>never occur</a:t>
            </a:r>
            <a:r>
              <a:rPr lang="en-US" sz="2200" b="1">
                <a:cs typeface="Times New Roman" pitchFamily="18" charset="0"/>
              </a:rPr>
              <a:t>, so the output values for these codes are “x” to represent “don’t cares.”</a:t>
            </a:r>
          </a:p>
          <a:p>
            <a:endParaRPr lang="en-US" sz="2200" b="1">
              <a:cs typeface="Times New Roman" pitchFamily="18" charset="0"/>
            </a:endParaRPr>
          </a:p>
          <a:p>
            <a:endParaRPr lang="en-US" sz="2200" b="1">
              <a:cs typeface="Times New Roman" pitchFamily="18" charset="0"/>
            </a:endParaRPr>
          </a:p>
        </p:txBody>
      </p:sp>
      <p:sp>
        <p:nvSpPr>
          <p:cNvPr id="398342" name="Rectangle 6"/>
          <p:cNvSpPr>
            <a:spLocks noGrp="1" noChangeArrowheads="1"/>
          </p:cNvSpPr>
          <p:nvPr>
            <p:ph type="title"/>
          </p:nvPr>
        </p:nvSpPr>
        <p:spPr>
          <a:noFill/>
          <a:ln/>
        </p:spPr>
        <p:txBody>
          <a:bodyPr/>
          <a:lstStyle/>
          <a:p>
            <a:r>
              <a:rPr lang="en-US" b="1">
                <a:solidFill>
                  <a:schemeClr val="tx1"/>
                </a:solidFill>
              </a:rPr>
              <a:t>Don't Cares in K-Maps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r>
              <a:rPr lang="en-US"/>
              <a:t>Chapter 2 - Part 2         </a:t>
            </a:r>
            <a:fld id="{E27886CB-9A19-4D97-8C1F-5C491515A5FD}" type="slidenum">
              <a:rPr lang="en-US"/>
              <a:pPr/>
              <a:t>4</a:t>
            </a:fld>
            <a:endParaRPr lang="en-US"/>
          </a:p>
        </p:txBody>
      </p:sp>
      <p:grpSp>
        <p:nvGrpSpPr>
          <p:cNvPr id="384076" name="Group 76"/>
          <p:cNvGrpSpPr>
            <a:grpSpLocks/>
          </p:cNvGrpSpPr>
          <p:nvPr/>
        </p:nvGrpSpPr>
        <p:grpSpPr bwMode="auto">
          <a:xfrm>
            <a:off x="5581650" y="5464175"/>
            <a:ext cx="654050" cy="519113"/>
            <a:chOff x="3363" y="3442"/>
            <a:chExt cx="412" cy="327"/>
          </a:xfrm>
        </p:grpSpPr>
        <p:sp>
          <p:nvSpPr>
            <p:cNvPr id="384055" name="Text Box 55"/>
            <p:cNvSpPr txBox="1">
              <a:spLocks noChangeArrowheads="1"/>
            </p:cNvSpPr>
            <p:nvPr/>
          </p:nvSpPr>
          <p:spPr bwMode="auto">
            <a:xfrm>
              <a:off x="3363" y="3442"/>
              <a:ext cx="412" cy="327"/>
            </a:xfrm>
            <a:prstGeom prst="rect">
              <a:avLst/>
            </a:prstGeom>
            <a:noFill/>
            <a:ln w="9525">
              <a:noFill/>
              <a:miter lim="800000"/>
              <a:headEnd/>
              <a:tailEnd/>
            </a:ln>
            <a:effectLst/>
          </p:spPr>
          <p:txBody>
            <a:bodyPr lIns="0" rIns="0" anchorCtr="1">
              <a:spAutoFit/>
            </a:bodyPr>
            <a:lstStyle/>
            <a:p>
              <a:r>
                <a:rPr lang="en-US" b="1"/>
                <a:t>D</a:t>
              </a:r>
            </a:p>
          </p:txBody>
        </p:sp>
        <p:sp>
          <p:nvSpPr>
            <p:cNvPr id="384056" name="Line 56"/>
            <p:cNvSpPr>
              <a:spLocks noChangeShapeType="1"/>
            </p:cNvSpPr>
            <p:nvPr/>
          </p:nvSpPr>
          <p:spPr bwMode="auto">
            <a:xfrm>
              <a:off x="3504" y="3504"/>
              <a:ext cx="123" cy="1"/>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84003" name="Rectangle 3"/>
          <p:cNvSpPr>
            <a:spLocks noGrp="1" noChangeArrowheads="1"/>
          </p:cNvSpPr>
          <p:nvPr>
            <p:ph type="body" idx="1"/>
          </p:nvPr>
        </p:nvSpPr>
        <p:spPr>
          <a:xfrm>
            <a:off x="706438" y="1217613"/>
            <a:ext cx="8235950" cy="5027612"/>
          </a:xfrm>
        </p:spPr>
        <p:txBody>
          <a:bodyPr/>
          <a:lstStyle/>
          <a:p>
            <a:r>
              <a:rPr lang="en-US" b="1"/>
              <a:t>Literal – a variable or it complement</a:t>
            </a:r>
          </a:p>
          <a:p>
            <a:r>
              <a:rPr lang="en-US" b="1"/>
              <a:t>Literal cost – the number of literal   appearances in a Boolean expression          corresponding to the logic circuit      diagram</a:t>
            </a:r>
          </a:p>
          <a:p>
            <a:r>
              <a:rPr lang="en-US" b="1"/>
              <a:t>Examples:</a:t>
            </a:r>
          </a:p>
          <a:p>
            <a:pPr lvl="1"/>
            <a:r>
              <a:rPr lang="en-US" b="1"/>
              <a:t>F = BD + A   C + A                                        L = 8</a:t>
            </a:r>
          </a:p>
          <a:p>
            <a:pPr lvl="1"/>
            <a:r>
              <a:rPr lang="en-US" b="1"/>
              <a:t>F = BD + A   C + A       + AB                        L = </a:t>
            </a:r>
          </a:p>
          <a:p>
            <a:pPr lvl="1"/>
            <a:r>
              <a:rPr lang="en-US" b="1"/>
              <a:t>F = (A + B)(A + D)(B + C +    )(    +     + D) L =</a:t>
            </a:r>
          </a:p>
          <a:p>
            <a:pPr lvl="1"/>
            <a:r>
              <a:rPr lang="en-US" b="1"/>
              <a:t>Which solution is best?</a:t>
            </a:r>
          </a:p>
        </p:txBody>
      </p:sp>
      <p:sp>
        <p:nvSpPr>
          <p:cNvPr id="384002" name="Rectangle 2"/>
          <p:cNvSpPr>
            <a:spLocks noGrp="1" noChangeArrowheads="1"/>
          </p:cNvSpPr>
          <p:nvPr>
            <p:ph type="title"/>
          </p:nvPr>
        </p:nvSpPr>
        <p:spPr/>
        <p:txBody>
          <a:bodyPr/>
          <a:lstStyle/>
          <a:p>
            <a:r>
              <a:rPr lang="en-US"/>
              <a:t> </a:t>
            </a:r>
            <a:r>
              <a:rPr lang="en-US" b="1"/>
              <a:t>Literal Cost</a:t>
            </a:r>
          </a:p>
        </p:txBody>
      </p:sp>
      <p:grpSp>
        <p:nvGrpSpPr>
          <p:cNvPr id="384070" name="Group 70"/>
          <p:cNvGrpSpPr>
            <a:grpSpLocks/>
          </p:cNvGrpSpPr>
          <p:nvPr/>
        </p:nvGrpSpPr>
        <p:grpSpPr bwMode="auto">
          <a:xfrm>
            <a:off x="4548188" y="4430713"/>
            <a:ext cx="654050" cy="519112"/>
            <a:chOff x="2964" y="2791"/>
            <a:chExt cx="412" cy="327"/>
          </a:xfrm>
        </p:grpSpPr>
        <p:sp>
          <p:nvSpPr>
            <p:cNvPr id="384022" name="Text Box 22"/>
            <p:cNvSpPr txBox="1">
              <a:spLocks noChangeArrowheads="1"/>
            </p:cNvSpPr>
            <p:nvPr/>
          </p:nvSpPr>
          <p:spPr bwMode="auto">
            <a:xfrm>
              <a:off x="2964" y="2791"/>
              <a:ext cx="412" cy="327"/>
            </a:xfrm>
            <a:prstGeom prst="rect">
              <a:avLst/>
            </a:prstGeom>
            <a:noFill/>
            <a:ln w="9525">
              <a:noFill/>
              <a:miter lim="800000"/>
              <a:headEnd/>
              <a:tailEnd/>
            </a:ln>
            <a:effectLst/>
          </p:spPr>
          <p:txBody>
            <a:bodyPr lIns="0" rIns="0" anchorCtr="1">
              <a:spAutoFit/>
            </a:bodyPr>
            <a:lstStyle/>
            <a:p>
              <a:r>
                <a:rPr lang="en-US" b="1"/>
                <a:t>D</a:t>
              </a:r>
            </a:p>
          </p:txBody>
        </p:sp>
        <p:sp>
          <p:nvSpPr>
            <p:cNvPr id="384023" name="Line 23"/>
            <p:cNvSpPr>
              <a:spLocks noChangeShapeType="1"/>
            </p:cNvSpPr>
            <p:nvPr/>
          </p:nvSpPr>
          <p:spPr bwMode="auto">
            <a:xfrm>
              <a:off x="3105" y="2853"/>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69" name="Group 69"/>
          <p:cNvGrpSpPr>
            <a:grpSpLocks/>
          </p:cNvGrpSpPr>
          <p:nvPr/>
        </p:nvGrpSpPr>
        <p:grpSpPr bwMode="auto">
          <a:xfrm>
            <a:off x="3076575" y="4421188"/>
            <a:ext cx="654050" cy="519112"/>
            <a:chOff x="2748" y="2272"/>
            <a:chExt cx="412" cy="327"/>
          </a:xfrm>
        </p:grpSpPr>
        <p:sp>
          <p:nvSpPr>
            <p:cNvPr id="384027" name="Text Box 27"/>
            <p:cNvSpPr txBox="1">
              <a:spLocks noChangeArrowheads="1"/>
            </p:cNvSpPr>
            <p:nvPr/>
          </p:nvSpPr>
          <p:spPr bwMode="auto">
            <a:xfrm>
              <a:off x="2748" y="2272"/>
              <a:ext cx="412" cy="327"/>
            </a:xfrm>
            <a:prstGeom prst="rect">
              <a:avLst/>
            </a:prstGeom>
            <a:noFill/>
            <a:ln w="9525">
              <a:noFill/>
              <a:miter lim="800000"/>
              <a:headEnd/>
              <a:tailEnd/>
            </a:ln>
            <a:effectLst/>
          </p:spPr>
          <p:txBody>
            <a:bodyPr lIns="0" rIns="0" anchorCtr="1">
              <a:spAutoFit/>
            </a:bodyPr>
            <a:lstStyle/>
            <a:p>
              <a:r>
                <a:rPr lang="en-US" b="1"/>
                <a:t>B</a:t>
              </a:r>
            </a:p>
          </p:txBody>
        </p:sp>
        <p:sp>
          <p:nvSpPr>
            <p:cNvPr id="384028" name="Line 28"/>
            <p:cNvSpPr>
              <a:spLocks noChangeShapeType="1"/>
            </p:cNvSpPr>
            <p:nvPr/>
          </p:nvSpPr>
          <p:spPr bwMode="auto">
            <a:xfrm flipV="1">
              <a:off x="2889" y="2335"/>
              <a:ext cx="132" cy="0"/>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1" name="Group 71"/>
          <p:cNvGrpSpPr>
            <a:grpSpLocks/>
          </p:cNvGrpSpPr>
          <p:nvPr/>
        </p:nvGrpSpPr>
        <p:grpSpPr bwMode="auto">
          <a:xfrm>
            <a:off x="4246563" y="4430713"/>
            <a:ext cx="654050" cy="519112"/>
            <a:chOff x="2531" y="2791"/>
            <a:chExt cx="412" cy="327"/>
          </a:xfrm>
        </p:grpSpPr>
        <p:sp>
          <p:nvSpPr>
            <p:cNvPr id="384033" name="Text Box 33"/>
            <p:cNvSpPr txBox="1">
              <a:spLocks noChangeArrowheads="1"/>
            </p:cNvSpPr>
            <p:nvPr/>
          </p:nvSpPr>
          <p:spPr bwMode="auto">
            <a:xfrm>
              <a:off x="2531" y="2791"/>
              <a:ext cx="412" cy="327"/>
            </a:xfrm>
            <a:prstGeom prst="rect">
              <a:avLst/>
            </a:prstGeom>
            <a:noFill/>
            <a:ln w="9525">
              <a:noFill/>
              <a:miter lim="800000"/>
              <a:headEnd/>
              <a:tailEnd/>
            </a:ln>
            <a:effectLst/>
          </p:spPr>
          <p:txBody>
            <a:bodyPr lIns="0" rIns="0" anchorCtr="1">
              <a:spAutoFit/>
            </a:bodyPr>
            <a:lstStyle/>
            <a:p>
              <a:r>
                <a:rPr lang="en-US" b="1"/>
                <a:t>C</a:t>
              </a:r>
            </a:p>
          </p:txBody>
        </p:sp>
        <p:sp>
          <p:nvSpPr>
            <p:cNvPr id="384034" name="Line 34"/>
            <p:cNvSpPr>
              <a:spLocks noChangeShapeType="1"/>
            </p:cNvSpPr>
            <p:nvPr/>
          </p:nvSpPr>
          <p:spPr bwMode="auto">
            <a:xfrm>
              <a:off x="2672" y="2853"/>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2" name="Group 72"/>
          <p:cNvGrpSpPr>
            <a:grpSpLocks/>
          </p:cNvGrpSpPr>
          <p:nvPr/>
        </p:nvGrpSpPr>
        <p:grpSpPr bwMode="auto">
          <a:xfrm>
            <a:off x="3087688" y="4935538"/>
            <a:ext cx="654050" cy="519112"/>
            <a:chOff x="1792" y="3109"/>
            <a:chExt cx="412" cy="327"/>
          </a:xfrm>
        </p:grpSpPr>
        <p:sp>
          <p:nvSpPr>
            <p:cNvPr id="384037" name="Text Box 37"/>
            <p:cNvSpPr txBox="1">
              <a:spLocks noChangeArrowheads="1"/>
            </p:cNvSpPr>
            <p:nvPr/>
          </p:nvSpPr>
          <p:spPr bwMode="auto">
            <a:xfrm>
              <a:off x="1792" y="3109"/>
              <a:ext cx="412" cy="327"/>
            </a:xfrm>
            <a:prstGeom prst="rect">
              <a:avLst/>
            </a:prstGeom>
            <a:noFill/>
            <a:ln w="9525">
              <a:noFill/>
              <a:miter lim="800000"/>
              <a:headEnd/>
              <a:tailEnd/>
            </a:ln>
            <a:effectLst/>
          </p:spPr>
          <p:txBody>
            <a:bodyPr lIns="0" rIns="0" anchorCtr="1">
              <a:spAutoFit/>
            </a:bodyPr>
            <a:lstStyle/>
            <a:p>
              <a:r>
                <a:rPr lang="en-US" b="1"/>
                <a:t>B</a:t>
              </a:r>
            </a:p>
          </p:txBody>
        </p:sp>
        <p:sp>
          <p:nvSpPr>
            <p:cNvPr id="384038" name="Line 38"/>
            <p:cNvSpPr>
              <a:spLocks noChangeShapeType="1"/>
            </p:cNvSpPr>
            <p:nvPr/>
          </p:nvSpPr>
          <p:spPr bwMode="auto">
            <a:xfrm>
              <a:off x="1915" y="3171"/>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4" name="Group 74"/>
          <p:cNvGrpSpPr>
            <a:grpSpLocks/>
          </p:cNvGrpSpPr>
          <p:nvPr/>
        </p:nvGrpSpPr>
        <p:grpSpPr bwMode="auto">
          <a:xfrm>
            <a:off x="4254500" y="4930775"/>
            <a:ext cx="654050" cy="519113"/>
            <a:chOff x="2527" y="3106"/>
            <a:chExt cx="412" cy="327"/>
          </a:xfrm>
        </p:grpSpPr>
        <p:sp>
          <p:nvSpPr>
            <p:cNvPr id="384040" name="Text Box 40"/>
            <p:cNvSpPr txBox="1">
              <a:spLocks noChangeArrowheads="1"/>
            </p:cNvSpPr>
            <p:nvPr/>
          </p:nvSpPr>
          <p:spPr bwMode="auto">
            <a:xfrm>
              <a:off x="2527" y="3106"/>
              <a:ext cx="412" cy="327"/>
            </a:xfrm>
            <a:prstGeom prst="rect">
              <a:avLst/>
            </a:prstGeom>
            <a:noFill/>
            <a:ln w="9525">
              <a:noFill/>
              <a:miter lim="800000"/>
              <a:headEnd/>
              <a:tailEnd/>
            </a:ln>
            <a:effectLst/>
          </p:spPr>
          <p:txBody>
            <a:bodyPr lIns="0" rIns="0" anchorCtr="1">
              <a:spAutoFit/>
            </a:bodyPr>
            <a:lstStyle/>
            <a:p>
              <a:r>
                <a:rPr lang="en-US" b="1"/>
                <a:t>B</a:t>
              </a:r>
            </a:p>
          </p:txBody>
        </p:sp>
        <p:sp>
          <p:nvSpPr>
            <p:cNvPr id="384041" name="Line 41"/>
            <p:cNvSpPr>
              <a:spLocks noChangeShapeType="1"/>
            </p:cNvSpPr>
            <p:nvPr/>
          </p:nvSpPr>
          <p:spPr bwMode="auto">
            <a:xfrm>
              <a:off x="2650" y="3168"/>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3" name="Group 73"/>
          <p:cNvGrpSpPr>
            <a:grpSpLocks/>
          </p:cNvGrpSpPr>
          <p:nvPr/>
        </p:nvGrpSpPr>
        <p:grpSpPr bwMode="auto">
          <a:xfrm>
            <a:off x="4557713" y="4926013"/>
            <a:ext cx="654050" cy="519112"/>
            <a:chOff x="2871" y="3103"/>
            <a:chExt cx="412" cy="327"/>
          </a:xfrm>
        </p:grpSpPr>
        <p:sp>
          <p:nvSpPr>
            <p:cNvPr id="384043" name="Text Box 43"/>
            <p:cNvSpPr txBox="1">
              <a:spLocks noChangeArrowheads="1"/>
            </p:cNvSpPr>
            <p:nvPr/>
          </p:nvSpPr>
          <p:spPr bwMode="auto">
            <a:xfrm>
              <a:off x="2871" y="3103"/>
              <a:ext cx="412" cy="327"/>
            </a:xfrm>
            <a:prstGeom prst="rect">
              <a:avLst/>
            </a:prstGeom>
            <a:noFill/>
            <a:ln w="9525">
              <a:noFill/>
              <a:miter lim="800000"/>
              <a:headEnd/>
              <a:tailEnd/>
            </a:ln>
            <a:effectLst/>
          </p:spPr>
          <p:txBody>
            <a:bodyPr lIns="0" rIns="0" anchorCtr="1">
              <a:spAutoFit/>
            </a:bodyPr>
            <a:lstStyle/>
            <a:p>
              <a:r>
                <a:rPr lang="en-US" b="1"/>
                <a:t>D</a:t>
              </a:r>
            </a:p>
          </p:txBody>
        </p:sp>
        <p:sp>
          <p:nvSpPr>
            <p:cNvPr id="384044" name="Line 44"/>
            <p:cNvSpPr>
              <a:spLocks noChangeShapeType="1"/>
            </p:cNvSpPr>
            <p:nvPr/>
          </p:nvSpPr>
          <p:spPr bwMode="auto">
            <a:xfrm>
              <a:off x="3003" y="317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5" name="Group 75"/>
          <p:cNvGrpSpPr>
            <a:grpSpLocks/>
          </p:cNvGrpSpPr>
          <p:nvPr/>
        </p:nvGrpSpPr>
        <p:grpSpPr bwMode="auto">
          <a:xfrm>
            <a:off x="5670550" y="4926013"/>
            <a:ext cx="654050" cy="519112"/>
            <a:chOff x="3419" y="3103"/>
            <a:chExt cx="412" cy="327"/>
          </a:xfrm>
        </p:grpSpPr>
        <p:sp>
          <p:nvSpPr>
            <p:cNvPr id="384046" name="Text Box 46"/>
            <p:cNvSpPr txBox="1">
              <a:spLocks noChangeArrowheads="1"/>
            </p:cNvSpPr>
            <p:nvPr/>
          </p:nvSpPr>
          <p:spPr bwMode="auto">
            <a:xfrm>
              <a:off x="3419" y="3103"/>
              <a:ext cx="412" cy="327"/>
            </a:xfrm>
            <a:prstGeom prst="rect">
              <a:avLst/>
            </a:prstGeom>
            <a:noFill/>
            <a:ln w="9525">
              <a:noFill/>
              <a:miter lim="800000"/>
              <a:headEnd/>
              <a:tailEnd/>
            </a:ln>
            <a:effectLst/>
          </p:spPr>
          <p:txBody>
            <a:bodyPr lIns="0" rIns="0" anchorCtr="1">
              <a:spAutoFit/>
            </a:bodyPr>
            <a:lstStyle/>
            <a:p>
              <a:r>
                <a:rPr lang="en-US" b="1"/>
                <a:t>C</a:t>
              </a:r>
            </a:p>
          </p:txBody>
        </p:sp>
        <p:sp>
          <p:nvSpPr>
            <p:cNvPr id="384047" name="Line 47"/>
            <p:cNvSpPr>
              <a:spLocks noChangeShapeType="1"/>
            </p:cNvSpPr>
            <p:nvPr/>
          </p:nvSpPr>
          <p:spPr bwMode="auto">
            <a:xfrm>
              <a:off x="3560" y="3165"/>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7" name="Group 77"/>
          <p:cNvGrpSpPr>
            <a:grpSpLocks/>
          </p:cNvGrpSpPr>
          <p:nvPr/>
        </p:nvGrpSpPr>
        <p:grpSpPr bwMode="auto">
          <a:xfrm>
            <a:off x="6045200" y="5464175"/>
            <a:ext cx="654050" cy="519113"/>
            <a:chOff x="3673" y="3442"/>
            <a:chExt cx="412" cy="327"/>
          </a:xfrm>
        </p:grpSpPr>
        <p:sp>
          <p:nvSpPr>
            <p:cNvPr id="384064" name="Text Box 64"/>
            <p:cNvSpPr txBox="1">
              <a:spLocks noChangeArrowheads="1"/>
            </p:cNvSpPr>
            <p:nvPr/>
          </p:nvSpPr>
          <p:spPr bwMode="auto">
            <a:xfrm>
              <a:off x="3673" y="3442"/>
              <a:ext cx="412" cy="327"/>
            </a:xfrm>
            <a:prstGeom prst="rect">
              <a:avLst/>
            </a:prstGeom>
            <a:noFill/>
            <a:ln w="9525">
              <a:noFill/>
              <a:miter lim="800000"/>
              <a:headEnd/>
              <a:tailEnd/>
            </a:ln>
            <a:effectLst/>
          </p:spPr>
          <p:txBody>
            <a:bodyPr lIns="0" rIns="0" anchorCtr="1">
              <a:spAutoFit/>
            </a:bodyPr>
            <a:lstStyle/>
            <a:p>
              <a:r>
                <a:rPr lang="en-US" b="1"/>
                <a:t>B</a:t>
              </a:r>
            </a:p>
          </p:txBody>
        </p:sp>
        <p:sp>
          <p:nvSpPr>
            <p:cNvPr id="384065" name="Line 65"/>
            <p:cNvSpPr>
              <a:spLocks noChangeShapeType="1"/>
            </p:cNvSpPr>
            <p:nvPr/>
          </p:nvSpPr>
          <p:spPr bwMode="auto">
            <a:xfrm>
              <a:off x="3814" y="350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4078" name="Group 78"/>
          <p:cNvGrpSpPr>
            <a:grpSpLocks/>
          </p:cNvGrpSpPr>
          <p:nvPr/>
        </p:nvGrpSpPr>
        <p:grpSpPr bwMode="auto">
          <a:xfrm>
            <a:off x="6727825" y="5454650"/>
            <a:ext cx="654050" cy="519113"/>
            <a:chOff x="4103" y="3436"/>
            <a:chExt cx="412" cy="327"/>
          </a:xfrm>
        </p:grpSpPr>
        <p:sp>
          <p:nvSpPr>
            <p:cNvPr id="384067" name="Text Box 67"/>
            <p:cNvSpPr txBox="1">
              <a:spLocks noChangeArrowheads="1"/>
            </p:cNvSpPr>
            <p:nvPr/>
          </p:nvSpPr>
          <p:spPr bwMode="auto">
            <a:xfrm>
              <a:off x="4103" y="3436"/>
              <a:ext cx="412" cy="327"/>
            </a:xfrm>
            <a:prstGeom prst="rect">
              <a:avLst/>
            </a:prstGeom>
            <a:noFill/>
            <a:ln w="9525">
              <a:noFill/>
              <a:miter lim="800000"/>
              <a:headEnd/>
              <a:tailEnd/>
            </a:ln>
            <a:effectLst/>
          </p:spPr>
          <p:txBody>
            <a:bodyPr lIns="0" rIns="0" anchorCtr="1">
              <a:spAutoFit/>
            </a:bodyPr>
            <a:lstStyle/>
            <a:p>
              <a:r>
                <a:rPr lang="en-US" b="1"/>
                <a:t>C</a:t>
              </a:r>
            </a:p>
          </p:txBody>
        </p:sp>
        <p:sp>
          <p:nvSpPr>
            <p:cNvPr id="384068" name="Line 68"/>
            <p:cNvSpPr>
              <a:spLocks noChangeShapeType="1"/>
            </p:cNvSpPr>
            <p:nvPr/>
          </p:nvSpPr>
          <p:spPr bwMode="auto">
            <a:xfrm>
              <a:off x="4244" y="3498"/>
              <a:ext cx="123" cy="1"/>
            </a:xfrm>
            <a:prstGeom prst="line">
              <a:avLst/>
            </a:prstGeom>
            <a:noFill/>
            <a:ln w="28575">
              <a:solidFill>
                <a:schemeClr val="tx1"/>
              </a:solidFill>
              <a:round/>
              <a:headEnd/>
              <a:tailEnd/>
            </a:ln>
            <a:effectLst/>
          </p:spPr>
          <p:txBody>
            <a:bodyPr lIns="0" rIns="0" anchorCtr="1">
              <a:spAutoFit/>
            </a:bodyPr>
            <a:lstStyle/>
            <a:p>
              <a:endParaRPr lang="en-CA"/>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A4C5CE39-5874-49DB-B6F9-4917F4427E10}" type="slidenum">
              <a:rPr lang="en-US"/>
              <a:pPr/>
              <a:t>40</a:t>
            </a:fld>
            <a:endParaRPr lang="en-US"/>
          </a:p>
        </p:txBody>
      </p:sp>
      <p:sp>
        <p:nvSpPr>
          <p:cNvPr id="400386" name="Rectangle 2"/>
          <p:cNvSpPr>
            <a:spLocks noGrp="1" noChangeArrowheads="1"/>
          </p:cNvSpPr>
          <p:nvPr>
            <p:ph type="body" idx="1"/>
          </p:nvPr>
        </p:nvSpPr>
        <p:spPr/>
        <p:txBody>
          <a:bodyPr/>
          <a:lstStyle/>
          <a:p>
            <a:r>
              <a:rPr lang="en-US" sz="2000" b="1">
                <a:cs typeface="Times New Roman" pitchFamily="18" charset="0"/>
              </a:rPr>
              <a:t>Example 2: A circuit that represents a very common situation that occurs in computer design has two distinct sets of input variables:</a:t>
            </a:r>
          </a:p>
          <a:p>
            <a:pPr lvl="1"/>
            <a:r>
              <a:rPr lang="en-US" sz="1800" b="1">
                <a:cs typeface="Times New Roman" pitchFamily="18" charset="0"/>
              </a:rPr>
              <a:t>A, B, and C which take on all possible combinations, and</a:t>
            </a:r>
          </a:p>
          <a:p>
            <a:pPr lvl="1"/>
            <a:r>
              <a:rPr lang="en-US" sz="1800" b="1">
                <a:cs typeface="Times New Roman" pitchFamily="18" charset="0"/>
              </a:rPr>
              <a:t>Y which takes on values 0 or 1.</a:t>
            </a:r>
          </a:p>
          <a:p>
            <a:pPr>
              <a:buFont typeface="Wingdings" pitchFamily="2" charset="2"/>
              <a:buNone/>
            </a:pPr>
            <a:r>
              <a:rPr lang="en-US" sz="2000" b="1">
                <a:cs typeface="Times New Roman" pitchFamily="18" charset="0"/>
              </a:rPr>
              <a:t>	and a single output Z. The circuit that receives the output Z observes it only for (A,B,C) = (1,1,1) and otherwise ignores it. Thus, Z is specified only for the combinations (A,B,C,Y) = 1110 and 1111. For these two combinations, Z = Y. For all of the 14 remaining input combinations, Z is a don’t care. </a:t>
            </a:r>
          </a:p>
          <a:p>
            <a:r>
              <a:rPr lang="en-US" sz="2000" b="1">
                <a:cs typeface="Times New Roman" pitchFamily="18" charset="0"/>
              </a:rPr>
              <a:t>Ultimately, each “x” entry may  take on either a 0 or 1 value in resulting solutions</a:t>
            </a:r>
          </a:p>
          <a:p>
            <a:r>
              <a:rPr lang="en-US" sz="2000" b="1">
                <a:cs typeface="Times New Roman" pitchFamily="18" charset="0"/>
              </a:rPr>
              <a:t>For example, an “x” may take on value “0” in an SOP solution and value “1” in a POS solution, or vice-versa.</a:t>
            </a:r>
          </a:p>
          <a:p>
            <a:r>
              <a:rPr lang="en-US" sz="2000" b="1">
                <a:cs typeface="Times New Roman" pitchFamily="18" charset="0"/>
              </a:rPr>
              <a:t>Any minterm with value “x” need not be covered by a prime implicant.</a:t>
            </a:r>
          </a:p>
          <a:p>
            <a:pPr>
              <a:buFont typeface="Wingdings" pitchFamily="2" charset="2"/>
              <a:buNone/>
            </a:pPr>
            <a:endParaRPr lang="en-US" sz="2000" b="1">
              <a:cs typeface="Times New Roman" pitchFamily="18" charset="0"/>
            </a:endParaRPr>
          </a:p>
          <a:p>
            <a:endParaRPr lang="en-US" sz="2200" b="1">
              <a:cs typeface="Times New Roman" pitchFamily="18" charset="0"/>
            </a:endParaRPr>
          </a:p>
          <a:p>
            <a:endParaRPr lang="en-US" sz="2200" b="1">
              <a:cs typeface="Times New Roman" pitchFamily="18" charset="0"/>
            </a:endParaRPr>
          </a:p>
          <a:p>
            <a:endParaRPr lang="en-US" sz="2200" b="1">
              <a:cs typeface="Times New Roman" pitchFamily="18" charset="0"/>
            </a:endParaRPr>
          </a:p>
        </p:txBody>
      </p:sp>
      <p:sp>
        <p:nvSpPr>
          <p:cNvPr id="400387" name="Rectangle 3"/>
          <p:cNvSpPr>
            <a:spLocks noGrp="1" noChangeArrowheads="1"/>
          </p:cNvSpPr>
          <p:nvPr>
            <p:ph type="title"/>
          </p:nvPr>
        </p:nvSpPr>
        <p:spPr>
          <a:noFill/>
          <a:ln/>
        </p:spPr>
        <p:txBody>
          <a:bodyPr/>
          <a:lstStyle/>
          <a:p>
            <a:r>
              <a:rPr lang="en-US" b="1">
                <a:solidFill>
                  <a:schemeClr val="tx1"/>
                </a:solidFill>
              </a:rPr>
              <a:t>Don't Cares in K-Maps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3"/>
          <p:cNvSpPr>
            <a:spLocks noGrp="1"/>
          </p:cNvSpPr>
          <p:nvPr>
            <p:ph type="sldNum" sz="quarter" idx="10"/>
          </p:nvPr>
        </p:nvSpPr>
        <p:spPr/>
        <p:txBody>
          <a:bodyPr/>
          <a:lstStyle/>
          <a:p>
            <a:r>
              <a:rPr lang="en-US"/>
              <a:t>Chapter 2 - Part 2         </a:t>
            </a:r>
            <a:fld id="{763B11BE-3BAC-4246-81D9-51CB762E3F28}" type="slidenum">
              <a:rPr lang="en-US"/>
              <a:pPr/>
              <a:t>41</a:t>
            </a:fld>
            <a:endParaRPr lang="en-US"/>
          </a:p>
        </p:txBody>
      </p:sp>
      <p:sp>
        <p:nvSpPr>
          <p:cNvPr id="375810" name="Rectangle 2"/>
          <p:cNvSpPr>
            <a:spLocks noGrp="1" noChangeArrowheads="1"/>
          </p:cNvSpPr>
          <p:nvPr>
            <p:ph type="title"/>
          </p:nvPr>
        </p:nvSpPr>
        <p:spPr/>
        <p:txBody>
          <a:bodyPr/>
          <a:lstStyle/>
          <a:p>
            <a:r>
              <a:rPr lang="en-US" b="1"/>
              <a:t>Example: BCD “5 or More”</a:t>
            </a:r>
          </a:p>
        </p:txBody>
      </p:sp>
      <p:sp>
        <p:nvSpPr>
          <p:cNvPr id="375811" name="Rectangle 3"/>
          <p:cNvSpPr>
            <a:spLocks noGrp="1" noChangeArrowheads="1"/>
          </p:cNvSpPr>
          <p:nvPr>
            <p:ph type="body" idx="1"/>
          </p:nvPr>
        </p:nvSpPr>
        <p:spPr>
          <a:xfrm>
            <a:off x="858838" y="1214438"/>
            <a:ext cx="8285162" cy="5027612"/>
          </a:xfrm>
        </p:spPr>
        <p:txBody>
          <a:bodyPr/>
          <a:lstStyle/>
          <a:p>
            <a:pPr>
              <a:tabLst>
                <a:tab pos="2743200" algn="l"/>
              </a:tabLst>
            </a:pPr>
            <a:r>
              <a:rPr lang="en-US" sz="2800" b="1">
                <a:cs typeface="Times New Roman" pitchFamily="18" charset="0"/>
              </a:rPr>
              <a:t>The map below gives a function F1(w,x,y,z) which is defined as "5 or more" over BCD inputs.   With the don't cares used for the 6 non-BCD combinations:</a:t>
            </a:r>
          </a:p>
          <a:p>
            <a:pPr marL="2514600" lvl="4">
              <a:buFont typeface="Wingdings" pitchFamily="2" charset="2"/>
              <a:buNone/>
              <a:tabLst>
                <a:tab pos="2743200" algn="l"/>
              </a:tabLst>
            </a:pPr>
            <a:r>
              <a:rPr lang="en-US" sz="2800" b="1">
                <a:cs typeface="Times New Roman" pitchFamily="18" charset="0"/>
              </a:rPr>
              <a:t>F1 (w,x,y,z) = w + x z + x y  </a:t>
            </a:r>
            <a:r>
              <a:rPr lang="en-US" sz="2400" b="1">
                <a:cs typeface="Times New Roman" pitchFamily="18" charset="0"/>
              </a:rPr>
              <a:t>G = 7</a:t>
            </a:r>
          </a:p>
          <a:p>
            <a:pPr marL="2514600" lvl="4">
              <a:tabLst>
                <a:tab pos="2743200" algn="l"/>
              </a:tabLst>
            </a:pPr>
            <a:r>
              <a:rPr lang="en-US" sz="2400" b="1">
                <a:cs typeface="Times New Roman" pitchFamily="18" charset="0"/>
              </a:rPr>
              <a:t>This is much lower in cost than F2 where the “don't cares” were treated as "0s."</a:t>
            </a:r>
            <a:endParaRPr lang="en-US" sz="2400">
              <a:cs typeface="Times New Roman" pitchFamily="18" charset="0"/>
            </a:endParaRPr>
          </a:p>
          <a:p>
            <a:pPr marL="2514600" lvl="4">
              <a:buFont typeface="Wingdings" pitchFamily="2" charset="2"/>
              <a:buNone/>
              <a:tabLst>
                <a:tab pos="2743200" algn="l"/>
              </a:tabLst>
            </a:pPr>
            <a:r>
              <a:rPr lang="en-US" sz="2400">
                <a:cs typeface="Times New Roman" pitchFamily="18" charset="0"/>
              </a:rPr>
              <a:t>                                                                </a:t>
            </a:r>
            <a:r>
              <a:rPr lang="en-US" sz="2400" b="1">
                <a:cs typeface="Times New Roman" pitchFamily="18" charset="0"/>
              </a:rPr>
              <a:t>G = 12</a:t>
            </a:r>
          </a:p>
          <a:p>
            <a:pPr marL="2514600" lvl="4">
              <a:tabLst>
                <a:tab pos="2743200" algn="l"/>
              </a:tabLst>
            </a:pPr>
            <a:r>
              <a:rPr lang="en-US" sz="2400" b="1">
                <a:cs typeface="Times New Roman" pitchFamily="18" charset="0"/>
              </a:rPr>
              <a:t>For this particular function, cost G for the POS solution for F</a:t>
            </a:r>
            <a:r>
              <a:rPr lang="en-US" sz="2400" b="1" baseline="-30000">
                <a:cs typeface="Times New Roman" pitchFamily="18" charset="0"/>
              </a:rPr>
              <a:t>1</a:t>
            </a:r>
            <a:r>
              <a:rPr lang="en-US" sz="2400" b="1">
                <a:cs typeface="Times New Roman" pitchFamily="18" charset="0"/>
              </a:rPr>
              <a:t>(w,x,y,z) is not changed by using the don't cares.</a:t>
            </a:r>
            <a:endParaRPr lang="en-US" sz="2400"/>
          </a:p>
        </p:txBody>
      </p:sp>
      <p:sp>
        <p:nvSpPr>
          <p:cNvPr id="375812" name="Rectangle 4"/>
          <p:cNvSpPr>
            <a:spLocks noChangeArrowheads="1"/>
          </p:cNvSpPr>
          <p:nvPr/>
        </p:nvSpPr>
        <p:spPr bwMode="auto">
          <a:xfrm>
            <a:off x="511175" y="3322638"/>
            <a:ext cx="2101850" cy="2020887"/>
          </a:xfrm>
          <a:prstGeom prst="rect">
            <a:avLst/>
          </a:prstGeom>
          <a:noFill/>
          <a:ln w="22225">
            <a:solidFill>
              <a:srgbClr val="000000"/>
            </a:solidFill>
            <a:miter lim="800000"/>
            <a:headEnd/>
            <a:tailEnd/>
          </a:ln>
        </p:spPr>
        <p:txBody>
          <a:bodyPr/>
          <a:lstStyle/>
          <a:p>
            <a:endParaRPr lang="en-CA"/>
          </a:p>
        </p:txBody>
      </p:sp>
      <p:sp>
        <p:nvSpPr>
          <p:cNvPr id="375813" name="Rectangle 5"/>
          <p:cNvSpPr>
            <a:spLocks noChangeArrowheads="1"/>
          </p:cNvSpPr>
          <p:nvPr/>
        </p:nvSpPr>
        <p:spPr bwMode="auto">
          <a:xfrm>
            <a:off x="1497013" y="5505450"/>
            <a:ext cx="130175"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latin typeface="SWISS" charset="0"/>
              </a:rPr>
              <a:t>z</a:t>
            </a:r>
            <a:endParaRPr lang="en-US" sz="3200"/>
          </a:p>
        </p:txBody>
      </p:sp>
      <p:sp>
        <p:nvSpPr>
          <p:cNvPr id="375814" name="Rectangle 6"/>
          <p:cNvSpPr>
            <a:spLocks noChangeArrowheads="1"/>
          </p:cNvSpPr>
          <p:nvPr/>
        </p:nvSpPr>
        <p:spPr bwMode="auto">
          <a:xfrm>
            <a:off x="182563" y="4741863"/>
            <a:ext cx="211137" cy="350837"/>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latin typeface="SWISS" charset="0"/>
              </a:rPr>
              <a:t>w</a:t>
            </a:r>
            <a:endParaRPr lang="en-US" sz="3200"/>
          </a:p>
        </p:txBody>
      </p:sp>
      <p:sp>
        <p:nvSpPr>
          <p:cNvPr id="375815" name="Line 7"/>
          <p:cNvSpPr>
            <a:spLocks noChangeShapeType="1"/>
          </p:cNvSpPr>
          <p:nvPr/>
        </p:nvSpPr>
        <p:spPr bwMode="auto">
          <a:xfrm>
            <a:off x="182563" y="4338638"/>
            <a:ext cx="2430462" cy="1587"/>
          </a:xfrm>
          <a:prstGeom prst="line">
            <a:avLst/>
          </a:prstGeom>
          <a:noFill/>
          <a:ln w="22225">
            <a:solidFill>
              <a:srgbClr val="000000"/>
            </a:solidFill>
            <a:round/>
            <a:headEnd/>
            <a:tailEnd/>
          </a:ln>
        </p:spPr>
        <p:txBody>
          <a:bodyPr/>
          <a:lstStyle/>
          <a:p>
            <a:endParaRPr lang="en-CA"/>
          </a:p>
        </p:txBody>
      </p:sp>
      <p:sp>
        <p:nvSpPr>
          <p:cNvPr id="375816" name="Line 8"/>
          <p:cNvSpPr>
            <a:spLocks noChangeShapeType="1"/>
          </p:cNvSpPr>
          <p:nvPr/>
        </p:nvSpPr>
        <p:spPr bwMode="auto">
          <a:xfrm>
            <a:off x="1562100" y="3068638"/>
            <a:ext cx="1588" cy="2287587"/>
          </a:xfrm>
          <a:prstGeom prst="line">
            <a:avLst/>
          </a:prstGeom>
          <a:noFill/>
          <a:ln w="22225">
            <a:solidFill>
              <a:srgbClr val="000000"/>
            </a:solidFill>
            <a:round/>
            <a:headEnd/>
            <a:tailEnd/>
          </a:ln>
        </p:spPr>
        <p:txBody>
          <a:bodyPr/>
          <a:lstStyle/>
          <a:p>
            <a:endParaRPr lang="en-CA"/>
          </a:p>
        </p:txBody>
      </p:sp>
      <p:sp>
        <p:nvSpPr>
          <p:cNvPr id="375817" name="Line 9"/>
          <p:cNvSpPr>
            <a:spLocks noChangeShapeType="1"/>
          </p:cNvSpPr>
          <p:nvPr/>
        </p:nvSpPr>
        <p:spPr bwMode="auto">
          <a:xfrm>
            <a:off x="1036638" y="3322638"/>
            <a:ext cx="1587" cy="2414587"/>
          </a:xfrm>
          <a:prstGeom prst="line">
            <a:avLst/>
          </a:prstGeom>
          <a:noFill/>
          <a:ln w="22225">
            <a:solidFill>
              <a:srgbClr val="000000"/>
            </a:solidFill>
            <a:round/>
            <a:headEnd/>
            <a:tailEnd/>
          </a:ln>
        </p:spPr>
        <p:txBody>
          <a:bodyPr/>
          <a:lstStyle/>
          <a:p>
            <a:endParaRPr lang="en-CA"/>
          </a:p>
        </p:txBody>
      </p:sp>
      <p:sp>
        <p:nvSpPr>
          <p:cNvPr id="375818" name="Line 10"/>
          <p:cNvSpPr>
            <a:spLocks noChangeShapeType="1"/>
          </p:cNvSpPr>
          <p:nvPr/>
        </p:nvSpPr>
        <p:spPr bwMode="auto">
          <a:xfrm>
            <a:off x="2087563" y="3322638"/>
            <a:ext cx="1587" cy="2414587"/>
          </a:xfrm>
          <a:prstGeom prst="line">
            <a:avLst/>
          </a:prstGeom>
          <a:noFill/>
          <a:ln w="22225">
            <a:solidFill>
              <a:srgbClr val="000000"/>
            </a:solidFill>
            <a:round/>
            <a:headEnd/>
            <a:tailEnd/>
          </a:ln>
        </p:spPr>
        <p:txBody>
          <a:bodyPr/>
          <a:lstStyle/>
          <a:p>
            <a:endParaRPr lang="en-CA"/>
          </a:p>
        </p:txBody>
      </p:sp>
      <p:sp>
        <p:nvSpPr>
          <p:cNvPr id="375819" name="Line 11"/>
          <p:cNvSpPr>
            <a:spLocks noChangeShapeType="1"/>
          </p:cNvSpPr>
          <p:nvPr/>
        </p:nvSpPr>
        <p:spPr bwMode="auto">
          <a:xfrm>
            <a:off x="511175" y="4848225"/>
            <a:ext cx="2430463" cy="1588"/>
          </a:xfrm>
          <a:prstGeom prst="line">
            <a:avLst/>
          </a:prstGeom>
          <a:noFill/>
          <a:ln w="22225">
            <a:solidFill>
              <a:srgbClr val="000000"/>
            </a:solidFill>
            <a:round/>
            <a:headEnd/>
            <a:tailEnd/>
          </a:ln>
        </p:spPr>
        <p:txBody>
          <a:bodyPr/>
          <a:lstStyle/>
          <a:p>
            <a:endParaRPr lang="en-CA"/>
          </a:p>
        </p:txBody>
      </p:sp>
      <p:sp>
        <p:nvSpPr>
          <p:cNvPr id="375820" name="Line 12"/>
          <p:cNvSpPr>
            <a:spLocks noChangeShapeType="1"/>
          </p:cNvSpPr>
          <p:nvPr/>
        </p:nvSpPr>
        <p:spPr bwMode="auto">
          <a:xfrm>
            <a:off x="511175" y="3830638"/>
            <a:ext cx="2430463" cy="1587"/>
          </a:xfrm>
          <a:prstGeom prst="line">
            <a:avLst/>
          </a:prstGeom>
          <a:noFill/>
          <a:ln w="22225">
            <a:solidFill>
              <a:srgbClr val="000000"/>
            </a:solidFill>
            <a:round/>
            <a:headEnd/>
            <a:tailEnd/>
          </a:ln>
        </p:spPr>
        <p:txBody>
          <a:bodyPr/>
          <a:lstStyle/>
          <a:p>
            <a:endParaRPr lang="en-CA"/>
          </a:p>
        </p:txBody>
      </p:sp>
      <p:sp>
        <p:nvSpPr>
          <p:cNvPr id="375821" name="Rectangle 13"/>
          <p:cNvSpPr>
            <a:spLocks noChangeArrowheads="1"/>
          </p:cNvSpPr>
          <p:nvPr/>
        </p:nvSpPr>
        <p:spPr bwMode="auto">
          <a:xfrm>
            <a:off x="904875" y="3630613"/>
            <a:ext cx="82550" cy="198437"/>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0</a:t>
            </a:r>
            <a:endParaRPr lang="en-US" sz="3200"/>
          </a:p>
        </p:txBody>
      </p:sp>
      <p:sp>
        <p:nvSpPr>
          <p:cNvPr id="375822" name="Rectangle 14"/>
          <p:cNvSpPr>
            <a:spLocks noChangeArrowheads="1"/>
          </p:cNvSpPr>
          <p:nvPr/>
        </p:nvSpPr>
        <p:spPr bwMode="auto">
          <a:xfrm>
            <a:off x="1430338" y="3630613"/>
            <a:ext cx="82550" cy="198437"/>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a:t>
            </a:r>
            <a:endParaRPr lang="en-US" sz="3200"/>
          </a:p>
        </p:txBody>
      </p:sp>
      <p:sp>
        <p:nvSpPr>
          <p:cNvPr id="375823" name="Rectangle 15"/>
          <p:cNvSpPr>
            <a:spLocks noChangeArrowheads="1"/>
          </p:cNvSpPr>
          <p:nvPr/>
        </p:nvSpPr>
        <p:spPr bwMode="auto">
          <a:xfrm>
            <a:off x="1955800" y="3630613"/>
            <a:ext cx="82550" cy="198437"/>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3</a:t>
            </a:r>
            <a:endParaRPr lang="en-US" sz="3200"/>
          </a:p>
        </p:txBody>
      </p:sp>
      <p:sp>
        <p:nvSpPr>
          <p:cNvPr id="375824" name="Rectangle 16"/>
          <p:cNvSpPr>
            <a:spLocks noChangeArrowheads="1"/>
          </p:cNvSpPr>
          <p:nvPr/>
        </p:nvSpPr>
        <p:spPr bwMode="auto">
          <a:xfrm>
            <a:off x="2481263" y="3630613"/>
            <a:ext cx="82550" cy="198437"/>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2</a:t>
            </a:r>
            <a:endParaRPr lang="en-US" sz="3200"/>
          </a:p>
        </p:txBody>
      </p:sp>
      <p:sp>
        <p:nvSpPr>
          <p:cNvPr id="375825" name="Rectangle 17"/>
          <p:cNvSpPr>
            <a:spLocks noChangeArrowheads="1"/>
          </p:cNvSpPr>
          <p:nvPr/>
        </p:nvSpPr>
        <p:spPr bwMode="auto">
          <a:xfrm>
            <a:off x="904875" y="4140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4</a:t>
            </a:r>
            <a:endParaRPr lang="en-US" sz="3200"/>
          </a:p>
        </p:txBody>
      </p:sp>
      <p:sp>
        <p:nvSpPr>
          <p:cNvPr id="375826" name="Rectangle 18"/>
          <p:cNvSpPr>
            <a:spLocks noChangeArrowheads="1"/>
          </p:cNvSpPr>
          <p:nvPr/>
        </p:nvSpPr>
        <p:spPr bwMode="auto">
          <a:xfrm>
            <a:off x="1430338" y="4140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5</a:t>
            </a:r>
            <a:endParaRPr lang="en-US" sz="3200"/>
          </a:p>
        </p:txBody>
      </p:sp>
      <p:sp>
        <p:nvSpPr>
          <p:cNvPr id="375827" name="Rectangle 19"/>
          <p:cNvSpPr>
            <a:spLocks noChangeArrowheads="1"/>
          </p:cNvSpPr>
          <p:nvPr/>
        </p:nvSpPr>
        <p:spPr bwMode="auto">
          <a:xfrm>
            <a:off x="1955800" y="4140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7</a:t>
            </a:r>
            <a:endParaRPr lang="en-US" sz="3200"/>
          </a:p>
        </p:txBody>
      </p:sp>
      <p:sp>
        <p:nvSpPr>
          <p:cNvPr id="375828" name="Rectangle 20"/>
          <p:cNvSpPr>
            <a:spLocks noChangeArrowheads="1"/>
          </p:cNvSpPr>
          <p:nvPr/>
        </p:nvSpPr>
        <p:spPr bwMode="auto">
          <a:xfrm>
            <a:off x="2481263" y="4140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6</a:t>
            </a:r>
            <a:endParaRPr lang="en-US" sz="3200"/>
          </a:p>
        </p:txBody>
      </p:sp>
      <p:sp>
        <p:nvSpPr>
          <p:cNvPr id="375829" name="Rectangle 21"/>
          <p:cNvSpPr>
            <a:spLocks noChangeArrowheads="1"/>
          </p:cNvSpPr>
          <p:nvPr/>
        </p:nvSpPr>
        <p:spPr bwMode="auto">
          <a:xfrm>
            <a:off x="839788" y="4648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12</a:t>
            </a:r>
            <a:endParaRPr lang="en-US" sz="3200"/>
          </a:p>
        </p:txBody>
      </p:sp>
      <p:sp>
        <p:nvSpPr>
          <p:cNvPr id="375830" name="Rectangle 22"/>
          <p:cNvSpPr>
            <a:spLocks noChangeArrowheads="1"/>
          </p:cNvSpPr>
          <p:nvPr/>
        </p:nvSpPr>
        <p:spPr bwMode="auto">
          <a:xfrm>
            <a:off x="1365250" y="4648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13</a:t>
            </a:r>
            <a:endParaRPr lang="en-US" sz="3200"/>
          </a:p>
        </p:txBody>
      </p:sp>
      <p:sp>
        <p:nvSpPr>
          <p:cNvPr id="375831" name="Rectangle 23"/>
          <p:cNvSpPr>
            <a:spLocks noChangeArrowheads="1"/>
          </p:cNvSpPr>
          <p:nvPr/>
        </p:nvSpPr>
        <p:spPr bwMode="auto">
          <a:xfrm>
            <a:off x="1890713" y="4648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15</a:t>
            </a:r>
            <a:endParaRPr lang="en-US" sz="3200"/>
          </a:p>
        </p:txBody>
      </p:sp>
      <p:sp>
        <p:nvSpPr>
          <p:cNvPr id="375832" name="Rectangle 24"/>
          <p:cNvSpPr>
            <a:spLocks noChangeArrowheads="1"/>
          </p:cNvSpPr>
          <p:nvPr/>
        </p:nvSpPr>
        <p:spPr bwMode="auto">
          <a:xfrm>
            <a:off x="2416175" y="4648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14</a:t>
            </a:r>
            <a:endParaRPr lang="en-US" sz="3200"/>
          </a:p>
        </p:txBody>
      </p:sp>
      <p:sp>
        <p:nvSpPr>
          <p:cNvPr id="375833" name="Rectangle 25"/>
          <p:cNvSpPr>
            <a:spLocks noChangeArrowheads="1"/>
          </p:cNvSpPr>
          <p:nvPr/>
        </p:nvSpPr>
        <p:spPr bwMode="auto">
          <a:xfrm>
            <a:off x="904875" y="5156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8</a:t>
            </a:r>
            <a:endParaRPr lang="en-US" sz="3200"/>
          </a:p>
        </p:txBody>
      </p:sp>
      <p:sp>
        <p:nvSpPr>
          <p:cNvPr id="375834" name="Rectangle 26"/>
          <p:cNvSpPr>
            <a:spLocks noChangeArrowheads="1"/>
          </p:cNvSpPr>
          <p:nvPr/>
        </p:nvSpPr>
        <p:spPr bwMode="auto">
          <a:xfrm>
            <a:off x="1430338" y="5156200"/>
            <a:ext cx="8255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9</a:t>
            </a:r>
            <a:endParaRPr lang="en-US" sz="3200"/>
          </a:p>
        </p:txBody>
      </p:sp>
      <p:sp>
        <p:nvSpPr>
          <p:cNvPr id="375835" name="Rectangle 27"/>
          <p:cNvSpPr>
            <a:spLocks noChangeArrowheads="1"/>
          </p:cNvSpPr>
          <p:nvPr/>
        </p:nvSpPr>
        <p:spPr bwMode="auto">
          <a:xfrm>
            <a:off x="1890713" y="5156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11</a:t>
            </a:r>
            <a:endParaRPr lang="en-US" sz="3200"/>
          </a:p>
        </p:txBody>
      </p:sp>
      <p:sp>
        <p:nvSpPr>
          <p:cNvPr id="375836" name="Rectangle 28"/>
          <p:cNvSpPr>
            <a:spLocks noChangeArrowheads="1"/>
          </p:cNvSpPr>
          <p:nvPr/>
        </p:nvSpPr>
        <p:spPr bwMode="auto">
          <a:xfrm>
            <a:off x="2416175" y="5156200"/>
            <a:ext cx="165100" cy="198438"/>
          </a:xfrm>
          <a:prstGeom prst="rect">
            <a:avLst/>
          </a:prstGeom>
          <a:noFill/>
          <a:ln w="9525">
            <a:noFill/>
            <a:miter lim="800000"/>
            <a:headEnd/>
            <a:tailEnd/>
          </a:ln>
        </p:spPr>
        <p:txBody>
          <a:bodyPr wrap="none" lIns="0" tIns="0" rIns="0" bIns="0">
            <a:spAutoFit/>
          </a:bodyPr>
          <a:lstStyle/>
          <a:p>
            <a:pPr>
              <a:buClrTx/>
            </a:pPr>
            <a:r>
              <a:rPr lang="en-US" sz="1300">
                <a:solidFill>
                  <a:srgbClr val="000000"/>
                </a:solidFill>
              </a:rPr>
              <a:t>10</a:t>
            </a:r>
            <a:endParaRPr lang="en-US" sz="3200"/>
          </a:p>
        </p:txBody>
      </p:sp>
      <p:sp>
        <p:nvSpPr>
          <p:cNvPr id="375837" name="Rectangle 29"/>
          <p:cNvSpPr>
            <a:spLocks noChangeArrowheads="1"/>
          </p:cNvSpPr>
          <p:nvPr/>
        </p:nvSpPr>
        <p:spPr bwMode="auto">
          <a:xfrm>
            <a:off x="1233488" y="3873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1</a:t>
            </a:r>
            <a:endParaRPr lang="en-US" sz="3200"/>
          </a:p>
        </p:txBody>
      </p:sp>
      <p:sp>
        <p:nvSpPr>
          <p:cNvPr id="375838" name="Rectangle 30"/>
          <p:cNvSpPr>
            <a:spLocks noChangeArrowheads="1"/>
          </p:cNvSpPr>
          <p:nvPr/>
        </p:nvSpPr>
        <p:spPr bwMode="auto">
          <a:xfrm>
            <a:off x="1233488" y="4889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1</a:t>
            </a:r>
            <a:endParaRPr lang="en-US" sz="3200"/>
          </a:p>
        </p:txBody>
      </p:sp>
      <p:sp>
        <p:nvSpPr>
          <p:cNvPr id="375839" name="Rectangle 31"/>
          <p:cNvSpPr>
            <a:spLocks noChangeArrowheads="1"/>
          </p:cNvSpPr>
          <p:nvPr/>
        </p:nvSpPr>
        <p:spPr bwMode="auto">
          <a:xfrm>
            <a:off x="2284413" y="3873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1</a:t>
            </a:r>
            <a:endParaRPr lang="en-US" sz="3200"/>
          </a:p>
        </p:txBody>
      </p:sp>
      <p:sp>
        <p:nvSpPr>
          <p:cNvPr id="375840" name="Rectangle 32"/>
          <p:cNvSpPr>
            <a:spLocks noChangeArrowheads="1"/>
          </p:cNvSpPr>
          <p:nvPr/>
        </p:nvSpPr>
        <p:spPr bwMode="auto">
          <a:xfrm>
            <a:off x="1758950" y="3873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1</a:t>
            </a:r>
            <a:endParaRPr lang="en-US" sz="3200"/>
          </a:p>
        </p:txBody>
      </p:sp>
      <p:sp>
        <p:nvSpPr>
          <p:cNvPr id="375841" name="Rectangle 33"/>
          <p:cNvSpPr>
            <a:spLocks noChangeArrowheads="1"/>
          </p:cNvSpPr>
          <p:nvPr/>
        </p:nvSpPr>
        <p:spPr bwMode="auto">
          <a:xfrm>
            <a:off x="708025" y="4889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1</a:t>
            </a:r>
            <a:endParaRPr lang="en-US" sz="3200"/>
          </a:p>
        </p:txBody>
      </p:sp>
      <p:sp>
        <p:nvSpPr>
          <p:cNvPr id="375842" name="Rectangle 34"/>
          <p:cNvSpPr>
            <a:spLocks noChangeArrowheads="1"/>
          </p:cNvSpPr>
          <p:nvPr/>
        </p:nvSpPr>
        <p:spPr bwMode="auto">
          <a:xfrm>
            <a:off x="708025" y="4381500"/>
            <a:ext cx="211138"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3" name="Rectangle 35"/>
          <p:cNvSpPr>
            <a:spLocks noChangeArrowheads="1"/>
          </p:cNvSpPr>
          <p:nvPr/>
        </p:nvSpPr>
        <p:spPr bwMode="auto">
          <a:xfrm>
            <a:off x="1168400" y="4381500"/>
            <a:ext cx="211138"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4" name="Rectangle 36"/>
          <p:cNvSpPr>
            <a:spLocks noChangeArrowheads="1"/>
          </p:cNvSpPr>
          <p:nvPr/>
        </p:nvSpPr>
        <p:spPr bwMode="auto">
          <a:xfrm>
            <a:off x="1758950" y="4381500"/>
            <a:ext cx="211138"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5" name="Rectangle 37"/>
          <p:cNvSpPr>
            <a:spLocks noChangeArrowheads="1"/>
          </p:cNvSpPr>
          <p:nvPr/>
        </p:nvSpPr>
        <p:spPr bwMode="auto">
          <a:xfrm>
            <a:off x="1758950" y="4889500"/>
            <a:ext cx="211138"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6" name="Rectangle 38"/>
          <p:cNvSpPr>
            <a:spLocks noChangeArrowheads="1"/>
          </p:cNvSpPr>
          <p:nvPr/>
        </p:nvSpPr>
        <p:spPr bwMode="auto">
          <a:xfrm>
            <a:off x="2219325" y="4889500"/>
            <a:ext cx="211138"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7" name="Rectangle 39"/>
          <p:cNvSpPr>
            <a:spLocks noChangeArrowheads="1"/>
          </p:cNvSpPr>
          <p:nvPr/>
        </p:nvSpPr>
        <p:spPr bwMode="auto">
          <a:xfrm>
            <a:off x="2284413" y="4381500"/>
            <a:ext cx="211137"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X</a:t>
            </a:r>
            <a:endParaRPr lang="en-US" sz="3200"/>
          </a:p>
        </p:txBody>
      </p:sp>
      <p:sp>
        <p:nvSpPr>
          <p:cNvPr id="375848" name="Rectangle 40"/>
          <p:cNvSpPr>
            <a:spLocks noChangeArrowheads="1"/>
          </p:cNvSpPr>
          <p:nvPr/>
        </p:nvSpPr>
        <p:spPr bwMode="auto">
          <a:xfrm>
            <a:off x="708025" y="3365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0</a:t>
            </a:r>
            <a:endParaRPr lang="en-US" sz="3200"/>
          </a:p>
        </p:txBody>
      </p:sp>
      <p:sp>
        <p:nvSpPr>
          <p:cNvPr id="375849" name="Rectangle 41"/>
          <p:cNvSpPr>
            <a:spLocks noChangeArrowheads="1"/>
          </p:cNvSpPr>
          <p:nvPr/>
        </p:nvSpPr>
        <p:spPr bwMode="auto">
          <a:xfrm>
            <a:off x="1233488" y="3365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0</a:t>
            </a:r>
            <a:endParaRPr lang="en-US" sz="3200"/>
          </a:p>
        </p:txBody>
      </p:sp>
      <p:sp>
        <p:nvSpPr>
          <p:cNvPr id="375850" name="Rectangle 42"/>
          <p:cNvSpPr>
            <a:spLocks noChangeArrowheads="1"/>
          </p:cNvSpPr>
          <p:nvPr/>
        </p:nvSpPr>
        <p:spPr bwMode="auto">
          <a:xfrm>
            <a:off x="1758950" y="3365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0</a:t>
            </a:r>
            <a:endParaRPr lang="en-US" sz="3200"/>
          </a:p>
        </p:txBody>
      </p:sp>
      <p:sp>
        <p:nvSpPr>
          <p:cNvPr id="375851" name="Rectangle 43"/>
          <p:cNvSpPr>
            <a:spLocks noChangeArrowheads="1"/>
          </p:cNvSpPr>
          <p:nvPr/>
        </p:nvSpPr>
        <p:spPr bwMode="auto">
          <a:xfrm>
            <a:off x="2284413" y="3365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0</a:t>
            </a:r>
            <a:endParaRPr lang="en-US" sz="3200"/>
          </a:p>
        </p:txBody>
      </p:sp>
      <p:sp>
        <p:nvSpPr>
          <p:cNvPr id="375852" name="Rectangle 44"/>
          <p:cNvSpPr>
            <a:spLocks noChangeArrowheads="1"/>
          </p:cNvSpPr>
          <p:nvPr/>
        </p:nvSpPr>
        <p:spPr bwMode="auto">
          <a:xfrm>
            <a:off x="708025" y="3873500"/>
            <a:ext cx="146050" cy="350838"/>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rPr>
              <a:t>0</a:t>
            </a:r>
            <a:endParaRPr lang="en-US" sz="3200"/>
          </a:p>
        </p:txBody>
      </p:sp>
      <p:sp>
        <p:nvSpPr>
          <p:cNvPr id="375853" name="AutoShape 45"/>
          <p:cNvSpPr>
            <a:spLocks noChangeArrowheads="1"/>
          </p:cNvSpPr>
          <p:nvPr/>
        </p:nvSpPr>
        <p:spPr bwMode="auto">
          <a:xfrm>
            <a:off x="577850" y="4402138"/>
            <a:ext cx="1970088" cy="890587"/>
          </a:xfrm>
          <a:prstGeom prst="roundRect">
            <a:avLst>
              <a:gd name="adj" fmla="val 14287"/>
            </a:avLst>
          </a:prstGeom>
          <a:noFill/>
          <a:ln w="44450">
            <a:solidFill>
              <a:schemeClr val="accent2"/>
            </a:solidFill>
            <a:round/>
            <a:headEnd/>
            <a:tailEnd/>
          </a:ln>
        </p:spPr>
        <p:txBody>
          <a:bodyPr/>
          <a:lstStyle/>
          <a:p>
            <a:endParaRPr lang="en-CA"/>
          </a:p>
        </p:txBody>
      </p:sp>
      <p:sp>
        <p:nvSpPr>
          <p:cNvPr id="375854" name="AutoShape 46"/>
          <p:cNvSpPr>
            <a:spLocks noChangeArrowheads="1"/>
          </p:cNvSpPr>
          <p:nvPr/>
        </p:nvSpPr>
        <p:spPr bwMode="auto">
          <a:xfrm>
            <a:off x="1104900" y="3894138"/>
            <a:ext cx="917575" cy="865187"/>
          </a:xfrm>
          <a:prstGeom prst="roundRect">
            <a:avLst>
              <a:gd name="adj" fmla="val 16667"/>
            </a:avLst>
          </a:prstGeom>
          <a:noFill/>
          <a:ln w="44450">
            <a:solidFill>
              <a:schemeClr val="accent2"/>
            </a:solidFill>
            <a:round/>
            <a:headEnd/>
            <a:tailEnd/>
          </a:ln>
        </p:spPr>
        <p:txBody>
          <a:bodyPr/>
          <a:lstStyle/>
          <a:p>
            <a:endParaRPr lang="en-CA"/>
          </a:p>
        </p:txBody>
      </p:sp>
      <p:sp>
        <p:nvSpPr>
          <p:cNvPr id="375855" name="AutoShape 47"/>
          <p:cNvSpPr>
            <a:spLocks noChangeArrowheads="1"/>
          </p:cNvSpPr>
          <p:nvPr/>
        </p:nvSpPr>
        <p:spPr bwMode="auto">
          <a:xfrm>
            <a:off x="1630363" y="3957638"/>
            <a:ext cx="917575" cy="712787"/>
          </a:xfrm>
          <a:prstGeom prst="roundRect">
            <a:avLst>
              <a:gd name="adj" fmla="val 16667"/>
            </a:avLst>
          </a:prstGeom>
          <a:noFill/>
          <a:ln w="44450">
            <a:solidFill>
              <a:schemeClr val="accent2"/>
            </a:solidFill>
            <a:round/>
            <a:headEnd/>
            <a:tailEnd/>
          </a:ln>
        </p:spPr>
        <p:txBody>
          <a:bodyPr/>
          <a:lstStyle/>
          <a:p>
            <a:endParaRPr lang="en-CA"/>
          </a:p>
        </p:txBody>
      </p:sp>
      <p:sp>
        <p:nvSpPr>
          <p:cNvPr id="375856" name="Rectangle 48"/>
          <p:cNvSpPr>
            <a:spLocks noChangeArrowheads="1"/>
          </p:cNvSpPr>
          <p:nvPr/>
        </p:nvSpPr>
        <p:spPr bwMode="auto">
          <a:xfrm>
            <a:off x="2757488" y="4122738"/>
            <a:ext cx="146050" cy="350837"/>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latin typeface="SWISS" charset="0"/>
              </a:rPr>
              <a:t>x</a:t>
            </a:r>
            <a:endParaRPr lang="en-US" sz="3200"/>
          </a:p>
        </p:txBody>
      </p:sp>
      <p:sp>
        <p:nvSpPr>
          <p:cNvPr id="375857" name="Rectangle 49"/>
          <p:cNvSpPr>
            <a:spLocks noChangeArrowheads="1"/>
          </p:cNvSpPr>
          <p:nvPr/>
        </p:nvSpPr>
        <p:spPr bwMode="auto">
          <a:xfrm>
            <a:off x="2025650" y="2852738"/>
            <a:ext cx="146050" cy="350837"/>
          </a:xfrm>
          <a:prstGeom prst="rect">
            <a:avLst/>
          </a:prstGeom>
          <a:noFill/>
          <a:ln w="9525">
            <a:noFill/>
            <a:miter lim="800000"/>
            <a:headEnd/>
            <a:tailEnd/>
          </a:ln>
        </p:spPr>
        <p:txBody>
          <a:bodyPr wrap="none" lIns="0" tIns="0" rIns="0" bIns="0">
            <a:spAutoFit/>
          </a:bodyPr>
          <a:lstStyle/>
          <a:p>
            <a:pPr>
              <a:buClrTx/>
            </a:pPr>
            <a:r>
              <a:rPr lang="en-US" sz="2300">
                <a:solidFill>
                  <a:srgbClr val="000000"/>
                </a:solidFill>
                <a:latin typeface="SWISS" charset="0"/>
              </a:rPr>
              <a:t>y</a:t>
            </a:r>
            <a:endParaRPr lang="en-US" sz="3200"/>
          </a:p>
        </p:txBody>
      </p:sp>
      <p:sp>
        <p:nvSpPr>
          <p:cNvPr id="375858" name="Rectangle 50"/>
          <p:cNvSpPr>
            <a:spLocks noChangeArrowheads="1"/>
          </p:cNvSpPr>
          <p:nvPr/>
        </p:nvSpPr>
        <p:spPr bwMode="auto">
          <a:xfrm>
            <a:off x="5116513" y="5748338"/>
            <a:ext cx="90487" cy="193675"/>
          </a:xfrm>
          <a:prstGeom prst="rect">
            <a:avLst/>
          </a:prstGeom>
          <a:noFill/>
          <a:ln w="9525">
            <a:noFill/>
            <a:miter lim="800000"/>
            <a:headEnd/>
            <a:tailEnd/>
          </a:ln>
        </p:spPr>
        <p:txBody>
          <a:bodyPr wrap="none" lIns="0" tIns="0" rIns="0" bIns="0">
            <a:spAutoFit/>
          </a:bodyPr>
          <a:lstStyle/>
          <a:p>
            <a:pPr>
              <a:buClrTx/>
            </a:pPr>
            <a:r>
              <a:rPr lang="en-US" sz="1100">
                <a:solidFill>
                  <a:srgbClr val="000000"/>
                </a:solidFill>
              </a:rPr>
              <a:t> </a:t>
            </a:r>
            <a:endParaRPr lang="en-US" sz="3200"/>
          </a:p>
        </p:txBody>
      </p:sp>
      <p:grpSp>
        <p:nvGrpSpPr>
          <p:cNvPr id="375889" name="Group 81"/>
          <p:cNvGrpSpPr>
            <a:grpSpLocks/>
          </p:cNvGrpSpPr>
          <p:nvPr/>
        </p:nvGrpSpPr>
        <p:grpSpPr bwMode="auto">
          <a:xfrm>
            <a:off x="2997200" y="4287838"/>
            <a:ext cx="5038725" cy="466725"/>
            <a:chOff x="2048" y="2885"/>
            <a:chExt cx="3174" cy="294"/>
          </a:xfrm>
        </p:grpSpPr>
        <p:sp>
          <p:nvSpPr>
            <p:cNvPr id="375860" name="Line 52"/>
            <p:cNvSpPr>
              <a:spLocks noChangeShapeType="1"/>
            </p:cNvSpPr>
            <p:nvPr/>
          </p:nvSpPr>
          <p:spPr bwMode="auto">
            <a:xfrm>
              <a:off x="3354" y="2967"/>
              <a:ext cx="160" cy="1"/>
            </a:xfrm>
            <a:prstGeom prst="line">
              <a:avLst/>
            </a:prstGeom>
            <a:noFill/>
            <a:ln w="28575">
              <a:solidFill>
                <a:srgbClr val="000000"/>
              </a:solidFill>
              <a:round/>
              <a:headEnd/>
              <a:tailEnd/>
            </a:ln>
          </p:spPr>
          <p:txBody>
            <a:bodyPr/>
            <a:lstStyle/>
            <a:p>
              <a:endParaRPr lang="en-CA"/>
            </a:p>
          </p:txBody>
        </p:sp>
        <p:sp>
          <p:nvSpPr>
            <p:cNvPr id="375861" name="Line 53"/>
            <p:cNvSpPr>
              <a:spLocks noChangeShapeType="1"/>
            </p:cNvSpPr>
            <p:nvPr/>
          </p:nvSpPr>
          <p:spPr bwMode="auto">
            <a:xfrm>
              <a:off x="4054" y="2967"/>
              <a:ext cx="159" cy="1"/>
            </a:xfrm>
            <a:prstGeom prst="line">
              <a:avLst/>
            </a:prstGeom>
            <a:noFill/>
            <a:ln w="28575">
              <a:solidFill>
                <a:srgbClr val="000000"/>
              </a:solidFill>
              <a:round/>
              <a:headEnd/>
              <a:tailEnd/>
            </a:ln>
          </p:spPr>
          <p:txBody>
            <a:bodyPr/>
            <a:lstStyle/>
            <a:p>
              <a:endParaRPr lang="en-CA"/>
            </a:p>
          </p:txBody>
        </p:sp>
        <p:sp>
          <p:nvSpPr>
            <p:cNvPr id="375862" name="Line 54"/>
            <p:cNvSpPr>
              <a:spLocks noChangeShapeType="1"/>
            </p:cNvSpPr>
            <p:nvPr/>
          </p:nvSpPr>
          <p:spPr bwMode="auto">
            <a:xfrm>
              <a:off x="4950" y="2967"/>
              <a:ext cx="104" cy="1"/>
            </a:xfrm>
            <a:prstGeom prst="line">
              <a:avLst/>
            </a:prstGeom>
            <a:noFill/>
            <a:ln w="28575">
              <a:solidFill>
                <a:srgbClr val="000000"/>
              </a:solidFill>
              <a:round/>
              <a:headEnd/>
              <a:tailEnd/>
            </a:ln>
          </p:spPr>
          <p:txBody>
            <a:bodyPr/>
            <a:lstStyle/>
            <a:p>
              <a:endParaRPr lang="en-CA"/>
            </a:p>
          </p:txBody>
        </p:sp>
        <p:sp>
          <p:nvSpPr>
            <p:cNvPr id="375863" name="Line 55"/>
            <p:cNvSpPr>
              <a:spLocks noChangeShapeType="1"/>
            </p:cNvSpPr>
            <p:nvPr/>
          </p:nvSpPr>
          <p:spPr bwMode="auto">
            <a:xfrm>
              <a:off x="5110" y="2967"/>
              <a:ext cx="112" cy="1"/>
            </a:xfrm>
            <a:prstGeom prst="line">
              <a:avLst/>
            </a:prstGeom>
            <a:noFill/>
            <a:ln w="28575">
              <a:solidFill>
                <a:srgbClr val="000000"/>
              </a:solidFill>
              <a:round/>
              <a:headEnd/>
              <a:tailEnd/>
            </a:ln>
          </p:spPr>
          <p:txBody>
            <a:bodyPr/>
            <a:lstStyle/>
            <a:p>
              <a:endParaRPr lang="en-CA"/>
            </a:p>
          </p:txBody>
        </p:sp>
        <p:sp>
          <p:nvSpPr>
            <p:cNvPr id="375864" name="Rectangle 56"/>
            <p:cNvSpPr>
              <a:spLocks noChangeArrowheads="1"/>
            </p:cNvSpPr>
            <p:nvPr/>
          </p:nvSpPr>
          <p:spPr bwMode="auto">
            <a:xfrm>
              <a:off x="5102" y="291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y</a:t>
              </a:r>
              <a:endParaRPr lang="en-US" sz="3200" b="1"/>
            </a:p>
          </p:txBody>
        </p:sp>
        <p:sp>
          <p:nvSpPr>
            <p:cNvPr id="375865" name="Rectangle 57"/>
            <p:cNvSpPr>
              <a:spLocks noChangeArrowheads="1"/>
            </p:cNvSpPr>
            <p:nvPr/>
          </p:nvSpPr>
          <p:spPr bwMode="auto">
            <a:xfrm>
              <a:off x="5046"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66" name="Rectangle 58"/>
            <p:cNvSpPr>
              <a:spLocks noChangeArrowheads="1"/>
            </p:cNvSpPr>
            <p:nvPr/>
          </p:nvSpPr>
          <p:spPr bwMode="auto">
            <a:xfrm>
              <a:off x="4937" y="291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75867" name="Rectangle 59"/>
            <p:cNvSpPr>
              <a:spLocks noChangeArrowheads="1"/>
            </p:cNvSpPr>
            <p:nvPr/>
          </p:nvSpPr>
          <p:spPr bwMode="auto">
            <a:xfrm>
              <a:off x="4709" y="2910"/>
              <a:ext cx="218"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w</a:t>
              </a:r>
              <a:endParaRPr lang="en-US" sz="3200" b="1"/>
            </a:p>
          </p:txBody>
        </p:sp>
        <p:sp>
          <p:nvSpPr>
            <p:cNvPr id="375868" name="Rectangle 60"/>
            <p:cNvSpPr>
              <a:spLocks noChangeArrowheads="1"/>
            </p:cNvSpPr>
            <p:nvPr/>
          </p:nvSpPr>
          <p:spPr bwMode="auto">
            <a:xfrm>
              <a:off x="4533"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69" name="Rectangle 61"/>
            <p:cNvSpPr>
              <a:spLocks noChangeArrowheads="1"/>
            </p:cNvSpPr>
            <p:nvPr/>
          </p:nvSpPr>
          <p:spPr bwMode="auto">
            <a:xfrm>
              <a:off x="4365" y="2910"/>
              <a:ext cx="168"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y</a:t>
              </a:r>
              <a:endParaRPr lang="en-US" sz="3200" b="1"/>
            </a:p>
          </p:txBody>
        </p:sp>
        <p:sp>
          <p:nvSpPr>
            <p:cNvPr id="375870" name="Rectangle 62"/>
            <p:cNvSpPr>
              <a:spLocks noChangeArrowheads="1"/>
            </p:cNvSpPr>
            <p:nvPr/>
          </p:nvSpPr>
          <p:spPr bwMode="auto">
            <a:xfrm>
              <a:off x="4256" y="291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75871" name="Rectangle 63"/>
            <p:cNvSpPr>
              <a:spLocks noChangeArrowheads="1"/>
            </p:cNvSpPr>
            <p:nvPr/>
          </p:nvSpPr>
          <p:spPr bwMode="auto">
            <a:xfrm>
              <a:off x="4205"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72" name="Rectangle 64"/>
            <p:cNvSpPr>
              <a:spLocks noChangeArrowheads="1"/>
            </p:cNvSpPr>
            <p:nvPr/>
          </p:nvSpPr>
          <p:spPr bwMode="auto">
            <a:xfrm>
              <a:off x="4046" y="2910"/>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w</a:t>
              </a:r>
              <a:endParaRPr lang="en-US" sz="3200" b="1"/>
            </a:p>
          </p:txBody>
        </p:sp>
        <p:sp>
          <p:nvSpPr>
            <p:cNvPr id="375873" name="Rectangle 65"/>
            <p:cNvSpPr>
              <a:spLocks noChangeArrowheads="1"/>
            </p:cNvSpPr>
            <p:nvPr/>
          </p:nvSpPr>
          <p:spPr bwMode="auto">
            <a:xfrm>
              <a:off x="3990"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74" name="Rectangle 66"/>
            <p:cNvSpPr>
              <a:spLocks noChangeArrowheads="1"/>
            </p:cNvSpPr>
            <p:nvPr/>
          </p:nvSpPr>
          <p:spPr bwMode="auto">
            <a:xfrm>
              <a:off x="3813"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75" name="Rectangle 67"/>
            <p:cNvSpPr>
              <a:spLocks noChangeArrowheads="1"/>
            </p:cNvSpPr>
            <p:nvPr/>
          </p:nvSpPr>
          <p:spPr bwMode="auto">
            <a:xfrm>
              <a:off x="3718" y="2910"/>
              <a:ext cx="9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z</a:t>
              </a:r>
              <a:endParaRPr lang="en-US" sz="3200" b="1"/>
            </a:p>
          </p:txBody>
        </p:sp>
        <p:sp>
          <p:nvSpPr>
            <p:cNvPr id="375876" name="Rectangle 68"/>
            <p:cNvSpPr>
              <a:spLocks noChangeArrowheads="1"/>
            </p:cNvSpPr>
            <p:nvPr/>
          </p:nvSpPr>
          <p:spPr bwMode="auto">
            <a:xfrm>
              <a:off x="3665"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77" name="Rectangle 69"/>
            <p:cNvSpPr>
              <a:spLocks noChangeArrowheads="1"/>
            </p:cNvSpPr>
            <p:nvPr/>
          </p:nvSpPr>
          <p:spPr bwMode="auto">
            <a:xfrm>
              <a:off x="3556" y="2910"/>
              <a:ext cx="11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75878" name="Rectangle 70"/>
            <p:cNvSpPr>
              <a:spLocks noChangeArrowheads="1"/>
            </p:cNvSpPr>
            <p:nvPr/>
          </p:nvSpPr>
          <p:spPr bwMode="auto">
            <a:xfrm>
              <a:off x="3506"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79" name="Rectangle 71"/>
            <p:cNvSpPr>
              <a:spLocks noChangeArrowheads="1"/>
            </p:cNvSpPr>
            <p:nvPr/>
          </p:nvSpPr>
          <p:spPr bwMode="auto">
            <a:xfrm>
              <a:off x="3346" y="2910"/>
              <a:ext cx="162"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w</a:t>
              </a:r>
              <a:endParaRPr lang="en-US" sz="3200" b="1"/>
            </a:p>
          </p:txBody>
        </p:sp>
        <p:sp>
          <p:nvSpPr>
            <p:cNvPr id="375880" name="Rectangle 72"/>
            <p:cNvSpPr>
              <a:spLocks noChangeArrowheads="1"/>
            </p:cNvSpPr>
            <p:nvPr/>
          </p:nvSpPr>
          <p:spPr bwMode="auto">
            <a:xfrm>
              <a:off x="3250"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81" name="Rectangle 73"/>
            <p:cNvSpPr>
              <a:spLocks noChangeArrowheads="1"/>
            </p:cNvSpPr>
            <p:nvPr/>
          </p:nvSpPr>
          <p:spPr bwMode="auto">
            <a:xfrm>
              <a:off x="3077" y="2910"/>
              <a:ext cx="5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a:t>
              </a:r>
              <a:endParaRPr lang="en-US" sz="3200" b="1"/>
            </a:p>
          </p:txBody>
        </p:sp>
        <p:sp>
          <p:nvSpPr>
            <p:cNvPr id="375882" name="Rectangle 74"/>
            <p:cNvSpPr>
              <a:spLocks noChangeArrowheads="1"/>
            </p:cNvSpPr>
            <p:nvPr/>
          </p:nvSpPr>
          <p:spPr bwMode="auto">
            <a:xfrm>
              <a:off x="2912" y="2910"/>
              <a:ext cx="28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z) </a:t>
              </a:r>
              <a:endParaRPr lang="en-US" sz="3200" b="1"/>
            </a:p>
          </p:txBody>
        </p:sp>
        <p:sp>
          <p:nvSpPr>
            <p:cNvPr id="375883" name="Rectangle 75"/>
            <p:cNvSpPr>
              <a:spLocks noChangeArrowheads="1"/>
            </p:cNvSpPr>
            <p:nvPr/>
          </p:nvSpPr>
          <p:spPr bwMode="auto">
            <a:xfrm>
              <a:off x="2709" y="2910"/>
              <a:ext cx="224"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 y,</a:t>
              </a:r>
              <a:endParaRPr lang="en-US" sz="3200" b="1"/>
            </a:p>
          </p:txBody>
        </p:sp>
        <p:sp>
          <p:nvSpPr>
            <p:cNvPr id="375884" name="Rectangle 76"/>
            <p:cNvSpPr>
              <a:spLocks noChangeArrowheads="1"/>
            </p:cNvSpPr>
            <p:nvPr/>
          </p:nvSpPr>
          <p:spPr bwMode="auto">
            <a:xfrm>
              <a:off x="2584" y="2910"/>
              <a:ext cx="168"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x,</a:t>
              </a:r>
              <a:endParaRPr lang="en-US" sz="3200" b="1"/>
            </a:p>
          </p:txBody>
        </p:sp>
        <p:sp>
          <p:nvSpPr>
            <p:cNvPr id="375885" name="Rectangle 77"/>
            <p:cNvSpPr>
              <a:spLocks noChangeArrowheads="1"/>
            </p:cNvSpPr>
            <p:nvPr/>
          </p:nvSpPr>
          <p:spPr bwMode="auto">
            <a:xfrm>
              <a:off x="2048" y="2910"/>
              <a:ext cx="506"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rPr>
                <a:t>F</a:t>
              </a:r>
              <a:r>
                <a:rPr lang="en-US" b="1" baseline="-25000">
                  <a:solidFill>
                    <a:srgbClr val="000000"/>
                  </a:solidFill>
                </a:rPr>
                <a:t>2</a:t>
              </a:r>
              <a:r>
                <a:rPr lang="en-US" b="1">
                  <a:solidFill>
                    <a:srgbClr val="000000"/>
                  </a:solidFill>
                </a:rPr>
                <a:t>(w,</a:t>
              </a:r>
              <a:endParaRPr lang="en-US" sz="3200" b="1"/>
            </a:p>
          </p:txBody>
        </p:sp>
        <p:sp>
          <p:nvSpPr>
            <p:cNvPr id="375886" name="Rectangle 78"/>
            <p:cNvSpPr>
              <a:spLocks noChangeArrowheads="1"/>
            </p:cNvSpPr>
            <p:nvPr/>
          </p:nvSpPr>
          <p:spPr bwMode="auto">
            <a:xfrm>
              <a:off x="4586" y="2885"/>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75887" name="Rectangle 79"/>
            <p:cNvSpPr>
              <a:spLocks noChangeArrowheads="1"/>
            </p:cNvSpPr>
            <p:nvPr/>
          </p:nvSpPr>
          <p:spPr bwMode="auto">
            <a:xfrm>
              <a:off x="3867" y="2885"/>
              <a:ext cx="123"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a:t>
              </a:r>
              <a:endParaRPr lang="en-US" sz="3200" b="1"/>
            </a:p>
          </p:txBody>
        </p:sp>
        <p:sp>
          <p:nvSpPr>
            <p:cNvPr id="375888" name="Rectangle 80"/>
            <p:cNvSpPr>
              <a:spLocks noChangeArrowheads="1"/>
            </p:cNvSpPr>
            <p:nvPr/>
          </p:nvSpPr>
          <p:spPr bwMode="auto">
            <a:xfrm>
              <a:off x="3130" y="2885"/>
              <a:ext cx="179" cy="269"/>
            </a:xfrm>
            <a:prstGeom prst="rect">
              <a:avLst/>
            </a:prstGeom>
            <a:noFill/>
            <a:ln w="9525">
              <a:noFill/>
              <a:miter lim="800000"/>
              <a:headEnd/>
              <a:tailEnd/>
            </a:ln>
          </p:spPr>
          <p:txBody>
            <a:bodyPr wrap="none" lIns="0" tIns="0" rIns="0" bIns="0">
              <a:spAutoFit/>
            </a:bodyPr>
            <a:lstStyle/>
            <a:p>
              <a:pPr>
                <a:buClrTx/>
              </a:pPr>
              <a:r>
                <a:rPr lang="en-US" b="1">
                  <a:solidFill>
                    <a:srgbClr val="000000"/>
                  </a:solidFill>
                  <a:latin typeface="Symbol" pitchFamily="18" charset="2"/>
                </a:rPr>
                <a:t> =</a:t>
              </a:r>
              <a:endParaRPr lang="en-US" sz="3200" b="1"/>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2 - Part 2         </a:t>
            </a:r>
            <a:fld id="{5C21529B-38D9-4EFD-8451-0E9718A2AE80}" type="slidenum">
              <a:rPr lang="en-US"/>
              <a:pPr/>
              <a:t>42</a:t>
            </a:fld>
            <a:endParaRPr lang="en-US"/>
          </a:p>
        </p:txBody>
      </p:sp>
      <p:sp>
        <p:nvSpPr>
          <p:cNvPr id="376834" name="Rectangle 2"/>
          <p:cNvSpPr>
            <a:spLocks noGrp="1" noChangeArrowheads="1"/>
          </p:cNvSpPr>
          <p:nvPr>
            <p:ph type="title"/>
          </p:nvPr>
        </p:nvSpPr>
        <p:spPr/>
        <p:txBody>
          <a:bodyPr/>
          <a:lstStyle/>
          <a:p>
            <a:r>
              <a:rPr lang="en-US" b="1"/>
              <a:t>Product of Sums Example</a:t>
            </a:r>
          </a:p>
        </p:txBody>
      </p:sp>
      <p:sp>
        <p:nvSpPr>
          <p:cNvPr id="376835" name="Rectangle 3"/>
          <p:cNvSpPr>
            <a:spLocks noGrp="1" noChangeArrowheads="1"/>
          </p:cNvSpPr>
          <p:nvPr>
            <p:ph type="body" idx="1"/>
          </p:nvPr>
        </p:nvSpPr>
        <p:spPr>
          <a:xfrm>
            <a:off x="706438" y="1303338"/>
            <a:ext cx="7772400" cy="4572000"/>
          </a:xfrm>
        </p:spPr>
        <p:txBody>
          <a:bodyPr/>
          <a:lstStyle/>
          <a:p>
            <a:r>
              <a:rPr lang="en-US" b="1"/>
              <a:t> Find the optimum POS solution:</a:t>
            </a:r>
          </a:p>
          <a:p>
            <a:endParaRPr lang="en-US" b="1">
              <a:sym typeface="Symbol" pitchFamily="18" charset="2"/>
            </a:endParaRPr>
          </a:p>
          <a:p>
            <a:endParaRPr lang="en-US" sz="2000" b="1">
              <a:sym typeface="Symbol" pitchFamily="18" charset="2"/>
            </a:endParaRPr>
          </a:p>
          <a:p>
            <a:pPr lvl="1"/>
            <a:r>
              <a:rPr lang="en-US" b="1">
                <a:sym typeface="Symbol" pitchFamily="18" charset="2"/>
              </a:rPr>
              <a:t>Hint: Use    and complement it to get the result.</a:t>
            </a:r>
          </a:p>
          <a:p>
            <a:endParaRPr lang="en-US" b="1"/>
          </a:p>
        </p:txBody>
      </p:sp>
      <p:graphicFrame>
        <p:nvGraphicFramePr>
          <p:cNvPr id="376837" name="Object 5"/>
          <p:cNvGraphicFramePr>
            <a:graphicFrameLocks noChangeAspect="1"/>
          </p:cNvGraphicFramePr>
          <p:nvPr/>
        </p:nvGraphicFramePr>
        <p:xfrm>
          <a:off x="1038225" y="1962150"/>
          <a:ext cx="7815263" cy="460375"/>
        </p:xfrm>
        <a:graphic>
          <a:graphicData uri="http://schemas.openxmlformats.org/presentationml/2006/ole">
            <p:oleObj spid="_x0000_s376837" name="Equation" r:id="rId4" imgW="6248160" imgH="368280" progId="Equation.3">
              <p:embed/>
            </p:oleObj>
          </a:graphicData>
        </a:graphic>
      </p:graphicFrame>
      <p:graphicFrame>
        <p:nvGraphicFramePr>
          <p:cNvPr id="376838" name="Object 6"/>
          <p:cNvGraphicFramePr>
            <a:graphicFrameLocks noChangeAspect="1"/>
          </p:cNvGraphicFramePr>
          <p:nvPr/>
        </p:nvGraphicFramePr>
        <p:xfrm>
          <a:off x="1071563" y="2420938"/>
          <a:ext cx="1828800" cy="461962"/>
        </p:xfrm>
        <a:graphic>
          <a:graphicData uri="http://schemas.openxmlformats.org/presentationml/2006/ole">
            <p:oleObj spid="_x0000_s376838" name="Equation" r:id="rId5" imgW="1460160" imgH="368280" progId="Equation.3">
              <p:embed/>
            </p:oleObj>
          </a:graphicData>
        </a:graphic>
      </p:graphicFrame>
      <p:grpSp>
        <p:nvGrpSpPr>
          <p:cNvPr id="376839" name="Group 7"/>
          <p:cNvGrpSpPr>
            <a:grpSpLocks/>
          </p:cNvGrpSpPr>
          <p:nvPr/>
        </p:nvGrpSpPr>
        <p:grpSpPr bwMode="auto">
          <a:xfrm>
            <a:off x="2844800" y="2813050"/>
            <a:ext cx="654050" cy="519113"/>
            <a:chOff x="2248" y="3394"/>
            <a:chExt cx="412" cy="327"/>
          </a:xfrm>
        </p:grpSpPr>
        <p:sp>
          <p:nvSpPr>
            <p:cNvPr id="376840" name="Text Box 8"/>
            <p:cNvSpPr txBox="1">
              <a:spLocks noChangeArrowheads="1"/>
            </p:cNvSpPr>
            <p:nvPr/>
          </p:nvSpPr>
          <p:spPr bwMode="auto">
            <a:xfrm>
              <a:off x="2248" y="3394"/>
              <a:ext cx="412" cy="327"/>
            </a:xfrm>
            <a:prstGeom prst="rect">
              <a:avLst/>
            </a:prstGeom>
            <a:noFill/>
            <a:ln w="9525">
              <a:noFill/>
              <a:miter lim="800000"/>
              <a:headEnd/>
              <a:tailEnd/>
            </a:ln>
            <a:effectLst/>
          </p:spPr>
          <p:txBody>
            <a:bodyPr lIns="0" rIns="0" anchorCtr="1">
              <a:spAutoFit/>
            </a:bodyPr>
            <a:lstStyle/>
            <a:p>
              <a:r>
                <a:rPr lang="en-US" b="1"/>
                <a:t>F</a:t>
              </a:r>
            </a:p>
          </p:txBody>
        </p:sp>
        <p:sp>
          <p:nvSpPr>
            <p:cNvPr id="376841" name="Line 9"/>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spAutoFit/>
            </a:bodyPr>
            <a:lstStyle/>
            <a:p>
              <a:endParaRPr lang="en-CA"/>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1ABAEF3D-E3DA-4EF5-B2AC-AFBB2F68DB27}" type="slidenum">
              <a:rPr lang="en-US"/>
              <a:pPr/>
              <a:t>43</a:t>
            </a:fld>
            <a:endParaRPr lang="en-US"/>
          </a:p>
        </p:txBody>
      </p:sp>
      <p:sp>
        <p:nvSpPr>
          <p:cNvPr id="403458" name="Rectangle 2"/>
          <p:cNvSpPr>
            <a:spLocks noGrp="1" noChangeArrowheads="1"/>
          </p:cNvSpPr>
          <p:nvPr>
            <p:ph type="title"/>
          </p:nvPr>
        </p:nvSpPr>
        <p:spPr/>
        <p:txBody>
          <a:bodyPr/>
          <a:lstStyle/>
          <a:p>
            <a:r>
              <a:rPr lang="en-US"/>
              <a:t>Optimization Algorithm</a:t>
            </a:r>
          </a:p>
        </p:txBody>
      </p:sp>
      <p:sp>
        <p:nvSpPr>
          <p:cNvPr id="403459" name="Rectangle 3"/>
          <p:cNvSpPr>
            <a:spLocks noGrp="1" noChangeArrowheads="1"/>
          </p:cNvSpPr>
          <p:nvPr>
            <p:ph type="body" idx="1"/>
          </p:nvPr>
        </p:nvSpPr>
        <p:spPr/>
        <p:txBody>
          <a:bodyPr/>
          <a:lstStyle/>
          <a:p>
            <a:r>
              <a:rPr lang="en-US" sz="2800" b="1"/>
              <a:t>Find </a:t>
            </a:r>
            <a:r>
              <a:rPr lang="en-US" sz="2800" b="1" u="sng"/>
              <a:t>all</a:t>
            </a:r>
            <a:r>
              <a:rPr lang="en-US" sz="2800" b="1"/>
              <a:t> prime implicants.</a:t>
            </a:r>
          </a:p>
          <a:p>
            <a:r>
              <a:rPr lang="en-US" sz="2800" b="1"/>
              <a:t>Include </a:t>
            </a:r>
            <a:r>
              <a:rPr lang="en-US" sz="2800" b="1" u="sng"/>
              <a:t>all</a:t>
            </a:r>
            <a:r>
              <a:rPr lang="en-US" sz="2800" b="1"/>
              <a:t> essential prime implicants in the solution</a:t>
            </a:r>
          </a:p>
          <a:p>
            <a:r>
              <a:rPr lang="en-US" sz="2800" b="1"/>
              <a:t>Select a minimum cost set of non-essential prime implicants to cover all minterms not yet covered:</a:t>
            </a:r>
          </a:p>
          <a:p>
            <a:pPr lvl="1"/>
            <a:r>
              <a:rPr lang="en-US" sz="2400" b="1"/>
              <a:t>Obtaining an optimum solution: See Reading Supplement - More on Optimization</a:t>
            </a:r>
          </a:p>
          <a:p>
            <a:pPr lvl="1"/>
            <a:r>
              <a:rPr lang="en-US" sz="2400" b="1"/>
              <a:t>Obtaining a good simplified solution: Use the Selection Rule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EB936B8A-9CE8-416C-AE6D-48D6FB87B6D2}" type="slidenum">
              <a:rPr lang="en-US"/>
              <a:pPr/>
              <a:t>44</a:t>
            </a:fld>
            <a:endParaRPr lang="en-US"/>
          </a:p>
        </p:txBody>
      </p:sp>
      <p:sp>
        <p:nvSpPr>
          <p:cNvPr id="404482" name="Rectangle 2"/>
          <p:cNvSpPr>
            <a:spLocks noGrp="1" noChangeArrowheads="1"/>
          </p:cNvSpPr>
          <p:nvPr>
            <p:ph type="title"/>
          </p:nvPr>
        </p:nvSpPr>
        <p:spPr/>
        <p:txBody>
          <a:bodyPr/>
          <a:lstStyle/>
          <a:p>
            <a:r>
              <a:rPr lang="en-US" b="1"/>
              <a:t>Prime Implicant Selection Rule</a:t>
            </a:r>
          </a:p>
        </p:txBody>
      </p:sp>
      <p:sp>
        <p:nvSpPr>
          <p:cNvPr id="404483" name="Rectangle 3"/>
          <p:cNvSpPr>
            <a:spLocks noGrp="1" noChangeArrowheads="1"/>
          </p:cNvSpPr>
          <p:nvPr>
            <p:ph type="body" idx="1"/>
          </p:nvPr>
        </p:nvSpPr>
        <p:spPr/>
        <p:txBody>
          <a:bodyPr/>
          <a:lstStyle/>
          <a:p>
            <a:r>
              <a:rPr lang="en-US" b="1"/>
              <a:t>Minimize the overlap among prime implicants as much as possible. In particular, in the final solution, make sure that each prime implicant selected includes at least one minterm not included in any other prime implicant selected.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3"/>
          <p:cNvSpPr>
            <a:spLocks noGrp="1"/>
          </p:cNvSpPr>
          <p:nvPr>
            <p:ph type="sldNum" sz="quarter" idx="10"/>
          </p:nvPr>
        </p:nvSpPr>
        <p:spPr/>
        <p:txBody>
          <a:bodyPr/>
          <a:lstStyle/>
          <a:p>
            <a:r>
              <a:rPr lang="en-US"/>
              <a:t>Chapter 2 - Part 2         </a:t>
            </a:r>
            <a:fld id="{32CBD130-5529-4511-A78D-F472E12FA8D3}" type="slidenum">
              <a:rPr lang="en-US"/>
              <a:pPr/>
              <a:t>45</a:t>
            </a:fld>
            <a:endParaRPr lang="en-US"/>
          </a:p>
        </p:txBody>
      </p:sp>
      <p:sp>
        <p:nvSpPr>
          <p:cNvPr id="405506" name="Rectangle 2"/>
          <p:cNvSpPr>
            <a:spLocks noGrp="1" noChangeArrowheads="1"/>
          </p:cNvSpPr>
          <p:nvPr>
            <p:ph type="title"/>
          </p:nvPr>
        </p:nvSpPr>
        <p:spPr/>
        <p:txBody>
          <a:bodyPr/>
          <a:lstStyle/>
          <a:p>
            <a:r>
              <a:rPr lang="en-US" b="1"/>
              <a:t>Selection Rule Example</a:t>
            </a:r>
          </a:p>
        </p:txBody>
      </p:sp>
      <p:sp>
        <p:nvSpPr>
          <p:cNvPr id="405507" name="Rectangle 3"/>
          <p:cNvSpPr>
            <a:spLocks noGrp="1" noChangeArrowheads="1"/>
          </p:cNvSpPr>
          <p:nvPr>
            <p:ph type="body" idx="1"/>
          </p:nvPr>
        </p:nvSpPr>
        <p:spPr>
          <a:xfrm>
            <a:off x="706438" y="1303338"/>
            <a:ext cx="7772400" cy="646112"/>
          </a:xfrm>
        </p:spPr>
        <p:txBody>
          <a:bodyPr/>
          <a:lstStyle/>
          <a:p>
            <a:r>
              <a:rPr lang="en-US" b="1"/>
              <a:t>Simplify F(A, B, C, D) given on the K-map. </a:t>
            </a:r>
          </a:p>
        </p:txBody>
      </p:sp>
      <p:sp>
        <p:nvSpPr>
          <p:cNvPr id="405607" name="AutoShape 103"/>
          <p:cNvSpPr>
            <a:spLocks noChangeArrowheads="1"/>
          </p:cNvSpPr>
          <p:nvPr/>
        </p:nvSpPr>
        <p:spPr bwMode="auto">
          <a:xfrm>
            <a:off x="1981200" y="3556000"/>
            <a:ext cx="4572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11" name="AutoShape 107"/>
          <p:cNvSpPr>
            <a:spLocks noChangeArrowheads="1"/>
          </p:cNvSpPr>
          <p:nvPr/>
        </p:nvSpPr>
        <p:spPr bwMode="auto">
          <a:xfrm>
            <a:off x="2590800" y="2882900"/>
            <a:ext cx="3937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18" name="AutoShape 114"/>
          <p:cNvSpPr>
            <a:spLocks noChangeArrowheads="1"/>
          </p:cNvSpPr>
          <p:nvPr/>
        </p:nvSpPr>
        <p:spPr bwMode="auto">
          <a:xfrm rot="-5400000">
            <a:off x="6451600" y="2698750"/>
            <a:ext cx="368300" cy="2209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405724" name="Group 220"/>
          <p:cNvGrpSpPr>
            <a:grpSpLocks/>
          </p:cNvGrpSpPr>
          <p:nvPr/>
        </p:nvGrpSpPr>
        <p:grpSpPr bwMode="auto">
          <a:xfrm>
            <a:off x="646113" y="2171700"/>
            <a:ext cx="3748087" cy="3825875"/>
            <a:chOff x="407" y="1368"/>
            <a:chExt cx="2361" cy="2410"/>
          </a:xfrm>
        </p:grpSpPr>
        <p:sp>
          <p:nvSpPr>
            <p:cNvPr id="405553" name="Rectangle 49"/>
            <p:cNvSpPr>
              <a:spLocks noChangeAspect="1" noChangeArrowheads="1"/>
            </p:cNvSpPr>
            <p:nvPr/>
          </p:nvSpPr>
          <p:spPr bwMode="auto">
            <a:xfrm>
              <a:off x="1305" y="3067"/>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57" name="Rectangle 53"/>
            <p:cNvSpPr>
              <a:spLocks noChangeAspect="1" noChangeArrowheads="1"/>
            </p:cNvSpPr>
            <p:nvPr/>
          </p:nvSpPr>
          <p:spPr bwMode="auto">
            <a:xfrm>
              <a:off x="2064" y="2258"/>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63" name="Rectangle 59"/>
            <p:cNvSpPr>
              <a:spLocks noChangeAspect="1" noChangeArrowheads="1"/>
            </p:cNvSpPr>
            <p:nvPr/>
          </p:nvSpPr>
          <p:spPr bwMode="auto">
            <a:xfrm>
              <a:off x="943" y="3066"/>
              <a:ext cx="105"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73" name="Rectangle 69"/>
            <p:cNvSpPr>
              <a:spLocks noChangeAspect="1" noChangeArrowheads="1"/>
            </p:cNvSpPr>
            <p:nvPr/>
          </p:nvSpPr>
          <p:spPr bwMode="auto">
            <a:xfrm>
              <a:off x="1339" y="22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75" name="Rectangle 71"/>
            <p:cNvSpPr>
              <a:spLocks noChangeAspect="1" noChangeArrowheads="1"/>
            </p:cNvSpPr>
            <p:nvPr/>
          </p:nvSpPr>
          <p:spPr bwMode="auto">
            <a:xfrm>
              <a:off x="1664" y="2258"/>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77" name="Rectangle 73"/>
            <p:cNvSpPr>
              <a:spLocks noChangeAspect="1" noChangeArrowheads="1"/>
            </p:cNvSpPr>
            <p:nvPr/>
          </p:nvSpPr>
          <p:spPr bwMode="auto">
            <a:xfrm>
              <a:off x="1339" y="26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581" name="Rectangle 77"/>
            <p:cNvSpPr>
              <a:spLocks noChangeAspect="1" noChangeArrowheads="1"/>
            </p:cNvSpPr>
            <p:nvPr/>
          </p:nvSpPr>
          <p:spPr bwMode="auto">
            <a:xfrm>
              <a:off x="1680" y="1850"/>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nvGrpSpPr>
            <p:cNvPr id="405650" name="Group 146"/>
            <p:cNvGrpSpPr>
              <a:grpSpLocks/>
            </p:cNvGrpSpPr>
            <p:nvPr/>
          </p:nvGrpSpPr>
          <p:grpSpPr bwMode="auto">
            <a:xfrm>
              <a:off x="407" y="1368"/>
              <a:ext cx="2361" cy="2410"/>
              <a:chOff x="95" y="1359"/>
              <a:chExt cx="2361" cy="2410"/>
            </a:xfrm>
          </p:grpSpPr>
          <p:sp>
            <p:nvSpPr>
              <p:cNvPr id="405585" name="Rectangle 81"/>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p>
                <a:endParaRPr lang="en-CA"/>
              </a:p>
            </p:txBody>
          </p:sp>
          <p:grpSp>
            <p:nvGrpSpPr>
              <p:cNvPr id="405619" name="Group 115"/>
              <p:cNvGrpSpPr>
                <a:grpSpLocks/>
              </p:cNvGrpSpPr>
              <p:nvPr/>
            </p:nvGrpSpPr>
            <p:grpSpPr bwMode="auto">
              <a:xfrm>
                <a:off x="95" y="1359"/>
                <a:ext cx="2361" cy="2410"/>
                <a:chOff x="383" y="1359"/>
                <a:chExt cx="2361" cy="2410"/>
              </a:xfrm>
            </p:grpSpPr>
            <p:sp>
              <p:nvSpPr>
                <p:cNvPr id="405547" name="Rectangle 43"/>
                <p:cNvSpPr>
                  <a:spLocks noChangeAspect="1" noChangeArrowheads="1"/>
                </p:cNvSpPr>
                <p:nvPr/>
              </p:nvSpPr>
              <p:spPr bwMode="auto">
                <a:xfrm>
                  <a:off x="1914" y="1760"/>
                  <a:ext cx="16" cy="1926"/>
                </a:xfrm>
                <a:prstGeom prst="rect">
                  <a:avLst/>
                </a:prstGeom>
                <a:solidFill>
                  <a:srgbClr val="000000"/>
                </a:solidFill>
                <a:ln w="9525">
                  <a:noFill/>
                  <a:miter lim="800000"/>
                  <a:headEnd/>
                  <a:tailEnd/>
                </a:ln>
              </p:spPr>
              <p:txBody>
                <a:bodyPr/>
                <a:lstStyle/>
                <a:p>
                  <a:endParaRPr lang="en-CA"/>
                </a:p>
              </p:txBody>
            </p:sp>
            <p:sp>
              <p:nvSpPr>
                <p:cNvPr id="405549" name="Rectangle 45"/>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5567" name="Rectangle 63"/>
                <p:cNvSpPr>
                  <a:spLocks noChangeAspect="1" noChangeArrowheads="1"/>
                </p:cNvSpPr>
                <p:nvPr/>
              </p:nvSpPr>
              <p:spPr bwMode="auto">
                <a:xfrm>
                  <a:off x="809" y="1760"/>
                  <a:ext cx="1495" cy="1621"/>
                </a:xfrm>
                <a:prstGeom prst="rect">
                  <a:avLst/>
                </a:prstGeom>
                <a:noFill/>
                <a:ln w="38100">
                  <a:solidFill>
                    <a:srgbClr val="000000"/>
                  </a:solidFill>
                  <a:miter lim="800000"/>
                  <a:headEnd/>
                  <a:tailEnd/>
                </a:ln>
              </p:spPr>
              <p:txBody>
                <a:bodyPr/>
                <a:lstStyle/>
                <a:p>
                  <a:endParaRPr lang="en-CA"/>
                </a:p>
              </p:txBody>
            </p:sp>
            <p:sp>
              <p:nvSpPr>
                <p:cNvPr id="405568" name="Rectangle 64"/>
                <p:cNvSpPr>
                  <a:spLocks noChangeAspect="1" noChangeArrowheads="1"/>
                </p:cNvSpPr>
                <p:nvPr/>
              </p:nvSpPr>
              <p:spPr bwMode="auto">
                <a:xfrm>
                  <a:off x="2577" y="2454"/>
                  <a:ext cx="139"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a:t>
                  </a:r>
                  <a:endParaRPr lang="en-US" sz="3200" b="1"/>
                </a:p>
              </p:txBody>
            </p:sp>
            <p:sp>
              <p:nvSpPr>
                <p:cNvPr id="405570" name="Rectangle 66"/>
                <p:cNvSpPr>
                  <a:spLocks noChangeAspect="1" noChangeArrowheads="1"/>
                </p:cNvSpPr>
                <p:nvPr/>
              </p:nvSpPr>
              <p:spPr bwMode="auto">
                <a:xfrm>
                  <a:off x="1510" y="3519"/>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D</a:t>
                  </a:r>
                  <a:endParaRPr lang="en-US" sz="3200" b="1"/>
                </a:p>
              </p:txBody>
            </p:sp>
            <p:sp>
              <p:nvSpPr>
                <p:cNvPr id="405571" name="Rectangle 67"/>
                <p:cNvSpPr>
                  <a:spLocks noChangeAspect="1" noChangeArrowheads="1"/>
                </p:cNvSpPr>
                <p:nvPr/>
              </p:nvSpPr>
              <p:spPr bwMode="auto">
                <a:xfrm>
                  <a:off x="392" y="2826"/>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a:t>
                  </a:r>
                  <a:endParaRPr lang="en-US" sz="3200" b="1"/>
                </a:p>
              </p:txBody>
            </p:sp>
            <p:sp>
              <p:nvSpPr>
                <p:cNvPr id="405582" name="Rectangle 78"/>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5583" name="Rectangle 79"/>
                <p:cNvSpPr>
                  <a:spLocks noChangeAspect="1" noChangeArrowheads="1"/>
                </p:cNvSpPr>
                <p:nvPr/>
              </p:nvSpPr>
              <p:spPr bwMode="auto">
                <a:xfrm rot="-5400000">
                  <a:off x="1773" y="1236"/>
                  <a:ext cx="16" cy="1926"/>
                </a:xfrm>
                <a:prstGeom prst="rect">
                  <a:avLst/>
                </a:prstGeom>
                <a:solidFill>
                  <a:srgbClr val="000000"/>
                </a:solidFill>
                <a:ln w="9525">
                  <a:noFill/>
                  <a:miter lim="800000"/>
                  <a:headEnd/>
                  <a:tailEnd/>
                </a:ln>
              </p:spPr>
              <p:txBody>
                <a:bodyPr/>
                <a:lstStyle/>
                <a:p>
                  <a:endParaRPr lang="en-CA"/>
                </a:p>
              </p:txBody>
            </p:sp>
            <p:sp>
              <p:nvSpPr>
                <p:cNvPr id="405584" name="Rectangle 80"/>
                <p:cNvSpPr>
                  <a:spLocks noChangeAspect="1" noChangeArrowheads="1"/>
                </p:cNvSpPr>
                <p:nvPr/>
              </p:nvSpPr>
              <p:spPr bwMode="auto">
                <a:xfrm rot="-5400000">
                  <a:off x="1773" y="2006"/>
                  <a:ext cx="16" cy="1926"/>
                </a:xfrm>
                <a:prstGeom prst="rect">
                  <a:avLst/>
                </a:prstGeom>
                <a:solidFill>
                  <a:srgbClr val="000000"/>
                </a:solidFill>
                <a:ln w="9525">
                  <a:noFill/>
                  <a:miter lim="800000"/>
                  <a:headEnd/>
                  <a:tailEnd/>
                </a:ln>
              </p:spPr>
              <p:txBody>
                <a:bodyPr/>
                <a:lstStyle/>
                <a:p>
                  <a:endParaRPr lang="en-CA"/>
                </a:p>
              </p:txBody>
            </p:sp>
            <p:sp>
              <p:nvSpPr>
                <p:cNvPr id="405591" name="Rectangle 87"/>
                <p:cNvSpPr>
                  <a:spLocks noChangeAspect="1" noChangeArrowheads="1"/>
                </p:cNvSpPr>
                <p:nvPr/>
              </p:nvSpPr>
              <p:spPr bwMode="auto">
                <a:xfrm>
                  <a:off x="1877" y="1359"/>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a:t>
                  </a:r>
                  <a:endParaRPr lang="en-US" sz="3200" b="1"/>
                </a:p>
              </p:txBody>
            </p:sp>
          </p:grpSp>
        </p:grpSp>
        <p:sp>
          <p:nvSpPr>
            <p:cNvPr id="405620" name="Rectangle 116"/>
            <p:cNvSpPr>
              <a:spLocks noChangeAspect="1" noChangeArrowheads="1"/>
            </p:cNvSpPr>
            <p:nvPr/>
          </p:nvSpPr>
          <p:spPr bwMode="auto">
            <a:xfrm>
              <a:off x="959" y="18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21" name="Rectangle 117"/>
            <p:cNvSpPr>
              <a:spLocks noChangeAspect="1" noChangeArrowheads="1"/>
            </p:cNvSpPr>
            <p:nvPr/>
          </p:nvSpPr>
          <p:spPr bwMode="auto">
            <a:xfrm>
              <a:off x="971" y="2282"/>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sp>
        <p:nvSpPr>
          <p:cNvPr id="405622" name="AutoShape 118"/>
          <p:cNvSpPr>
            <a:spLocks noChangeArrowheads="1"/>
          </p:cNvSpPr>
          <p:nvPr/>
        </p:nvSpPr>
        <p:spPr bwMode="auto">
          <a:xfrm>
            <a:off x="2019300" y="4241800"/>
            <a:ext cx="3810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23" name="AutoShape 119"/>
          <p:cNvSpPr>
            <a:spLocks noChangeArrowheads="1"/>
          </p:cNvSpPr>
          <p:nvPr/>
        </p:nvSpPr>
        <p:spPr bwMode="auto">
          <a:xfrm rot="-5400000">
            <a:off x="1689100" y="4483100"/>
            <a:ext cx="4572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405630" name="Group 126"/>
          <p:cNvGrpSpPr>
            <a:grpSpLocks/>
          </p:cNvGrpSpPr>
          <p:nvPr/>
        </p:nvGrpSpPr>
        <p:grpSpPr bwMode="auto">
          <a:xfrm>
            <a:off x="1371600" y="2540000"/>
            <a:ext cx="469900" cy="3187700"/>
            <a:chOff x="560" y="1600"/>
            <a:chExt cx="296" cy="2008"/>
          </a:xfrm>
        </p:grpSpPr>
        <p:grpSp>
          <p:nvGrpSpPr>
            <p:cNvPr id="405624" name="Group 120"/>
            <p:cNvGrpSpPr>
              <a:grpSpLocks/>
            </p:cNvGrpSpPr>
            <p:nvPr/>
          </p:nvGrpSpPr>
          <p:grpSpPr bwMode="auto">
            <a:xfrm flipV="1">
              <a:off x="568" y="3048"/>
              <a:ext cx="288" cy="560"/>
              <a:chOff x="1432" y="1608"/>
              <a:chExt cx="696" cy="560"/>
            </a:xfrm>
          </p:grpSpPr>
          <p:sp>
            <p:nvSpPr>
              <p:cNvPr id="405625" name="AutoShape 121"/>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26" name="Rectangle 122"/>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nvGrpSpPr>
            <p:cNvPr id="405627" name="Group 123"/>
            <p:cNvGrpSpPr>
              <a:grpSpLocks/>
            </p:cNvGrpSpPr>
            <p:nvPr/>
          </p:nvGrpSpPr>
          <p:grpSpPr bwMode="auto">
            <a:xfrm>
              <a:off x="560" y="1600"/>
              <a:ext cx="272" cy="560"/>
              <a:chOff x="1432" y="1608"/>
              <a:chExt cx="696" cy="560"/>
            </a:xfrm>
          </p:grpSpPr>
          <p:sp>
            <p:nvSpPr>
              <p:cNvPr id="405628" name="AutoShape 124"/>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29" name="Rectangle 125"/>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sp>
        <p:nvSpPr>
          <p:cNvPr id="405638" name="AutoShape 134"/>
          <p:cNvSpPr>
            <a:spLocks noChangeArrowheads="1"/>
          </p:cNvSpPr>
          <p:nvPr/>
        </p:nvSpPr>
        <p:spPr bwMode="auto">
          <a:xfrm>
            <a:off x="1435100" y="2882900"/>
            <a:ext cx="3937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55" name="Rectangle 151"/>
          <p:cNvSpPr>
            <a:spLocks noChangeAspect="1" noChangeArrowheads="1"/>
          </p:cNvSpPr>
          <p:nvPr/>
        </p:nvSpPr>
        <p:spPr bwMode="auto">
          <a:xfrm>
            <a:off x="7400925" y="2936875"/>
            <a:ext cx="165100" cy="396875"/>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nvGrpSpPr>
          <p:cNvPr id="405725" name="Group 221"/>
          <p:cNvGrpSpPr>
            <a:grpSpLocks/>
          </p:cNvGrpSpPr>
          <p:nvPr/>
        </p:nvGrpSpPr>
        <p:grpSpPr bwMode="auto">
          <a:xfrm>
            <a:off x="4773613" y="2171700"/>
            <a:ext cx="3748087" cy="3825875"/>
            <a:chOff x="3007" y="1368"/>
            <a:chExt cx="2361" cy="2410"/>
          </a:xfrm>
        </p:grpSpPr>
        <p:sp>
          <p:nvSpPr>
            <p:cNvPr id="405653" name="Rectangle 149"/>
            <p:cNvSpPr>
              <a:spLocks noChangeAspect="1" noChangeArrowheads="1"/>
            </p:cNvSpPr>
            <p:nvPr/>
          </p:nvSpPr>
          <p:spPr bwMode="auto">
            <a:xfrm>
              <a:off x="3905" y="3067"/>
              <a:ext cx="15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 1</a:t>
              </a:r>
              <a:endParaRPr lang="en-US" sz="3200" b="1"/>
            </a:p>
          </p:txBody>
        </p:sp>
        <p:sp>
          <p:nvSpPr>
            <p:cNvPr id="405654" name="Rectangle 150"/>
            <p:cNvSpPr>
              <a:spLocks noChangeAspect="1" noChangeArrowheads="1"/>
            </p:cNvSpPr>
            <p:nvPr/>
          </p:nvSpPr>
          <p:spPr bwMode="auto">
            <a:xfrm>
              <a:off x="4664" y="2258"/>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56" name="Rectangle 152"/>
            <p:cNvSpPr>
              <a:spLocks noChangeAspect="1" noChangeArrowheads="1"/>
            </p:cNvSpPr>
            <p:nvPr/>
          </p:nvSpPr>
          <p:spPr bwMode="auto">
            <a:xfrm>
              <a:off x="3543" y="3066"/>
              <a:ext cx="105"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57" name="Rectangle 153"/>
            <p:cNvSpPr>
              <a:spLocks noChangeAspect="1" noChangeArrowheads="1"/>
            </p:cNvSpPr>
            <p:nvPr/>
          </p:nvSpPr>
          <p:spPr bwMode="auto">
            <a:xfrm>
              <a:off x="3939" y="22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58" name="Rectangle 154"/>
            <p:cNvSpPr>
              <a:spLocks noChangeAspect="1" noChangeArrowheads="1"/>
            </p:cNvSpPr>
            <p:nvPr/>
          </p:nvSpPr>
          <p:spPr bwMode="auto">
            <a:xfrm>
              <a:off x="4264" y="2258"/>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59" name="Rectangle 155"/>
            <p:cNvSpPr>
              <a:spLocks noChangeAspect="1" noChangeArrowheads="1"/>
            </p:cNvSpPr>
            <p:nvPr/>
          </p:nvSpPr>
          <p:spPr bwMode="auto">
            <a:xfrm>
              <a:off x="3939" y="26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60" name="Rectangle 156"/>
            <p:cNvSpPr>
              <a:spLocks noChangeAspect="1" noChangeArrowheads="1"/>
            </p:cNvSpPr>
            <p:nvPr/>
          </p:nvSpPr>
          <p:spPr bwMode="auto">
            <a:xfrm>
              <a:off x="4280" y="1850"/>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nvGrpSpPr>
            <p:cNvPr id="405661" name="Group 157"/>
            <p:cNvGrpSpPr>
              <a:grpSpLocks/>
            </p:cNvGrpSpPr>
            <p:nvPr/>
          </p:nvGrpSpPr>
          <p:grpSpPr bwMode="auto">
            <a:xfrm>
              <a:off x="3007" y="1368"/>
              <a:ext cx="2361" cy="2410"/>
              <a:chOff x="95" y="1359"/>
              <a:chExt cx="2361" cy="2410"/>
            </a:xfrm>
          </p:grpSpPr>
          <p:sp>
            <p:nvSpPr>
              <p:cNvPr id="405662" name="Rectangle 158"/>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p>
                <a:endParaRPr lang="en-CA"/>
              </a:p>
            </p:txBody>
          </p:sp>
          <p:grpSp>
            <p:nvGrpSpPr>
              <p:cNvPr id="405663" name="Group 159"/>
              <p:cNvGrpSpPr>
                <a:grpSpLocks/>
              </p:cNvGrpSpPr>
              <p:nvPr/>
            </p:nvGrpSpPr>
            <p:grpSpPr bwMode="auto">
              <a:xfrm>
                <a:off x="95" y="1359"/>
                <a:ext cx="2361" cy="2410"/>
                <a:chOff x="383" y="1359"/>
                <a:chExt cx="2361" cy="2410"/>
              </a:xfrm>
            </p:grpSpPr>
            <p:sp>
              <p:nvSpPr>
                <p:cNvPr id="405664" name="Rectangle 160"/>
                <p:cNvSpPr>
                  <a:spLocks noChangeAspect="1" noChangeArrowheads="1"/>
                </p:cNvSpPr>
                <p:nvPr/>
              </p:nvSpPr>
              <p:spPr bwMode="auto">
                <a:xfrm>
                  <a:off x="1914" y="1760"/>
                  <a:ext cx="16" cy="1926"/>
                </a:xfrm>
                <a:prstGeom prst="rect">
                  <a:avLst/>
                </a:prstGeom>
                <a:solidFill>
                  <a:srgbClr val="000000"/>
                </a:solidFill>
                <a:ln w="9525">
                  <a:noFill/>
                  <a:miter lim="800000"/>
                  <a:headEnd/>
                  <a:tailEnd/>
                </a:ln>
              </p:spPr>
              <p:txBody>
                <a:bodyPr/>
                <a:lstStyle/>
                <a:p>
                  <a:endParaRPr lang="en-CA"/>
                </a:p>
              </p:txBody>
            </p:sp>
            <p:sp>
              <p:nvSpPr>
                <p:cNvPr id="405665" name="Rectangle 161"/>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5666" name="Rectangle 162"/>
                <p:cNvSpPr>
                  <a:spLocks noChangeAspect="1" noChangeArrowheads="1"/>
                </p:cNvSpPr>
                <p:nvPr/>
              </p:nvSpPr>
              <p:spPr bwMode="auto">
                <a:xfrm>
                  <a:off x="809" y="1760"/>
                  <a:ext cx="1495" cy="1621"/>
                </a:xfrm>
                <a:prstGeom prst="rect">
                  <a:avLst/>
                </a:prstGeom>
                <a:noFill/>
                <a:ln w="38100">
                  <a:solidFill>
                    <a:srgbClr val="000000"/>
                  </a:solidFill>
                  <a:miter lim="800000"/>
                  <a:headEnd/>
                  <a:tailEnd/>
                </a:ln>
              </p:spPr>
              <p:txBody>
                <a:bodyPr/>
                <a:lstStyle/>
                <a:p>
                  <a:endParaRPr lang="en-CA"/>
                </a:p>
              </p:txBody>
            </p:sp>
            <p:sp>
              <p:nvSpPr>
                <p:cNvPr id="405667" name="Rectangle 163"/>
                <p:cNvSpPr>
                  <a:spLocks noChangeAspect="1" noChangeArrowheads="1"/>
                </p:cNvSpPr>
                <p:nvPr/>
              </p:nvSpPr>
              <p:spPr bwMode="auto">
                <a:xfrm>
                  <a:off x="2577" y="2454"/>
                  <a:ext cx="139"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a:t>
                  </a:r>
                  <a:endParaRPr lang="en-US" sz="3200" b="1"/>
                </a:p>
              </p:txBody>
            </p:sp>
            <p:sp>
              <p:nvSpPr>
                <p:cNvPr id="405668" name="Rectangle 164"/>
                <p:cNvSpPr>
                  <a:spLocks noChangeAspect="1" noChangeArrowheads="1"/>
                </p:cNvSpPr>
                <p:nvPr/>
              </p:nvSpPr>
              <p:spPr bwMode="auto">
                <a:xfrm>
                  <a:off x="1510" y="3519"/>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D</a:t>
                  </a:r>
                  <a:endParaRPr lang="en-US" sz="3200" b="1"/>
                </a:p>
              </p:txBody>
            </p:sp>
            <p:sp>
              <p:nvSpPr>
                <p:cNvPr id="405669" name="Rectangle 165"/>
                <p:cNvSpPr>
                  <a:spLocks noChangeAspect="1" noChangeArrowheads="1"/>
                </p:cNvSpPr>
                <p:nvPr/>
              </p:nvSpPr>
              <p:spPr bwMode="auto">
                <a:xfrm>
                  <a:off x="392" y="2826"/>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a:t>
                  </a:r>
                  <a:endParaRPr lang="en-US" sz="3200" b="1"/>
                </a:p>
              </p:txBody>
            </p:sp>
            <p:sp>
              <p:nvSpPr>
                <p:cNvPr id="405670" name="Rectangle 166"/>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5671" name="Rectangle 167"/>
                <p:cNvSpPr>
                  <a:spLocks noChangeAspect="1" noChangeArrowheads="1"/>
                </p:cNvSpPr>
                <p:nvPr/>
              </p:nvSpPr>
              <p:spPr bwMode="auto">
                <a:xfrm rot="-5400000">
                  <a:off x="1773" y="1236"/>
                  <a:ext cx="16" cy="1926"/>
                </a:xfrm>
                <a:prstGeom prst="rect">
                  <a:avLst/>
                </a:prstGeom>
                <a:solidFill>
                  <a:srgbClr val="000000"/>
                </a:solidFill>
                <a:ln w="9525">
                  <a:noFill/>
                  <a:miter lim="800000"/>
                  <a:headEnd/>
                  <a:tailEnd/>
                </a:ln>
              </p:spPr>
              <p:txBody>
                <a:bodyPr/>
                <a:lstStyle/>
                <a:p>
                  <a:endParaRPr lang="en-CA"/>
                </a:p>
              </p:txBody>
            </p:sp>
            <p:sp>
              <p:nvSpPr>
                <p:cNvPr id="405672" name="Rectangle 168"/>
                <p:cNvSpPr>
                  <a:spLocks noChangeAspect="1" noChangeArrowheads="1"/>
                </p:cNvSpPr>
                <p:nvPr/>
              </p:nvSpPr>
              <p:spPr bwMode="auto">
                <a:xfrm rot="-5400000">
                  <a:off x="1773" y="2006"/>
                  <a:ext cx="16" cy="1926"/>
                </a:xfrm>
                <a:prstGeom prst="rect">
                  <a:avLst/>
                </a:prstGeom>
                <a:solidFill>
                  <a:srgbClr val="000000"/>
                </a:solidFill>
                <a:ln w="9525">
                  <a:noFill/>
                  <a:miter lim="800000"/>
                  <a:headEnd/>
                  <a:tailEnd/>
                </a:ln>
              </p:spPr>
              <p:txBody>
                <a:bodyPr/>
                <a:lstStyle/>
                <a:p>
                  <a:endParaRPr lang="en-CA"/>
                </a:p>
              </p:txBody>
            </p:sp>
            <p:sp>
              <p:nvSpPr>
                <p:cNvPr id="405673" name="Rectangle 169"/>
                <p:cNvSpPr>
                  <a:spLocks noChangeAspect="1" noChangeArrowheads="1"/>
                </p:cNvSpPr>
                <p:nvPr/>
              </p:nvSpPr>
              <p:spPr bwMode="auto">
                <a:xfrm>
                  <a:off x="1877" y="1359"/>
                  <a:ext cx="150"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a:t>
                  </a:r>
                  <a:endParaRPr lang="en-US" sz="3200" b="1"/>
                </a:p>
              </p:txBody>
            </p:sp>
          </p:grpSp>
        </p:grpSp>
        <p:sp>
          <p:nvSpPr>
            <p:cNvPr id="405674" name="Rectangle 170"/>
            <p:cNvSpPr>
              <a:spLocks noChangeAspect="1" noChangeArrowheads="1"/>
            </p:cNvSpPr>
            <p:nvPr/>
          </p:nvSpPr>
          <p:spPr bwMode="auto">
            <a:xfrm>
              <a:off x="3559" y="1866"/>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5675" name="Rectangle 171"/>
            <p:cNvSpPr>
              <a:spLocks noChangeAspect="1" noChangeArrowheads="1"/>
            </p:cNvSpPr>
            <p:nvPr/>
          </p:nvSpPr>
          <p:spPr bwMode="auto">
            <a:xfrm>
              <a:off x="3571" y="2282"/>
              <a:ext cx="10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sp>
        <p:nvSpPr>
          <p:cNvPr id="405676" name="AutoShape 172"/>
          <p:cNvSpPr>
            <a:spLocks noChangeArrowheads="1"/>
          </p:cNvSpPr>
          <p:nvPr/>
        </p:nvSpPr>
        <p:spPr bwMode="auto">
          <a:xfrm>
            <a:off x="6718300" y="2895600"/>
            <a:ext cx="3937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677" name="AutoShape 173"/>
          <p:cNvSpPr>
            <a:spLocks noChangeArrowheads="1"/>
          </p:cNvSpPr>
          <p:nvPr/>
        </p:nvSpPr>
        <p:spPr bwMode="auto">
          <a:xfrm rot="-5400000">
            <a:off x="2324100" y="2711450"/>
            <a:ext cx="368300" cy="2209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405706" name="Group 202"/>
          <p:cNvGrpSpPr>
            <a:grpSpLocks/>
          </p:cNvGrpSpPr>
          <p:nvPr/>
        </p:nvGrpSpPr>
        <p:grpSpPr bwMode="auto">
          <a:xfrm>
            <a:off x="5829300" y="1803400"/>
            <a:ext cx="1854200" cy="2044700"/>
            <a:chOff x="3672" y="1088"/>
            <a:chExt cx="1168" cy="1288"/>
          </a:xfrm>
        </p:grpSpPr>
        <p:sp>
          <p:nvSpPr>
            <p:cNvPr id="405695" name="Text Box 191"/>
            <p:cNvSpPr txBox="1">
              <a:spLocks noChangeArrowheads="1"/>
            </p:cNvSpPr>
            <p:nvPr/>
          </p:nvSpPr>
          <p:spPr bwMode="auto">
            <a:xfrm>
              <a:off x="3672" y="1088"/>
              <a:ext cx="1168" cy="327"/>
            </a:xfrm>
            <a:prstGeom prst="rect">
              <a:avLst/>
            </a:prstGeom>
            <a:noFill/>
            <a:ln w="9525">
              <a:noFill/>
              <a:miter lim="800000"/>
              <a:headEnd/>
              <a:tailEnd/>
            </a:ln>
            <a:effectLst/>
          </p:spPr>
          <p:txBody>
            <a:bodyPr lIns="0" rIns="0" anchorCtr="1">
              <a:spAutoFit/>
            </a:bodyPr>
            <a:lstStyle/>
            <a:p>
              <a:r>
                <a:rPr lang="en-US" b="1">
                  <a:solidFill>
                    <a:schemeClr val="accent2"/>
                  </a:solidFill>
                </a:rPr>
                <a:t>Essential</a:t>
              </a:r>
            </a:p>
          </p:txBody>
        </p:sp>
        <p:grpSp>
          <p:nvGrpSpPr>
            <p:cNvPr id="405705" name="Group 201"/>
            <p:cNvGrpSpPr>
              <a:grpSpLocks/>
            </p:cNvGrpSpPr>
            <p:nvPr/>
          </p:nvGrpSpPr>
          <p:grpSpPr bwMode="auto">
            <a:xfrm>
              <a:off x="4072" y="1360"/>
              <a:ext cx="312" cy="1016"/>
              <a:chOff x="4072" y="1448"/>
              <a:chExt cx="312" cy="928"/>
            </a:xfrm>
          </p:grpSpPr>
          <p:sp>
            <p:nvSpPr>
              <p:cNvPr id="405693" name="Line 189"/>
              <p:cNvSpPr>
                <a:spLocks noChangeShapeType="1"/>
              </p:cNvSpPr>
              <p:nvPr/>
            </p:nvSpPr>
            <p:spPr bwMode="auto">
              <a:xfrm>
                <a:off x="4344" y="1448"/>
                <a:ext cx="40" cy="440"/>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99" name="Line 195"/>
              <p:cNvSpPr>
                <a:spLocks noChangeShapeType="1"/>
              </p:cNvSpPr>
              <p:nvPr/>
            </p:nvSpPr>
            <p:spPr bwMode="auto">
              <a:xfrm flipH="1">
                <a:off x="4072" y="1448"/>
                <a:ext cx="264" cy="928"/>
              </a:xfrm>
              <a:prstGeom prst="line">
                <a:avLst/>
              </a:prstGeom>
              <a:noFill/>
              <a:ln w="28575">
                <a:solidFill>
                  <a:schemeClr val="accent2"/>
                </a:solidFill>
                <a:round/>
                <a:headEnd/>
                <a:tailEnd/>
              </a:ln>
              <a:effectLst/>
            </p:spPr>
            <p:txBody>
              <a:bodyPr lIns="0" rIns="0" anchorCtr="1">
                <a:spAutoFit/>
              </a:bodyPr>
              <a:lstStyle/>
              <a:p>
                <a:endParaRPr lang="en-CA"/>
              </a:p>
            </p:txBody>
          </p:sp>
        </p:grpSp>
      </p:grpSp>
      <p:grpSp>
        <p:nvGrpSpPr>
          <p:cNvPr id="405721" name="Group 217"/>
          <p:cNvGrpSpPr>
            <a:grpSpLocks/>
          </p:cNvGrpSpPr>
          <p:nvPr/>
        </p:nvGrpSpPr>
        <p:grpSpPr bwMode="auto">
          <a:xfrm>
            <a:off x="1676400" y="3098800"/>
            <a:ext cx="6877050" cy="3243263"/>
            <a:chOff x="1064" y="1952"/>
            <a:chExt cx="4332" cy="2043"/>
          </a:xfrm>
        </p:grpSpPr>
        <p:grpSp>
          <p:nvGrpSpPr>
            <p:cNvPr id="405680" name="Group 176"/>
            <p:cNvGrpSpPr>
              <a:grpSpLocks/>
            </p:cNvGrpSpPr>
            <p:nvPr/>
          </p:nvGrpSpPr>
          <p:grpSpPr bwMode="auto">
            <a:xfrm>
              <a:off x="1064" y="2336"/>
              <a:ext cx="160" cy="104"/>
              <a:chOff x="2512" y="3432"/>
              <a:chExt cx="160" cy="104"/>
            </a:xfrm>
          </p:grpSpPr>
          <p:sp>
            <p:nvSpPr>
              <p:cNvPr id="405678" name="Line 174"/>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79" name="Line 175"/>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5681" name="Group 177"/>
            <p:cNvGrpSpPr>
              <a:grpSpLocks/>
            </p:cNvGrpSpPr>
            <p:nvPr/>
          </p:nvGrpSpPr>
          <p:grpSpPr bwMode="auto">
            <a:xfrm>
              <a:off x="1416" y="2344"/>
              <a:ext cx="160" cy="104"/>
              <a:chOff x="2512" y="3432"/>
              <a:chExt cx="160" cy="104"/>
            </a:xfrm>
          </p:grpSpPr>
          <p:sp>
            <p:nvSpPr>
              <p:cNvPr id="405682" name="Line 178"/>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83" name="Line 179"/>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5684" name="Group 180"/>
            <p:cNvGrpSpPr>
              <a:grpSpLocks/>
            </p:cNvGrpSpPr>
            <p:nvPr/>
          </p:nvGrpSpPr>
          <p:grpSpPr bwMode="auto">
            <a:xfrm>
              <a:off x="1760" y="2344"/>
              <a:ext cx="160" cy="104"/>
              <a:chOff x="2512" y="3432"/>
              <a:chExt cx="160" cy="104"/>
            </a:xfrm>
          </p:grpSpPr>
          <p:sp>
            <p:nvSpPr>
              <p:cNvPr id="405685" name="Line 181"/>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86" name="Line 182"/>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5687" name="Group 183"/>
            <p:cNvGrpSpPr>
              <a:grpSpLocks/>
            </p:cNvGrpSpPr>
            <p:nvPr/>
          </p:nvGrpSpPr>
          <p:grpSpPr bwMode="auto">
            <a:xfrm>
              <a:off x="2048" y="2360"/>
              <a:ext cx="160" cy="104"/>
              <a:chOff x="2512" y="3432"/>
              <a:chExt cx="160" cy="104"/>
            </a:xfrm>
          </p:grpSpPr>
          <p:sp>
            <p:nvSpPr>
              <p:cNvPr id="405688" name="Line 184"/>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89" name="Line 185"/>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5690" name="Group 186"/>
            <p:cNvGrpSpPr>
              <a:grpSpLocks/>
            </p:cNvGrpSpPr>
            <p:nvPr/>
          </p:nvGrpSpPr>
          <p:grpSpPr bwMode="auto">
            <a:xfrm>
              <a:off x="1688" y="1952"/>
              <a:ext cx="160" cy="104"/>
              <a:chOff x="2512" y="3432"/>
              <a:chExt cx="160" cy="104"/>
            </a:xfrm>
          </p:grpSpPr>
          <p:sp>
            <p:nvSpPr>
              <p:cNvPr id="405691" name="Line 187"/>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692" name="Line 188"/>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5704" name="Group 200"/>
            <p:cNvGrpSpPr>
              <a:grpSpLocks/>
            </p:cNvGrpSpPr>
            <p:nvPr/>
          </p:nvGrpSpPr>
          <p:grpSpPr bwMode="auto">
            <a:xfrm>
              <a:off x="1965" y="3745"/>
              <a:ext cx="3431" cy="250"/>
              <a:chOff x="1965" y="3745"/>
              <a:chExt cx="3431" cy="250"/>
            </a:xfrm>
          </p:grpSpPr>
          <p:grpSp>
            <p:nvGrpSpPr>
              <p:cNvPr id="405700" name="Group 196"/>
              <p:cNvGrpSpPr>
                <a:grpSpLocks/>
              </p:cNvGrpSpPr>
              <p:nvPr/>
            </p:nvGrpSpPr>
            <p:grpSpPr bwMode="auto">
              <a:xfrm>
                <a:off x="2120" y="3816"/>
                <a:ext cx="160" cy="104"/>
                <a:chOff x="2512" y="3432"/>
                <a:chExt cx="160" cy="104"/>
              </a:xfrm>
            </p:grpSpPr>
            <p:sp>
              <p:nvSpPr>
                <p:cNvPr id="405701" name="Line 197"/>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702" name="Line 198"/>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sp>
            <p:nvSpPr>
              <p:cNvPr id="405703" name="Text Box 199"/>
              <p:cNvSpPr txBox="1">
                <a:spLocks noChangeArrowheads="1"/>
              </p:cNvSpPr>
              <p:nvPr/>
            </p:nvSpPr>
            <p:spPr bwMode="auto">
              <a:xfrm>
                <a:off x="1965" y="3745"/>
                <a:ext cx="3431" cy="250"/>
              </a:xfrm>
              <a:prstGeom prst="rect">
                <a:avLst/>
              </a:prstGeom>
              <a:noFill/>
              <a:ln w="9525">
                <a:noFill/>
                <a:miter lim="800000"/>
                <a:headEnd/>
                <a:tailEnd/>
              </a:ln>
              <a:effectLst/>
            </p:spPr>
            <p:txBody>
              <a:bodyPr wrap="none" lIns="0" rIns="0" anchorCtr="1">
                <a:spAutoFit/>
              </a:bodyPr>
              <a:lstStyle/>
              <a:p>
                <a:r>
                  <a:rPr lang="en-US" sz="2000"/>
                  <a:t>         Minterms covered by essential prime implicants</a:t>
                </a:r>
              </a:p>
            </p:txBody>
          </p:sp>
        </p:grpSp>
      </p:grpSp>
      <p:grpSp>
        <p:nvGrpSpPr>
          <p:cNvPr id="405708" name="Group 204"/>
          <p:cNvGrpSpPr>
            <a:grpSpLocks/>
          </p:cNvGrpSpPr>
          <p:nvPr/>
        </p:nvGrpSpPr>
        <p:grpSpPr bwMode="auto">
          <a:xfrm>
            <a:off x="5499100" y="2527300"/>
            <a:ext cx="469900" cy="3187700"/>
            <a:chOff x="560" y="1600"/>
            <a:chExt cx="296" cy="2008"/>
          </a:xfrm>
        </p:grpSpPr>
        <p:grpSp>
          <p:nvGrpSpPr>
            <p:cNvPr id="405709" name="Group 205"/>
            <p:cNvGrpSpPr>
              <a:grpSpLocks/>
            </p:cNvGrpSpPr>
            <p:nvPr/>
          </p:nvGrpSpPr>
          <p:grpSpPr bwMode="auto">
            <a:xfrm flipV="1">
              <a:off x="568" y="3048"/>
              <a:ext cx="288" cy="560"/>
              <a:chOff x="1432" y="1608"/>
              <a:chExt cx="696" cy="560"/>
            </a:xfrm>
          </p:grpSpPr>
          <p:sp>
            <p:nvSpPr>
              <p:cNvPr id="405710" name="AutoShape 206"/>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711" name="Rectangle 207"/>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nvGrpSpPr>
            <p:cNvPr id="405712" name="Group 208"/>
            <p:cNvGrpSpPr>
              <a:grpSpLocks/>
            </p:cNvGrpSpPr>
            <p:nvPr/>
          </p:nvGrpSpPr>
          <p:grpSpPr bwMode="auto">
            <a:xfrm>
              <a:off x="560" y="1600"/>
              <a:ext cx="272" cy="560"/>
              <a:chOff x="1432" y="1608"/>
              <a:chExt cx="696" cy="560"/>
            </a:xfrm>
          </p:grpSpPr>
          <p:sp>
            <p:nvSpPr>
              <p:cNvPr id="405713" name="AutoShape 209"/>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5714" name="Rectangle 210"/>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sp>
        <p:nvSpPr>
          <p:cNvPr id="405715" name="AutoShape 211"/>
          <p:cNvSpPr>
            <a:spLocks noChangeArrowheads="1"/>
          </p:cNvSpPr>
          <p:nvPr/>
        </p:nvSpPr>
        <p:spPr bwMode="auto">
          <a:xfrm>
            <a:off x="6121400" y="4254500"/>
            <a:ext cx="3810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405723" name="Group 219"/>
          <p:cNvGrpSpPr>
            <a:grpSpLocks/>
          </p:cNvGrpSpPr>
          <p:nvPr/>
        </p:nvGrpSpPr>
        <p:grpSpPr bwMode="auto">
          <a:xfrm>
            <a:off x="3871913" y="1816100"/>
            <a:ext cx="2339975" cy="2730500"/>
            <a:chOff x="2439" y="1144"/>
            <a:chExt cx="1474" cy="1720"/>
          </a:xfrm>
        </p:grpSpPr>
        <p:sp>
          <p:nvSpPr>
            <p:cNvPr id="405717" name="Text Box 213"/>
            <p:cNvSpPr txBox="1">
              <a:spLocks noChangeArrowheads="1"/>
            </p:cNvSpPr>
            <p:nvPr/>
          </p:nvSpPr>
          <p:spPr bwMode="auto">
            <a:xfrm flipH="1">
              <a:off x="2439" y="1144"/>
              <a:ext cx="1328" cy="327"/>
            </a:xfrm>
            <a:prstGeom prst="rect">
              <a:avLst/>
            </a:prstGeom>
            <a:noFill/>
            <a:ln w="9525">
              <a:noFill/>
              <a:miter lim="800000"/>
              <a:headEnd/>
              <a:tailEnd/>
            </a:ln>
            <a:effectLst/>
          </p:spPr>
          <p:txBody>
            <a:bodyPr lIns="0" rIns="0" anchorCtr="1">
              <a:spAutoFit/>
            </a:bodyPr>
            <a:lstStyle/>
            <a:p>
              <a:r>
                <a:rPr lang="en-US" b="1">
                  <a:solidFill>
                    <a:schemeClr val="accent2"/>
                  </a:solidFill>
                </a:rPr>
                <a:t>Selected</a:t>
              </a:r>
            </a:p>
          </p:txBody>
        </p:sp>
        <p:sp>
          <p:nvSpPr>
            <p:cNvPr id="405719" name="Line 215"/>
            <p:cNvSpPr>
              <a:spLocks noChangeShapeType="1"/>
            </p:cNvSpPr>
            <p:nvPr/>
          </p:nvSpPr>
          <p:spPr bwMode="auto">
            <a:xfrm>
              <a:off x="3188" y="1432"/>
              <a:ext cx="370" cy="450"/>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5720" name="Line 216"/>
            <p:cNvSpPr>
              <a:spLocks noChangeShapeType="1"/>
            </p:cNvSpPr>
            <p:nvPr/>
          </p:nvSpPr>
          <p:spPr bwMode="auto">
            <a:xfrm>
              <a:off x="3197" y="1448"/>
              <a:ext cx="716" cy="1416"/>
            </a:xfrm>
            <a:prstGeom prst="line">
              <a:avLst/>
            </a:prstGeom>
            <a:noFill/>
            <a:ln w="28575">
              <a:solidFill>
                <a:schemeClr val="accent2"/>
              </a:solidFill>
              <a:round/>
              <a:headEnd/>
              <a:tailEnd/>
            </a:ln>
            <a:effectLst/>
          </p:spPr>
          <p:txBody>
            <a:bodyPr lIns="0" rIns="0" anchorCtr="1">
              <a:spAutoFit/>
            </a:bodyP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677"/>
                                        </p:tgtEl>
                                        <p:attrNameLst>
                                          <p:attrName>style.visibility</p:attrName>
                                        </p:attrNameLst>
                                      </p:cBhvr>
                                      <p:to>
                                        <p:strVal val="visible"/>
                                      </p:to>
                                    </p:set>
                                  </p:childTnLst>
                                  <p:subTnLst>
                                    <p:animClr>
                                      <p:cBhvr override="childStyle">
                                        <p:cTn dur="1" fill="hold" display="0" masterRel="nextClick" afterEffect="1"/>
                                        <p:tgtEl>
                                          <p:spTgt spid="405677"/>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611"/>
                                        </p:tgtEl>
                                        <p:attrNameLst>
                                          <p:attrName>style.visibility</p:attrName>
                                        </p:attrNameLst>
                                      </p:cBhvr>
                                      <p:to>
                                        <p:strVal val="visible"/>
                                      </p:to>
                                    </p:set>
                                  </p:childTnLst>
                                  <p:subTnLst>
                                    <p:animClr>
                                      <p:cBhvr override="childStyle">
                                        <p:cTn dur="1" fill="hold" display="0" masterRel="nextClick" afterEffect="1"/>
                                        <p:tgtEl>
                                          <p:spTgt spid="405611"/>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607"/>
                                        </p:tgtEl>
                                        <p:attrNameLst>
                                          <p:attrName>style.visibility</p:attrName>
                                        </p:attrNameLst>
                                      </p:cBhvr>
                                      <p:to>
                                        <p:strVal val="visible"/>
                                      </p:to>
                                    </p:set>
                                  </p:childTnLst>
                                  <p:subTnLst>
                                    <p:animClr>
                                      <p:cBhvr override="childStyle">
                                        <p:cTn dur="1" fill="hold" display="0" masterRel="nextClick" afterEffect="1"/>
                                        <p:tgtEl>
                                          <p:spTgt spid="405607"/>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622"/>
                                        </p:tgtEl>
                                        <p:attrNameLst>
                                          <p:attrName>style.visibility</p:attrName>
                                        </p:attrNameLst>
                                      </p:cBhvr>
                                      <p:to>
                                        <p:strVal val="visible"/>
                                      </p:to>
                                    </p:set>
                                  </p:childTnLst>
                                  <p:subTnLst>
                                    <p:animClr>
                                      <p:cBhvr override="childStyle">
                                        <p:cTn dur="1" fill="hold" display="0" masterRel="nextClick" afterEffect="1"/>
                                        <p:tgtEl>
                                          <p:spTgt spid="405622"/>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623"/>
                                        </p:tgtEl>
                                        <p:attrNameLst>
                                          <p:attrName>style.visibility</p:attrName>
                                        </p:attrNameLst>
                                      </p:cBhvr>
                                      <p:to>
                                        <p:strVal val="visible"/>
                                      </p:to>
                                    </p:set>
                                  </p:childTnLst>
                                  <p:subTnLst>
                                    <p:animClr>
                                      <p:cBhvr override="childStyle">
                                        <p:cTn dur="1" fill="hold" display="0" masterRel="nextClick" afterEffect="1"/>
                                        <p:tgtEl>
                                          <p:spTgt spid="4056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05630"/>
                                        </p:tgtEl>
                                        <p:attrNameLst>
                                          <p:attrName>style.visibility</p:attrName>
                                        </p:attrNameLst>
                                      </p:cBhvr>
                                      <p:to>
                                        <p:strVal val="visible"/>
                                      </p:to>
                                    </p:set>
                                  </p:childTnLst>
                                  <p:subTnLst>
                                    <p:animClr>
                                      <p:cBhvr override="childStyle">
                                        <p:cTn dur="1" fill="hold" display="0" masterRel="nextClick" afterEffect="1"/>
                                        <p:tgtEl>
                                          <p:spTgt spid="405630"/>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5638"/>
                                        </p:tgtEl>
                                        <p:attrNameLst>
                                          <p:attrName>style.visibility</p:attrName>
                                        </p:attrNameLst>
                                      </p:cBhvr>
                                      <p:to>
                                        <p:strVal val="visible"/>
                                      </p:to>
                                    </p:set>
                                  </p:childTnLst>
                                  <p:subTnLst>
                                    <p:animClr>
                                      <p:cBhvr override="childStyle">
                                        <p:cTn dur="1" fill="hold" display="0" masterRel="nextClick" afterEffect="1"/>
                                        <p:tgtEl>
                                          <p:spTgt spid="405638"/>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057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56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56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405706"/>
                                        </p:tgtEl>
                                        <p:attrNameLst>
                                          <p:attrName>style.visibility</p:attrName>
                                        </p:attrNameLst>
                                      </p:cBhvr>
                                      <p:to>
                                        <p:strVal val="visible"/>
                                      </p:to>
                                    </p:set>
                                    <p:anim calcmode="lin" valueType="num">
                                      <p:cBhvr additive="base">
                                        <p:cTn id="47" dur="500" fill="hold"/>
                                        <p:tgtEl>
                                          <p:spTgt spid="405706"/>
                                        </p:tgtEl>
                                        <p:attrNameLst>
                                          <p:attrName>ppt_x</p:attrName>
                                        </p:attrNameLst>
                                      </p:cBhvr>
                                      <p:tavLst>
                                        <p:tav tm="0">
                                          <p:val>
                                            <p:strVal val="#ppt_x"/>
                                          </p:val>
                                        </p:tav>
                                        <p:tav tm="100000">
                                          <p:val>
                                            <p:strVal val="#ppt_x"/>
                                          </p:val>
                                        </p:tav>
                                      </p:tavLst>
                                    </p:anim>
                                    <p:anim calcmode="lin" valueType="num">
                                      <p:cBhvr additive="base">
                                        <p:cTn id="48" dur="500" fill="hold"/>
                                        <p:tgtEl>
                                          <p:spTgt spid="405706"/>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057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40570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405723"/>
                                        </p:tgtEl>
                                        <p:attrNameLst>
                                          <p:attrName>style.visibility</p:attrName>
                                        </p:attrNameLst>
                                      </p:cBhvr>
                                      <p:to>
                                        <p:strVal val="visible"/>
                                      </p:to>
                                    </p:set>
                                    <p:anim calcmode="lin" valueType="num">
                                      <p:cBhvr additive="base">
                                        <p:cTn id="61" dur="500" fill="hold"/>
                                        <p:tgtEl>
                                          <p:spTgt spid="405723"/>
                                        </p:tgtEl>
                                        <p:attrNameLst>
                                          <p:attrName>ppt_x</p:attrName>
                                        </p:attrNameLst>
                                      </p:cBhvr>
                                      <p:tavLst>
                                        <p:tav tm="0">
                                          <p:val>
                                            <p:strVal val="#ppt_x"/>
                                          </p:val>
                                        </p:tav>
                                        <p:tav tm="100000">
                                          <p:val>
                                            <p:strVal val="#ppt_x"/>
                                          </p:val>
                                        </p:tav>
                                      </p:tavLst>
                                    </p:anim>
                                    <p:anim calcmode="lin" valueType="num">
                                      <p:cBhvr additive="base">
                                        <p:cTn id="62" dur="500" fill="hold"/>
                                        <p:tgtEl>
                                          <p:spTgt spid="4057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07" grpId="0" animBg="1"/>
      <p:bldP spid="405611" grpId="0" animBg="1"/>
      <p:bldP spid="405618" grpId="0" animBg="1"/>
      <p:bldP spid="405622" grpId="0" animBg="1"/>
      <p:bldP spid="405623" grpId="0" animBg="1"/>
      <p:bldP spid="405638" grpId="0" animBg="1"/>
      <p:bldP spid="405676" grpId="0" animBg="1"/>
      <p:bldP spid="405677" grpId="0" animBg="1"/>
      <p:bldP spid="4057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3"/>
          <p:cNvSpPr>
            <a:spLocks noGrp="1"/>
          </p:cNvSpPr>
          <p:nvPr>
            <p:ph type="sldNum" sz="quarter" idx="10"/>
          </p:nvPr>
        </p:nvSpPr>
        <p:spPr/>
        <p:txBody>
          <a:bodyPr/>
          <a:lstStyle/>
          <a:p>
            <a:r>
              <a:rPr lang="en-US"/>
              <a:t>Chapter 2 - Part 2         </a:t>
            </a:r>
            <a:fld id="{220E4A40-68C8-4C86-85F4-8624CB6C485D}" type="slidenum">
              <a:rPr lang="en-US"/>
              <a:pPr/>
              <a:t>46</a:t>
            </a:fld>
            <a:endParaRPr lang="en-US"/>
          </a:p>
        </p:txBody>
      </p:sp>
      <p:grpSp>
        <p:nvGrpSpPr>
          <p:cNvPr id="406643" name="Group 115"/>
          <p:cNvGrpSpPr>
            <a:grpSpLocks/>
          </p:cNvGrpSpPr>
          <p:nvPr/>
        </p:nvGrpSpPr>
        <p:grpSpPr bwMode="auto">
          <a:xfrm>
            <a:off x="2493963" y="2470150"/>
            <a:ext cx="1150937" cy="3187700"/>
            <a:chOff x="560" y="1600"/>
            <a:chExt cx="296" cy="2008"/>
          </a:xfrm>
        </p:grpSpPr>
        <p:grpSp>
          <p:nvGrpSpPr>
            <p:cNvPr id="406644" name="Group 116"/>
            <p:cNvGrpSpPr>
              <a:grpSpLocks/>
            </p:cNvGrpSpPr>
            <p:nvPr/>
          </p:nvGrpSpPr>
          <p:grpSpPr bwMode="auto">
            <a:xfrm flipV="1">
              <a:off x="568" y="3048"/>
              <a:ext cx="288" cy="560"/>
              <a:chOff x="1432" y="1608"/>
              <a:chExt cx="696" cy="560"/>
            </a:xfrm>
          </p:grpSpPr>
          <p:sp>
            <p:nvSpPr>
              <p:cNvPr id="406645" name="AutoShape 117"/>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646" name="Rectangle 118"/>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nvGrpSpPr>
            <p:cNvPr id="406647" name="Group 119"/>
            <p:cNvGrpSpPr>
              <a:grpSpLocks/>
            </p:cNvGrpSpPr>
            <p:nvPr/>
          </p:nvGrpSpPr>
          <p:grpSpPr bwMode="auto">
            <a:xfrm>
              <a:off x="560" y="1600"/>
              <a:ext cx="272" cy="560"/>
              <a:chOff x="1432" y="1608"/>
              <a:chExt cx="696" cy="560"/>
            </a:xfrm>
          </p:grpSpPr>
          <p:sp>
            <p:nvSpPr>
              <p:cNvPr id="406648" name="AutoShape 120"/>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649" name="Rectangle 121"/>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sp>
        <p:nvSpPr>
          <p:cNvPr id="406530" name="Rectangle 2"/>
          <p:cNvSpPr>
            <a:spLocks noGrp="1" noChangeArrowheads="1"/>
          </p:cNvSpPr>
          <p:nvPr>
            <p:ph type="title"/>
          </p:nvPr>
        </p:nvSpPr>
        <p:spPr>
          <a:xfrm>
            <a:off x="563563" y="0"/>
            <a:ext cx="8305800" cy="1020763"/>
          </a:xfrm>
        </p:spPr>
        <p:txBody>
          <a:bodyPr/>
          <a:lstStyle/>
          <a:p>
            <a:r>
              <a:rPr lang="en-US" sz="3600" b="1"/>
              <a:t>Selection Rule Example with Don't Cares</a:t>
            </a:r>
          </a:p>
        </p:txBody>
      </p:sp>
      <p:sp>
        <p:nvSpPr>
          <p:cNvPr id="406531" name="Rectangle 3"/>
          <p:cNvSpPr>
            <a:spLocks noGrp="1" noChangeArrowheads="1"/>
          </p:cNvSpPr>
          <p:nvPr>
            <p:ph type="body" idx="1"/>
          </p:nvPr>
        </p:nvSpPr>
        <p:spPr>
          <a:xfrm>
            <a:off x="706438" y="1303338"/>
            <a:ext cx="7772400" cy="646112"/>
          </a:xfrm>
        </p:spPr>
        <p:txBody>
          <a:bodyPr/>
          <a:lstStyle/>
          <a:p>
            <a:r>
              <a:rPr lang="en-US"/>
              <a:t>Simplify F(A, B, C, D) given on the K-map. </a:t>
            </a:r>
          </a:p>
        </p:txBody>
      </p:sp>
      <p:sp>
        <p:nvSpPr>
          <p:cNvPr id="406532" name="Oval 4"/>
          <p:cNvSpPr>
            <a:spLocks noChangeArrowheads="1"/>
          </p:cNvSpPr>
          <p:nvPr/>
        </p:nvSpPr>
        <p:spPr bwMode="auto">
          <a:xfrm>
            <a:off x="960438" y="4864100"/>
            <a:ext cx="2109787" cy="388938"/>
          </a:xfrm>
          <a:prstGeom prst="ellipse">
            <a:avLst/>
          </a:prstGeom>
          <a:noFill/>
          <a:ln w="9525">
            <a:noFill/>
            <a:round/>
            <a:headEnd/>
            <a:tailEnd/>
          </a:ln>
          <a:effectLst/>
        </p:spPr>
        <p:txBody>
          <a:bodyPr wrap="none" anchor="ctr">
            <a:spAutoFit/>
          </a:bodyPr>
          <a:lstStyle/>
          <a:p>
            <a:endParaRPr lang="en-CA"/>
          </a:p>
        </p:txBody>
      </p:sp>
      <p:sp>
        <p:nvSpPr>
          <p:cNvPr id="406533" name="Rectangle 5"/>
          <p:cNvSpPr>
            <a:spLocks noChangeAspect="1" noChangeArrowheads="1"/>
          </p:cNvSpPr>
          <p:nvPr/>
        </p:nvSpPr>
        <p:spPr bwMode="auto">
          <a:xfrm>
            <a:off x="2078038" y="4832350"/>
            <a:ext cx="357187" cy="534988"/>
          </a:xfrm>
          <a:prstGeom prst="rect">
            <a:avLst/>
          </a:prstGeom>
          <a:noFill/>
          <a:ln w="9525">
            <a:noFill/>
            <a:miter lim="800000"/>
            <a:headEnd/>
            <a:tailEnd/>
          </a:ln>
        </p:spPr>
        <p:txBody>
          <a:bodyPr/>
          <a:lstStyle/>
          <a:p>
            <a:endParaRPr lang="en-CA"/>
          </a:p>
        </p:txBody>
      </p:sp>
      <p:sp>
        <p:nvSpPr>
          <p:cNvPr id="406534" name="Rectangle 6"/>
          <p:cNvSpPr>
            <a:spLocks noChangeAspect="1" noChangeArrowheads="1"/>
          </p:cNvSpPr>
          <p:nvPr/>
        </p:nvSpPr>
        <p:spPr bwMode="auto">
          <a:xfrm>
            <a:off x="2667000" y="4832350"/>
            <a:ext cx="361950" cy="534988"/>
          </a:xfrm>
          <a:prstGeom prst="rect">
            <a:avLst/>
          </a:prstGeom>
          <a:noFill/>
          <a:ln w="9525">
            <a:noFill/>
            <a:miter lim="800000"/>
            <a:headEnd/>
            <a:tailEnd/>
          </a:ln>
        </p:spPr>
        <p:txBody>
          <a:bodyPr/>
          <a:lstStyle/>
          <a:p>
            <a:endParaRPr lang="en-CA"/>
          </a:p>
        </p:txBody>
      </p:sp>
      <p:sp>
        <p:nvSpPr>
          <p:cNvPr id="406537" name="Rectangle 9"/>
          <p:cNvSpPr>
            <a:spLocks noChangeAspect="1" noChangeArrowheads="1"/>
          </p:cNvSpPr>
          <p:nvPr/>
        </p:nvSpPr>
        <p:spPr bwMode="auto">
          <a:xfrm>
            <a:off x="2741613" y="4914900"/>
            <a:ext cx="361950" cy="531813"/>
          </a:xfrm>
          <a:prstGeom prst="rect">
            <a:avLst/>
          </a:prstGeom>
          <a:noFill/>
          <a:ln w="9525">
            <a:noFill/>
            <a:miter lim="800000"/>
            <a:headEnd/>
            <a:tailEnd/>
          </a:ln>
        </p:spPr>
        <p:txBody>
          <a:bodyPr/>
          <a:lstStyle/>
          <a:p>
            <a:endParaRPr lang="en-CA"/>
          </a:p>
        </p:txBody>
      </p:sp>
      <p:sp>
        <p:nvSpPr>
          <p:cNvPr id="406538" name="Freeform 10"/>
          <p:cNvSpPr>
            <a:spLocks noChangeAspect="1"/>
          </p:cNvSpPr>
          <p:nvPr/>
        </p:nvSpPr>
        <p:spPr bwMode="auto">
          <a:xfrm>
            <a:off x="3255963" y="4786313"/>
            <a:ext cx="7937" cy="46037"/>
          </a:xfrm>
          <a:custGeom>
            <a:avLst/>
            <a:gdLst/>
            <a:ahLst/>
            <a:cxnLst>
              <a:cxn ang="0">
                <a:pos x="0" y="0"/>
              </a:cxn>
              <a:cxn ang="0">
                <a:pos x="4" y="25"/>
              </a:cxn>
              <a:cxn ang="0">
                <a:pos x="0" y="0"/>
              </a:cxn>
            </a:cxnLst>
            <a:rect l="0" t="0" r="r" b="b"/>
            <a:pathLst>
              <a:path w="4" h="25">
                <a:moveTo>
                  <a:pt x="0" y="0"/>
                </a:moveTo>
                <a:lnTo>
                  <a:pt x="4" y="25"/>
                </a:lnTo>
                <a:lnTo>
                  <a:pt x="0" y="0"/>
                </a:lnTo>
                <a:close/>
              </a:path>
            </a:pathLst>
          </a:custGeom>
          <a:solidFill>
            <a:srgbClr val="000000"/>
          </a:solidFill>
          <a:ln w="9525">
            <a:noFill/>
            <a:round/>
            <a:headEnd/>
            <a:tailEnd/>
          </a:ln>
        </p:spPr>
        <p:txBody>
          <a:bodyPr/>
          <a:lstStyle/>
          <a:p>
            <a:endParaRPr lang="en-CA"/>
          </a:p>
        </p:txBody>
      </p:sp>
      <p:sp>
        <p:nvSpPr>
          <p:cNvPr id="406543" name="Rectangle 15"/>
          <p:cNvSpPr>
            <a:spLocks noChangeAspect="1" noChangeArrowheads="1"/>
          </p:cNvSpPr>
          <p:nvPr/>
        </p:nvSpPr>
        <p:spPr bwMode="auto">
          <a:xfrm>
            <a:off x="2151063" y="4195763"/>
            <a:ext cx="360362" cy="520700"/>
          </a:xfrm>
          <a:prstGeom prst="rect">
            <a:avLst/>
          </a:prstGeom>
          <a:noFill/>
          <a:ln w="9525">
            <a:noFill/>
            <a:miter lim="800000"/>
            <a:headEnd/>
            <a:tailEnd/>
          </a:ln>
        </p:spPr>
        <p:txBody>
          <a:bodyPr/>
          <a:lstStyle/>
          <a:p>
            <a:endParaRPr lang="en-CA"/>
          </a:p>
        </p:txBody>
      </p:sp>
      <p:sp>
        <p:nvSpPr>
          <p:cNvPr id="406544" name="Rectangle 16"/>
          <p:cNvSpPr>
            <a:spLocks noChangeAspect="1" noChangeArrowheads="1"/>
          </p:cNvSpPr>
          <p:nvPr/>
        </p:nvSpPr>
        <p:spPr bwMode="auto">
          <a:xfrm>
            <a:off x="2667000" y="4195763"/>
            <a:ext cx="361950" cy="520700"/>
          </a:xfrm>
          <a:prstGeom prst="rect">
            <a:avLst/>
          </a:prstGeom>
          <a:noFill/>
          <a:ln w="9525">
            <a:noFill/>
            <a:miter lim="800000"/>
            <a:headEnd/>
            <a:tailEnd/>
          </a:ln>
        </p:spPr>
        <p:txBody>
          <a:bodyPr/>
          <a:lstStyle/>
          <a:p>
            <a:endParaRPr lang="en-CA"/>
          </a:p>
        </p:txBody>
      </p:sp>
      <p:sp>
        <p:nvSpPr>
          <p:cNvPr id="406553" name="Rectangle 25"/>
          <p:cNvSpPr>
            <a:spLocks noChangeArrowheads="1"/>
          </p:cNvSpPr>
          <p:nvPr/>
        </p:nvSpPr>
        <p:spPr bwMode="auto">
          <a:xfrm flipH="1">
            <a:off x="2486025" y="1809750"/>
            <a:ext cx="577850" cy="457200"/>
          </a:xfrm>
          <a:prstGeom prst="rect">
            <a:avLst/>
          </a:prstGeom>
          <a:noFill/>
          <a:ln w="9525">
            <a:noFill/>
            <a:miter lim="800000"/>
            <a:headEnd/>
            <a:tailEnd/>
          </a:ln>
        </p:spPr>
        <p:txBody>
          <a:bodyPr/>
          <a:lstStyle/>
          <a:p>
            <a:endParaRPr lang="en-CA"/>
          </a:p>
        </p:txBody>
      </p:sp>
      <p:sp>
        <p:nvSpPr>
          <p:cNvPr id="406555" name="AutoShape 27"/>
          <p:cNvSpPr>
            <a:spLocks noChangeArrowheads="1"/>
          </p:cNvSpPr>
          <p:nvPr/>
        </p:nvSpPr>
        <p:spPr bwMode="auto">
          <a:xfrm>
            <a:off x="2547938" y="2882900"/>
            <a:ext cx="1017587" cy="1182688"/>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582" name="AutoShape 54"/>
          <p:cNvSpPr>
            <a:spLocks noChangeArrowheads="1"/>
          </p:cNvSpPr>
          <p:nvPr/>
        </p:nvSpPr>
        <p:spPr bwMode="auto">
          <a:xfrm rot="-5400000">
            <a:off x="2239963" y="4527550"/>
            <a:ext cx="4572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590" name="AutoShape 62"/>
          <p:cNvSpPr>
            <a:spLocks noChangeArrowheads="1"/>
          </p:cNvSpPr>
          <p:nvPr/>
        </p:nvSpPr>
        <p:spPr bwMode="auto">
          <a:xfrm>
            <a:off x="2028825" y="4248150"/>
            <a:ext cx="393700"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651" name="Text Box 123"/>
          <p:cNvSpPr txBox="1">
            <a:spLocks noChangeArrowheads="1"/>
          </p:cNvSpPr>
          <p:nvPr/>
        </p:nvSpPr>
        <p:spPr bwMode="auto">
          <a:xfrm flipH="1">
            <a:off x="3886200" y="1816100"/>
            <a:ext cx="2108200" cy="519113"/>
          </a:xfrm>
          <a:prstGeom prst="rect">
            <a:avLst/>
          </a:prstGeom>
          <a:noFill/>
          <a:ln w="9525">
            <a:noFill/>
            <a:miter lim="800000"/>
            <a:headEnd/>
            <a:tailEnd/>
          </a:ln>
          <a:effectLst/>
        </p:spPr>
        <p:txBody>
          <a:bodyPr lIns="0" rIns="0" anchorCtr="1">
            <a:spAutoFit/>
          </a:bodyPr>
          <a:lstStyle/>
          <a:p>
            <a:r>
              <a:rPr lang="en-US" b="1">
                <a:solidFill>
                  <a:schemeClr val="accent2"/>
                </a:solidFill>
              </a:rPr>
              <a:t>Selected</a:t>
            </a:r>
          </a:p>
        </p:txBody>
      </p:sp>
      <p:grpSp>
        <p:nvGrpSpPr>
          <p:cNvPr id="406736" name="Group 208"/>
          <p:cNvGrpSpPr>
            <a:grpSpLocks/>
          </p:cNvGrpSpPr>
          <p:nvPr/>
        </p:nvGrpSpPr>
        <p:grpSpPr bwMode="auto">
          <a:xfrm>
            <a:off x="1544638" y="3736975"/>
            <a:ext cx="7142162" cy="2605088"/>
            <a:chOff x="949" y="2354"/>
            <a:chExt cx="4499" cy="1641"/>
          </a:xfrm>
        </p:grpSpPr>
        <p:grpSp>
          <p:nvGrpSpPr>
            <p:cNvPr id="406734" name="Group 206"/>
            <p:cNvGrpSpPr>
              <a:grpSpLocks/>
            </p:cNvGrpSpPr>
            <p:nvPr/>
          </p:nvGrpSpPr>
          <p:grpSpPr bwMode="auto">
            <a:xfrm>
              <a:off x="949" y="2354"/>
              <a:ext cx="4499" cy="1641"/>
              <a:chOff x="949" y="2354"/>
              <a:chExt cx="4499" cy="1641"/>
            </a:xfrm>
          </p:grpSpPr>
          <p:grpSp>
            <p:nvGrpSpPr>
              <p:cNvPr id="406635" name="Group 107"/>
              <p:cNvGrpSpPr>
                <a:grpSpLocks/>
              </p:cNvGrpSpPr>
              <p:nvPr/>
            </p:nvGrpSpPr>
            <p:grpSpPr bwMode="auto">
              <a:xfrm>
                <a:off x="949" y="2354"/>
                <a:ext cx="160" cy="104"/>
                <a:chOff x="2512" y="3432"/>
                <a:chExt cx="160" cy="104"/>
              </a:xfrm>
            </p:grpSpPr>
            <p:sp>
              <p:nvSpPr>
                <p:cNvPr id="406636" name="Line 108"/>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6637" name="Line 109"/>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6638" name="Group 110"/>
              <p:cNvGrpSpPr>
                <a:grpSpLocks/>
              </p:cNvGrpSpPr>
              <p:nvPr/>
            </p:nvGrpSpPr>
            <p:grpSpPr bwMode="auto">
              <a:xfrm>
                <a:off x="1897" y="3745"/>
                <a:ext cx="3551" cy="250"/>
                <a:chOff x="1905" y="3745"/>
                <a:chExt cx="3551" cy="250"/>
              </a:xfrm>
            </p:grpSpPr>
            <p:grpSp>
              <p:nvGrpSpPr>
                <p:cNvPr id="406639" name="Group 111"/>
                <p:cNvGrpSpPr>
                  <a:grpSpLocks/>
                </p:cNvGrpSpPr>
                <p:nvPr/>
              </p:nvGrpSpPr>
              <p:grpSpPr bwMode="auto">
                <a:xfrm>
                  <a:off x="2120" y="3816"/>
                  <a:ext cx="160" cy="104"/>
                  <a:chOff x="2512" y="3432"/>
                  <a:chExt cx="160" cy="104"/>
                </a:xfrm>
              </p:grpSpPr>
              <p:sp>
                <p:nvSpPr>
                  <p:cNvPr id="406640" name="Line 112"/>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6641" name="Line 113"/>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sp>
              <p:nvSpPr>
                <p:cNvPr id="406642" name="Text Box 114"/>
                <p:cNvSpPr txBox="1">
                  <a:spLocks noChangeArrowheads="1"/>
                </p:cNvSpPr>
                <p:nvPr/>
              </p:nvSpPr>
              <p:spPr bwMode="auto">
                <a:xfrm>
                  <a:off x="1905" y="3745"/>
                  <a:ext cx="3551" cy="250"/>
                </a:xfrm>
                <a:prstGeom prst="rect">
                  <a:avLst/>
                </a:prstGeom>
                <a:noFill/>
                <a:ln w="9525">
                  <a:noFill/>
                  <a:miter lim="800000"/>
                  <a:headEnd/>
                  <a:tailEnd/>
                </a:ln>
                <a:effectLst/>
              </p:spPr>
              <p:txBody>
                <a:bodyPr wrap="none" lIns="0" rIns="0" anchorCtr="1">
                  <a:spAutoFit/>
                </a:bodyPr>
                <a:lstStyle/>
                <a:p>
                  <a:r>
                    <a:rPr lang="en-US" sz="2000"/>
                    <a:t>            Minterms covered by essential prime implicants</a:t>
                  </a:r>
                </a:p>
              </p:txBody>
            </p:sp>
          </p:grpSp>
        </p:grpSp>
        <p:grpSp>
          <p:nvGrpSpPr>
            <p:cNvPr id="406632" name="Group 104"/>
            <p:cNvGrpSpPr>
              <a:grpSpLocks/>
            </p:cNvGrpSpPr>
            <p:nvPr/>
          </p:nvGrpSpPr>
          <p:grpSpPr bwMode="auto">
            <a:xfrm>
              <a:off x="2022" y="2356"/>
              <a:ext cx="160" cy="104"/>
              <a:chOff x="2512" y="3432"/>
              <a:chExt cx="160" cy="104"/>
            </a:xfrm>
          </p:grpSpPr>
          <p:sp>
            <p:nvSpPr>
              <p:cNvPr id="406633" name="Line 105"/>
              <p:cNvSpPr>
                <a:spLocks noChangeShapeType="1"/>
              </p:cNvSpPr>
              <p:nvPr/>
            </p:nvSpPr>
            <p:spPr bwMode="auto">
              <a:xfrm>
                <a:off x="2512" y="3456"/>
                <a:ext cx="8" cy="72"/>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6634" name="Line 106"/>
              <p:cNvSpPr>
                <a:spLocks noChangeShapeType="1"/>
              </p:cNvSpPr>
              <p:nvPr/>
            </p:nvSpPr>
            <p:spPr bwMode="auto">
              <a:xfrm flipV="1">
                <a:off x="2520" y="3432"/>
                <a:ext cx="152" cy="104"/>
              </a:xfrm>
              <a:prstGeom prst="line">
                <a:avLst/>
              </a:prstGeom>
              <a:noFill/>
              <a:ln w="28575">
                <a:solidFill>
                  <a:schemeClr val="accent2"/>
                </a:solidFill>
                <a:round/>
                <a:headEnd/>
                <a:tailEnd/>
              </a:ln>
              <a:effectLst/>
            </p:spPr>
            <p:txBody>
              <a:bodyPr lIns="0" rIns="0" anchorCtr="1">
                <a:spAutoFit/>
              </a:bodyPr>
              <a:lstStyle/>
              <a:p>
                <a:endParaRPr lang="en-CA"/>
              </a:p>
            </p:txBody>
          </p:sp>
        </p:grpSp>
      </p:grpSp>
      <p:grpSp>
        <p:nvGrpSpPr>
          <p:cNvPr id="406670" name="Group 142"/>
          <p:cNvGrpSpPr>
            <a:grpSpLocks/>
          </p:cNvGrpSpPr>
          <p:nvPr/>
        </p:nvGrpSpPr>
        <p:grpSpPr bwMode="auto">
          <a:xfrm>
            <a:off x="712788" y="2176463"/>
            <a:ext cx="3660775" cy="3825875"/>
            <a:chOff x="407" y="1368"/>
            <a:chExt cx="2361" cy="2410"/>
          </a:xfrm>
        </p:grpSpPr>
        <p:sp>
          <p:nvSpPr>
            <p:cNvPr id="406671" name="Rectangle 143"/>
            <p:cNvSpPr>
              <a:spLocks noChangeAspect="1" noChangeArrowheads="1"/>
            </p:cNvSpPr>
            <p:nvPr/>
          </p:nvSpPr>
          <p:spPr bwMode="auto">
            <a:xfrm>
              <a:off x="1305" y="3067"/>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672" name="Rectangle 144"/>
            <p:cNvSpPr>
              <a:spLocks noChangeAspect="1" noChangeArrowheads="1"/>
            </p:cNvSpPr>
            <p:nvPr/>
          </p:nvSpPr>
          <p:spPr bwMode="auto">
            <a:xfrm>
              <a:off x="2064" y="2258"/>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673" name="Rectangle 145"/>
            <p:cNvSpPr>
              <a:spLocks noChangeAspect="1" noChangeArrowheads="1"/>
            </p:cNvSpPr>
            <p:nvPr/>
          </p:nvSpPr>
          <p:spPr bwMode="auto">
            <a:xfrm>
              <a:off x="2062" y="1850"/>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74" name="Rectangle 146"/>
            <p:cNvSpPr>
              <a:spLocks noChangeAspect="1" noChangeArrowheads="1"/>
            </p:cNvSpPr>
            <p:nvPr/>
          </p:nvSpPr>
          <p:spPr bwMode="auto">
            <a:xfrm>
              <a:off x="2095" y="3049"/>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75" name="Rectangle 147"/>
            <p:cNvSpPr>
              <a:spLocks noChangeAspect="1" noChangeArrowheads="1"/>
            </p:cNvSpPr>
            <p:nvPr/>
          </p:nvSpPr>
          <p:spPr bwMode="auto">
            <a:xfrm>
              <a:off x="1339" y="2266"/>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76" name="Rectangle 148"/>
            <p:cNvSpPr>
              <a:spLocks noChangeAspect="1" noChangeArrowheads="1"/>
            </p:cNvSpPr>
            <p:nvPr/>
          </p:nvSpPr>
          <p:spPr bwMode="auto">
            <a:xfrm>
              <a:off x="1664" y="2258"/>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77" name="Rectangle 149"/>
            <p:cNvSpPr>
              <a:spLocks noChangeAspect="1" noChangeArrowheads="1"/>
            </p:cNvSpPr>
            <p:nvPr/>
          </p:nvSpPr>
          <p:spPr bwMode="auto">
            <a:xfrm>
              <a:off x="1339" y="2666"/>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78" name="Rectangle 150"/>
            <p:cNvSpPr>
              <a:spLocks noChangeAspect="1" noChangeArrowheads="1"/>
            </p:cNvSpPr>
            <p:nvPr/>
          </p:nvSpPr>
          <p:spPr bwMode="auto">
            <a:xfrm>
              <a:off x="1680" y="1850"/>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nvGrpSpPr>
            <p:cNvPr id="406679" name="Group 151"/>
            <p:cNvGrpSpPr>
              <a:grpSpLocks/>
            </p:cNvGrpSpPr>
            <p:nvPr/>
          </p:nvGrpSpPr>
          <p:grpSpPr bwMode="auto">
            <a:xfrm>
              <a:off x="407" y="1368"/>
              <a:ext cx="2361" cy="2410"/>
              <a:chOff x="95" y="1359"/>
              <a:chExt cx="2361" cy="2410"/>
            </a:xfrm>
          </p:grpSpPr>
          <p:sp>
            <p:nvSpPr>
              <p:cNvPr id="406680" name="Rectangle 152"/>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p>
                <a:endParaRPr lang="en-CA"/>
              </a:p>
            </p:txBody>
          </p:sp>
          <p:grpSp>
            <p:nvGrpSpPr>
              <p:cNvPr id="406681" name="Group 153"/>
              <p:cNvGrpSpPr>
                <a:grpSpLocks/>
              </p:cNvGrpSpPr>
              <p:nvPr/>
            </p:nvGrpSpPr>
            <p:grpSpPr bwMode="auto">
              <a:xfrm>
                <a:off x="95" y="1359"/>
                <a:ext cx="2361" cy="2410"/>
                <a:chOff x="383" y="1359"/>
                <a:chExt cx="2361" cy="2410"/>
              </a:xfrm>
            </p:grpSpPr>
            <p:sp>
              <p:nvSpPr>
                <p:cNvPr id="406682" name="Rectangle 154"/>
                <p:cNvSpPr>
                  <a:spLocks noChangeAspect="1" noChangeArrowheads="1"/>
                </p:cNvSpPr>
                <p:nvPr/>
              </p:nvSpPr>
              <p:spPr bwMode="auto">
                <a:xfrm>
                  <a:off x="1914" y="1760"/>
                  <a:ext cx="16" cy="1926"/>
                </a:xfrm>
                <a:prstGeom prst="rect">
                  <a:avLst/>
                </a:prstGeom>
                <a:solidFill>
                  <a:srgbClr val="000000"/>
                </a:solidFill>
                <a:ln w="9525">
                  <a:noFill/>
                  <a:miter lim="800000"/>
                  <a:headEnd/>
                  <a:tailEnd/>
                </a:ln>
              </p:spPr>
              <p:txBody>
                <a:bodyPr/>
                <a:lstStyle/>
                <a:p>
                  <a:endParaRPr lang="en-CA"/>
                </a:p>
              </p:txBody>
            </p:sp>
            <p:sp>
              <p:nvSpPr>
                <p:cNvPr id="406683" name="Rectangle 155"/>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6684" name="Rectangle 156"/>
                <p:cNvSpPr>
                  <a:spLocks noChangeAspect="1" noChangeArrowheads="1"/>
                </p:cNvSpPr>
                <p:nvPr/>
              </p:nvSpPr>
              <p:spPr bwMode="auto">
                <a:xfrm>
                  <a:off x="809" y="1760"/>
                  <a:ext cx="1495" cy="1621"/>
                </a:xfrm>
                <a:prstGeom prst="rect">
                  <a:avLst/>
                </a:prstGeom>
                <a:noFill/>
                <a:ln w="38100">
                  <a:solidFill>
                    <a:srgbClr val="000000"/>
                  </a:solidFill>
                  <a:miter lim="800000"/>
                  <a:headEnd/>
                  <a:tailEnd/>
                </a:ln>
              </p:spPr>
              <p:txBody>
                <a:bodyPr/>
                <a:lstStyle/>
                <a:p>
                  <a:endParaRPr lang="en-CA"/>
                </a:p>
              </p:txBody>
            </p:sp>
            <p:sp>
              <p:nvSpPr>
                <p:cNvPr id="406685" name="Rectangle 157"/>
                <p:cNvSpPr>
                  <a:spLocks noChangeAspect="1" noChangeArrowheads="1"/>
                </p:cNvSpPr>
                <p:nvPr/>
              </p:nvSpPr>
              <p:spPr bwMode="auto">
                <a:xfrm>
                  <a:off x="2577" y="2454"/>
                  <a:ext cx="142"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a:t>
                  </a:r>
                  <a:endParaRPr lang="en-US" sz="3200" b="1"/>
                </a:p>
              </p:txBody>
            </p:sp>
            <p:sp>
              <p:nvSpPr>
                <p:cNvPr id="406686" name="Rectangle 158"/>
                <p:cNvSpPr>
                  <a:spLocks noChangeAspect="1" noChangeArrowheads="1"/>
                </p:cNvSpPr>
                <p:nvPr/>
              </p:nvSpPr>
              <p:spPr bwMode="auto">
                <a:xfrm>
                  <a:off x="1510" y="3519"/>
                  <a:ext cx="15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D</a:t>
                  </a:r>
                  <a:endParaRPr lang="en-US" sz="3200" b="1"/>
                </a:p>
              </p:txBody>
            </p:sp>
            <p:sp>
              <p:nvSpPr>
                <p:cNvPr id="406687" name="Rectangle 159"/>
                <p:cNvSpPr>
                  <a:spLocks noChangeAspect="1" noChangeArrowheads="1"/>
                </p:cNvSpPr>
                <p:nvPr/>
              </p:nvSpPr>
              <p:spPr bwMode="auto">
                <a:xfrm>
                  <a:off x="392" y="2826"/>
                  <a:ext cx="15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a:t>
                  </a:r>
                  <a:endParaRPr lang="en-US" sz="3200" b="1"/>
                </a:p>
              </p:txBody>
            </p:sp>
            <p:sp>
              <p:nvSpPr>
                <p:cNvPr id="406688" name="Rectangle 160"/>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6689" name="Rectangle 161"/>
                <p:cNvSpPr>
                  <a:spLocks noChangeAspect="1" noChangeArrowheads="1"/>
                </p:cNvSpPr>
                <p:nvPr/>
              </p:nvSpPr>
              <p:spPr bwMode="auto">
                <a:xfrm rot="-5400000">
                  <a:off x="1773" y="1236"/>
                  <a:ext cx="16" cy="1926"/>
                </a:xfrm>
                <a:prstGeom prst="rect">
                  <a:avLst/>
                </a:prstGeom>
                <a:solidFill>
                  <a:srgbClr val="000000"/>
                </a:solidFill>
                <a:ln w="9525">
                  <a:noFill/>
                  <a:miter lim="800000"/>
                  <a:headEnd/>
                  <a:tailEnd/>
                </a:ln>
              </p:spPr>
              <p:txBody>
                <a:bodyPr/>
                <a:lstStyle/>
                <a:p>
                  <a:endParaRPr lang="en-CA"/>
                </a:p>
              </p:txBody>
            </p:sp>
            <p:sp>
              <p:nvSpPr>
                <p:cNvPr id="406690" name="Rectangle 162"/>
                <p:cNvSpPr>
                  <a:spLocks noChangeAspect="1" noChangeArrowheads="1"/>
                </p:cNvSpPr>
                <p:nvPr/>
              </p:nvSpPr>
              <p:spPr bwMode="auto">
                <a:xfrm rot="-5400000">
                  <a:off x="1773" y="2006"/>
                  <a:ext cx="16" cy="1926"/>
                </a:xfrm>
                <a:prstGeom prst="rect">
                  <a:avLst/>
                </a:prstGeom>
                <a:solidFill>
                  <a:srgbClr val="000000"/>
                </a:solidFill>
                <a:ln w="9525">
                  <a:noFill/>
                  <a:miter lim="800000"/>
                  <a:headEnd/>
                  <a:tailEnd/>
                </a:ln>
              </p:spPr>
              <p:txBody>
                <a:bodyPr/>
                <a:lstStyle/>
                <a:p>
                  <a:endParaRPr lang="en-CA"/>
                </a:p>
              </p:txBody>
            </p:sp>
            <p:sp>
              <p:nvSpPr>
                <p:cNvPr id="406691" name="Rectangle 163"/>
                <p:cNvSpPr>
                  <a:spLocks noChangeAspect="1" noChangeArrowheads="1"/>
                </p:cNvSpPr>
                <p:nvPr/>
              </p:nvSpPr>
              <p:spPr bwMode="auto">
                <a:xfrm>
                  <a:off x="1877" y="1359"/>
                  <a:ext cx="153"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a:t>
                  </a:r>
                  <a:endParaRPr lang="en-US" sz="3200" b="1"/>
                </a:p>
              </p:txBody>
            </p:sp>
          </p:grpSp>
        </p:grpSp>
        <p:sp>
          <p:nvSpPr>
            <p:cNvPr id="406692" name="Rectangle 164"/>
            <p:cNvSpPr>
              <a:spLocks noChangeAspect="1" noChangeArrowheads="1"/>
            </p:cNvSpPr>
            <p:nvPr/>
          </p:nvSpPr>
          <p:spPr bwMode="auto">
            <a:xfrm>
              <a:off x="971" y="2282"/>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693" name="Rectangle 165"/>
            <p:cNvSpPr>
              <a:spLocks noChangeAspect="1" noChangeArrowheads="1"/>
            </p:cNvSpPr>
            <p:nvPr/>
          </p:nvSpPr>
          <p:spPr bwMode="auto">
            <a:xfrm>
              <a:off x="1711" y="3072"/>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grpSp>
        <p:nvGrpSpPr>
          <p:cNvPr id="406694" name="Group 166"/>
          <p:cNvGrpSpPr>
            <a:grpSpLocks/>
          </p:cNvGrpSpPr>
          <p:nvPr/>
        </p:nvGrpSpPr>
        <p:grpSpPr bwMode="auto">
          <a:xfrm>
            <a:off x="4784725" y="2173288"/>
            <a:ext cx="3660775" cy="3825875"/>
            <a:chOff x="407" y="1368"/>
            <a:chExt cx="2361" cy="2410"/>
          </a:xfrm>
        </p:grpSpPr>
        <p:sp>
          <p:nvSpPr>
            <p:cNvPr id="406695" name="Rectangle 167"/>
            <p:cNvSpPr>
              <a:spLocks noChangeAspect="1" noChangeArrowheads="1"/>
            </p:cNvSpPr>
            <p:nvPr/>
          </p:nvSpPr>
          <p:spPr bwMode="auto">
            <a:xfrm>
              <a:off x="1305" y="3067"/>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696" name="Rectangle 168"/>
            <p:cNvSpPr>
              <a:spLocks noChangeAspect="1" noChangeArrowheads="1"/>
            </p:cNvSpPr>
            <p:nvPr/>
          </p:nvSpPr>
          <p:spPr bwMode="auto">
            <a:xfrm>
              <a:off x="2064" y="2258"/>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697" name="Rectangle 169"/>
            <p:cNvSpPr>
              <a:spLocks noChangeAspect="1" noChangeArrowheads="1"/>
            </p:cNvSpPr>
            <p:nvPr/>
          </p:nvSpPr>
          <p:spPr bwMode="auto">
            <a:xfrm>
              <a:off x="2062" y="1850"/>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98" name="Rectangle 170"/>
            <p:cNvSpPr>
              <a:spLocks noChangeAspect="1" noChangeArrowheads="1"/>
            </p:cNvSpPr>
            <p:nvPr/>
          </p:nvSpPr>
          <p:spPr bwMode="auto">
            <a:xfrm>
              <a:off x="2095" y="3049"/>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699" name="Rectangle 171"/>
            <p:cNvSpPr>
              <a:spLocks noChangeAspect="1" noChangeArrowheads="1"/>
            </p:cNvSpPr>
            <p:nvPr/>
          </p:nvSpPr>
          <p:spPr bwMode="auto">
            <a:xfrm>
              <a:off x="1339" y="2266"/>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700" name="Rectangle 172"/>
            <p:cNvSpPr>
              <a:spLocks noChangeAspect="1" noChangeArrowheads="1"/>
            </p:cNvSpPr>
            <p:nvPr/>
          </p:nvSpPr>
          <p:spPr bwMode="auto">
            <a:xfrm>
              <a:off x="1664" y="2258"/>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701" name="Rectangle 173"/>
            <p:cNvSpPr>
              <a:spLocks noChangeAspect="1" noChangeArrowheads="1"/>
            </p:cNvSpPr>
            <p:nvPr/>
          </p:nvSpPr>
          <p:spPr bwMode="auto">
            <a:xfrm>
              <a:off x="1339" y="2666"/>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x</a:t>
              </a:r>
              <a:endParaRPr lang="en-US" sz="3200" b="1"/>
            </a:p>
          </p:txBody>
        </p:sp>
        <p:sp>
          <p:nvSpPr>
            <p:cNvPr id="406702" name="Rectangle 174"/>
            <p:cNvSpPr>
              <a:spLocks noChangeAspect="1" noChangeArrowheads="1"/>
            </p:cNvSpPr>
            <p:nvPr/>
          </p:nvSpPr>
          <p:spPr bwMode="auto">
            <a:xfrm>
              <a:off x="1680" y="1850"/>
              <a:ext cx="106"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nvGrpSpPr>
            <p:cNvPr id="406703" name="Group 175"/>
            <p:cNvGrpSpPr>
              <a:grpSpLocks/>
            </p:cNvGrpSpPr>
            <p:nvPr/>
          </p:nvGrpSpPr>
          <p:grpSpPr bwMode="auto">
            <a:xfrm>
              <a:off x="407" y="1368"/>
              <a:ext cx="2361" cy="2410"/>
              <a:chOff x="95" y="1359"/>
              <a:chExt cx="2361" cy="2410"/>
            </a:xfrm>
          </p:grpSpPr>
          <p:sp>
            <p:nvSpPr>
              <p:cNvPr id="406704" name="Rectangle 176"/>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p>
                <a:endParaRPr lang="en-CA"/>
              </a:p>
            </p:txBody>
          </p:sp>
          <p:grpSp>
            <p:nvGrpSpPr>
              <p:cNvPr id="406705" name="Group 177"/>
              <p:cNvGrpSpPr>
                <a:grpSpLocks/>
              </p:cNvGrpSpPr>
              <p:nvPr/>
            </p:nvGrpSpPr>
            <p:grpSpPr bwMode="auto">
              <a:xfrm>
                <a:off x="95" y="1359"/>
                <a:ext cx="2361" cy="2410"/>
                <a:chOff x="383" y="1359"/>
                <a:chExt cx="2361" cy="2410"/>
              </a:xfrm>
            </p:grpSpPr>
            <p:sp>
              <p:nvSpPr>
                <p:cNvPr id="406706" name="Rectangle 178"/>
                <p:cNvSpPr>
                  <a:spLocks noChangeAspect="1" noChangeArrowheads="1"/>
                </p:cNvSpPr>
                <p:nvPr/>
              </p:nvSpPr>
              <p:spPr bwMode="auto">
                <a:xfrm>
                  <a:off x="1914" y="1760"/>
                  <a:ext cx="16" cy="1926"/>
                </a:xfrm>
                <a:prstGeom prst="rect">
                  <a:avLst/>
                </a:prstGeom>
                <a:solidFill>
                  <a:srgbClr val="000000"/>
                </a:solidFill>
                <a:ln w="9525">
                  <a:noFill/>
                  <a:miter lim="800000"/>
                  <a:headEnd/>
                  <a:tailEnd/>
                </a:ln>
              </p:spPr>
              <p:txBody>
                <a:bodyPr/>
                <a:lstStyle/>
                <a:p>
                  <a:endParaRPr lang="en-CA"/>
                </a:p>
              </p:txBody>
            </p:sp>
            <p:sp>
              <p:nvSpPr>
                <p:cNvPr id="406707" name="Rectangle 179"/>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6708" name="Rectangle 180"/>
                <p:cNvSpPr>
                  <a:spLocks noChangeAspect="1" noChangeArrowheads="1"/>
                </p:cNvSpPr>
                <p:nvPr/>
              </p:nvSpPr>
              <p:spPr bwMode="auto">
                <a:xfrm>
                  <a:off x="809" y="1760"/>
                  <a:ext cx="1495" cy="1621"/>
                </a:xfrm>
                <a:prstGeom prst="rect">
                  <a:avLst/>
                </a:prstGeom>
                <a:noFill/>
                <a:ln w="38100">
                  <a:solidFill>
                    <a:srgbClr val="000000"/>
                  </a:solidFill>
                  <a:miter lim="800000"/>
                  <a:headEnd/>
                  <a:tailEnd/>
                </a:ln>
              </p:spPr>
              <p:txBody>
                <a:bodyPr/>
                <a:lstStyle/>
                <a:p>
                  <a:endParaRPr lang="en-CA"/>
                </a:p>
              </p:txBody>
            </p:sp>
            <p:sp>
              <p:nvSpPr>
                <p:cNvPr id="406709" name="Rectangle 181"/>
                <p:cNvSpPr>
                  <a:spLocks noChangeAspect="1" noChangeArrowheads="1"/>
                </p:cNvSpPr>
                <p:nvPr/>
              </p:nvSpPr>
              <p:spPr bwMode="auto">
                <a:xfrm>
                  <a:off x="2577" y="2454"/>
                  <a:ext cx="142"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B</a:t>
                  </a:r>
                  <a:endParaRPr lang="en-US" sz="3200" b="1"/>
                </a:p>
              </p:txBody>
            </p:sp>
            <p:sp>
              <p:nvSpPr>
                <p:cNvPr id="406710" name="Rectangle 182"/>
                <p:cNvSpPr>
                  <a:spLocks noChangeAspect="1" noChangeArrowheads="1"/>
                </p:cNvSpPr>
                <p:nvPr/>
              </p:nvSpPr>
              <p:spPr bwMode="auto">
                <a:xfrm>
                  <a:off x="1510" y="3519"/>
                  <a:ext cx="15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D</a:t>
                  </a:r>
                  <a:endParaRPr lang="en-US" sz="3200" b="1"/>
                </a:p>
              </p:txBody>
            </p:sp>
            <p:sp>
              <p:nvSpPr>
                <p:cNvPr id="406711" name="Rectangle 183"/>
                <p:cNvSpPr>
                  <a:spLocks noChangeAspect="1" noChangeArrowheads="1"/>
                </p:cNvSpPr>
                <p:nvPr/>
              </p:nvSpPr>
              <p:spPr bwMode="auto">
                <a:xfrm>
                  <a:off x="392" y="2826"/>
                  <a:ext cx="154"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A</a:t>
                  </a:r>
                  <a:endParaRPr lang="en-US" sz="3200" b="1"/>
                </a:p>
              </p:txBody>
            </p:sp>
            <p:sp>
              <p:nvSpPr>
                <p:cNvPr id="406712" name="Rectangle 184"/>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p>
                  <a:endParaRPr lang="en-CA"/>
                </a:p>
              </p:txBody>
            </p:sp>
            <p:sp>
              <p:nvSpPr>
                <p:cNvPr id="406713" name="Rectangle 185"/>
                <p:cNvSpPr>
                  <a:spLocks noChangeAspect="1" noChangeArrowheads="1"/>
                </p:cNvSpPr>
                <p:nvPr/>
              </p:nvSpPr>
              <p:spPr bwMode="auto">
                <a:xfrm rot="-5400000">
                  <a:off x="1773" y="1236"/>
                  <a:ext cx="16" cy="1926"/>
                </a:xfrm>
                <a:prstGeom prst="rect">
                  <a:avLst/>
                </a:prstGeom>
                <a:solidFill>
                  <a:srgbClr val="000000"/>
                </a:solidFill>
                <a:ln w="9525">
                  <a:noFill/>
                  <a:miter lim="800000"/>
                  <a:headEnd/>
                  <a:tailEnd/>
                </a:ln>
              </p:spPr>
              <p:txBody>
                <a:bodyPr/>
                <a:lstStyle/>
                <a:p>
                  <a:endParaRPr lang="en-CA"/>
                </a:p>
              </p:txBody>
            </p:sp>
            <p:sp>
              <p:nvSpPr>
                <p:cNvPr id="406714" name="Rectangle 186"/>
                <p:cNvSpPr>
                  <a:spLocks noChangeAspect="1" noChangeArrowheads="1"/>
                </p:cNvSpPr>
                <p:nvPr/>
              </p:nvSpPr>
              <p:spPr bwMode="auto">
                <a:xfrm rot="-5400000">
                  <a:off x="1773" y="2006"/>
                  <a:ext cx="16" cy="1926"/>
                </a:xfrm>
                <a:prstGeom prst="rect">
                  <a:avLst/>
                </a:prstGeom>
                <a:solidFill>
                  <a:srgbClr val="000000"/>
                </a:solidFill>
                <a:ln w="9525">
                  <a:noFill/>
                  <a:miter lim="800000"/>
                  <a:headEnd/>
                  <a:tailEnd/>
                </a:ln>
              </p:spPr>
              <p:txBody>
                <a:bodyPr/>
                <a:lstStyle/>
                <a:p>
                  <a:endParaRPr lang="en-CA"/>
                </a:p>
              </p:txBody>
            </p:sp>
            <p:sp>
              <p:nvSpPr>
                <p:cNvPr id="406715" name="Rectangle 187"/>
                <p:cNvSpPr>
                  <a:spLocks noChangeAspect="1" noChangeArrowheads="1"/>
                </p:cNvSpPr>
                <p:nvPr/>
              </p:nvSpPr>
              <p:spPr bwMode="auto">
                <a:xfrm>
                  <a:off x="1877" y="1359"/>
                  <a:ext cx="153"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C</a:t>
                  </a:r>
                  <a:endParaRPr lang="en-US" sz="3200" b="1"/>
                </a:p>
              </p:txBody>
            </p:sp>
          </p:grpSp>
        </p:grpSp>
        <p:sp>
          <p:nvSpPr>
            <p:cNvPr id="406716" name="Rectangle 188"/>
            <p:cNvSpPr>
              <a:spLocks noChangeAspect="1" noChangeArrowheads="1"/>
            </p:cNvSpPr>
            <p:nvPr/>
          </p:nvSpPr>
          <p:spPr bwMode="auto">
            <a:xfrm>
              <a:off x="971" y="2282"/>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sp>
          <p:nvSpPr>
            <p:cNvPr id="406717" name="Rectangle 189"/>
            <p:cNvSpPr>
              <a:spLocks noChangeAspect="1" noChangeArrowheads="1"/>
            </p:cNvSpPr>
            <p:nvPr/>
          </p:nvSpPr>
          <p:spPr bwMode="auto">
            <a:xfrm>
              <a:off x="1711" y="3072"/>
              <a:ext cx="107" cy="250"/>
            </a:xfrm>
            <a:prstGeom prst="rect">
              <a:avLst/>
            </a:prstGeom>
            <a:noFill/>
            <a:ln w="9525">
              <a:noFill/>
              <a:miter lim="800000"/>
              <a:headEnd/>
              <a:tailEnd/>
            </a:ln>
          </p:spPr>
          <p:txBody>
            <a:bodyPr wrap="none" lIns="0" tIns="0" rIns="0" bIns="0">
              <a:spAutoFit/>
            </a:bodyPr>
            <a:lstStyle/>
            <a:p>
              <a:pPr>
                <a:buClrTx/>
              </a:pPr>
              <a:r>
                <a:rPr lang="en-US" sz="2600" b="1">
                  <a:solidFill>
                    <a:srgbClr val="000000"/>
                  </a:solidFill>
                </a:rPr>
                <a:t>1</a:t>
              </a:r>
              <a:endParaRPr lang="en-US" sz="3200" b="1"/>
            </a:p>
          </p:txBody>
        </p:sp>
      </p:grpSp>
      <p:grpSp>
        <p:nvGrpSpPr>
          <p:cNvPr id="406731" name="Group 203"/>
          <p:cNvGrpSpPr>
            <a:grpSpLocks/>
          </p:cNvGrpSpPr>
          <p:nvPr/>
        </p:nvGrpSpPr>
        <p:grpSpPr bwMode="auto">
          <a:xfrm>
            <a:off x="5059363" y="2257425"/>
            <a:ext cx="2714625" cy="3436938"/>
            <a:chOff x="3187" y="1422"/>
            <a:chExt cx="1710" cy="2165"/>
          </a:xfrm>
        </p:grpSpPr>
        <p:grpSp>
          <p:nvGrpSpPr>
            <p:cNvPr id="406724" name="Group 196"/>
            <p:cNvGrpSpPr>
              <a:grpSpLocks/>
            </p:cNvGrpSpPr>
            <p:nvPr/>
          </p:nvGrpSpPr>
          <p:grpSpPr bwMode="auto">
            <a:xfrm>
              <a:off x="4172" y="1579"/>
              <a:ext cx="725" cy="2008"/>
              <a:chOff x="560" y="1600"/>
              <a:chExt cx="296" cy="2008"/>
            </a:xfrm>
          </p:grpSpPr>
          <p:grpSp>
            <p:nvGrpSpPr>
              <p:cNvPr id="406725" name="Group 197"/>
              <p:cNvGrpSpPr>
                <a:grpSpLocks/>
              </p:cNvGrpSpPr>
              <p:nvPr/>
            </p:nvGrpSpPr>
            <p:grpSpPr bwMode="auto">
              <a:xfrm flipV="1">
                <a:off x="568" y="3048"/>
                <a:ext cx="288" cy="560"/>
                <a:chOff x="1432" y="1608"/>
                <a:chExt cx="696" cy="560"/>
              </a:xfrm>
            </p:grpSpPr>
            <p:sp>
              <p:nvSpPr>
                <p:cNvPr id="406726" name="AutoShape 198"/>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727" name="Rectangle 199"/>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nvGrpSpPr>
              <p:cNvPr id="406728" name="Group 200"/>
              <p:cNvGrpSpPr>
                <a:grpSpLocks/>
              </p:cNvGrpSpPr>
              <p:nvPr/>
            </p:nvGrpSpPr>
            <p:grpSpPr bwMode="auto">
              <a:xfrm>
                <a:off x="560" y="1600"/>
                <a:ext cx="272" cy="560"/>
                <a:chOff x="1432" y="1608"/>
                <a:chExt cx="696" cy="560"/>
              </a:xfrm>
            </p:grpSpPr>
            <p:sp>
              <p:nvSpPr>
                <p:cNvPr id="406729" name="AutoShape 201"/>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730" name="Rectangle 202"/>
                <p:cNvSpPr>
                  <a:spLocks noChangeArrowheads="1"/>
                </p:cNvSpPr>
                <p:nvPr/>
              </p:nvSpPr>
              <p:spPr bwMode="auto">
                <a:xfrm>
                  <a:off x="1432" y="1608"/>
                  <a:ext cx="696" cy="112"/>
                </a:xfrm>
                <a:prstGeom prst="rect">
                  <a:avLst/>
                </a:prstGeom>
                <a:solidFill>
                  <a:schemeClr val="bg1"/>
                </a:solidFill>
                <a:ln w="9525">
                  <a:noFill/>
                  <a:miter lim="800000"/>
                  <a:headEnd/>
                  <a:tailEnd/>
                </a:ln>
                <a:effectLst/>
              </p:spPr>
              <p:txBody>
                <a:bodyPr wrap="none" lIns="0" rIns="0" anchor="ctr">
                  <a:spAutoFit/>
                </a:bodyPr>
                <a:lstStyle/>
                <a:p>
                  <a:endParaRPr lang="en-CA"/>
                </a:p>
              </p:txBody>
            </p:sp>
          </p:grpSp>
        </p:grpSp>
        <p:sp>
          <p:nvSpPr>
            <p:cNvPr id="406652" name="Line 124"/>
            <p:cNvSpPr>
              <a:spLocks noChangeShapeType="1"/>
            </p:cNvSpPr>
            <p:nvPr/>
          </p:nvSpPr>
          <p:spPr bwMode="auto">
            <a:xfrm>
              <a:off x="3187" y="1422"/>
              <a:ext cx="1248" cy="461"/>
            </a:xfrm>
            <a:prstGeom prst="line">
              <a:avLst/>
            </a:prstGeom>
            <a:noFill/>
            <a:ln w="28575">
              <a:solidFill>
                <a:schemeClr val="accent2"/>
              </a:solidFill>
              <a:round/>
              <a:headEnd/>
              <a:tailEnd/>
            </a:ln>
            <a:effectLst/>
          </p:spPr>
          <p:txBody>
            <a:bodyPr lIns="0" rIns="0" anchorCtr="1">
              <a:spAutoFit/>
            </a:bodyPr>
            <a:lstStyle/>
            <a:p>
              <a:endParaRPr lang="en-CA"/>
            </a:p>
          </p:txBody>
        </p:sp>
      </p:grpSp>
      <p:grpSp>
        <p:nvGrpSpPr>
          <p:cNvPr id="406723" name="Group 195"/>
          <p:cNvGrpSpPr>
            <a:grpSpLocks/>
          </p:cNvGrpSpPr>
          <p:nvPr/>
        </p:nvGrpSpPr>
        <p:grpSpPr bwMode="auto">
          <a:xfrm>
            <a:off x="5075238" y="2298700"/>
            <a:ext cx="2041525" cy="2998788"/>
            <a:chOff x="3197" y="1448"/>
            <a:chExt cx="1286" cy="1889"/>
          </a:xfrm>
        </p:grpSpPr>
        <p:sp>
          <p:nvSpPr>
            <p:cNvPr id="406653" name="Line 125"/>
            <p:cNvSpPr>
              <a:spLocks noChangeShapeType="1"/>
            </p:cNvSpPr>
            <p:nvPr/>
          </p:nvSpPr>
          <p:spPr bwMode="auto">
            <a:xfrm>
              <a:off x="3197" y="1448"/>
              <a:ext cx="817" cy="1754"/>
            </a:xfrm>
            <a:prstGeom prst="line">
              <a:avLst/>
            </a:prstGeom>
            <a:noFill/>
            <a:ln w="28575">
              <a:solidFill>
                <a:schemeClr val="accent2"/>
              </a:solidFill>
              <a:round/>
              <a:headEnd/>
              <a:tailEnd/>
            </a:ln>
            <a:effectLst/>
          </p:spPr>
          <p:txBody>
            <a:bodyPr lIns="0" rIns="0" anchorCtr="1">
              <a:spAutoFit/>
            </a:bodyPr>
            <a:lstStyle/>
            <a:p>
              <a:endParaRPr lang="en-CA"/>
            </a:p>
          </p:txBody>
        </p:sp>
        <p:sp>
          <p:nvSpPr>
            <p:cNvPr id="406722" name="AutoShape 194"/>
            <p:cNvSpPr>
              <a:spLocks noChangeArrowheads="1"/>
            </p:cNvSpPr>
            <p:nvPr/>
          </p:nvSpPr>
          <p:spPr bwMode="auto">
            <a:xfrm rot="-5400000">
              <a:off x="4003" y="2857"/>
              <a:ext cx="288" cy="67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grpSp>
        <p:nvGrpSpPr>
          <p:cNvPr id="406719" name="Group 191"/>
          <p:cNvGrpSpPr>
            <a:grpSpLocks/>
          </p:cNvGrpSpPr>
          <p:nvPr/>
        </p:nvGrpSpPr>
        <p:grpSpPr bwMode="auto">
          <a:xfrm>
            <a:off x="5502275" y="1789113"/>
            <a:ext cx="2209800" cy="2184400"/>
            <a:chOff x="3475" y="1136"/>
            <a:chExt cx="1392" cy="1376"/>
          </a:xfrm>
        </p:grpSpPr>
        <p:sp>
          <p:nvSpPr>
            <p:cNvPr id="406556" name="AutoShape 28"/>
            <p:cNvSpPr>
              <a:spLocks noChangeArrowheads="1"/>
            </p:cNvSpPr>
            <p:nvPr/>
          </p:nvSpPr>
          <p:spPr bwMode="auto">
            <a:xfrm rot="-5400000">
              <a:off x="4055" y="1700"/>
              <a:ext cx="232" cy="1392"/>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grpSp>
          <p:nvGrpSpPr>
            <p:cNvPr id="406718" name="Group 190"/>
            <p:cNvGrpSpPr>
              <a:grpSpLocks/>
            </p:cNvGrpSpPr>
            <p:nvPr/>
          </p:nvGrpSpPr>
          <p:grpSpPr bwMode="auto">
            <a:xfrm>
              <a:off x="3672" y="1136"/>
              <a:ext cx="1168" cy="1288"/>
              <a:chOff x="3672" y="1136"/>
              <a:chExt cx="1168" cy="1288"/>
            </a:xfrm>
          </p:grpSpPr>
          <p:sp>
            <p:nvSpPr>
              <p:cNvPr id="406618" name="Text Box 90"/>
              <p:cNvSpPr txBox="1">
                <a:spLocks noChangeArrowheads="1"/>
              </p:cNvSpPr>
              <p:nvPr/>
            </p:nvSpPr>
            <p:spPr bwMode="auto">
              <a:xfrm>
                <a:off x="3672" y="1136"/>
                <a:ext cx="1168" cy="327"/>
              </a:xfrm>
              <a:prstGeom prst="rect">
                <a:avLst/>
              </a:prstGeom>
              <a:noFill/>
              <a:ln w="9525">
                <a:noFill/>
                <a:miter lim="800000"/>
                <a:headEnd/>
                <a:tailEnd/>
              </a:ln>
              <a:effectLst/>
            </p:spPr>
            <p:txBody>
              <a:bodyPr lIns="0" rIns="0" anchorCtr="1">
                <a:spAutoFit/>
              </a:bodyPr>
              <a:lstStyle/>
              <a:p>
                <a:r>
                  <a:rPr lang="en-US" b="1">
                    <a:solidFill>
                      <a:schemeClr val="accent2"/>
                    </a:solidFill>
                  </a:rPr>
                  <a:t>Essential</a:t>
                </a:r>
              </a:p>
            </p:txBody>
          </p:sp>
          <p:sp>
            <p:nvSpPr>
              <p:cNvPr id="406621" name="Line 93"/>
              <p:cNvSpPr>
                <a:spLocks noChangeShapeType="1"/>
              </p:cNvSpPr>
              <p:nvPr/>
            </p:nvSpPr>
            <p:spPr bwMode="auto">
              <a:xfrm flipH="1">
                <a:off x="4072" y="1408"/>
                <a:ext cx="264" cy="1016"/>
              </a:xfrm>
              <a:prstGeom prst="line">
                <a:avLst/>
              </a:prstGeom>
              <a:noFill/>
              <a:ln w="28575">
                <a:solidFill>
                  <a:schemeClr val="accent2"/>
                </a:solidFill>
                <a:round/>
                <a:headEnd/>
                <a:tailEnd/>
              </a:ln>
              <a:effectLst/>
            </p:spPr>
            <p:txBody>
              <a:bodyPr lIns="0" rIns="0" anchorCtr="1">
                <a:spAutoFit/>
              </a:bodyPr>
              <a:lstStyle/>
              <a:p>
                <a:endParaRPr lang="en-CA"/>
              </a:p>
            </p:txBody>
          </p:sp>
        </p:grpSp>
      </p:grpSp>
      <p:sp>
        <p:nvSpPr>
          <p:cNvPr id="406732" name="AutoShape 204"/>
          <p:cNvSpPr>
            <a:spLocks noChangeArrowheads="1"/>
          </p:cNvSpPr>
          <p:nvPr/>
        </p:nvSpPr>
        <p:spPr bwMode="auto">
          <a:xfrm rot="-5400000">
            <a:off x="2318544" y="2705894"/>
            <a:ext cx="457200" cy="2198688"/>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
        <p:nvSpPr>
          <p:cNvPr id="406733" name="AutoShape 205"/>
          <p:cNvSpPr>
            <a:spLocks noChangeArrowheads="1"/>
          </p:cNvSpPr>
          <p:nvPr/>
        </p:nvSpPr>
        <p:spPr bwMode="auto">
          <a:xfrm>
            <a:off x="2079625" y="3646488"/>
            <a:ext cx="306388" cy="1066800"/>
          </a:xfrm>
          <a:prstGeom prst="roundRect">
            <a:avLst>
              <a:gd name="adj" fmla="val 16667"/>
            </a:avLst>
          </a:prstGeom>
          <a:noFill/>
          <a:ln w="38100">
            <a:solidFill>
              <a:schemeClr val="accent2"/>
            </a:solidFill>
            <a:round/>
            <a:headEnd/>
            <a:tailEnd/>
          </a:ln>
          <a:effectLst/>
        </p:spPr>
        <p:txBody>
          <a:bodyPr lIns="0" rIns="0" anchor="ctr">
            <a:spAutoFit/>
          </a:bodyP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732"/>
                                        </p:tgtEl>
                                        <p:attrNameLst>
                                          <p:attrName>style.visibility</p:attrName>
                                        </p:attrNameLst>
                                      </p:cBhvr>
                                      <p:to>
                                        <p:strVal val="visible"/>
                                      </p:to>
                                    </p:set>
                                  </p:childTnLst>
                                  <p:subTnLst>
                                    <p:animClr>
                                      <p:cBhvr override="childStyle">
                                        <p:cTn dur="1" fill="hold" display="0" masterRel="nextClick" afterEffect="1"/>
                                        <p:tgtEl>
                                          <p:spTgt spid="406732"/>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55"/>
                                        </p:tgtEl>
                                        <p:attrNameLst>
                                          <p:attrName>style.visibility</p:attrName>
                                        </p:attrNameLst>
                                      </p:cBhvr>
                                      <p:to>
                                        <p:strVal val="visible"/>
                                      </p:to>
                                    </p:set>
                                  </p:childTnLst>
                                  <p:subTnLst>
                                    <p:animClr>
                                      <p:cBhvr override="childStyle">
                                        <p:cTn dur="1" fill="hold" display="0" masterRel="nextClick" afterEffect="1"/>
                                        <p:tgtEl>
                                          <p:spTgt spid="406555"/>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90"/>
                                        </p:tgtEl>
                                        <p:attrNameLst>
                                          <p:attrName>style.visibility</p:attrName>
                                        </p:attrNameLst>
                                      </p:cBhvr>
                                      <p:to>
                                        <p:strVal val="visible"/>
                                      </p:to>
                                    </p:set>
                                  </p:childTnLst>
                                  <p:subTnLst>
                                    <p:animClr>
                                      <p:cBhvr override="childStyle">
                                        <p:cTn dur="1" fill="hold" display="0" masterRel="nextClick" afterEffect="1"/>
                                        <p:tgtEl>
                                          <p:spTgt spid="406590"/>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733"/>
                                        </p:tgtEl>
                                        <p:attrNameLst>
                                          <p:attrName>style.visibility</p:attrName>
                                        </p:attrNameLst>
                                      </p:cBhvr>
                                      <p:to>
                                        <p:strVal val="visible"/>
                                      </p:to>
                                    </p:set>
                                  </p:childTnLst>
                                  <p:subTnLst>
                                    <p:animClr>
                                      <p:cBhvr override="childStyle">
                                        <p:cTn dur="1" fill="hold" display="0" masterRel="nextClick" afterEffect="1"/>
                                        <p:tgtEl>
                                          <p:spTgt spid="406733"/>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82"/>
                                        </p:tgtEl>
                                        <p:attrNameLst>
                                          <p:attrName>style.visibility</p:attrName>
                                        </p:attrNameLst>
                                      </p:cBhvr>
                                      <p:to>
                                        <p:strVal val="visible"/>
                                      </p:to>
                                    </p:set>
                                  </p:childTnLst>
                                  <p:subTnLst>
                                    <p:animClr>
                                      <p:cBhvr override="childStyle">
                                        <p:cTn dur="1" fill="hold" display="0" masterRel="nextClick" afterEffect="1"/>
                                        <p:tgtEl>
                                          <p:spTgt spid="406582"/>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066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6736"/>
                                        </p:tgtEl>
                                        <p:attrNameLst>
                                          <p:attrName>style.visibility</p:attrName>
                                        </p:attrNameLst>
                                      </p:cBhvr>
                                      <p:to>
                                        <p:strVal val="visible"/>
                                      </p:to>
                                    </p:set>
                                    <p:anim calcmode="lin" valueType="num">
                                      <p:cBhvr additive="base">
                                        <p:cTn id="31" dur="500" fill="hold"/>
                                        <p:tgtEl>
                                          <p:spTgt spid="406736"/>
                                        </p:tgtEl>
                                        <p:attrNameLst>
                                          <p:attrName>ppt_x</p:attrName>
                                        </p:attrNameLst>
                                      </p:cBhvr>
                                      <p:tavLst>
                                        <p:tav tm="0">
                                          <p:val>
                                            <p:strVal val="0-#ppt_w/2"/>
                                          </p:val>
                                        </p:tav>
                                        <p:tav tm="100000">
                                          <p:val>
                                            <p:strVal val="#ppt_x"/>
                                          </p:val>
                                        </p:tav>
                                      </p:tavLst>
                                    </p:anim>
                                    <p:anim calcmode="lin" valueType="num">
                                      <p:cBhvr additive="base">
                                        <p:cTn id="32" dur="500" fill="hold"/>
                                        <p:tgtEl>
                                          <p:spTgt spid="4067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06694"/>
                                        </p:tgtEl>
                                        <p:attrNameLst>
                                          <p:attrName>style.visibility</p:attrName>
                                        </p:attrNameLst>
                                      </p:cBhvr>
                                      <p:to>
                                        <p:strVal val="visible"/>
                                      </p:to>
                                    </p:set>
                                    <p:anim calcmode="lin" valueType="num">
                                      <p:cBhvr additive="base">
                                        <p:cTn id="37" dur="500" fill="hold"/>
                                        <p:tgtEl>
                                          <p:spTgt spid="406694"/>
                                        </p:tgtEl>
                                        <p:attrNameLst>
                                          <p:attrName>ppt_x</p:attrName>
                                        </p:attrNameLst>
                                      </p:cBhvr>
                                      <p:tavLst>
                                        <p:tav tm="0">
                                          <p:val>
                                            <p:strVal val="0-#ppt_w/2"/>
                                          </p:val>
                                        </p:tav>
                                        <p:tav tm="100000">
                                          <p:val>
                                            <p:strVal val="#ppt_x"/>
                                          </p:val>
                                        </p:tav>
                                      </p:tavLst>
                                    </p:anim>
                                    <p:anim calcmode="lin" valueType="num">
                                      <p:cBhvr additive="base">
                                        <p:cTn id="38" dur="500" fill="hold"/>
                                        <p:tgtEl>
                                          <p:spTgt spid="40669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067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06651"/>
                                        </p:tgtEl>
                                        <p:attrNameLst>
                                          <p:attrName>style.visibility</p:attrName>
                                        </p:attrNameLst>
                                      </p:cBhvr>
                                      <p:to>
                                        <p:strVal val="visible"/>
                                      </p:to>
                                    </p:set>
                                    <p:anim calcmode="lin" valueType="num">
                                      <p:cBhvr additive="base">
                                        <p:cTn id="47" dur="500" fill="hold"/>
                                        <p:tgtEl>
                                          <p:spTgt spid="406651"/>
                                        </p:tgtEl>
                                        <p:attrNameLst>
                                          <p:attrName>ppt_x</p:attrName>
                                        </p:attrNameLst>
                                      </p:cBhvr>
                                      <p:tavLst>
                                        <p:tav tm="0">
                                          <p:val>
                                            <p:strVal val="0-#ppt_w/2"/>
                                          </p:val>
                                        </p:tav>
                                        <p:tav tm="100000">
                                          <p:val>
                                            <p:strVal val="#ppt_x"/>
                                          </p:val>
                                        </p:tav>
                                      </p:tavLst>
                                    </p:anim>
                                    <p:anim calcmode="lin" valueType="num">
                                      <p:cBhvr additive="base">
                                        <p:cTn id="48" dur="500" fill="hold"/>
                                        <p:tgtEl>
                                          <p:spTgt spid="40665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4067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406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5" grpId="0" animBg="1"/>
      <p:bldP spid="406582" grpId="0" animBg="1"/>
      <p:bldP spid="406590" grpId="0" animBg="1"/>
      <p:bldP spid="406651" grpId="0" autoUpdateAnimBg="0"/>
      <p:bldP spid="406732" grpId="0" animBg="1"/>
      <p:bldP spid="4067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D3D8A388-66E0-488C-BE73-36BD3E95853D}" type="slidenum">
              <a:rPr lang="en-US"/>
              <a:pPr/>
              <a:t>47</a:t>
            </a:fld>
            <a:endParaRPr lang="en-US"/>
          </a:p>
        </p:txBody>
      </p:sp>
      <p:sp>
        <p:nvSpPr>
          <p:cNvPr id="250882" name="Rectangle 1026"/>
          <p:cNvSpPr>
            <a:spLocks noGrp="1" noChangeArrowheads="1"/>
          </p:cNvSpPr>
          <p:nvPr>
            <p:ph type="title"/>
          </p:nvPr>
        </p:nvSpPr>
        <p:spPr>
          <a:xfrm>
            <a:off x="685800" y="228600"/>
            <a:ext cx="7772400" cy="838200"/>
          </a:xfrm>
        </p:spPr>
        <p:txBody>
          <a:bodyPr/>
          <a:lstStyle/>
          <a:p>
            <a:r>
              <a:rPr lang="en-US"/>
              <a:t>Terms of Use</a:t>
            </a:r>
          </a:p>
        </p:txBody>
      </p:sp>
      <p:sp>
        <p:nvSpPr>
          <p:cNvPr id="250883" name="Rectangle 1027"/>
          <p:cNvSpPr>
            <a:spLocks noGrp="1" noChangeArrowheads="1"/>
          </p:cNvSpPr>
          <p:nvPr>
            <p:ph type="body" idx="1"/>
          </p:nvPr>
        </p:nvSpPr>
        <p:spPr/>
        <p:txBody>
          <a:bodyPr/>
          <a:lstStyle/>
          <a:p>
            <a:r>
              <a:rPr lang="en-US" sz="2000" b="1">
                <a:cs typeface="Times New Roman" pitchFamily="18" charset="0"/>
              </a:rPr>
              <a:t>© 2004 by Pearson Education,Inc. All rights reserved.</a:t>
            </a:r>
          </a:p>
          <a:p>
            <a:r>
              <a:rPr lang="en-US" sz="2000" b="1">
                <a:cs typeface="Times New Roman" pitchFamily="18" charset="0"/>
              </a:rPr>
              <a:t>The following terms of use apply in addition to the standard Pearson Education </a:t>
            </a:r>
            <a:r>
              <a:rPr lang="en-US" sz="2000" b="1">
                <a:cs typeface="Times New Roman" pitchFamily="18" charset="0"/>
                <a:hlinkClick r:id="rId3"/>
              </a:rPr>
              <a:t>Legal Notice</a:t>
            </a:r>
            <a:r>
              <a:rPr lang="en-US" sz="2000" b="1">
                <a:cs typeface="Times New Roman" pitchFamily="18" charset="0"/>
              </a:rPr>
              <a:t>.</a:t>
            </a:r>
          </a:p>
          <a:p>
            <a:r>
              <a:rPr lang="en-US" sz="2000" b="1">
                <a:cs typeface="Times New Roman" pitchFamily="18" charset="0"/>
              </a:rPr>
              <a:t>Permission is given to  incorporate these materials into classroom presentations and handouts only to instructors adopting Logic and Computer Design Fundamentals as the course text. </a:t>
            </a:r>
          </a:p>
          <a:p>
            <a:r>
              <a:rPr lang="en-US" sz="2000" b="1">
                <a:cs typeface="Times New Roman" pitchFamily="18" charset="0"/>
              </a:rPr>
              <a:t>Permission is granted to the instructors adopting the book to post these materials on a protected website or protected ftp site in original or modified form. All other website or ftp postings, including those offering the materials for a fee, are prohibited. </a:t>
            </a:r>
          </a:p>
          <a:p>
            <a:r>
              <a:rPr lang="en-US" sz="2000" b="1">
                <a:solidFill>
                  <a:srgbClr val="000000"/>
                </a:solidFill>
                <a:cs typeface="Times New Roman" pitchFamily="18" charset="0"/>
              </a:rPr>
              <a:t>You may not remove or in any way alter </a:t>
            </a:r>
            <a:r>
              <a:rPr lang="en-US" sz="2000" b="1">
                <a:cs typeface="Times New Roman" pitchFamily="18" charset="0"/>
              </a:rPr>
              <a:t>this Terms of Use notice  or </a:t>
            </a:r>
            <a:r>
              <a:rPr lang="en-US" sz="2000" b="1">
                <a:solidFill>
                  <a:srgbClr val="000000"/>
                </a:solidFill>
                <a:cs typeface="Times New Roman" pitchFamily="18" charset="0"/>
              </a:rPr>
              <a:t>any trademark, copyright, or other proprietary notice, including the copyright watermark on each slide.</a:t>
            </a:r>
            <a:r>
              <a:rPr lang="en-US" sz="2000" b="1">
                <a:cs typeface="Times New Roman" pitchFamily="18" charset="0"/>
              </a:rPr>
              <a:t> </a:t>
            </a:r>
          </a:p>
          <a:p>
            <a:r>
              <a:rPr lang="en-US" sz="2000" b="1">
                <a:cs typeface="Times New Roman" pitchFamily="18" charset="0"/>
                <a:hlinkClick r:id="rId4" action="ppaction://hlinksldjump"/>
              </a:rPr>
              <a:t>Return to Title Page</a:t>
            </a:r>
            <a:endParaRPr lang="en-US" sz="2000" b="1">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r>
              <a:rPr lang="en-US"/>
              <a:t>Chapter 2 - Part 2         </a:t>
            </a:r>
            <a:fld id="{808C4A09-C71D-499F-9835-8160DBCCF08B}" type="slidenum">
              <a:rPr lang="en-US"/>
              <a:pPr/>
              <a:t>5</a:t>
            </a:fld>
            <a:endParaRPr lang="en-US"/>
          </a:p>
        </p:txBody>
      </p:sp>
      <p:sp>
        <p:nvSpPr>
          <p:cNvPr id="385026" name="Rectangle 2"/>
          <p:cNvSpPr>
            <a:spLocks noGrp="1" noChangeArrowheads="1"/>
          </p:cNvSpPr>
          <p:nvPr>
            <p:ph type="title"/>
          </p:nvPr>
        </p:nvSpPr>
        <p:spPr/>
        <p:txBody>
          <a:bodyPr/>
          <a:lstStyle/>
          <a:p>
            <a:r>
              <a:rPr lang="en-US" dirty="0"/>
              <a:t> </a:t>
            </a:r>
            <a:r>
              <a:rPr lang="en-US" b="1" dirty="0"/>
              <a:t>Gate Input Cost</a:t>
            </a:r>
          </a:p>
        </p:txBody>
      </p:sp>
      <p:sp>
        <p:nvSpPr>
          <p:cNvPr id="385028" name="Rectangle 4"/>
          <p:cNvSpPr>
            <a:spLocks noGrp="1" noChangeArrowheads="1"/>
          </p:cNvSpPr>
          <p:nvPr>
            <p:ph type="body" idx="1"/>
          </p:nvPr>
        </p:nvSpPr>
        <p:spPr>
          <a:xfrm>
            <a:off x="314325" y="1174750"/>
            <a:ext cx="8570913" cy="5027613"/>
          </a:xfrm>
          <a:noFill/>
          <a:ln/>
        </p:spPr>
        <p:txBody>
          <a:bodyPr/>
          <a:lstStyle/>
          <a:p>
            <a:r>
              <a:rPr lang="en-US" sz="2400" b="1" dirty="0"/>
              <a:t>Gate input costs  - the number of inputs to the gates in the implementation corresponding exactly to the given equation or equations. </a:t>
            </a:r>
            <a:r>
              <a:rPr lang="en-US" sz="2000" b="1" dirty="0"/>
              <a:t>(G - inverters not counted, GN - inverters counted) </a:t>
            </a:r>
          </a:p>
          <a:p>
            <a:r>
              <a:rPr lang="en-US" sz="2400" b="1" dirty="0"/>
              <a:t>For SOP and POS equations, it can be found from the equation(s) by finding the sum of:</a:t>
            </a:r>
          </a:p>
          <a:p>
            <a:pPr lvl="1"/>
            <a:r>
              <a:rPr lang="en-US" sz="2000" b="1" dirty="0" smtClean="0"/>
              <a:t>L (literal count) counts</a:t>
            </a:r>
          </a:p>
          <a:p>
            <a:pPr lvl="1"/>
            <a:r>
              <a:rPr lang="en-US" sz="2000" b="1" dirty="0" smtClean="0"/>
              <a:t>G (gate input count) </a:t>
            </a:r>
          </a:p>
          <a:p>
            <a:pPr lvl="1"/>
            <a:r>
              <a:rPr lang="en-US" sz="2000" b="1" dirty="0" smtClean="0"/>
              <a:t>GN(gate input count with NOTs) adds the inverter inputs </a:t>
            </a:r>
          </a:p>
          <a:p>
            <a:pPr lvl="1"/>
            <a:endParaRPr lang="en-US" sz="2000" b="1" dirty="0" smtClean="0"/>
          </a:p>
          <a:p>
            <a:r>
              <a:rPr lang="en-US" sz="2000" b="1" dirty="0" smtClean="0"/>
              <a:t>Example</a:t>
            </a:r>
            <a:r>
              <a:rPr lang="en-US" sz="2000" b="1" dirty="0"/>
              <a:t>:</a:t>
            </a:r>
          </a:p>
          <a:p>
            <a:pPr lvl="1"/>
            <a:r>
              <a:rPr lang="en-US" sz="2400" b="1" dirty="0"/>
              <a:t>F = BD + A   C + A                                </a:t>
            </a:r>
            <a:r>
              <a:rPr lang="en-US" sz="2400" b="1" dirty="0" smtClean="0"/>
              <a:t>L = 8, </a:t>
            </a:r>
            <a:r>
              <a:rPr lang="en-US" sz="2400" b="1" dirty="0"/>
              <a:t>G = </a:t>
            </a:r>
            <a:r>
              <a:rPr lang="en-US" sz="2400" b="1" dirty="0" smtClean="0"/>
              <a:t> , </a:t>
            </a:r>
            <a:r>
              <a:rPr lang="en-US" sz="2400" b="1" dirty="0"/>
              <a:t>GN = </a:t>
            </a:r>
          </a:p>
          <a:p>
            <a:pPr lvl="1"/>
            <a:r>
              <a:rPr lang="en-US" sz="2400" b="1" dirty="0"/>
              <a:t>F = BD + A   C + A       + AB                 </a:t>
            </a:r>
            <a:r>
              <a:rPr lang="en-US" sz="2400" b="1" dirty="0" smtClean="0"/>
              <a:t>L =   </a:t>
            </a:r>
            <a:r>
              <a:rPr lang="en-US" sz="2400" b="1" dirty="0"/>
              <a:t>G =   , GN = </a:t>
            </a:r>
          </a:p>
          <a:p>
            <a:pPr lvl="1"/>
            <a:r>
              <a:rPr lang="en-US" sz="2400" b="1" dirty="0"/>
              <a:t>F = (A +   )(A + D)(B + C +    )(    +    + D) </a:t>
            </a:r>
            <a:r>
              <a:rPr lang="en-US" sz="2400" b="1" dirty="0" smtClean="0"/>
              <a:t> L=   G </a:t>
            </a:r>
            <a:r>
              <a:rPr lang="en-US" sz="2400" b="1" dirty="0"/>
              <a:t>=  , GN =</a:t>
            </a:r>
          </a:p>
          <a:p>
            <a:pPr lvl="1"/>
            <a:r>
              <a:rPr lang="en-US" sz="2400" b="1" dirty="0"/>
              <a:t>Which solution is best? </a:t>
            </a:r>
          </a:p>
        </p:txBody>
      </p:sp>
      <p:grpSp>
        <p:nvGrpSpPr>
          <p:cNvPr id="385101" name="Group 77"/>
          <p:cNvGrpSpPr>
            <a:grpSpLocks/>
          </p:cNvGrpSpPr>
          <p:nvPr/>
        </p:nvGrpSpPr>
        <p:grpSpPr bwMode="auto">
          <a:xfrm>
            <a:off x="3676650" y="4987925"/>
            <a:ext cx="654050" cy="457200"/>
            <a:chOff x="2442" y="3115"/>
            <a:chExt cx="412" cy="288"/>
          </a:xfrm>
        </p:grpSpPr>
        <p:sp>
          <p:nvSpPr>
            <p:cNvPr id="385041" name="Text Box 17"/>
            <p:cNvSpPr txBox="1">
              <a:spLocks noChangeArrowheads="1"/>
            </p:cNvSpPr>
            <p:nvPr/>
          </p:nvSpPr>
          <p:spPr bwMode="auto">
            <a:xfrm>
              <a:off x="2442" y="3115"/>
              <a:ext cx="412" cy="288"/>
            </a:xfrm>
            <a:prstGeom prst="rect">
              <a:avLst/>
            </a:prstGeom>
            <a:noFill/>
            <a:ln w="9525">
              <a:noFill/>
              <a:miter lim="800000"/>
              <a:headEnd/>
              <a:tailEnd/>
            </a:ln>
            <a:effectLst/>
          </p:spPr>
          <p:txBody>
            <a:bodyPr lIns="0" rIns="0" anchorCtr="1">
              <a:spAutoFit/>
            </a:bodyPr>
            <a:lstStyle/>
            <a:p>
              <a:r>
                <a:rPr lang="en-US" sz="2400" b="1"/>
                <a:t>D</a:t>
              </a:r>
            </a:p>
          </p:txBody>
        </p:sp>
        <p:sp>
          <p:nvSpPr>
            <p:cNvPr id="385042" name="Line 18"/>
            <p:cNvSpPr>
              <a:spLocks noChangeShapeType="1"/>
            </p:cNvSpPr>
            <p:nvPr/>
          </p:nvSpPr>
          <p:spPr bwMode="auto">
            <a:xfrm>
              <a:off x="2583" y="3168"/>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099" name="Group 75"/>
          <p:cNvGrpSpPr>
            <a:grpSpLocks/>
          </p:cNvGrpSpPr>
          <p:nvPr/>
        </p:nvGrpSpPr>
        <p:grpSpPr bwMode="auto">
          <a:xfrm>
            <a:off x="2406650" y="4983163"/>
            <a:ext cx="654050" cy="457200"/>
            <a:chOff x="1615" y="2905"/>
            <a:chExt cx="412" cy="288"/>
          </a:xfrm>
        </p:grpSpPr>
        <p:sp>
          <p:nvSpPr>
            <p:cNvPr id="385044" name="Text Box 20"/>
            <p:cNvSpPr txBox="1">
              <a:spLocks noChangeArrowheads="1"/>
            </p:cNvSpPr>
            <p:nvPr/>
          </p:nvSpPr>
          <p:spPr bwMode="auto">
            <a:xfrm>
              <a:off x="1615" y="2905"/>
              <a:ext cx="412" cy="288"/>
            </a:xfrm>
            <a:prstGeom prst="rect">
              <a:avLst/>
            </a:prstGeom>
            <a:noFill/>
            <a:ln w="9525">
              <a:noFill/>
              <a:miter lim="800000"/>
              <a:headEnd/>
              <a:tailEnd/>
            </a:ln>
            <a:effectLst/>
          </p:spPr>
          <p:txBody>
            <a:bodyPr lIns="0" rIns="0" anchorCtr="1">
              <a:spAutoFit/>
            </a:bodyPr>
            <a:lstStyle/>
            <a:p>
              <a:r>
                <a:rPr lang="en-US" sz="2400" b="1"/>
                <a:t>B</a:t>
              </a:r>
            </a:p>
          </p:txBody>
        </p:sp>
        <p:sp>
          <p:nvSpPr>
            <p:cNvPr id="385045" name="Line 21"/>
            <p:cNvSpPr>
              <a:spLocks noChangeShapeType="1"/>
            </p:cNvSpPr>
            <p:nvPr/>
          </p:nvSpPr>
          <p:spPr bwMode="auto">
            <a:xfrm>
              <a:off x="1756" y="2967"/>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0" name="Group 76"/>
          <p:cNvGrpSpPr>
            <a:grpSpLocks/>
          </p:cNvGrpSpPr>
          <p:nvPr/>
        </p:nvGrpSpPr>
        <p:grpSpPr bwMode="auto">
          <a:xfrm>
            <a:off x="3403600" y="4987925"/>
            <a:ext cx="654050" cy="457200"/>
            <a:chOff x="2261" y="3115"/>
            <a:chExt cx="412" cy="288"/>
          </a:xfrm>
        </p:grpSpPr>
        <p:sp>
          <p:nvSpPr>
            <p:cNvPr id="385047" name="Text Box 23"/>
            <p:cNvSpPr txBox="1">
              <a:spLocks noChangeArrowheads="1"/>
            </p:cNvSpPr>
            <p:nvPr/>
          </p:nvSpPr>
          <p:spPr bwMode="auto">
            <a:xfrm>
              <a:off x="2261" y="3115"/>
              <a:ext cx="412" cy="288"/>
            </a:xfrm>
            <a:prstGeom prst="rect">
              <a:avLst/>
            </a:prstGeom>
            <a:noFill/>
            <a:ln w="9525">
              <a:noFill/>
              <a:miter lim="800000"/>
              <a:headEnd/>
              <a:tailEnd/>
            </a:ln>
            <a:effectLst/>
          </p:spPr>
          <p:txBody>
            <a:bodyPr lIns="0" rIns="0" anchorCtr="1">
              <a:spAutoFit/>
            </a:bodyPr>
            <a:lstStyle/>
            <a:p>
              <a:r>
                <a:rPr lang="en-US" sz="2400" b="1"/>
                <a:t>C</a:t>
              </a:r>
            </a:p>
          </p:txBody>
        </p:sp>
        <p:sp>
          <p:nvSpPr>
            <p:cNvPr id="385048" name="Line 24"/>
            <p:cNvSpPr>
              <a:spLocks noChangeShapeType="1"/>
            </p:cNvSpPr>
            <p:nvPr/>
          </p:nvSpPr>
          <p:spPr bwMode="auto">
            <a:xfrm>
              <a:off x="2402" y="3168"/>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2" name="Group 78"/>
          <p:cNvGrpSpPr>
            <a:grpSpLocks/>
          </p:cNvGrpSpPr>
          <p:nvPr/>
        </p:nvGrpSpPr>
        <p:grpSpPr bwMode="auto">
          <a:xfrm>
            <a:off x="2401888" y="5421313"/>
            <a:ext cx="654050" cy="457200"/>
            <a:chOff x="1621" y="3388"/>
            <a:chExt cx="412" cy="288"/>
          </a:xfrm>
        </p:grpSpPr>
        <p:sp>
          <p:nvSpPr>
            <p:cNvPr id="385050" name="Text Box 26"/>
            <p:cNvSpPr txBox="1">
              <a:spLocks noChangeArrowheads="1"/>
            </p:cNvSpPr>
            <p:nvPr/>
          </p:nvSpPr>
          <p:spPr bwMode="auto">
            <a:xfrm>
              <a:off x="1621" y="3388"/>
              <a:ext cx="412" cy="288"/>
            </a:xfrm>
            <a:prstGeom prst="rect">
              <a:avLst/>
            </a:prstGeom>
            <a:noFill/>
            <a:ln w="9525">
              <a:noFill/>
              <a:miter lim="800000"/>
              <a:headEnd/>
              <a:tailEnd/>
            </a:ln>
            <a:effectLst/>
          </p:spPr>
          <p:txBody>
            <a:bodyPr lIns="0" rIns="0" anchorCtr="1">
              <a:spAutoFit/>
            </a:bodyPr>
            <a:lstStyle/>
            <a:p>
              <a:r>
                <a:rPr lang="en-US" sz="2400" b="1"/>
                <a:t>B</a:t>
              </a:r>
            </a:p>
          </p:txBody>
        </p:sp>
        <p:sp>
          <p:nvSpPr>
            <p:cNvPr id="385051" name="Line 27"/>
            <p:cNvSpPr>
              <a:spLocks noChangeShapeType="1"/>
            </p:cNvSpPr>
            <p:nvPr/>
          </p:nvSpPr>
          <p:spPr bwMode="auto">
            <a:xfrm>
              <a:off x="1780" y="3450"/>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3" name="Group 79"/>
          <p:cNvGrpSpPr>
            <a:grpSpLocks/>
          </p:cNvGrpSpPr>
          <p:nvPr/>
        </p:nvGrpSpPr>
        <p:grpSpPr bwMode="auto">
          <a:xfrm>
            <a:off x="3397250" y="5416550"/>
            <a:ext cx="654050" cy="457200"/>
            <a:chOff x="2248" y="3394"/>
            <a:chExt cx="412" cy="288"/>
          </a:xfrm>
        </p:grpSpPr>
        <p:sp>
          <p:nvSpPr>
            <p:cNvPr id="385053" name="Text Box 29"/>
            <p:cNvSpPr txBox="1">
              <a:spLocks noChangeArrowheads="1"/>
            </p:cNvSpPr>
            <p:nvPr/>
          </p:nvSpPr>
          <p:spPr bwMode="auto">
            <a:xfrm>
              <a:off x="2248" y="3394"/>
              <a:ext cx="412" cy="288"/>
            </a:xfrm>
            <a:prstGeom prst="rect">
              <a:avLst/>
            </a:prstGeom>
            <a:noFill/>
            <a:ln w="9525">
              <a:noFill/>
              <a:miter lim="800000"/>
              <a:headEnd/>
              <a:tailEnd/>
            </a:ln>
            <a:effectLst/>
          </p:spPr>
          <p:txBody>
            <a:bodyPr lIns="0" rIns="0" anchorCtr="1">
              <a:spAutoFit/>
            </a:bodyPr>
            <a:lstStyle/>
            <a:p>
              <a:r>
                <a:rPr lang="en-US" sz="2400" b="1"/>
                <a:t>B</a:t>
              </a:r>
            </a:p>
          </p:txBody>
        </p:sp>
        <p:sp>
          <p:nvSpPr>
            <p:cNvPr id="385054" name="Line 30"/>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4" name="Group 80"/>
          <p:cNvGrpSpPr>
            <a:grpSpLocks/>
          </p:cNvGrpSpPr>
          <p:nvPr/>
        </p:nvGrpSpPr>
        <p:grpSpPr bwMode="auto">
          <a:xfrm>
            <a:off x="3671888" y="5426075"/>
            <a:ext cx="654050" cy="457200"/>
            <a:chOff x="2403" y="3391"/>
            <a:chExt cx="412" cy="288"/>
          </a:xfrm>
        </p:grpSpPr>
        <p:sp>
          <p:nvSpPr>
            <p:cNvPr id="385056" name="Text Box 32"/>
            <p:cNvSpPr txBox="1">
              <a:spLocks noChangeArrowheads="1"/>
            </p:cNvSpPr>
            <p:nvPr/>
          </p:nvSpPr>
          <p:spPr bwMode="auto">
            <a:xfrm>
              <a:off x="2403" y="3391"/>
              <a:ext cx="412" cy="288"/>
            </a:xfrm>
            <a:prstGeom prst="rect">
              <a:avLst/>
            </a:prstGeom>
            <a:noFill/>
            <a:ln w="9525">
              <a:noFill/>
              <a:miter lim="800000"/>
              <a:headEnd/>
              <a:tailEnd/>
            </a:ln>
            <a:effectLst/>
          </p:spPr>
          <p:txBody>
            <a:bodyPr lIns="0" rIns="0" anchorCtr="1">
              <a:spAutoFit/>
            </a:bodyPr>
            <a:lstStyle/>
            <a:p>
              <a:r>
                <a:rPr lang="en-US" sz="2400" b="1"/>
                <a:t>D</a:t>
              </a:r>
            </a:p>
          </p:txBody>
        </p:sp>
        <p:sp>
          <p:nvSpPr>
            <p:cNvPr id="385057" name="Line 33"/>
            <p:cNvSpPr>
              <a:spLocks noChangeShapeType="1"/>
            </p:cNvSpPr>
            <p:nvPr/>
          </p:nvSpPr>
          <p:spPr bwMode="auto">
            <a:xfrm>
              <a:off x="2544" y="3453"/>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5" name="Group 81"/>
          <p:cNvGrpSpPr>
            <a:grpSpLocks/>
          </p:cNvGrpSpPr>
          <p:nvPr/>
        </p:nvGrpSpPr>
        <p:grpSpPr bwMode="auto">
          <a:xfrm>
            <a:off x="4627563" y="5426075"/>
            <a:ext cx="654050" cy="457200"/>
            <a:chOff x="3005" y="3382"/>
            <a:chExt cx="412" cy="288"/>
          </a:xfrm>
        </p:grpSpPr>
        <p:sp>
          <p:nvSpPr>
            <p:cNvPr id="385071" name="Text Box 47"/>
            <p:cNvSpPr txBox="1">
              <a:spLocks noChangeArrowheads="1"/>
            </p:cNvSpPr>
            <p:nvPr/>
          </p:nvSpPr>
          <p:spPr bwMode="auto">
            <a:xfrm>
              <a:off x="3005" y="3382"/>
              <a:ext cx="412" cy="288"/>
            </a:xfrm>
            <a:prstGeom prst="rect">
              <a:avLst/>
            </a:prstGeom>
            <a:noFill/>
            <a:ln w="9525">
              <a:noFill/>
              <a:miter lim="800000"/>
              <a:headEnd/>
              <a:tailEnd/>
            </a:ln>
            <a:effectLst/>
          </p:spPr>
          <p:txBody>
            <a:bodyPr lIns="0" rIns="0" anchorCtr="1">
              <a:spAutoFit/>
            </a:bodyPr>
            <a:lstStyle/>
            <a:p>
              <a:r>
                <a:rPr lang="en-US" sz="2400" b="1"/>
                <a:t>C</a:t>
              </a:r>
            </a:p>
          </p:txBody>
        </p:sp>
        <p:sp>
          <p:nvSpPr>
            <p:cNvPr id="385072" name="Line 48"/>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9" name="Group 85"/>
          <p:cNvGrpSpPr>
            <a:grpSpLocks/>
          </p:cNvGrpSpPr>
          <p:nvPr/>
        </p:nvGrpSpPr>
        <p:grpSpPr bwMode="auto">
          <a:xfrm>
            <a:off x="2039938" y="5859463"/>
            <a:ext cx="654050" cy="457200"/>
            <a:chOff x="1375" y="3664"/>
            <a:chExt cx="412" cy="288"/>
          </a:xfrm>
        </p:grpSpPr>
        <p:sp>
          <p:nvSpPr>
            <p:cNvPr id="385079" name="Text Box 55"/>
            <p:cNvSpPr txBox="1">
              <a:spLocks noChangeArrowheads="1"/>
            </p:cNvSpPr>
            <p:nvPr/>
          </p:nvSpPr>
          <p:spPr bwMode="auto">
            <a:xfrm>
              <a:off x="1375" y="3664"/>
              <a:ext cx="412" cy="288"/>
            </a:xfrm>
            <a:prstGeom prst="rect">
              <a:avLst/>
            </a:prstGeom>
            <a:noFill/>
            <a:ln w="9525">
              <a:noFill/>
              <a:miter lim="800000"/>
              <a:headEnd/>
              <a:tailEnd/>
            </a:ln>
            <a:effectLst/>
          </p:spPr>
          <p:txBody>
            <a:bodyPr lIns="0" rIns="0" anchorCtr="1">
              <a:spAutoFit/>
            </a:bodyPr>
            <a:lstStyle/>
            <a:p>
              <a:r>
                <a:rPr lang="en-US" sz="2400" b="1"/>
                <a:t>B</a:t>
              </a:r>
            </a:p>
          </p:txBody>
        </p:sp>
        <p:sp>
          <p:nvSpPr>
            <p:cNvPr id="385080" name="Line 56"/>
            <p:cNvSpPr>
              <a:spLocks noChangeShapeType="1"/>
            </p:cNvSpPr>
            <p:nvPr/>
          </p:nvSpPr>
          <p:spPr bwMode="auto">
            <a:xfrm>
              <a:off x="1516" y="3726"/>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8" name="Group 84"/>
          <p:cNvGrpSpPr>
            <a:grpSpLocks/>
          </p:cNvGrpSpPr>
          <p:nvPr/>
        </p:nvGrpSpPr>
        <p:grpSpPr bwMode="auto">
          <a:xfrm>
            <a:off x="4495800" y="5864225"/>
            <a:ext cx="654050" cy="457200"/>
            <a:chOff x="2949" y="3658"/>
            <a:chExt cx="412" cy="288"/>
          </a:xfrm>
        </p:grpSpPr>
        <p:sp>
          <p:nvSpPr>
            <p:cNvPr id="385090" name="Text Box 66"/>
            <p:cNvSpPr txBox="1">
              <a:spLocks noChangeArrowheads="1"/>
            </p:cNvSpPr>
            <p:nvPr/>
          </p:nvSpPr>
          <p:spPr bwMode="auto">
            <a:xfrm>
              <a:off x="2949" y="3658"/>
              <a:ext cx="412" cy="288"/>
            </a:xfrm>
            <a:prstGeom prst="rect">
              <a:avLst/>
            </a:prstGeom>
            <a:noFill/>
            <a:ln w="9525">
              <a:noFill/>
              <a:miter lim="800000"/>
              <a:headEnd/>
              <a:tailEnd/>
            </a:ln>
            <a:effectLst/>
          </p:spPr>
          <p:txBody>
            <a:bodyPr lIns="0" rIns="0" anchorCtr="1">
              <a:spAutoFit/>
            </a:bodyPr>
            <a:lstStyle/>
            <a:p>
              <a:r>
                <a:rPr lang="en-US" sz="2400" b="1"/>
                <a:t>D</a:t>
              </a:r>
            </a:p>
          </p:txBody>
        </p:sp>
        <p:sp>
          <p:nvSpPr>
            <p:cNvPr id="385091" name="Line 67"/>
            <p:cNvSpPr>
              <a:spLocks noChangeShapeType="1"/>
            </p:cNvSpPr>
            <p:nvPr/>
          </p:nvSpPr>
          <p:spPr bwMode="auto">
            <a:xfrm>
              <a:off x="3081" y="3720"/>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7" name="Group 83"/>
          <p:cNvGrpSpPr>
            <a:grpSpLocks/>
          </p:cNvGrpSpPr>
          <p:nvPr/>
        </p:nvGrpSpPr>
        <p:grpSpPr bwMode="auto">
          <a:xfrm>
            <a:off x="4916488" y="5864225"/>
            <a:ext cx="654050" cy="457200"/>
            <a:chOff x="3214" y="3667"/>
            <a:chExt cx="412" cy="288"/>
          </a:xfrm>
        </p:grpSpPr>
        <p:sp>
          <p:nvSpPr>
            <p:cNvPr id="385093" name="Text Box 69"/>
            <p:cNvSpPr txBox="1">
              <a:spLocks noChangeArrowheads="1"/>
            </p:cNvSpPr>
            <p:nvPr/>
          </p:nvSpPr>
          <p:spPr bwMode="auto">
            <a:xfrm>
              <a:off x="3214" y="3667"/>
              <a:ext cx="412" cy="288"/>
            </a:xfrm>
            <a:prstGeom prst="rect">
              <a:avLst/>
            </a:prstGeom>
            <a:noFill/>
            <a:ln w="9525">
              <a:noFill/>
              <a:miter lim="800000"/>
              <a:headEnd/>
              <a:tailEnd/>
            </a:ln>
            <a:effectLst/>
          </p:spPr>
          <p:txBody>
            <a:bodyPr lIns="0" rIns="0" anchorCtr="1">
              <a:spAutoFit/>
            </a:bodyPr>
            <a:lstStyle/>
            <a:p>
              <a:r>
                <a:rPr lang="en-US" sz="2400" b="1"/>
                <a:t>B</a:t>
              </a:r>
            </a:p>
          </p:txBody>
        </p:sp>
        <p:sp>
          <p:nvSpPr>
            <p:cNvPr id="385094" name="Line 70"/>
            <p:cNvSpPr>
              <a:spLocks noChangeShapeType="1"/>
            </p:cNvSpPr>
            <p:nvPr/>
          </p:nvSpPr>
          <p:spPr bwMode="auto">
            <a:xfrm>
              <a:off x="3364" y="3729"/>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5106" name="Group 82"/>
          <p:cNvGrpSpPr>
            <a:grpSpLocks/>
          </p:cNvGrpSpPr>
          <p:nvPr/>
        </p:nvGrpSpPr>
        <p:grpSpPr bwMode="auto">
          <a:xfrm>
            <a:off x="5427663" y="5854700"/>
            <a:ext cx="654050" cy="457200"/>
            <a:chOff x="3536" y="3661"/>
            <a:chExt cx="412" cy="288"/>
          </a:xfrm>
        </p:grpSpPr>
        <p:sp>
          <p:nvSpPr>
            <p:cNvPr id="385096" name="Text Box 72"/>
            <p:cNvSpPr txBox="1">
              <a:spLocks noChangeArrowheads="1"/>
            </p:cNvSpPr>
            <p:nvPr/>
          </p:nvSpPr>
          <p:spPr bwMode="auto">
            <a:xfrm>
              <a:off x="3536" y="3661"/>
              <a:ext cx="412" cy="288"/>
            </a:xfrm>
            <a:prstGeom prst="rect">
              <a:avLst/>
            </a:prstGeom>
            <a:noFill/>
            <a:ln w="9525">
              <a:noFill/>
              <a:miter lim="800000"/>
              <a:headEnd/>
              <a:tailEnd/>
            </a:ln>
            <a:effectLst/>
          </p:spPr>
          <p:txBody>
            <a:bodyPr lIns="0" rIns="0" anchorCtr="1">
              <a:spAutoFit/>
            </a:bodyPr>
            <a:lstStyle/>
            <a:p>
              <a:r>
                <a:rPr lang="en-US" sz="2400" b="1"/>
                <a:t>C</a:t>
              </a:r>
            </a:p>
          </p:txBody>
        </p:sp>
        <p:sp>
          <p:nvSpPr>
            <p:cNvPr id="385097" name="Line 73"/>
            <p:cNvSpPr>
              <a:spLocks noChangeShapeType="1"/>
            </p:cNvSpPr>
            <p:nvPr/>
          </p:nvSpPr>
          <p:spPr bwMode="auto">
            <a:xfrm>
              <a:off x="3677" y="3723"/>
              <a:ext cx="123" cy="1"/>
            </a:xfrm>
            <a:prstGeom prst="line">
              <a:avLst/>
            </a:prstGeom>
            <a:noFill/>
            <a:ln w="28575">
              <a:solidFill>
                <a:schemeClr val="tx1"/>
              </a:solidFill>
              <a:round/>
              <a:headEnd/>
              <a:tailEnd/>
            </a:ln>
            <a:effectLst/>
          </p:spPr>
          <p:txBody>
            <a:bodyPr lIns="0" rIns="0" anchorCtr="1">
              <a:spAutoFit/>
            </a:bodyPr>
            <a:lstStyle/>
            <a:p>
              <a:endParaRPr lang="en-CA"/>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3"/>
          <p:cNvSpPr>
            <a:spLocks noGrp="1"/>
          </p:cNvSpPr>
          <p:nvPr>
            <p:ph type="sldNum" sz="quarter" idx="10"/>
          </p:nvPr>
        </p:nvSpPr>
        <p:spPr/>
        <p:txBody>
          <a:bodyPr/>
          <a:lstStyle/>
          <a:p>
            <a:r>
              <a:rPr lang="en-US"/>
              <a:t>Chapter 2 - Part 2         </a:t>
            </a:r>
            <a:fld id="{FF45A941-C90F-4473-9AA0-F5D263A74667}" type="slidenum">
              <a:rPr lang="en-US"/>
              <a:pPr/>
              <a:t>6</a:t>
            </a:fld>
            <a:endParaRPr lang="en-US"/>
          </a:p>
        </p:txBody>
      </p:sp>
      <p:sp>
        <p:nvSpPr>
          <p:cNvPr id="388099" name="Rectangle 3"/>
          <p:cNvSpPr>
            <a:spLocks noGrp="1" noChangeArrowheads="1"/>
          </p:cNvSpPr>
          <p:nvPr>
            <p:ph type="body" idx="1"/>
          </p:nvPr>
        </p:nvSpPr>
        <p:spPr>
          <a:xfrm>
            <a:off x="631825" y="1276350"/>
            <a:ext cx="8102600" cy="5027613"/>
          </a:xfrm>
          <a:noFill/>
          <a:ln/>
        </p:spPr>
        <p:txBody>
          <a:bodyPr/>
          <a:lstStyle/>
          <a:p>
            <a:r>
              <a:rPr lang="en-US" sz="2400" b="1"/>
              <a:t>Example 1: </a:t>
            </a:r>
          </a:p>
          <a:p>
            <a:r>
              <a:rPr lang="en-US" sz="2800" b="1"/>
              <a:t>F = A + B C +</a:t>
            </a:r>
          </a:p>
          <a:p>
            <a:endParaRPr lang="en-US" sz="2800" b="1"/>
          </a:p>
          <a:p>
            <a:endParaRPr lang="en-US" sz="2400" b="1"/>
          </a:p>
          <a:p>
            <a:endParaRPr lang="en-US" sz="2400" b="1"/>
          </a:p>
          <a:p>
            <a:endParaRPr lang="en-US" sz="2400" b="1"/>
          </a:p>
          <a:p>
            <a:endParaRPr lang="en-US" b="1"/>
          </a:p>
        </p:txBody>
      </p:sp>
      <p:sp>
        <p:nvSpPr>
          <p:cNvPr id="388098" name="Rectangle 2"/>
          <p:cNvSpPr>
            <a:spLocks noGrp="1" noChangeArrowheads="1"/>
          </p:cNvSpPr>
          <p:nvPr>
            <p:ph type="title"/>
          </p:nvPr>
        </p:nvSpPr>
        <p:spPr/>
        <p:txBody>
          <a:bodyPr/>
          <a:lstStyle/>
          <a:p>
            <a:r>
              <a:rPr lang="en-US"/>
              <a:t> </a:t>
            </a:r>
            <a:r>
              <a:rPr lang="en-US" b="1"/>
              <a:t>Cost Criteria </a:t>
            </a:r>
            <a:r>
              <a:rPr lang="en-US"/>
              <a:t>(continued)</a:t>
            </a:r>
          </a:p>
        </p:txBody>
      </p:sp>
      <p:sp>
        <p:nvSpPr>
          <p:cNvPr id="388166" name="Line 70"/>
          <p:cNvSpPr>
            <a:spLocks noChangeShapeType="1"/>
          </p:cNvSpPr>
          <p:nvPr/>
        </p:nvSpPr>
        <p:spPr bwMode="auto">
          <a:xfrm>
            <a:off x="1609725" y="5126038"/>
            <a:ext cx="644525" cy="0"/>
          </a:xfrm>
          <a:prstGeom prst="line">
            <a:avLst/>
          </a:prstGeom>
          <a:noFill/>
          <a:ln w="9525">
            <a:noFill/>
            <a:round/>
            <a:headEnd/>
            <a:tailEnd/>
          </a:ln>
          <a:effectLst/>
        </p:spPr>
        <p:txBody>
          <a:bodyPr lIns="0" rIns="0" anchorCtr="1">
            <a:spAutoFit/>
          </a:bodyPr>
          <a:lstStyle/>
          <a:p>
            <a:endParaRPr lang="en-CA"/>
          </a:p>
        </p:txBody>
      </p:sp>
      <p:grpSp>
        <p:nvGrpSpPr>
          <p:cNvPr id="388213" name="Group 117"/>
          <p:cNvGrpSpPr>
            <a:grpSpLocks noChangeAspect="1"/>
          </p:cNvGrpSpPr>
          <p:nvPr/>
        </p:nvGrpSpPr>
        <p:grpSpPr bwMode="auto">
          <a:xfrm>
            <a:off x="2033588" y="2455863"/>
            <a:ext cx="4659312" cy="2100262"/>
            <a:chOff x="681" y="1283"/>
            <a:chExt cx="3453" cy="1556"/>
          </a:xfrm>
        </p:grpSpPr>
        <p:sp>
          <p:nvSpPr>
            <p:cNvPr id="388124" name="Text Box 28"/>
            <p:cNvSpPr txBox="1">
              <a:spLocks noChangeAspect="1" noChangeArrowheads="1"/>
            </p:cNvSpPr>
            <p:nvPr/>
          </p:nvSpPr>
          <p:spPr bwMode="auto">
            <a:xfrm>
              <a:off x="703" y="1828"/>
              <a:ext cx="440" cy="384"/>
            </a:xfrm>
            <a:prstGeom prst="rect">
              <a:avLst/>
            </a:prstGeom>
            <a:noFill/>
            <a:ln w="9525">
              <a:noFill/>
              <a:miter lim="800000"/>
              <a:headEnd/>
              <a:tailEnd/>
            </a:ln>
            <a:effectLst/>
          </p:spPr>
          <p:txBody>
            <a:bodyPr lIns="0" rIns="0" anchorCtr="1">
              <a:spAutoFit/>
            </a:bodyPr>
            <a:lstStyle/>
            <a:p>
              <a:r>
                <a:rPr lang="en-US"/>
                <a:t>A</a:t>
              </a:r>
            </a:p>
          </p:txBody>
        </p:sp>
        <p:sp>
          <p:nvSpPr>
            <p:cNvPr id="388126" name="Text Box 30"/>
            <p:cNvSpPr txBox="1">
              <a:spLocks noChangeAspect="1" noChangeArrowheads="1"/>
            </p:cNvSpPr>
            <p:nvPr/>
          </p:nvSpPr>
          <p:spPr bwMode="auto">
            <a:xfrm>
              <a:off x="703" y="1283"/>
              <a:ext cx="466" cy="385"/>
            </a:xfrm>
            <a:prstGeom prst="rect">
              <a:avLst/>
            </a:prstGeom>
            <a:noFill/>
            <a:ln w="9525">
              <a:noFill/>
              <a:miter lim="800000"/>
              <a:headEnd/>
              <a:tailEnd/>
            </a:ln>
            <a:effectLst/>
          </p:spPr>
          <p:txBody>
            <a:bodyPr lIns="0" rIns="0" anchorCtr="1">
              <a:spAutoFit/>
            </a:bodyPr>
            <a:lstStyle/>
            <a:p>
              <a:r>
                <a:rPr lang="en-US"/>
                <a:t>B</a:t>
              </a:r>
            </a:p>
          </p:txBody>
        </p:sp>
        <p:sp>
          <p:nvSpPr>
            <p:cNvPr id="388127" name="Text Box 31"/>
            <p:cNvSpPr txBox="1">
              <a:spLocks noChangeAspect="1" noChangeArrowheads="1"/>
            </p:cNvSpPr>
            <p:nvPr/>
          </p:nvSpPr>
          <p:spPr bwMode="auto">
            <a:xfrm>
              <a:off x="681" y="1476"/>
              <a:ext cx="484" cy="384"/>
            </a:xfrm>
            <a:prstGeom prst="rect">
              <a:avLst/>
            </a:prstGeom>
            <a:noFill/>
            <a:ln w="9525">
              <a:noFill/>
              <a:miter lim="800000"/>
              <a:headEnd/>
              <a:tailEnd/>
            </a:ln>
            <a:effectLst/>
          </p:spPr>
          <p:txBody>
            <a:bodyPr lIns="0" rIns="0" anchorCtr="1">
              <a:spAutoFit/>
            </a:bodyPr>
            <a:lstStyle/>
            <a:p>
              <a:r>
                <a:rPr lang="en-US"/>
                <a:t>C</a:t>
              </a:r>
            </a:p>
          </p:txBody>
        </p:sp>
        <p:sp>
          <p:nvSpPr>
            <p:cNvPr id="388106" name="AutoShape 10"/>
            <p:cNvSpPr>
              <a:spLocks noChangeAspect="1" noChangeArrowheads="1"/>
            </p:cNvSpPr>
            <p:nvPr/>
          </p:nvSpPr>
          <p:spPr bwMode="auto">
            <a:xfrm>
              <a:off x="2349" y="1345"/>
              <a:ext cx="467" cy="380"/>
            </a:xfrm>
            <a:prstGeom prst="flowChartDelay">
              <a:avLst/>
            </a:prstGeom>
            <a:noFill/>
            <a:ln w="38100">
              <a:solidFill>
                <a:schemeClr val="tx1"/>
              </a:solidFill>
              <a:miter lim="800000"/>
              <a:headEnd/>
              <a:tailEnd/>
            </a:ln>
            <a:effectLst/>
          </p:spPr>
          <p:txBody>
            <a:bodyPr wrap="none" anchor="ctr"/>
            <a:lstStyle/>
            <a:p>
              <a:endParaRPr lang="en-CA"/>
            </a:p>
          </p:txBody>
        </p:sp>
        <p:sp>
          <p:nvSpPr>
            <p:cNvPr id="388107" name="Freeform 11"/>
            <p:cNvSpPr>
              <a:spLocks noChangeAspect="1"/>
            </p:cNvSpPr>
            <p:nvPr/>
          </p:nvSpPr>
          <p:spPr bwMode="auto">
            <a:xfrm>
              <a:off x="3178" y="1826"/>
              <a:ext cx="467" cy="380"/>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lstStyle/>
            <a:p>
              <a:endParaRPr lang="en-CA"/>
            </a:p>
          </p:txBody>
        </p:sp>
        <p:grpSp>
          <p:nvGrpSpPr>
            <p:cNvPr id="388108" name="Group 12"/>
            <p:cNvGrpSpPr>
              <a:grpSpLocks noChangeAspect="1"/>
            </p:cNvGrpSpPr>
            <p:nvPr/>
          </p:nvGrpSpPr>
          <p:grpSpPr bwMode="auto">
            <a:xfrm>
              <a:off x="1317" y="2522"/>
              <a:ext cx="317" cy="317"/>
              <a:chOff x="1968" y="1507"/>
              <a:chExt cx="480" cy="480"/>
            </a:xfrm>
          </p:grpSpPr>
          <p:sp>
            <p:nvSpPr>
              <p:cNvPr id="388109" name="AutoShape 13"/>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88110" name="Oval 14"/>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88113" name="AutoShape 17"/>
            <p:cNvSpPr>
              <a:spLocks noChangeAspect="1" noChangeArrowheads="1"/>
            </p:cNvSpPr>
            <p:nvPr/>
          </p:nvSpPr>
          <p:spPr bwMode="auto">
            <a:xfrm>
              <a:off x="2349" y="2212"/>
              <a:ext cx="467" cy="380"/>
            </a:xfrm>
            <a:prstGeom prst="flowChartDelay">
              <a:avLst/>
            </a:prstGeom>
            <a:noFill/>
            <a:ln w="38100">
              <a:solidFill>
                <a:schemeClr val="tx1"/>
              </a:solidFill>
              <a:miter lim="800000"/>
              <a:headEnd/>
              <a:tailEnd/>
            </a:ln>
            <a:effectLst/>
          </p:spPr>
          <p:txBody>
            <a:bodyPr wrap="none" anchor="ctr"/>
            <a:lstStyle/>
            <a:p>
              <a:endParaRPr lang="en-CA"/>
            </a:p>
          </p:txBody>
        </p:sp>
        <p:grpSp>
          <p:nvGrpSpPr>
            <p:cNvPr id="388114" name="Group 18"/>
            <p:cNvGrpSpPr>
              <a:grpSpLocks noChangeAspect="1"/>
            </p:cNvGrpSpPr>
            <p:nvPr/>
          </p:nvGrpSpPr>
          <p:grpSpPr bwMode="auto">
            <a:xfrm>
              <a:off x="1308" y="2134"/>
              <a:ext cx="317" cy="317"/>
              <a:chOff x="1968" y="1507"/>
              <a:chExt cx="480" cy="480"/>
            </a:xfrm>
          </p:grpSpPr>
          <p:sp>
            <p:nvSpPr>
              <p:cNvPr id="388115" name="AutoShape 19"/>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88116" name="Oval 20"/>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88120" name="Line 24"/>
            <p:cNvSpPr>
              <a:spLocks noChangeAspect="1" noChangeShapeType="1"/>
            </p:cNvSpPr>
            <p:nvPr/>
          </p:nvSpPr>
          <p:spPr bwMode="auto">
            <a:xfrm flipH="1">
              <a:off x="1055" y="1428"/>
              <a:ext cx="1289"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22" name="Line 26"/>
            <p:cNvSpPr>
              <a:spLocks noChangeAspect="1" noChangeShapeType="1"/>
            </p:cNvSpPr>
            <p:nvPr/>
          </p:nvSpPr>
          <p:spPr bwMode="auto">
            <a:xfrm flipH="1">
              <a:off x="1058" y="1646"/>
              <a:ext cx="1289"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25" name="Text Box 29"/>
            <p:cNvSpPr txBox="1">
              <a:spLocks noChangeAspect="1" noChangeArrowheads="1"/>
            </p:cNvSpPr>
            <p:nvPr/>
          </p:nvSpPr>
          <p:spPr bwMode="auto">
            <a:xfrm>
              <a:off x="3694" y="1833"/>
              <a:ext cx="440" cy="385"/>
            </a:xfrm>
            <a:prstGeom prst="rect">
              <a:avLst/>
            </a:prstGeom>
            <a:noFill/>
            <a:ln w="9525">
              <a:noFill/>
              <a:miter lim="800000"/>
              <a:headEnd/>
              <a:tailEnd/>
            </a:ln>
            <a:effectLst/>
          </p:spPr>
          <p:txBody>
            <a:bodyPr lIns="0" rIns="0" anchorCtr="1">
              <a:spAutoFit/>
            </a:bodyPr>
            <a:lstStyle/>
            <a:p>
              <a:r>
                <a:rPr lang="en-US"/>
                <a:t>F</a:t>
              </a:r>
            </a:p>
          </p:txBody>
        </p:sp>
        <p:sp>
          <p:nvSpPr>
            <p:cNvPr id="388131" name="Line 35"/>
            <p:cNvSpPr>
              <a:spLocks noChangeAspect="1" noChangeShapeType="1"/>
            </p:cNvSpPr>
            <p:nvPr/>
          </p:nvSpPr>
          <p:spPr bwMode="auto">
            <a:xfrm flipH="1">
              <a:off x="1631" y="2297"/>
              <a:ext cx="713"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37" name="Line 41"/>
            <p:cNvSpPr>
              <a:spLocks noChangeAspect="1" noChangeShapeType="1"/>
            </p:cNvSpPr>
            <p:nvPr/>
          </p:nvSpPr>
          <p:spPr bwMode="auto">
            <a:xfrm flipH="1">
              <a:off x="1218" y="2304"/>
              <a:ext cx="78"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38" name="Line 42"/>
            <p:cNvSpPr>
              <a:spLocks noChangeAspect="1" noChangeShapeType="1"/>
            </p:cNvSpPr>
            <p:nvPr/>
          </p:nvSpPr>
          <p:spPr bwMode="auto">
            <a:xfrm>
              <a:off x="1223" y="1428"/>
              <a:ext cx="2" cy="876"/>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88143" name="Group 47"/>
            <p:cNvGrpSpPr>
              <a:grpSpLocks noChangeAspect="1"/>
            </p:cNvGrpSpPr>
            <p:nvPr/>
          </p:nvGrpSpPr>
          <p:grpSpPr bwMode="auto">
            <a:xfrm>
              <a:off x="2827" y="2102"/>
              <a:ext cx="387" cy="300"/>
              <a:chOff x="1006" y="2469"/>
              <a:chExt cx="731" cy="326"/>
            </a:xfrm>
          </p:grpSpPr>
          <p:sp>
            <p:nvSpPr>
              <p:cNvPr id="388144" name="Line 48"/>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45" name="Line 49"/>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46" name="Line 50"/>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88147" name="Line 51"/>
            <p:cNvSpPr>
              <a:spLocks noChangeAspect="1" noChangeShapeType="1"/>
            </p:cNvSpPr>
            <p:nvPr/>
          </p:nvSpPr>
          <p:spPr bwMode="auto">
            <a:xfrm flipV="1">
              <a:off x="1029" y="2004"/>
              <a:ext cx="2183" cy="0"/>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88148" name="Group 52"/>
            <p:cNvGrpSpPr>
              <a:grpSpLocks noChangeAspect="1"/>
            </p:cNvGrpSpPr>
            <p:nvPr/>
          </p:nvGrpSpPr>
          <p:grpSpPr bwMode="auto">
            <a:xfrm flipV="1">
              <a:off x="2824" y="1523"/>
              <a:ext cx="387" cy="403"/>
              <a:chOff x="1006" y="2469"/>
              <a:chExt cx="731" cy="326"/>
            </a:xfrm>
          </p:grpSpPr>
          <p:sp>
            <p:nvSpPr>
              <p:cNvPr id="388149" name="Line 53"/>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50" name="Line 54"/>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51" name="Line 55"/>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88156" name="Line 60"/>
            <p:cNvSpPr>
              <a:spLocks noChangeAspect="1" noChangeShapeType="1"/>
            </p:cNvSpPr>
            <p:nvPr/>
          </p:nvSpPr>
          <p:spPr bwMode="auto">
            <a:xfrm>
              <a:off x="3669" y="2014"/>
              <a:ext cx="14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57" name="Oval 61"/>
            <p:cNvSpPr>
              <a:spLocks noChangeAspect="1" noChangeArrowheads="1"/>
            </p:cNvSpPr>
            <p:nvPr/>
          </p:nvSpPr>
          <p:spPr bwMode="auto">
            <a:xfrm>
              <a:off x="1194" y="1402"/>
              <a:ext cx="48" cy="48"/>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88158" name="Line 62"/>
            <p:cNvSpPr>
              <a:spLocks noChangeAspect="1" noChangeShapeType="1"/>
            </p:cNvSpPr>
            <p:nvPr/>
          </p:nvSpPr>
          <p:spPr bwMode="auto">
            <a:xfrm>
              <a:off x="1158" y="1627"/>
              <a:ext cx="0" cy="104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60" name="Oval 64"/>
            <p:cNvSpPr>
              <a:spLocks noChangeAspect="1" noChangeArrowheads="1"/>
            </p:cNvSpPr>
            <p:nvPr/>
          </p:nvSpPr>
          <p:spPr bwMode="auto">
            <a:xfrm>
              <a:off x="1128" y="1618"/>
              <a:ext cx="48" cy="48"/>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88165" name="Line 69"/>
            <p:cNvSpPr>
              <a:spLocks noChangeAspect="1" noChangeShapeType="1"/>
            </p:cNvSpPr>
            <p:nvPr/>
          </p:nvSpPr>
          <p:spPr bwMode="auto">
            <a:xfrm>
              <a:off x="1141" y="2667"/>
              <a:ext cx="180"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68" name="Line 72"/>
            <p:cNvSpPr>
              <a:spLocks noChangeAspect="1" noChangeShapeType="1"/>
            </p:cNvSpPr>
            <p:nvPr/>
          </p:nvSpPr>
          <p:spPr bwMode="auto">
            <a:xfrm>
              <a:off x="1639" y="2680"/>
              <a:ext cx="471"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69" name="Line 73"/>
            <p:cNvSpPr>
              <a:spLocks noChangeAspect="1" noChangeShapeType="1"/>
            </p:cNvSpPr>
            <p:nvPr/>
          </p:nvSpPr>
          <p:spPr bwMode="auto">
            <a:xfrm flipH="1" flipV="1">
              <a:off x="2101" y="2490"/>
              <a:ext cx="1" cy="183"/>
            </a:xfrm>
            <a:prstGeom prst="line">
              <a:avLst/>
            </a:prstGeom>
            <a:noFill/>
            <a:ln w="28575">
              <a:solidFill>
                <a:schemeClr val="tx1"/>
              </a:solidFill>
              <a:round/>
              <a:headEnd/>
              <a:tailEnd/>
            </a:ln>
            <a:effectLst/>
          </p:spPr>
          <p:txBody>
            <a:bodyPr lIns="0" rIns="0" anchorCtr="1">
              <a:spAutoFit/>
            </a:bodyPr>
            <a:lstStyle/>
            <a:p>
              <a:endParaRPr lang="en-CA"/>
            </a:p>
          </p:txBody>
        </p:sp>
        <p:sp>
          <p:nvSpPr>
            <p:cNvPr id="388171" name="Line 75"/>
            <p:cNvSpPr>
              <a:spLocks noChangeAspect="1" noChangeShapeType="1"/>
            </p:cNvSpPr>
            <p:nvPr/>
          </p:nvSpPr>
          <p:spPr bwMode="auto">
            <a:xfrm>
              <a:off x="2092" y="2495"/>
              <a:ext cx="261" cy="0"/>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8214" name="Group 118"/>
          <p:cNvGrpSpPr>
            <a:grpSpLocks/>
          </p:cNvGrpSpPr>
          <p:nvPr/>
        </p:nvGrpSpPr>
        <p:grpSpPr bwMode="auto">
          <a:xfrm>
            <a:off x="3060700" y="1728788"/>
            <a:ext cx="654050" cy="519112"/>
            <a:chOff x="2248" y="3394"/>
            <a:chExt cx="412" cy="327"/>
          </a:xfrm>
        </p:grpSpPr>
        <p:sp>
          <p:nvSpPr>
            <p:cNvPr id="388215" name="Text Box 119"/>
            <p:cNvSpPr txBox="1">
              <a:spLocks noChangeArrowheads="1"/>
            </p:cNvSpPr>
            <p:nvPr/>
          </p:nvSpPr>
          <p:spPr bwMode="auto">
            <a:xfrm>
              <a:off x="2248" y="3394"/>
              <a:ext cx="412" cy="327"/>
            </a:xfrm>
            <a:prstGeom prst="rect">
              <a:avLst/>
            </a:prstGeom>
            <a:noFill/>
            <a:ln w="9525">
              <a:noFill/>
              <a:miter lim="800000"/>
              <a:headEnd/>
              <a:tailEnd/>
            </a:ln>
            <a:effectLst/>
          </p:spPr>
          <p:txBody>
            <a:bodyPr lIns="0" rIns="0" anchorCtr="1">
              <a:spAutoFit/>
            </a:bodyPr>
            <a:lstStyle/>
            <a:p>
              <a:r>
                <a:rPr lang="en-US" b="1"/>
                <a:t>B</a:t>
              </a:r>
            </a:p>
          </p:txBody>
        </p:sp>
        <p:sp>
          <p:nvSpPr>
            <p:cNvPr id="388216" name="Line 120"/>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8217" name="Group 121"/>
          <p:cNvGrpSpPr>
            <a:grpSpLocks/>
          </p:cNvGrpSpPr>
          <p:nvPr/>
        </p:nvGrpSpPr>
        <p:grpSpPr bwMode="auto">
          <a:xfrm>
            <a:off x="3376613" y="1724025"/>
            <a:ext cx="654050" cy="519113"/>
            <a:chOff x="3005" y="3382"/>
            <a:chExt cx="412" cy="327"/>
          </a:xfrm>
        </p:grpSpPr>
        <p:sp>
          <p:nvSpPr>
            <p:cNvPr id="388218" name="Text Box 122"/>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spAutoFit/>
            </a:bodyPr>
            <a:lstStyle/>
            <a:p>
              <a:r>
                <a:rPr lang="en-US" b="1"/>
                <a:t>C</a:t>
              </a:r>
            </a:p>
          </p:txBody>
        </p:sp>
        <p:sp>
          <p:nvSpPr>
            <p:cNvPr id="388219" name="Line 123"/>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88259" name="Group 163"/>
          <p:cNvGrpSpPr>
            <a:grpSpLocks/>
          </p:cNvGrpSpPr>
          <p:nvPr/>
        </p:nvGrpSpPr>
        <p:grpSpPr bwMode="auto">
          <a:xfrm>
            <a:off x="725488" y="1527175"/>
            <a:ext cx="7262812" cy="3781425"/>
            <a:chOff x="457" y="962"/>
            <a:chExt cx="4575" cy="2382"/>
          </a:xfrm>
        </p:grpSpPr>
        <p:grpSp>
          <p:nvGrpSpPr>
            <p:cNvPr id="388226" name="Group 130"/>
            <p:cNvGrpSpPr>
              <a:grpSpLocks noChangeAspect="1"/>
            </p:cNvGrpSpPr>
            <p:nvPr/>
          </p:nvGrpSpPr>
          <p:grpSpPr bwMode="auto">
            <a:xfrm>
              <a:off x="2740" y="1647"/>
              <a:ext cx="818" cy="971"/>
              <a:chOff x="4396" y="919"/>
              <a:chExt cx="962" cy="1142"/>
            </a:xfrm>
          </p:grpSpPr>
          <p:sp>
            <p:nvSpPr>
              <p:cNvPr id="388195" name="Oval 99"/>
              <p:cNvSpPr>
                <a:spLocks noChangeAspect="1" noChangeArrowheads="1"/>
              </p:cNvSpPr>
              <p:nvPr/>
            </p:nvSpPr>
            <p:spPr bwMode="auto">
              <a:xfrm>
                <a:off x="5268" y="1479"/>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196" name="Oval 100"/>
              <p:cNvSpPr>
                <a:spLocks noChangeAspect="1" noChangeArrowheads="1"/>
              </p:cNvSpPr>
              <p:nvPr/>
            </p:nvSpPr>
            <p:spPr bwMode="auto">
              <a:xfrm>
                <a:off x="4396" y="919"/>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197" name="Oval 101"/>
              <p:cNvSpPr>
                <a:spLocks noChangeAspect="1" noChangeArrowheads="1"/>
              </p:cNvSpPr>
              <p:nvPr/>
            </p:nvSpPr>
            <p:spPr bwMode="auto">
              <a:xfrm>
                <a:off x="4404" y="1119"/>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198" name="Oval 102"/>
              <p:cNvSpPr>
                <a:spLocks noChangeAspect="1" noChangeArrowheads="1"/>
              </p:cNvSpPr>
              <p:nvPr/>
            </p:nvSpPr>
            <p:spPr bwMode="auto">
              <a:xfrm>
                <a:off x="4396" y="1775"/>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199" name="Oval 103"/>
              <p:cNvSpPr>
                <a:spLocks noChangeAspect="1" noChangeArrowheads="1"/>
              </p:cNvSpPr>
              <p:nvPr/>
            </p:nvSpPr>
            <p:spPr bwMode="auto">
              <a:xfrm>
                <a:off x="4396" y="1967"/>
                <a:ext cx="90" cy="94"/>
              </a:xfrm>
              <a:prstGeom prst="ellipse">
                <a:avLst/>
              </a:prstGeom>
              <a:solidFill>
                <a:schemeClr val="hlink"/>
              </a:solidFill>
              <a:ln w="9525">
                <a:noFill/>
                <a:round/>
                <a:headEnd/>
                <a:tailEnd/>
              </a:ln>
              <a:effectLst/>
            </p:spPr>
            <p:txBody>
              <a:bodyPr lIns="0" rIns="0" anchor="ctr">
                <a:spAutoFit/>
              </a:bodyPr>
              <a:lstStyle/>
              <a:p>
                <a:endParaRPr lang="en-CA"/>
              </a:p>
            </p:txBody>
          </p:sp>
        </p:grpSp>
        <p:grpSp>
          <p:nvGrpSpPr>
            <p:cNvPr id="388248" name="Group 152"/>
            <p:cNvGrpSpPr>
              <a:grpSpLocks/>
            </p:cNvGrpSpPr>
            <p:nvPr/>
          </p:nvGrpSpPr>
          <p:grpSpPr bwMode="auto">
            <a:xfrm>
              <a:off x="1084" y="962"/>
              <a:ext cx="2143" cy="327"/>
              <a:chOff x="1092" y="986"/>
              <a:chExt cx="2143" cy="327"/>
            </a:xfrm>
          </p:grpSpPr>
          <p:grpSp>
            <p:nvGrpSpPr>
              <p:cNvPr id="388240" name="Group 144"/>
              <p:cNvGrpSpPr>
                <a:grpSpLocks/>
              </p:cNvGrpSpPr>
              <p:nvPr/>
            </p:nvGrpSpPr>
            <p:grpSpPr bwMode="auto">
              <a:xfrm>
                <a:off x="1092" y="1063"/>
                <a:ext cx="1306" cy="102"/>
                <a:chOff x="1092" y="1063"/>
                <a:chExt cx="1306" cy="102"/>
              </a:xfrm>
            </p:grpSpPr>
            <p:sp>
              <p:nvSpPr>
                <p:cNvPr id="388225" name="Oval 129"/>
                <p:cNvSpPr>
                  <a:spLocks noChangeArrowheads="1"/>
                </p:cNvSpPr>
                <p:nvPr/>
              </p:nvSpPr>
              <p:spPr bwMode="auto">
                <a:xfrm>
                  <a:off x="1092" y="1071"/>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231" name="Oval 135"/>
                <p:cNvSpPr>
                  <a:spLocks noChangeArrowheads="1"/>
                </p:cNvSpPr>
                <p:nvPr/>
              </p:nvSpPr>
              <p:spPr bwMode="auto">
                <a:xfrm>
                  <a:off x="1708" y="1071"/>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232" name="Oval 136"/>
                <p:cNvSpPr>
                  <a:spLocks noChangeArrowheads="1"/>
                </p:cNvSpPr>
                <p:nvPr/>
              </p:nvSpPr>
              <p:spPr bwMode="auto">
                <a:xfrm>
                  <a:off x="1484" y="1071"/>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233" name="Oval 137"/>
                <p:cNvSpPr>
                  <a:spLocks noChangeArrowheads="1"/>
                </p:cNvSpPr>
                <p:nvPr/>
              </p:nvSpPr>
              <p:spPr bwMode="auto">
                <a:xfrm>
                  <a:off x="2092" y="1063"/>
                  <a:ext cx="90" cy="94"/>
                </a:xfrm>
                <a:prstGeom prst="ellipse">
                  <a:avLst/>
                </a:prstGeom>
                <a:solidFill>
                  <a:schemeClr val="hlink"/>
                </a:solidFill>
                <a:ln w="9525">
                  <a:noFill/>
                  <a:round/>
                  <a:headEnd/>
                  <a:tailEnd/>
                </a:ln>
                <a:effectLst/>
              </p:spPr>
              <p:txBody>
                <a:bodyPr lIns="0" rIns="0" anchor="ctr">
                  <a:spAutoFit/>
                </a:bodyPr>
                <a:lstStyle/>
                <a:p>
                  <a:endParaRPr lang="en-CA"/>
                </a:p>
              </p:txBody>
            </p:sp>
            <p:sp>
              <p:nvSpPr>
                <p:cNvPr id="388234" name="Oval 138"/>
                <p:cNvSpPr>
                  <a:spLocks noChangeArrowheads="1"/>
                </p:cNvSpPr>
                <p:nvPr/>
              </p:nvSpPr>
              <p:spPr bwMode="auto">
                <a:xfrm>
                  <a:off x="2308" y="1063"/>
                  <a:ext cx="90" cy="94"/>
                </a:xfrm>
                <a:prstGeom prst="ellipse">
                  <a:avLst/>
                </a:prstGeom>
                <a:solidFill>
                  <a:schemeClr val="hlink"/>
                </a:solidFill>
                <a:ln w="9525">
                  <a:noFill/>
                  <a:round/>
                  <a:headEnd/>
                  <a:tailEnd/>
                </a:ln>
                <a:effectLst/>
              </p:spPr>
              <p:txBody>
                <a:bodyPr lIns="0" rIns="0" anchor="ctr">
                  <a:spAutoFit/>
                </a:bodyPr>
                <a:lstStyle/>
                <a:p>
                  <a:endParaRPr lang="en-CA"/>
                </a:p>
              </p:txBody>
            </p:sp>
          </p:grpSp>
          <p:sp>
            <p:nvSpPr>
              <p:cNvPr id="388243" name="Text Box 147"/>
              <p:cNvSpPr txBox="1">
                <a:spLocks noChangeArrowheads="1"/>
              </p:cNvSpPr>
              <p:nvPr/>
            </p:nvSpPr>
            <p:spPr bwMode="auto">
              <a:xfrm>
                <a:off x="2446" y="986"/>
                <a:ext cx="789" cy="327"/>
              </a:xfrm>
              <a:prstGeom prst="rect">
                <a:avLst/>
              </a:prstGeom>
              <a:noFill/>
              <a:ln w="9525">
                <a:noFill/>
                <a:miter lim="800000"/>
                <a:headEnd/>
                <a:tailEnd/>
              </a:ln>
              <a:effectLst/>
            </p:spPr>
            <p:txBody>
              <a:bodyPr wrap="none" lIns="0" rIns="0" anchorCtr="1">
                <a:spAutoFit/>
              </a:bodyPr>
              <a:lstStyle/>
              <a:p>
                <a:r>
                  <a:rPr lang="en-US" b="1"/>
                  <a:t>L = </a:t>
                </a:r>
                <a:r>
                  <a:rPr lang="en-US" b="1">
                    <a:solidFill>
                      <a:schemeClr val="hlink"/>
                    </a:solidFill>
                  </a:rPr>
                  <a:t>5</a:t>
                </a:r>
              </a:p>
            </p:txBody>
          </p:sp>
        </p:grpSp>
        <p:sp>
          <p:nvSpPr>
            <p:cNvPr id="388250" name="Text Box 154"/>
            <p:cNvSpPr txBox="1">
              <a:spLocks noChangeArrowheads="1"/>
            </p:cNvSpPr>
            <p:nvPr/>
          </p:nvSpPr>
          <p:spPr bwMode="auto">
            <a:xfrm>
              <a:off x="457" y="2826"/>
              <a:ext cx="4575" cy="518"/>
            </a:xfrm>
            <a:prstGeom prst="rect">
              <a:avLst/>
            </a:prstGeom>
            <a:noFill/>
            <a:ln w="9525">
              <a:noFill/>
              <a:miter lim="800000"/>
              <a:headEnd/>
              <a:tailEnd/>
            </a:ln>
            <a:effectLst/>
          </p:spPr>
          <p:txBody>
            <a:bodyPr wrap="none" lIns="0" rIns="0" anchorCtr="1">
              <a:spAutoFit/>
            </a:bodyPr>
            <a:lstStyle/>
            <a:p>
              <a:pPr>
                <a:spcBef>
                  <a:spcPct val="20000"/>
                </a:spcBef>
                <a:buFont typeface="Wingdings" pitchFamily="2" charset="2"/>
                <a:buChar char="§"/>
              </a:pPr>
              <a:r>
                <a:rPr lang="en-US" sz="2400" b="1" dirty="0"/>
                <a:t>  L (literal count) counts the AND inputs and the single</a:t>
              </a:r>
              <a:br>
                <a:rPr lang="en-US" sz="2400" b="1" dirty="0"/>
              </a:br>
              <a:r>
                <a:rPr lang="en-US" sz="2400" b="1" dirty="0"/>
                <a:t>    literal OR input.</a:t>
              </a:r>
              <a:endParaRPr lang="en-US" dirty="0"/>
            </a:p>
          </p:txBody>
        </p:sp>
      </p:grpSp>
      <p:grpSp>
        <p:nvGrpSpPr>
          <p:cNvPr id="388260" name="Group 164"/>
          <p:cNvGrpSpPr>
            <a:grpSpLocks/>
          </p:cNvGrpSpPr>
          <p:nvPr/>
        </p:nvGrpSpPr>
        <p:grpSpPr bwMode="auto">
          <a:xfrm>
            <a:off x="76200" y="1908175"/>
            <a:ext cx="8851900" cy="3767138"/>
            <a:chOff x="48" y="1202"/>
            <a:chExt cx="5576" cy="2373"/>
          </a:xfrm>
        </p:grpSpPr>
        <p:grpSp>
          <p:nvGrpSpPr>
            <p:cNvPr id="388228" name="Group 132"/>
            <p:cNvGrpSpPr>
              <a:grpSpLocks noChangeAspect="1"/>
            </p:cNvGrpSpPr>
            <p:nvPr/>
          </p:nvGrpSpPr>
          <p:grpSpPr bwMode="auto">
            <a:xfrm>
              <a:off x="3488" y="2048"/>
              <a:ext cx="64" cy="235"/>
              <a:chOff x="3456" y="3472"/>
              <a:chExt cx="75" cy="277"/>
            </a:xfrm>
          </p:grpSpPr>
          <p:sp>
            <p:nvSpPr>
              <p:cNvPr id="388200" name="Rectangle 104"/>
              <p:cNvSpPr>
                <a:spLocks noChangeAspect="1" noChangeArrowheads="1"/>
              </p:cNvSpPr>
              <p:nvPr/>
            </p:nvSpPr>
            <p:spPr bwMode="auto">
              <a:xfrm>
                <a:off x="3456" y="3472"/>
                <a:ext cx="75" cy="69"/>
              </a:xfrm>
              <a:prstGeom prst="rect">
                <a:avLst/>
              </a:prstGeom>
              <a:solidFill>
                <a:schemeClr val="accent2"/>
              </a:solidFill>
              <a:ln w="9525">
                <a:noFill/>
                <a:miter lim="800000"/>
                <a:headEnd/>
                <a:tailEnd/>
              </a:ln>
              <a:effectLst/>
            </p:spPr>
            <p:txBody>
              <a:bodyPr lIns="0" rIns="0" anchor="ctr">
                <a:spAutoFit/>
              </a:bodyPr>
              <a:lstStyle/>
              <a:p>
                <a:endParaRPr lang="en-CA"/>
              </a:p>
            </p:txBody>
          </p:sp>
          <p:sp>
            <p:nvSpPr>
              <p:cNvPr id="388201" name="Rectangle 105"/>
              <p:cNvSpPr>
                <a:spLocks noChangeAspect="1" noChangeArrowheads="1"/>
              </p:cNvSpPr>
              <p:nvPr/>
            </p:nvSpPr>
            <p:spPr bwMode="auto">
              <a:xfrm>
                <a:off x="3456" y="3680"/>
                <a:ext cx="75" cy="69"/>
              </a:xfrm>
              <a:prstGeom prst="rect">
                <a:avLst/>
              </a:prstGeom>
              <a:solidFill>
                <a:schemeClr val="accent2"/>
              </a:solidFill>
              <a:ln w="9525">
                <a:noFill/>
                <a:miter lim="800000"/>
                <a:headEnd/>
                <a:tailEnd/>
              </a:ln>
              <a:effectLst/>
            </p:spPr>
            <p:txBody>
              <a:bodyPr lIns="0" rIns="0" anchor="ctr">
                <a:spAutoFit/>
              </a:bodyPr>
              <a:lstStyle/>
              <a:p>
                <a:endParaRPr lang="en-CA"/>
              </a:p>
            </p:txBody>
          </p:sp>
        </p:grpSp>
        <p:grpSp>
          <p:nvGrpSpPr>
            <p:cNvPr id="388246" name="Group 150"/>
            <p:cNvGrpSpPr>
              <a:grpSpLocks/>
            </p:cNvGrpSpPr>
            <p:nvPr/>
          </p:nvGrpSpPr>
          <p:grpSpPr bwMode="auto">
            <a:xfrm>
              <a:off x="1616" y="1202"/>
              <a:ext cx="2446" cy="327"/>
              <a:chOff x="1616" y="1258"/>
              <a:chExt cx="2446" cy="327"/>
            </a:xfrm>
          </p:grpSpPr>
          <p:grpSp>
            <p:nvGrpSpPr>
              <p:cNvPr id="388241" name="Group 145"/>
              <p:cNvGrpSpPr>
                <a:grpSpLocks/>
              </p:cNvGrpSpPr>
              <p:nvPr/>
            </p:nvGrpSpPr>
            <p:grpSpPr bwMode="auto">
              <a:xfrm>
                <a:off x="1616" y="1408"/>
                <a:ext cx="651" cy="69"/>
                <a:chOff x="1616" y="1408"/>
                <a:chExt cx="651" cy="69"/>
              </a:xfrm>
            </p:grpSpPr>
            <p:sp>
              <p:nvSpPr>
                <p:cNvPr id="388227" name="Rectangle 131"/>
                <p:cNvSpPr>
                  <a:spLocks noChangeArrowheads="1"/>
                </p:cNvSpPr>
                <p:nvPr/>
              </p:nvSpPr>
              <p:spPr bwMode="auto">
                <a:xfrm>
                  <a:off x="1616" y="1408"/>
                  <a:ext cx="75" cy="69"/>
                </a:xfrm>
                <a:prstGeom prst="rect">
                  <a:avLst/>
                </a:prstGeom>
                <a:solidFill>
                  <a:schemeClr val="accent2"/>
                </a:solidFill>
                <a:ln w="9525">
                  <a:noFill/>
                  <a:miter lim="800000"/>
                  <a:headEnd/>
                  <a:tailEnd/>
                </a:ln>
                <a:effectLst/>
              </p:spPr>
              <p:txBody>
                <a:bodyPr lIns="0" rIns="0" anchor="ctr">
                  <a:spAutoFit/>
                </a:bodyPr>
                <a:lstStyle/>
                <a:p>
                  <a:endParaRPr lang="en-CA"/>
                </a:p>
              </p:txBody>
            </p:sp>
            <p:sp>
              <p:nvSpPr>
                <p:cNvPr id="388236" name="Rectangle 140"/>
                <p:cNvSpPr>
                  <a:spLocks noChangeArrowheads="1"/>
                </p:cNvSpPr>
                <p:nvPr/>
              </p:nvSpPr>
              <p:spPr bwMode="auto">
                <a:xfrm>
                  <a:off x="2192" y="1408"/>
                  <a:ext cx="75" cy="69"/>
                </a:xfrm>
                <a:prstGeom prst="rect">
                  <a:avLst/>
                </a:prstGeom>
                <a:solidFill>
                  <a:schemeClr val="accent2"/>
                </a:solidFill>
                <a:ln w="9525">
                  <a:noFill/>
                  <a:miter lim="800000"/>
                  <a:headEnd/>
                  <a:tailEnd/>
                </a:ln>
                <a:effectLst/>
              </p:spPr>
              <p:txBody>
                <a:bodyPr lIns="0" rIns="0" anchor="ctr">
                  <a:spAutoFit/>
                </a:bodyPr>
                <a:lstStyle/>
                <a:p>
                  <a:endParaRPr lang="en-CA"/>
                </a:p>
              </p:txBody>
            </p:sp>
          </p:grpSp>
          <p:sp>
            <p:nvSpPr>
              <p:cNvPr id="388245" name="Text Box 149"/>
              <p:cNvSpPr txBox="1">
                <a:spLocks noChangeArrowheads="1"/>
              </p:cNvSpPr>
              <p:nvPr/>
            </p:nvSpPr>
            <p:spPr bwMode="auto">
              <a:xfrm>
                <a:off x="2451" y="1258"/>
                <a:ext cx="1611" cy="327"/>
              </a:xfrm>
              <a:prstGeom prst="rect">
                <a:avLst/>
              </a:prstGeom>
              <a:noFill/>
              <a:ln w="9525">
                <a:noFill/>
                <a:miter lim="800000"/>
                <a:headEnd/>
                <a:tailEnd/>
              </a:ln>
              <a:effectLst/>
            </p:spPr>
            <p:txBody>
              <a:bodyPr wrap="none" lIns="0" rIns="0" anchorCtr="1">
                <a:spAutoFit/>
              </a:bodyPr>
              <a:lstStyle/>
              <a:p>
                <a:r>
                  <a:rPr lang="en-US" b="1"/>
                  <a:t>G =</a:t>
                </a:r>
                <a:r>
                  <a:rPr lang="en-US" b="1">
                    <a:solidFill>
                      <a:schemeClr val="accent2"/>
                    </a:solidFill>
                  </a:rPr>
                  <a:t> </a:t>
                </a:r>
                <a:r>
                  <a:rPr lang="en-US" b="1">
                    <a:solidFill>
                      <a:schemeClr val="hlink"/>
                    </a:solidFill>
                  </a:rPr>
                  <a:t>L</a:t>
                </a:r>
                <a:r>
                  <a:rPr lang="en-US" b="1">
                    <a:solidFill>
                      <a:schemeClr val="accent2"/>
                    </a:solidFill>
                  </a:rPr>
                  <a:t> </a:t>
                </a:r>
                <a:r>
                  <a:rPr lang="en-US" b="1"/>
                  <a:t>+</a:t>
                </a:r>
                <a:r>
                  <a:rPr lang="en-US" b="1">
                    <a:solidFill>
                      <a:schemeClr val="accent2"/>
                    </a:solidFill>
                  </a:rPr>
                  <a:t> 2 </a:t>
                </a:r>
                <a:r>
                  <a:rPr lang="en-US" b="1"/>
                  <a:t>=  7</a:t>
                </a:r>
              </a:p>
            </p:txBody>
          </p:sp>
        </p:grpSp>
        <p:sp>
          <p:nvSpPr>
            <p:cNvPr id="388255" name="Text Box 159"/>
            <p:cNvSpPr txBox="1">
              <a:spLocks noChangeArrowheads="1"/>
            </p:cNvSpPr>
            <p:nvPr/>
          </p:nvSpPr>
          <p:spPr bwMode="auto">
            <a:xfrm>
              <a:off x="48" y="3248"/>
              <a:ext cx="5576" cy="327"/>
            </a:xfrm>
            <a:prstGeom prst="rect">
              <a:avLst/>
            </a:prstGeom>
            <a:noFill/>
            <a:ln w="9525">
              <a:noFill/>
              <a:miter lim="800000"/>
              <a:headEnd/>
              <a:tailEnd/>
            </a:ln>
            <a:effectLst/>
          </p:spPr>
          <p:txBody>
            <a:bodyPr lIns="0" rIns="0" anchorCtr="1">
              <a:spAutoFit/>
            </a:bodyPr>
            <a:lstStyle/>
            <a:p>
              <a:pPr>
                <a:spcBef>
                  <a:spcPct val="20000"/>
                </a:spcBef>
                <a:buFont typeface="Wingdings" pitchFamily="2" charset="2"/>
                <a:buChar char="§"/>
              </a:pPr>
              <a:r>
                <a:rPr lang="en-US" sz="2400" b="1" dirty="0"/>
                <a:t>  G (gate input count) adds the remaining OR gate inputs</a:t>
              </a:r>
              <a:r>
                <a:rPr lang="en-US" dirty="0"/>
                <a:t> </a:t>
              </a:r>
            </a:p>
          </p:txBody>
        </p:sp>
      </p:grpSp>
      <p:grpSp>
        <p:nvGrpSpPr>
          <p:cNvPr id="388262" name="Group 166"/>
          <p:cNvGrpSpPr>
            <a:grpSpLocks/>
          </p:cNvGrpSpPr>
          <p:nvPr/>
        </p:nvGrpSpPr>
        <p:grpSpPr bwMode="auto">
          <a:xfrm>
            <a:off x="393700" y="1196975"/>
            <a:ext cx="8432800" cy="4911725"/>
            <a:chOff x="248" y="754"/>
            <a:chExt cx="5312" cy="3094"/>
          </a:xfrm>
        </p:grpSpPr>
        <p:grpSp>
          <p:nvGrpSpPr>
            <p:cNvPr id="388239" name="Group 143"/>
            <p:cNvGrpSpPr>
              <a:grpSpLocks noChangeAspect="1"/>
            </p:cNvGrpSpPr>
            <p:nvPr/>
          </p:nvGrpSpPr>
          <p:grpSpPr bwMode="auto">
            <a:xfrm>
              <a:off x="1852" y="2392"/>
              <a:ext cx="94" cy="394"/>
              <a:chOff x="1948" y="2608"/>
              <a:chExt cx="110" cy="464"/>
            </a:xfrm>
          </p:grpSpPr>
          <p:sp>
            <p:nvSpPr>
              <p:cNvPr id="388202" name="AutoShape 106"/>
              <p:cNvSpPr>
                <a:spLocks noChangeAspect="1" noChangeArrowheads="1"/>
              </p:cNvSpPr>
              <p:nvPr/>
            </p:nvSpPr>
            <p:spPr bwMode="auto">
              <a:xfrm flipV="1">
                <a:off x="1948" y="2976"/>
                <a:ext cx="110" cy="96"/>
              </a:xfrm>
              <a:prstGeom prst="triangle">
                <a:avLst>
                  <a:gd name="adj" fmla="val 50000"/>
                </a:avLst>
              </a:prstGeom>
              <a:solidFill>
                <a:schemeClr val="tx2"/>
              </a:solidFill>
              <a:ln w="9525">
                <a:noFill/>
                <a:miter lim="800000"/>
                <a:headEnd/>
                <a:tailEnd/>
              </a:ln>
              <a:effectLst/>
            </p:spPr>
            <p:txBody>
              <a:bodyPr lIns="0" rIns="0" anchor="ctr">
                <a:spAutoFit/>
              </a:bodyPr>
              <a:lstStyle/>
              <a:p>
                <a:endParaRPr lang="en-CA"/>
              </a:p>
            </p:txBody>
          </p:sp>
          <p:sp>
            <p:nvSpPr>
              <p:cNvPr id="388203" name="AutoShape 107"/>
              <p:cNvSpPr>
                <a:spLocks noChangeAspect="1" noChangeArrowheads="1"/>
              </p:cNvSpPr>
              <p:nvPr/>
            </p:nvSpPr>
            <p:spPr bwMode="auto">
              <a:xfrm flipV="1">
                <a:off x="1948" y="2608"/>
                <a:ext cx="110" cy="96"/>
              </a:xfrm>
              <a:prstGeom prst="triangle">
                <a:avLst>
                  <a:gd name="adj" fmla="val 50000"/>
                </a:avLst>
              </a:prstGeom>
              <a:solidFill>
                <a:schemeClr val="tx2"/>
              </a:solidFill>
              <a:ln w="9525">
                <a:noFill/>
                <a:miter lim="800000"/>
                <a:headEnd/>
                <a:tailEnd/>
              </a:ln>
              <a:effectLst/>
            </p:spPr>
            <p:txBody>
              <a:bodyPr lIns="0" rIns="0" anchor="ctr">
                <a:spAutoFit/>
              </a:bodyPr>
              <a:lstStyle/>
              <a:p>
                <a:endParaRPr lang="en-CA"/>
              </a:p>
            </p:txBody>
          </p:sp>
        </p:grpSp>
        <p:grpSp>
          <p:nvGrpSpPr>
            <p:cNvPr id="388249" name="Group 153"/>
            <p:cNvGrpSpPr>
              <a:grpSpLocks/>
            </p:cNvGrpSpPr>
            <p:nvPr/>
          </p:nvGrpSpPr>
          <p:grpSpPr bwMode="auto">
            <a:xfrm>
              <a:off x="2072" y="754"/>
              <a:ext cx="2103" cy="327"/>
              <a:chOff x="2080" y="786"/>
              <a:chExt cx="2103" cy="327"/>
            </a:xfrm>
          </p:grpSpPr>
          <p:grpSp>
            <p:nvGrpSpPr>
              <p:cNvPr id="388242" name="Group 146"/>
              <p:cNvGrpSpPr>
                <a:grpSpLocks/>
              </p:cNvGrpSpPr>
              <p:nvPr/>
            </p:nvGrpSpPr>
            <p:grpSpPr bwMode="auto">
              <a:xfrm>
                <a:off x="2080" y="936"/>
                <a:ext cx="326" cy="96"/>
                <a:chOff x="2080" y="936"/>
                <a:chExt cx="326" cy="96"/>
              </a:xfrm>
            </p:grpSpPr>
            <p:sp>
              <p:nvSpPr>
                <p:cNvPr id="388229" name="AutoShape 133"/>
                <p:cNvSpPr>
                  <a:spLocks noChangeArrowheads="1"/>
                </p:cNvSpPr>
                <p:nvPr/>
              </p:nvSpPr>
              <p:spPr bwMode="auto">
                <a:xfrm flipV="1">
                  <a:off x="2080" y="936"/>
                  <a:ext cx="110" cy="96"/>
                </a:xfrm>
                <a:prstGeom prst="triangle">
                  <a:avLst>
                    <a:gd name="adj" fmla="val 50000"/>
                  </a:avLst>
                </a:prstGeom>
                <a:solidFill>
                  <a:schemeClr val="tx2"/>
                </a:solidFill>
                <a:ln w="9525">
                  <a:noFill/>
                  <a:miter lim="800000"/>
                  <a:headEnd/>
                  <a:tailEnd/>
                </a:ln>
                <a:effectLst/>
              </p:spPr>
              <p:txBody>
                <a:bodyPr lIns="0" rIns="0" anchor="ctr">
                  <a:spAutoFit/>
                </a:bodyPr>
                <a:lstStyle/>
                <a:p>
                  <a:endParaRPr lang="en-CA"/>
                </a:p>
              </p:txBody>
            </p:sp>
            <p:sp>
              <p:nvSpPr>
                <p:cNvPr id="388238" name="AutoShape 142"/>
                <p:cNvSpPr>
                  <a:spLocks noChangeArrowheads="1"/>
                </p:cNvSpPr>
                <p:nvPr/>
              </p:nvSpPr>
              <p:spPr bwMode="auto">
                <a:xfrm flipV="1">
                  <a:off x="2296" y="936"/>
                  <a:ext cx="110" cy="96"/>
                </a:xfrm>
                <a:prstGeom prst="triangle">
                  <a:avLst>
                    <a:gd name="adj" fmla="val 50000"/>
                  </a:avLst>
                </a:prstGeom>
                <a:solidFill>
                  <a:schemeClr val="tx2"/>
                </a:solidFill>
                <a:ln w="9525">
                  <a:noFill/>
                  <a:miter lim="800000"/>
                  <a:headEnd/>
                  <a:tailEnd/>
                </a:ln>
                <a:effectLst/>
              </p:spPr>
              <p:txBody>
                <a:bodyPr lIns="0" rIns="0" anchor="ctr">
                  <a:spAutoFit/>
                </a:bodyPr>
                <a:lstStyle/>
                <a:p>
                  <a:endParaRPr lang="en-CA"/>
                </a:p>
              </p:txBody>
            </p:sp>
          </p:grpSp>
          <p:sp>
            <p:nvSpPr>
              <p:cNvPr id="388247" name="Text Box 151"/>
              <p:cNvSpPr txBox="1">
                <a:spLocks noChangeArrowheads="1"/>
              </p:cNvSpPr>
              <p:nvPr/>
            </p:nvSpPr>
            <p:spPr bwMode="auto">
              <a:xfrm>
                <a:off x="2441" y="786"/>
                <a:ext cx="1742" cy="327"/>
              </a:xfrm>
              <a:prstGeom prst="rect">
                <a:avLst/>
              </a:prstGeom>
              <a:noFill/>
              <a:ln w="9525">
                <a:noFill/>
                <a:miter lim="800000"/>
                <a:headEnd/>
                <a:tailEnd/>
              </a:ln>
              <a:effectLst/>
            </p:spPr>
            <p:txBody>
              <a:bodyPr wrap="none" lIns="0" rIns="0" anchorCtr="1">
                <a:spAutoFit/>
              </a:bodyPr>
              <a:lstStyle/>
              <a:p>
                <a:r>
                  <a:rPr lang="en-US" b="1"/>
                  <a:t>GN = G + 2 = 9</a:t>
                </a:r>
              </a:p>
            </p:txBody>
          </p:sp>
        </p:grpSp>
        <p:sp>
          <p:nvSpPr>
            <p:cNvPr id="388257" name="Text Box 161"/>
            <p:cNvSpPr txBox="1">
              <a:spLocks noChangeArrowheads="1"/>
            </p:cNvSpPr>
            <p:nvPr/>
          </p:nvSpPr>
          <p:spPr bwMode="auto">
            <a:xfrm>
              <a:off x="248" y="3560"/>
              <a:ext cx="5312" cy="288"/>
            </a:xfrm>
            <a:prstGeom prst="rect">
              <a:avLst/>
            </a:prstGeom>
            <a:noFill/>
            <a:ln w="9525">
              <a:noFill/>
              <a:miter lim="800000"/>
              <a:headEnd/>
              <a:tailEnd/>
            </a:ln>
            <a:effectLst/>
          </p:spPr>
          <p:txBody>
            <a:bodyPr lIns="0" rIns="0" anchorCtr="1">
              <a:spAutoFit/>
            </a:bodyPr>
            <a:lstStyle/>
            <a:p>
              <a:pPr>
                <a:spcBef>
                  <a:spcPct val="20000"/>
                </a:spcBef>
                <a:buFont typeface="Wingdings" pitchFamily="2" charset="2"/>
                <a:buChar char="§"/>
              </a:pPr>
              <a:r>
                <a:rPr lang="en-US" sz="2400" b="1" dirty="0"/>
                <a:t>  GN(gate input count with NOTs) adds the inverter inputs</a:t>
              </a:r>
              <a:endParaRPr 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8259"/>
                                        </p:tgtEl>
                                        <p:attrNameLst>
                                          <p:attrName>style.visibility</p:attrName>
                                        </p:attrNameLst>
                                      </p:cBhvr>
                                      <p:to>
                                        <p:strVal val="visible"/>
                                      </p:to>
                                    </p:set>
                                    <p:anim calcmode="lin" valueType="num">
                                      <p:cBhvr additive="base">
                                        <p:cTn id="7" dur="500" fill="hold"/>
                                        <p:tgtEl>
                                          <p:spTgt spid="388259"/>
                                        </p:tgtEl>
                                        <p:attrNameLst>
                                          <p:attrName>ppt_x</p:attrName>
                                        </p:attrNameLst>
                                      </p:cBhvr>
                                      <p:tavLst>
                                        <p:tav tm="0">
                                          <p:val>
                                            <p:strVal val="1+#ppt_w/2"/>
                                          </p:val>
                                        </p:tav>
                                        <p:tav tm="100000">
                                          <p:val>
                                            <p:strVal val="#ppt_x"/>
                                          </p:val>
                                        </p:tav>
                                      </p:tavLst>
                                    </p:anim>
                                    <p:anim calcmode="lin" valueType="num">
                                      <p:cBhvr additive="base">
                                        <p:cTn id="8" dur="500" fill="hold"/>
                                        <p:tgtEl>
                                          <p:spTgt spid="388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88260"/>
                                        </p:tgtEl>
                                        <p:attrNameLst>
                                          <p:attrName>style.visibility</p:attrName>
                                        </p:attrNameLst>
                                      </p:cBhvr>
                                      <p:to>
                                        <p:strVal val="visible"/>
                                      </p:to>
                                    </p:set>
                                    <p:anim calcmode="lin" valueType="num">
                                      <p:cBhvr additive="base">
                                        <p:cTn id="13" dur="500" fill="hold"/>
                                        <p:tgtEl>
                                          <p:spTgt spid="388260"/>
                                        </p:tgtEl>
                                        <p:attrNameLst>
                                          <p:attrName>ppt_x</p:attrName>
                                        </p:attrNameLst>
                                      </p:cBhvr>
                                      <p:tavLst>
                                        <p:tav tm="0">
                                          <p:val>
                                            <p:strVal val="1+#ppt_w/2"/>
                                          </p:val>
                                        </p:tav>
                                        <p:tav tm="100000">
                                          <p:val>
                                            <p:strVal val="#ppt_x"/>
                                          </p:val>
                                        </p:tav>
                                      </p:tavLst>
                                    </p:anim>
                                    <p:anim calcmode="lin" valueType="num">
                                      <p:cBhvr additive="base">
                                        <p:cTn id="14" dur="500" fill="hold"/>
                                        <p:tgtEl>
                                          <p:spTgt spid="3882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88262"/>
                                        </p:tgtEl>
                                        <p:attrNameLst>
                                          <p:attrName>style.visibility</p:attrName>
                                        </p:attrNameLst>
                                      </p:cBhvr>
                                      <p:to>
                                        <p:strVal val="visible"/>
                                      </p:to>
                                    </p:set>
                                    <p:anim calcmode="lin" valueType="num">
                                      <p:cBhvr additive="base">
                                        <p:cTn id="19" dur="500" fill="hold"/>
                                        <p:tgtEl>
                                          <p:spTgt spid="388262"/>
                                        </p:tgtEl>
                                        <p:attrNameLst>
                                          <p:attrName>ppt_x</p:attrName>
                                        </p:attrNameLst>
                                      </p:cBhvr>
                                      <p:tavLst>
                                        <p:tav tm="0">
                                          <p:val>
                                            <p:strVal val="1+#ppt_w/2"/>
                                          </p:val>
                                        </p:tav>
                                        <p:tav tm="100000">
                                          <p:val>
                                            <p:strVal val="#ppt_x"/>
                                          </p:val>
                                        </p:tav>
                                      </p:tavLst>
                                    </p:anim>
                                    <p:anim calcmode="lin" valueType="num">
                                      <p:cBhvr additive="base">
                                        <p:cTn id="20" dur="500" fill="hold"/>
                                        <p:tgtEl>
                                          <p:spTgt spid="388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laceholder 3"/>
          <p:cNvSpPr>
            <a:spLocks noGrp="1"/>
          </p:cNvSpPr>
          <p:nvPr>
            <p:ph type="sldNum" sz="quarter" idx="10"/>
          </p:nvPr>
        </p:nvSpPr>
        <p:spPr/>
        <p:txBody>
          <a:bodyPr/>
          <a:lstStyle/>
          <a:p>
            <a:r>
              <a:rPr lang="en-US"/>
              <a:t>Chapter 2 - Part 2         </a:t>
            </a:r>
            <a:fld id="{16D9D062-AB98-438A-B556-DEB74D186C52}" type="slidenum">
              <a:rPr lang="en-US"/>
              <a:pPr/>
              <a:t>7</a:t>
            </a:fld>
            <a:endParaRPr lang="en-US"/>
          </a:p>
        </p:txBody>
      </p:sp>
      <p:sp>
        <p:nvSpPr>
          <p:cNvPr id="393218" name="Rectangle 2"/>
          <p:cNvSpPr>
            <a:spLocks noGrp="1" noChangeArrowheads="1"/>
          </p:cNvSpPr>
          <p:nvPr>
            <p:ph type="body" idx="1"/>
          </p:nvPr>
        </p:nvSpPr>
        <p:spPr>
          <a:xfrm>
            <a:off x="339725" y="1244600"/>
            <a:ext cx="8102600" cy="5027613"/>
          </a:xfrm>
          <a:noFill/>
          <a:ln/>
        </p:spPr>
        <p:txBody>
          <a:bodyPr/>
          <a:lstStyle/>
          <a:p>
            <a:r>
              <a:rPr lang="en-US" sz="2400" b="1"/>
              <a:t>Example 2: </a:t>
            </a:r>
          </a:p>
          <a:p>
            <a:r>
              <a:rPr lang="en-US" sz="2800" b="1"/>
              <a:t>F = A B C +</a:t>
            </a:r>
          </a:p>
          <a:p>
            <a:r>
              <a:rPr lang="en-US" sz="2800" b="1"/>
              <a:t>L =  6  G = 8 GN = 11</a:t>
            </a:r>
          </a:p>
          <a:p>
            <a:r>
              <a:rPr lang="en-US" sz="2800" b="1"/>
              <a:t>F = (A +    )(    + C)(    + B)</a:t>
            </a:r>
          </a:p>
          <a:p>
            <a:r>
              <a:rPr lang="en-US" sz="2800" b="1"/>
              <a:t>L = 6  G = 9 GN = 12</a:t>
            </a:r>
          </a:p>
          <a:p>
            <a:r>
              <a:rPr lang="en-US" sz="2400" b="1" u="sng"/>
              <a:t>Same</a:t>
            </a:r>
            <a:r>
              <a:rPr lang="en-US" sz="2400" b="1"/>
              <a:t> function and </a:t>
            </a:r>
            <a:r>
              <a:rPr lang="en-US" sz="2400" b="1" u="sng"/>
              <a:t>same</a:t>
            </a:r>
            <a:r>
              <a:rPr lang="en-US" sz="2400" b="1"/>
              <a:t/>
            </a:r>
            <a:br>
              <a:rPr lang="en-US" sz="2400" b="1"/>
            </a:br>
            <a:r>
              <a:rPr lang="en-US" sz="2400" b="1"/>
              <a:t>literal cost</a:t>
            </a:r>
          </a:p>
          <a:p>
            <a:r>
              <a:rPr lang="en-US" sz="2400" b="1"/>
              <a:t>But first circuit has </a:t>
            </a:r>
            <a:r>
              <a:rPr lang="en-US" sz="2400" b="1" u="sng"/>
              <a:t>better</a:t>
            </a:r>
            <a:r>
              <a:rPr lang="en-US" sz="2400" b="1"/>
              <a:t/>
            </a:r>
            <a:br>
              <a:rPr lang="en-US" sz="2400" b="1"/>
            </a:br>
            <a:r>
              <a:rPr lang="en-US" sz="2400" b="1"/>
              <a:t>gate input count and </a:t>
            </a:r>
            <a:r>
              <a:rPr lang="en-US" sz="2400" b="1" u="sng"/>
              <a:t>better</a:t>
            </a:r>
            <a:r>
              <a:rPr lang="en-US" sz="2400" b="1"/>
              <a:t/>
            </a:r>
            <a:br>
              <a:rPr lang="en-US" sz="2400" b="1"/>
            </a:br>
            <a:r>
              <a:rPr lang="en-US" sz="2400" b="1"/>
              <a:t>gate input count with NOTs</a:t>
            </a:r>
          </a:p>
          <a:p>
            <a:r>
              <a:rPr lang="en-US" sz="2400" b="1"/>
              <a:t>Select it!</a:t>
            </a:r>
          </a:p>
          <a:p>
            <a:pPr>
              <a:buFont typeface="Wingdings" pitchFamily="2" charset="2"/>
              <a:buNone/>
            </a:pPr>
            <a:endParaRPr lang="en-US" sz="2400" b="1"/>
          </a:p>
        </p:txBody>
      </p:sp>
      <p:sp>
        <p:nvSpPr>
          <p:cNvPr id="393219" name="Rectangle 3"/>
          <p:cNvSpPr>
            <a:spLocks noGrp="1" noChangeArrowheads="1"/>
          </p:cNvSpPr>
          <p:nvPr>
            <p:ph type="title"/>
          </p:nvPr>
        </p:nvSpPr>
        <p:spPr/>
        <p:txBody>
          <a:bodyPr/>
          <a:lstStyle/>
          <a:p>
            <a:r>
              <a:rPr lang="en-US"/>
              <a:t> </a:t>
            </a:r>
            <a:r>
              <a:rPr lang="en-US" b="1"/>
              <a:t>Cost Criteria </a:t>
            </a:r>
            <a:r>
              <a:rPr lang="en-US"/>
              <a:t>(continued)</a:t>
            </a:r>
          </a:p>
        </p:txBody>
      </p:sp>
      <p:sp>
        <p:nvSpPr>
          <p:cNvPr id="393220" name="Line 4"/>
          <p:cNvSpPr>
            <a:spLocks noChangeShapeType="1"/>
          </p:cNvSpPr>
          <p:nvPr/>
        </p:nvSpPr>
        <p:spPr bwMode="auto">
          <a:xfrm>
            <a:off x="1609725" y="5126038"/>
            <a:ext cx="644525" cy="0"/>
          </a:xfrm>
          <a:prstGeom prst="line">
            <a:avLst/>
          </a:prstGeom>
          <a:noFill/>
          <a:ln w="9525">
            <a:noFill/>
            <a:round/>
            <a:headEnd/>
            <a:tailEnd/>
          </a:ln>
          <a:effectLst/>
        </p:spPr>
        <p:txBody>
          <a:bodyPr lIns="0" rIns="0" anchorCtr="1">
            <a:spAutoFit/>
          </a:bodyPr>
          <a:lstStyle/>
          <a:p>
            <a:endParaRPr lang="en-CA"/>
          </a:p>
        </p:txBody>
      </p:sp>
      <p:grpSp>
        <p:nvGrpSpPr>
          <p:cNvPr id="393396" name="Group 180"/>
          <p:cNvGrpSpPr>
            <a:grpSpLocks/>
          </p:cNvGrpSpPr>
          <p:nvPr/>
        </p:nvGrpSpPr>
        <p:grpSpPr bwMode="auto">
          <a:xfrm>
            <a:off x="2717800" y="1695450"/>
            <a:ext cx="654050" cy="519113"/>
            <a:chOff x="1712" y="1068"/>
            <a:chExt cx="412" cy="327"/>
          </a:xfrm>
        </p:grpSpPr>
        <p:sp>
          <p:nvSpPr>
            <p:cNvPr id="393259" name="Text Box 43"/>
            <p:cNvSpPr txBox="1">
              <a:spLocks noChangeArrowheads="1"/>
            </p:cNvSpPr>
            <p:nvPr/>
          </p:nvSpPr>
          <p:spPr bwMode="auto">
            <a:xfrm>
              <a:off x="1712" y="1068"/>
              <a:ext cx="412" cy="327"/>
            </a:xfrm>
            <a:prstGeom prst="rect">
              <a:avLst/>
            </a:prstGeom>
            <a:noFill/>
            <a:ln w="9525">
              <a:noFill/>
              <a:miter lim="800000"/>
              <a:headEnd/>
              <a:tailEnd/>
            </a:ln>
            <a:effectLst/>
          </p:spPr>
          <p:txBody>
            <a:bodyPr lIns="0" rIns="0" anchorCtr="1">
              <a:spAutoFit/>
            </a:bodyPr>
            <a:lstStyle/>
            <a:p>
              <a:r>
                <a:rPr lang="en-US" b="1"/>
                <a:t>B</a:t>
              </a:r>
            </a:p>
          </p:txBody>
        </p:sp>
        <p:sp>
          <p:nvSpPr>
            <p:cNvPr id="393260" name="Line 44"/>
            <p:cNvSpPr>
              <a:spLocks noChangeShapeType="1"/>
            </p:cNvSpPr>
            <p:nvPr/>
          </p:nvSpPr>
          <p:spPr bwMode="auto">
            <a:xfrm>
              <a:off x="1862" y="1121"/>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261" name="Group 45"/>
          <p:cNvGrpSpPr>
            <a:grpSpLocks/>
          </p:cNvGrpSpPr>
          <p:nvPr/>
        </p:nvGrpSpPr>
        <p:grpSpPr bwMode="auto">
          <a:xfrm>
            <a:off x="3009900" y="1690688"/>
            <a:ext cx="654050" cy="519112"/>
            <a:chOff x="3005" y="3382"/>
            <a:chExt cx="412" cy="327"/>
          </a:xfrm>
        </p:grpSpPr>
        <p:sp>
          <p:nvSpPr>
            <p:cNvPr id="393262" name="Text Box 46"/>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spAutoFit/>
            </a:bodyPr>
            <a:lstStyle/>
            <a:p>
              <a:r>
                <a:rPr lang="en-US" b="1"/>
                <a:t>C</a:t>
              </a:r>
            </a:p>
          </p:txBody>
        </p:sp>
        <p:sp>
          <p:nvSpPr>
            <p:cNvPr id="393263" name="Line 47"/>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300" name="Group 84"/>
          <p:cNvGrpSpPr>
            <a:grpSpLocks/>
          </p:cNvGrpSpPr>
          <p:nvPr/>
        </p:nvGrpSpPr>
        <p:grpSpPr bwMode="auto">
          <a:xfrm>
            <a:off x="3605213" y="2720975"/>
            <a:ext cx="654050" cy="519113"/>
            <a:chOff x="3005" y="3382"/>
            <a:chExt cx="412" cy="327"/>
          </a:xfrm>
        </p:grpSpPr>
        <p:sp>
          <p:nvSpPr>
            <p:cNvPr id="393301" name="Text Box 85"/>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spAutoFit/>
            </a:bodyPr>
            <a:lstStyle/>
            <a:p>
              <a:r>
                <a:rPr lang="en-US" b="1"/>
                <a:t>A</a:t>
              </a:r>
            </a:p>
          </p:txBody>
        </p:sp>
        <p:sp>
          <p:nvSpPr>
            <p:cNvPr id="393302" name="Line 86"/>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319" name="Group 103"/>
          <p:cNvGrpSpPr>
            <a:grpSpLocks/>
          </p:cNvGrpSpPr>
          <p:nvPr/>
        </p:nvGrpSpPr>
        <p:grpSpPr bwMode="auto">
          <a:xfrm>
            <a:off x="4306888" y="1158875"/>
            <a:ext cx="4646612" cy="2876550"/>
            <a:chOff x="873" y="1410"/>
            <a:chExt cx="2927" cy="1812"/>
          </a:xfrm>
        </p:grpSpPr>
        <p:sp>
          <p:nvSpPr>
            <p:cNvPr id="393223" name="Text Box 7"/>
            <p:cNvSpPr txBox="1">
              <a:spLocks noChangeAspect="1" noChangeArrowheads="1"/>
            </p:cNvSpPr>
            <p:nvPr/>
          </p:nvSpPr>
          <p:spPr bwMode="auto">
            <a:xfrm>
              <a:off x="908" y="1410"/>
              <a:ext cx="374" cy="327"/>
            </a:xfrm>
            <a:prstGeom prst="rect">
              <a:avLst/>
            </a:prstGeom>
            <a:noFill/>
            <a:ln w="9525">
              <a:noFill/>
              <a:miter lim="800000"/>
              <a:headEnd/>
              <a:tailEnd/>
            </a:ln>
            <a:effectLst/>
          </p:spPr>
          <p:txBody>
            <a:bodyPr lIns="0" rIns="0" anchorCtr="1">
              <a:spAutoFit/>
            </a:bodyPr>
            <a:lstStyle/>
            <a:p>
              <a:r>
                <a:rPr lang="en-US"/>
                <a:t>A</a:t>
              </a:r>
            </a:p>
          </p:txBody>
        </p:sp>
        <p:sp>
          <p:nvSpPr>
            <p:cNvPr id="393224" name="Text Box 8"/>
            <p:cNvSpPr txBox="1">
              <a:spLocks noChangeAspect="1" noChangeArrowheads="1"/>
            </p:cNvSpPr>
            <p:nvPr/>
          </p:nvSpPr>
          <p:spPr bwMode="auto">
            <a:xfrm>
              <a:off x="892" y="1595"/>
              <a:ext cx="396" cy="327"/>
            </a:xfrm>
            <a:prstGeom prst="rect">
              <a:avLst/>
            </a:prstGeom>
            <a:noFill/>
            <a:ln w="9525">
              <a:noFill/>
              <a:miter lim="800000"/>
              <a:headEnd/>
              <a:tailEnd/>
            </a:ln>
            <a:effectLst/>
          </p:spPr>
          <p:txBody>
            <a:bodyPr lIns="0" rIns="0" anchorCtr="1">
              <a:spAutoFit/>
            </a:bodyPr>
            <a:lstStyle/>
            <a:p>
              <a:r>
                <a:rPr lang="en-US"/>
                <a:t>B</a:t>
              </a:r>
            </a:p>
          </p:txBody>
        </p:sp>
        <p:sp>
          <p:nvSpPr>
            <p:cNvPr id="393225" name="Text Box 9"/>
            <p:cNvSpPr txBox="1">
              <a:spLocks noChangeAspect="1" noChangeArrowheads="1"/>
            </p:cNvSpPr>
            <p:nvPr/>
          </p:nvSpPr>
          <p:spPr bwMode="auto">
            <a:xfrm>
              <a:off x="873" y="1791"/>
              <a:ext cx="411" cy="327"/>
            </a:xfrm>
            <a:prstGeom prst="rect">
              <a:avLst/>
            </a:prstGeom>
            <a:noFill/>
            <a:ln w="9525">
              <a:noFill/>
              <a:miter lim="800000"/>
              <a:headEnd/>
              <a:tailEnd/>
            </a:ln>
            <a:effectLst/>
          </p:spPr>
          <p:txBody>
            <a:bodyPr lIns="0" rIns="0" anchorCtr="1">
              <a:spAutoFit/>
            </a:bodyPr>
            <a:lstStyle/>
            <a:p>
              <a:r>
                <a:rPr lang="en-US"/>
                <a:t>C</a:t>
              </a:r>
            </a:p>
          </p:txBody>
        </p:sp>
        <p:sp>
          <p:nvSpPr>
            <p:cNvPr id="393226" name="AutoShape 10"/>
            <p:cNvSpPr>
              <a:spLocks noChangeAspect="1" noChangeArrowheads="1"/>
            </p:cNvSpPr>
            <p:nvPr/>
          </p:nvSpPr>
          <p:spPr bwMode="auto">
            <a:xfrm>
              <a:off x="2283" y="1600"/>
              <a:ext cx="397" cy="323"/>
            </a:xfrm>
            <a:prstGeom prst="flowChartDelay">
              <a:avLst/>
            </a:prstGeom>
            <a:noFill/>
            <a:ln w="38100">
              <a:solidFill>
                <a:schemeClr val="tx1"/>
              </a:solidFill>
              <a:miter lim="800000"/>
              <a:headEnd/>
              <a:tailEnd/>
            </a:ln>
            <a:effectLst/>
          </p:spPr>
          <p:txBody>
            <a:bodyPr wrap="none" anchor="ctr"/>
            <a:lstStyle/>
            <a:p>
              <a:endParaRPr lang="en-CA"/>
            </a:p>
          </p:txBody>
        </p:sp>
        <p:sp>
          <p:nvSpPr>
            <p:cNvPr id="393227" name="Freeform 11"/>
            <p:cNvSpPr>
              <a:spLocks noChangeAspect="1"/>
            </p:cNvSpPr>
            <p:nvPr/>
          </p:nvSpPr>
          <p:spPr bwMode="auto">
            <a:xfrm>
              <a:off x="2987" y="2009"/>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lstStyle/>
            <a:p>
              <a:endParaRPr lang="en-CA"/>
            </a:p>
          </p:txBody>
        </p:sp>
        <p:grpSp>
          <p:nvGrpSpPr>
            <p:cNvPr id="393228" name="Group 12"/>
            <p:cNvGrpSpPr>
              <a:grpSpLocks noChangeAspect="1"/>
            </p:cNvGrpSpPr>
            <p:nvPr/>
          </p:nvGrpSpPr>
          <p:grpSpPr bwMode="auto">
            <a:xfrm>
              <a:off x="1494" y="2600"/>
              <a:ext cx="269" cy="270"/>
              <a:chOff x="1968" y="1507"/>
              <a:chExt cx="480" cy="480"/>
            </a:xfrm>
          </p:grpSpPr>
          <p:sp>
            <p:nvSpPr>
              <p:cNvPr id="393229" name="AutoShape 13"/>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230" name="Oval 14"/>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231" name="AutoShape 15"/>
            <p:cNvSpPr>
              <a:spLocks noChangeAspect="1" noChangeArrowheads="1"/>
            </p:cNvSpPr>
            <p:nvPr/>
          </p:nvSpPr>
          <p:spPr bwMode="auto">
            <a:xfrm>
              <a:off x="2283" y="2337"/>
              <a:ext cx="397" cy="323"/>
            </a:xfrm>
            <a:prstGeom prst="flowChartDelay">
              <a:avLst/>
            </a:prstGeom>
            <a:noFill/>
            <a:ln w="38100">
              <a:solidFill>
                <a:schemeClr val="tx1"/>
              </a:solidFill>
              <a:miter lim="800000"/>
              <a:headEnd/>
              <a:tailEnd/>
            </a:ln>
            <a:effectLst/>
          </p:spPr>
          <p:txBody>
            <a:bodyPr wrap="none" anchor="ctr"/>
            <a:lstStyle/>
            <a:p>
              <a:endParaRPr lang="en-CA"/>
            </a:p>
          </p:txBody>
        </p:sp>
        <p:grpSp>
          <p:nvGrpSpPr>
            <p:cNvPr id="393232" name="Group 16"/>
            <p:cNvGrpSpPr>
              <a:grpSpLocks noChangeAspect="1"/>
            </p:cNvGrpSpPr>
            <p:nvPr/>
          </p:nvGrpSpPr>
          <p:grpSpPr bwMode="auto">
            <a:xfrm>
              <a:off x="1486" y="2271"/>
              <a:ext cx="269" cy="269"/>
              <a:chOff x="1968" y="1507"/>
              <a:chExt cx="480" cy="480"/>
            </a:xfrm>
          </p:grpSpPr>
          <p:sp>
            <p:nvSpPr>
              <p:cNvPr id="393233" name="AutoShape 1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234" name="Oval 1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235" name="Line 19"/>
            <p:cNvSpPr>
              <a:spLocks noChangeAspect="1" noChangeShapeType="1"/>
            </p:cNvSpPr>
            <p:nvPr/>
          </p:nvSpPr>
          <p:spPr bwMode="auto">
            <a:xfrm flipH="1">
              <a:off x="1183" y="1654"/>
              <a:ext cx="109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36" name="Line 20"/>
            <p:cNvSpPr>
              <a:spLocks noChangeAspect="1" noChangeShapeType="1"/>
            </p:cNvSpPr>
            <p:nvPr/>
          </p:nvSpPr>
          <p:spPr bwMode="auto">
            <a:xfrm flipH="1">
              <a:off x="1185" y="1872"/>
              <a:ext cx="109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37" name="Text Box 21"/>
            <p:cNvSpPr txBox="1">
              <a:spLocks noChangeAspect="1" noChangeArrowheads="1"/>
            </p:cNvSpPr>
            <p:nvPr/>
          </p:nvSpPr>
          <p:spPr bwMode="auto">
            <a:xfrm>
              <a:off x="3426" y="2015"/>
              <a:ext cx="374" cy="327"/>
            </a:xfrm>
            <a:prstGeom prst="rect">
              <a:avLst/>
            </a:prstGeom>
            <a:noFill/>
            <a:ln w="9525">
              <a:noFill/>
              <a:miter lim="800000"/>
              <a:headEnd/>
              <a:tailEnd/>
            </a:ln>
            <a:effectLst/>
          </p:spPr>
          <p:txBody>
            <a:bodyPr lIns="0" rIns="0" anchorCtr="1">
              <a:spAutoFit/>
            </a:bodyPr>
            <a:lstStyle/>
            <a:p>
              <a:r>
                <a:rPr lang="en-US"/>
                <a:t>F</a:t>
              </a:r>
            </a:p>
          </p:txBody>
        </p:sp>
        <p:sp>
          <p:nvSpPr>
            <p:cNvPr id="393238" name="Line 22"/>
            <p:cNvSpPr>
              <a:spLocks noChangeAspect="1" noChangeShapeType="1"/>
            </p:cNvSpPr>
            <p:nvPr/>
          </p:nvSpPr>
          <p:spPr bwMode="auto">
            <a:xfrm flipH="1">
              <a:off x="1752" y="2409"/>
              <a:ext cx="52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39" name="Line 23"/>
            <p:cNvSpPr>
              <a:spLocks noChangeAspect="1" noChangeShapeType="1"/>
            </p:cNvSpPr>
            <p:nvPr/>
          </p:nvSpPr>
          <p:spPr bwMode="auto">
            <a:xfrm flipH="1">
              <a:off x="1409" y="2415"/>
              <a:ext cx="6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40" name="Line 24"/>
            <p:cNvSpPr>
              <a:spLocks noChangeAspect="1" noChangeShapeType="1"/>
            </p:cNvSpPr>
            <p:nvPr/>
          </p:nvSpPr>
          <p:spPr bwMode="auto">
            <a:xfrm>
              <a:off x="1414" y="1670"/>
              <a:ext cx="1" cy="745"/>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93241" name="Group 25"/>
            <p:cNvGrpSpPr>
              <a:grpSpLocks noChangeAspect="1"/>
            </p:cNvGrpSpPr>
            <p:nvPr/>
          </p:nvGrpSpPr>
          <p:grpSpPr bwMode="auto">
            <a:xfrm>
              <a:off x="2689" y="2243"/>
              <a:ext cx="329" cy="255"/>
              <a:chOff x="1006" y="2469"/>
              <a:chExt cx="731" cy="326"/>
            </a:xfrm>
          </p:grpSpPr>
          <p:sp>
            <p:nvSpPr>
              <p:cNvPr id="393242" name="Line 26"/>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43" name="Line 27"/>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44" name="Line 28"/>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246" name="Group 30"/>
            <p:cNvGrpSpPr>
              <a:grpSpLocks noChangeAspect="1"/>
            </p:cNvGrpSpPr>
            <p:nvPr/>
          </p:nvGrpSpPr>
          <p:grpSpPr bwMode="auto">
            <a:xfrm flipV="1">
              <a:off x="2687" y="1751"/>
              <a:ext cx="328" cy="343"/>
              <a:chOff x="1006" y="2469"/>
              <a:chExt cx="731" cy="326"/>
            </a:xfrm>
          </p:grpSpPr>
          <p:sp>
            <p:nvSpPr>
              <p:cNvPr id="393247" name="Line 31"/>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48" name="Line 32"/>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49" name="Line 33"/>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93250" name="Line 34"/>
            <p:cNvSpPr>
              <a:spLocks noChangeAspect="1" noChangeShapeType="1"/>
            </p:cNvSpPr>
            <p:nvPr/>
          </p:nvSpPr>
          <p:spPr bwMode="auto">
            <a:xfrm>
              <a:off x="3405" y="2169"/>
              <a:ext cx="124"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51" name="Oval 35"/>
            <p:cNvSpPr>
              <a:spLocks noChangeAspect="1" noChangeArrowheads="1"/>
            </p:cNvSpPr>
            <p:nvPr/>
          </p:nvSpPr>
          <p:spPr bwMode="auto">
            <a:xfrm>
              <a:off x="1389" y="1632"/>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93252" name="Line 36"/>
            <p:cNvSpPr>
              <a:spLocks noChangeAspect="1" noChangeShapeType="1"/>
            </p:cNvSpPr>
            <p:nvPr/>
          </p:nvSpPr>
          <p:spPr bwMode="auto">
            <a:xfrm>
              <a:off x="1358" y="1751"/>
              <a:ext cx="0" cy="973"/>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53" name="Oval 37"/>
            <p:cNvSpPr>
              <a:spLocks noChangeAspect="1" noChangeArrowheads="1"/>
            </p:cNvSpPr>
            <p:nvPr/>
          </p:nvSpPr>
          <p:spPr bwMode="auto">
            <a:xfrm>
              <a:off x="1333" y="1736"/>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93254" name="Line 38"/>
            <p:cNvSpPr>
              <a:spLocks noChangeAspect="1" noChangeShapeType="1"/>
            </p:cNvSpPr>
            <p:nvPr/>
          </p:nvSpPr>
          <p:spPr bwMode="auto">
            <a:xfrm>
              <a:off x="1344" y="2724"/>
              <a:ext cx="153"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55" name="Line 39"/>
            <p:cNvSpPr>
              <a:spLocks noChangeAspect="1" noChangeShapeType="1"/>
            </p:cNvSpPr>
            <p:nvPr/>
          </p:nvSpPr>
          <p:spPr bwMode="auto">
            <a:xfrm>
              <a:off x="1751" y="2735"/>
              <a:ext cx="329"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56" name="Line 40"/>
            <p:cNvSpPr>
              <a:spLocks noChangeAspect="1" noChangeShapeType="1"/>
            </p:cNvSpPr>
            <p:nvPr/>
          </p:nvSpPr>
          <p:spPr bwMode="auto">
            <a:xfrm flipH="1" flipV="1">
              <a:off x="2072" y="2493"/>
              <a:ext cx="1" cy="23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257" name="Line 41"/>
            <p:cNvSpPr>
              <a:spLocks noChangeAspect="1" noChangeShapeType="1"/>
            </p:cNvSpPr>
            <p:nvPr/>
          </p:nvSpPr>
          <p:spPr bwMode="auto">
            <a:xfrm>
              <a:off x="2064" y="2506"/>
              <a:ext cx="222"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03" name="Line 87"/>
            <p:cNvSpPr>
              <a:spLocks noChangeAspect="1" noChangeShapeType="1"/>
            </p:cNvSpPr>
            <p:nvPr/>
          </p:nvSpPr>
          <p:spPr bwMode="auto">
            <a:xfrm flipH="1">
              <a:off x="1183" y="1758"/>
              <a:ext cx="109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08" name="Line 92"/>
            <p:cNvSpPr>
              <a:spLocks noChangeAspect="1" noChangeShapeType="1"/>
            </p:cNvSpPr>
            <p:nvPr/>
          </p:nvSpPr>
          <p:spPr bwMode="auto">
            <a:xfrm>
              <a:off x="1743" y="3079"/>
              <a:ext cx="433"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09" name="Line 93"/>
            <p:cNvSpPr>
              <a:spLocks noChangeAspect="1" noChangeShapeType="1"/>
            </p:cNvSpPr>
            <p:nvPr/>
          </p:nvSpPr>
          <p:spPr bwMode="auto">
            <a:xfrm flipH="1" flipV="1">
              <a:off x="2168" y="2589"/>
              <a:ext cx="2" cy="484"/>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10" name="Line 94"/>
            <p:cNvSpPr>
              <a:spLocks noChangeAspect="1" noChangeShapeType="1"/>
            </p:cNvSpPr>
            <p:nvPr/>
          </p:nvSpPr>
          <p:spPr bwMode="auto">
            <a:xfrm>
              <a:off x="2160" y="2602"/>
              <a:ext cx="118" cy="0"/>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93312" name="Group 96"/>
            <p:cNvGrpSpPr>
              <a:grpSpLocks noChangeAspect="1"/>
            </p:cNvGrpSpPr>
            <p:nvPr/>
          </p:nvGrpSpPr>
          <p:grpSpPr bwMode="auto">
            <a:xfrm>
              <a:off x="1494" y="2952"/>
              <a:ext cx="269" cy="270"/>
              <a:chOff x="1968" y="1507"/>
              <a:chExt cx="480" cy="480"/>
            </a:xfrm>
          </p:grpSpPr>
          <p:sp>
            <p:nvSpPr>
              <p:cNvPr id="393313" name="AutoShape 9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314" name="Oval 9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315" name="Line 99"/>
            <p:cNvSpPr>
              <a:spLocks noChangeAspect="1" noChangeShapeType="1"/>
            </p:cNvSpPr>
            <p:nvPr/>
          </p:nvSpPr>
          <p:spPr bwMode="auto">
            <a:xfrm>
              <a:off x="1302" y="1855"/>
              <a:ext cx="0" cy="1221"/>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16" name="Line 100"/>
            <p:cNvSpPr>
              <a:spLocks noChangeAspect="1" noChangeShapeType="1"/>
            </p:cNvSpPr>
            <p:nvPr/>
          </p:nvSpPr>
          <p:spPr bwMode="auto">
            <a:xfrm>
              <a:off x="1288" y="3076"/>
              <a:ext cx="21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17" name="Oval 101"/>
            <p:cNvSpPr>
              <a:spLocks noChangeAspect="1" noChangeArrowheads="1"/>
            </p:cNvSpPr>
            <p:nvPr/>
          </p:nvSpPr>
          <p:spPr bwMode="auto">
            <a:xfrm>
              <a:off x="1277" y="1848"/>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grpSp>
      <p:grpSp>
        <p:nvGrpSpPr>
          <p:cNvPr id="393320" name="Group 104"/>
          <p:cNvGrpSpPr>
            <a:grpSpLocks/>
          </p:cNvGrpSpPr>
          <p:nvPr/>
        </p:nvGrpSpPr>
        <p:grpSpPr bwMode="auto">
          <a:xfrm>
            <a:off x="1966913" y="2720975"/>
            <a:ext cx="654050" cy="519113"/>
            <a:chOff x="3005" y="3382"/>
            <a:chExt cx="412" cy="327"/>
          </a:xfrm>
        </p:grpSpPr>
        <p:sp>
          <p:nvSpPr>
            <p:cNvPr id="393321" name="Text Box 105"/>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spAutoFit/>
            </a:bodyPr>
            <a:lstStyle/>
            <a:p>
              <a:r>
                <a:rPr lang="en-US" b="1"/>
                <a:t>C</a:t>
              </a:r>
            </a:p>
          </p:txBody>
        </p:sp>
        <p:sp>
          <p:nvSpPr>
            <p:cNvPr id="393322" name="Line 106"/>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323" name="Group 107"/>
          <p:cNvGrpSpPr>
            <a:grpSpLocks/>
          </p:cNvGrpSpPr>
          <p:nvPr/>
        </p:nvGrpSpPr>
        <p:grpSpPr bwMode="auto">
          <a:xfrm>
            <a:off x="2451100" y="2725738"/>
            <a:ext cx="654050" cy="519112"/>
            <a:chOff x="2248" y="3394"/>
            <a:chExt cx="412" cy="327"/>
          </a:xfrm>
        </p:grpSpPr>
        <p:sp>
          <p:nvSpPr>
            <p:cNvPr id="393324" name="Text Box 108"/>
            <p:cNvSpPr txBox="1">
              <a:spLocks noChangeArrowheads="1"/>
            </p:cNvSpPr>
            <p:nvPr/>
          </p:nvSpPr>
          <p:spPr bwMode="auto">
            <a:xfrm>
              <a:off x="2248" y="3394"/>
              <a:ext cx="412" cy="327"/>
            </a:xfrm>
            <a:prstGeom prst="rect">
              <a:avLst/>
            </a:prstGeom>
            <a:noFill/>
            <a:ln w="9525">
              <a:noFill/>
              <a:miter lim="800000"/>
              <a:headEnd/>
              <a:tailEnd/>
            </a:ln>
            <a:effectLst/>
          </p:spPr>
          <p:txBody>
            <a:bodyPr lIns="0" rIns="0" anchorCtr="1">
              <a:spAutoFit/>
            </a:bodyPr>
            <a:lstStyle/>
            <a:p>
              <a:r>
                <a:rPr lang="en-US" b="1"/>
                <a:t>B</a:t>
              </a:r>
            </a:p>
          </p:txBody>
        </p:sp>
        <p:sp>
          <p:nvSpPr>
            <p:cNvPr id="393325" name="Line 109"/>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388" name="Group 172"/>
          <p:cNvGrpSpPr>
            <a:grpSpLocks/>
          </p:cNvGrpSpPr>
          <p:nvPr/>
        </p:nvGrpSpPr>
        <p:grpSpPr bwMode="auto">
          <a:xfrm>
            <a:off x="4344988" y="3786188"/>
            <a:ext cx="4621212" cy="2876550"/>
            <a:chOff x="2705" y="2508"/>
            <a:chExt cx="2911" cy="1812"/>
          </a:xfrm>
        </p:grpSpPr>
        <p:sp>
          <p:nvSpPr>
            <p:cNvPr id="393341" name="Text Box 125"/>
            <p:cNvSpPr txBox="1">
              <a:spLocks noChangeAspect="1" noChangeArrowheads="1"/>
            </p:cNvSpPr>
            <p:nvPr/>
          </p:nvSpPr>
          <p:spPr bwMode="auto">
            <a:xfrm>
              <a:off x="5242" y="3097"/>
              <a:ext cx="374" cy="327"/>
            </a:xfrm>
            <a:prstGeom prst="rect">
              <a:avLst/>
            </a:prstGeom>
            <a:noFill/>
            <a:ln w="9525">
              <a:noFill/>
              <a:miter lim="800000"/>
              <a:headEnd/>
              <a:tailEnd/>
            </a:ln>
            <a:effectLst/>
          </p:spPr>
          <p:txBody>
            <a:bodyPr lIns="0" rIns="0" anchorCtr="1">
              <a:spAutoFit/>
            </a:bodyPr>
            <a:lstStyle/>
            <a:p>
              <a:r>
                <a:rPr lang="en-US"/>
                <a:t>F</a:t>
              </a:r>
            </a:p>
          </p:txBody>
        </p:sp>
        <p:sp>
          <p:nvSpPr>
            <p:cNvPr id="393361" name="Line 145"/>
            <p:cNvSpPr>
              <a:spLocks noChangeAspect="1" noChangeShapeType="1"/>
            </p:cNvSpPr>
            <p:nvPr/>
          </p:nvSpPr>
          <p:spPr bwMode="auto">
            <a:xfrm flipH="1">
              <a:off x="3015" y="2848"/>
              <a:ext cx="704"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27" name="Text Box 111"/>
            <p:cNvSpPr txBox="1">
              <a:spLocks noChangeAspect="1" noChangeArrowheads="1"/>
            </p:cNvSpPr>
            <p:nvPr/>
          </p:nvSpPr>
          <p:spPr bwMode="auto">
            <a:xfrm>
              <a:off x="2740" y="2508"/>
              <a:ext cx="374" cy="327"/>
            </a:xfrm>
            <a:prstGeom prst="rect">
              <a:avLst/>
            </a:prstGeom>
            <a:noFill/>
            <a:ln w="9525">
              <a:noFill/>
              <a:miter lim="800000"/>
              <a:headEnd/>
              <a:tailEnd/>
            </a:ln>
            <a:effectLst/>
          </p:spPr>
          <p:txBody>
            <a:bodyPr lIns="0" rIns="0" anchorCtr="1">
              <a:spAutoFit/>
            </a:bodyPr>
            <a:lstStyle/>
            <a:p>
              <a:r>
                <a:rPr lang="en-US"/>
                <a:t>A</a:t>
              </a:r>
            </a:p>
          </p:txBody>
        </p:sp>
        <p:sp>
          <p:nvSpPr>
            <p:cNvPr id="393328" name="Text Box 112"/>
            <p:cNvSpPr txBox="1">
              <a:spLocks noChangeAspect="1" noChangeArrowheads="1"/>
            </p:cNvSpPr>
            <p:nvPr/>
          </p:nvSpPr>
          <p:spPr bwMode="auto">
            <a:xfrm>
              <a:off x="2724" y="2693"/>
              <a:ext cx="396" cy="327"/>
            </a:xfrm>
            <a:prstGeom prst="rect">
              <a:avLst/>
            </a:prstGeom>
            <a:noFill/>
            <a:ln w="9525">
              <a:noFill/>
              <a:miter lim="800000"/>
              <a:headEnd/>
              <a:tailEnd/>
            </a:ln>
            <a:effectLst/>
          </p:spPr>
          <p:txBody>
            <a:bodyPr lIns="0" rIns="0" anchorCtr="1">
              <a:spAutoFit/>
            </a:bodyPr>
            <a:lstStyle/>
            <a:p>
              <a:r>
                <a:rPr lang="en-US"/>
                <a:t>B</a:t>
              </a:r>
            </a:p>
          </p:txBody>
        </p:sp>
        <p:sp>
          <p:nvSpPr>
            <p:cNvPr id="393329" name="Text Box 113"/>
            <p:cNvSpPr txBox="1">
              <a:spLocks noChangeAspect="1" noChangeArrowheads="1"/>
            </p:cNvSpPr>
            <p:nvPr/>
          </p:nvSpPr>
          <p:spPr bwMode="auto">
            <a:xfrm>
              <a:off x="2705" y="2889"/>
              <a:ext cx="411" cy="327"/>
            </a:xfrm>
            <a:prstGeom prst="rect">
              <a:avLst/>
            </a:prstGeom>
            <a:noFill/>
            <a:ln w="9525">
              <a:noFill/>
              <a:miter lim="800000"/>
              <a:headEnd/>
              <a:tailEnd/>
            </a:ln>
            <a:effectLst/>
          </p:spPr>
          <p:txBody>
            <a:bodyPr lIns="0" rIns="0" anchorCtr="1">
              <a:spAutoFit/>
            </a:bodyPr>
            <a:lstStyle/>
            <a:p>
              <a:r>
                <a:rPr lang="en-US"/>
                <a:t>C</a:t>
              </a:r>
            </a:p>
          </p:txBody>
        </p:sp>
        <p:sp>
          <p:nvSpPr>
            <p:cNvPr id="393331" name="Freeform 115"/>
            <p:cNvSpPr>
              <a:spLocks noChangeAspect="1"/>
            </p:cNvSpPr>
            <p:nvPr/>
          </p:nvSpPr>
          <p:spPr bwMode="auto">
            <a:xfrm>
              <a:off x="4135" y="3507"/>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lstStyle/>
            <a:p>
              <a:endParaRPr lang="en-CA"/>
            </a:p>
          </p:txBody>
        </p:sp>
        <p:grpSp>
          <p:nvGrpSpPr>
            <p:cNvPr id="393332" name="Group 116"/>
            <p:cNvGrpSpPr>
              <a:grpSpLocks noChangeAspect="1"/>
            </p:cNvGrpSpPr>
            <p:nvPr/>
          </p:nvGrpSpPr>
          <p:grpSpPr bwMode="auto">
            <a:xfrm>
              <a:off x="3326" y="3698"/>
              <a:ext cx="269" cy="270"/>
              <a:chOff x="1968" y="1507"/>
              <a:chExt cx="480" cy="480"/>
            </a:xfrm>
          </p:grpSpPr>
          <p:sp>
            <p:nvSpPr>
              <p:cNvPr id="393333" name="AutoShape 11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334" name="Oval 11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335" name="AutoShape 119"/>
            <p:cNvSpPr>
              <a:spLocks noChangeAspect="1" noChangeArrowheads="1"/>
            </p:cNvSpPr>
            <p:nvPr/>
          </p:nvSpPr>
          <p:spPr bwMode="auto">
            <a:xfrm>
              <a:off x="4851" y="3099"/>
              <a:ext cx="397" cy="323"/>
            </a:xfrm>
            <a:prstGeom prst="flowChartDelay">
              <a:avLst/>
            </a:prstGeom>
            <a:noFill/>
            <a:ln w="38100">
              <a:solidFill>
                <a:schemeClr val="tx1"/>
              </a:solidFill>
              <a:miter lim="800000"/>
              <a:headEnd/>
              <a:tailEnd/>
            </a:ln>
            <a:effectLst/>
          </p:spPr>
          <p:txBody>
            <a:bodyPr wrap="none" anchor="ctr"/>
            <a:lstStyle/>
            <a:p>
              <a:endParaRPr lang="en-CA"/>
            </a:p>
          </p:txBody>
        </p:sp>
        <p:grpSp>
          <p:nvGrpSpPr>
            <p:cNvPr id="393336" name="Group 120"/>
            <p:cNvGrpSpPr>
              <a:grpSpLocks noChangeAspect="1"/>
            </p:cNvGrpSpPr>
            <p:nvPr/>
          </p:nvGrpSpPr>
          <p:grpSpPr bwMode="auto">
            <a:xfrm>
              <a:off x="3318" y="3369"/>
              <a:ext cx="269" cy="269"/>
              <a:chOff x="1968" y="1507"/>
              <a:chExt cx="480" cy="480"/>
            </a:xfrm>
          </p:grpSpPr>
          <p:sp>
            <p:nvSpPr>
              <p:cNvPr id="393337" name="AutoShape 121"/>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338" name="Oval 122"/>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339" name="Line 123"/>
            <p:cNvSpPr>
              <a:spLocks noChangeAspect="1" noChangeShapeType="1"/>
            </p:cNvSpPr>
            <p:nvPr/>
          </p:nvSpPr>
          <p:spPr bwMode="auto">
            <a:xfrm flipH="1">
              <a:off x="3015" y="2752"/>
              <a:ext cx="1152"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0" name="Line 124"/>
            <p:cNvSpPr>
              <a:spLocks noChangeAspect="1" noChangeShapeType="1"/>
            </p:cNvSpPr>
            <p:nvPr/>
          </p:nvSpPr>
          <p:spPr bwMode="auto">
            <a:xfrm flipH="1">
              <a:off x="3017" y="2962"/>
              <a:ext cx="632"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2" name="Line 126"/>
            <p:cNvSpPr>
              <a:spLocks noChangeAspect="1" noChangeShapeType="1"/>
            </p:cNvSpPr>
            <p:nvPr/>
          </p:nvSpPr>
          <p:spPr bwMode="auto">
            <a:xfrm flipH="1">
              <a:off x="3632" y="3339"/>
              <a:ext cx="52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3" name="Line 127"/>
            <p:cNvSpPr>
              <a:spLocks noChangeAspect="1" noChangeShapeType="1"/>
            </p:cNvSpPr>
            <p:nvPr/>
          </p:nvSpPr>
          <p:spPr bwMode="auto">
            <a:xfrm flipH="1">
              <a:off x="3241" y="3513"/>
              <a:ext cx="6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4" name="Line 128"/>
            <p:cNvSpPr>
              <a:spLocks noChangeAspect="1" noChangeShapeType="1"/>
            </p:cNvSpPr>
            <p:nvPr/>
          </p:nvSpPr>
          <p:spPr bwMode="auto">
            <a:xfrm>
              <a:off x="3246" y="2768"/>
              <a:ext cx="1" cy="745"/>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93345" name="Group 129"/>
            <p:cNvGrpSpPr>
              <a:grpSpLocks noChangeAspect="1"/>
            </p:cNvGrpSpPr>
            <p:nvPr/>
          </p:nvGrpSpPr>
          <p:grpSpPr bwMode="auto">
            <a:xfrm>
              <a:off x="4521" y="3341"/>
              <a:ext cx="329" cy="335"/>
              <a:chOff x="1006" y="2469"/>
              <a:chExt cx="731" cy="326"/>
            </a:xfrm>
          </p:grpSpPr>
          <p:sp>
            <p:nvSpPr>
              <p:cNvPr id="393346" name="Line 130"/>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7" name="Line 131"/>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48" name="Line 132"/>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grpSp>
          <p:nvGrpSpPr>
            <p:cNvPr id="393349" name="Group 133"/>
            <p:cNvGrpSpPr>
              <a:grpSpLocks noChangeAspect="1"/>
            </p:cNvGrpSpPr>
            <p:nvPr/>
          </p:nvGrpSpPr>
          <p:grpSpPr bwMode="auto">
            <a:xfrm flipV="1">
              <a:off x="4519" y="2849"/>
              <a:ext cx="328" cy="343"/>
              <a:chOff x="1006" y="2469"/>
              <a:chExt cx="731" cy="326"/>
            </a:xfrm>
          </p:grpSpPr>
          <p:sp>
            <p:nvSpPr>
              <p:cNvPr id="393350" name="Line 134"/>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1" name="Line 135"/>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2" name="Line 136"/>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93353" name="Line 137"/>
            <p:cNvSpPr>
              <a:spLocks noChangeAspect="1" noChangeShapeType="1"/>
            </p:cNvSpPr>
            <p:nvPr/>
          </p:nvSpPr>
          <p:spPr bwMode="auto">
            <a:xfrm>
              <a:off x="5237" y="3267"/>
              <a:ext cx="124"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4" name="Oval 138"/>
            <p:cNvSpPr>
              <a:spLocks noChangeAspect="1" noChangeArrowheads="1"/>
            </p:cNvSpPr>
            <p:nvPr/>
          </p:nvSpPr>
          <p:spPr bwMode="auto">
            <a:xfrm>
              <a:off x="3221" y="2730"/>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93355" name="Line 139"/>
            <p:cNvSpPr>
              <a:spLocks noChangeAspect="1" noChangeShapeType="1"/>
            </p:cNvSpPr>
            <p:nvPr/>
          </p:nvSpPr>
          <p:spPr bwMode="auto">
            <a:xfrm>
              <a:off x="3190" y="2849"/>
              <a:ext cx="0" cy="973"/>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7" name="Line 141"/>
            <p:cNvSpPr>
              <a:spLocks noChangeAspect="1" noChangeShapeType="1"/>
            </p:cNvSpPr>
            <p:nvPr/>
          </p:nvSpPr>
          <p:spPr bwMode="auto">
            <a:xfrm>
              <a:off x="3176" y="3822"/>
              <a:ext cx="153"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8" name="Line 142"/>
            <p:cNvSpPr>
              <a:spLocks noChangeAspect="1" noChangeShapeType="1"/>
            </p:cNvSpPr>
            <p:nvPr/>
          </p:nvSpPr>
          <p:spPr bwMode="auto">
            <a:xfrm>
              <a:off x="3583" y="3833"/>
              <a:ext cx="329"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59" name="Line 143"/>
            <p:cNvSpPr>
              <a:spLocks noChangeAspect="1" noChangeShapeType="1"/>
            </p:cNvSpPr>
            <p:nvPr/>
          </p:nvSpPr>
          <p:spPr bwMode="auto">
            <a:xfrm flipH="1" flipV="1">
              <a:off x="3902" y="3167"/>
              <a:ext cx="3" cy="66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60" name="Line 144"/>
            <p:cNvSpPr>
              <a:spLocks noChangeAspect="1" noChangeShapeType="1"/>
            </p:cNvSpPr>
            <p:nvPr/>
          </p:nvSpPr>
          <p:spPr bwMode="auto">
            <a:xfrm>
              <a:off x="3904" y="3164"/>
              <a:ext cx="254"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62" name="Line 146"/>
            <p:cNvSpPr>
              <a:spLocks noChangeAspect="1" noChangeShapeType="1"/>
            </p:cNvSpPr>
            <p:nvPr/>
          </p:nvSpPr>
          <p:spPr bwMode="auto">
            <a:xfrm>
              <a:off x="3575" y="4177"/>
              <a:ext cx="433"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63" name="Line 147"/>
            <p:cNvSpPr>
              <a:spLocks noChangeAspect="1" noChangeShapeType="1"/>
            </p:cNvSpPr>
            <p:nvPr/>
          </p:nvSpPr>
          <p:spPr bwMode="auto">
            <a:xfrm flipH="1" flipV="1">
              <a:off x="3997" y="2927"/>
              <a:ext cx="5" cy="1244"/>
            </a:xfrm>
            <a:prstGeom prst="line">
              <a:avLst/>
            </a:prstGeom>
            <a:noFill/>
            <a:ln w="28575">
              <a:solidFill>
                <a:schemeClr val="tx1"/>
              </a:solidFill>
              <a:round/>
              <a:headEnd/>
              <a:tailEnd/>
            </a:ln>
            <a:effectLst/>
          </p:spPr>
          <p:txBody>
            <a:bodyPr lIns="0" rIns="0" anchorCtr="1">
              <a:spAutoFit/>
            </a:bodyPr>
            <a:lstStyle/>
            <a:p>
              <a:endParaRPr lang="en-CA"/>
            </a:p>
          </p:txBody>
        </p:sp>
        <p:grpSp>
          <p:nvGrpSpPr>
            <p:cNvPr id="393365" name="Group 149"/>
            <p:cNvGrpSpPr>
              <a:grpSpLocks noChangeAspect="1"/>
            </p:cNvGrpSpPr>
            <p:nvPr/>
          </p:nvGrpSpPr>
          <p:grpSpPr bwMode="auto">
            <a:xfrm>
              <a:off x="3326" y="4050"/>
              <a:ext cx="269" cy="270"/>
              <a:chOff x="1968" y="1507"/>
              <a:chExt cx="480" cy="480"/>
            </a:xfrm>
          </p:grpSpPr>
          <p:sp>
            <p:nvSpPr>
              <p:cNvPr id="393366" name="AutoShape 150"/>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lstStyle/>
              <a:p>
                <a:endParaRPr lang="en-CA"/>
              </a:p>
            </p:txBody>
          </p:sp>
          <p:sp>
            <p:nvSpPr>
              <p:cNvPr id="393367" name="Oval 151"/>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lstStyle/>
              <a:p>
                <a:endParaRPr lang="en-CA"/>
              </a:p>
            </p:txBody>
          </p:sp>
        </p:grpSp>
        <p:sp>
          <p:nvSpPr>
            <p:cNvPr id="393368" name="Line 152"/>
            <p:cNvSpPr>
              <a:spLocks noChangeAspect="1" noChangeShapeType="1"/>
            </p:cNvSpPr>
            <p:nvPr/>
          </p:nvSpPr>
          <p:spPr bwMode="auto">
            <a:xfrm>
              <a:off x="3126" y="2961"/>
              <a:ext cx="0" cy="1213"/>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69" name="Line 153"/>
            <p:cNvSpPr>
              <a:spLocks noChangeAspect="1" noChangeShapeType="1"/>
            </p:cNvSpPr>
            <p:nvPr/>
          </p:nvSpPr>
          <p:spPr bwMode="auto">
            <a:xfrm>
              <a:off x="3120" y="4174"/>
              <a:ext cx="21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71" name="Freeform 155"/>
            <p:cNvSpPr>
              <a:spLocks noChangeAspect="1"/>
            </p:cNvSpPr>
            <p:nvPr/>
          </p:nvSpPr>
          <p:spPr bwMode="auto">
            <a:xfrm>
              <a:off x="4135" y="2683"/>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lstStyle/>
            <a:p>
              <a:endParaRPr lang="en-CA"/>
            </a:p>
          </p:txBody>
        </p:sp>
        <p:sp>
          <p:nvSpPr>
            <p:cNvPr id="393373" name="Freeform 157"/>
            <p:cNvSpPr>
              <a:spLocks noChangeAspect="1"/>
            </p:cNvSpPr>
            <p:nvPr/>
          </p:nvSpPr>
          <p:spPr bwMode="auto">
            <a:xfrm>
              <a:off x="4135" y="3099"/>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lstStyle/>
            <a:p>
              <a:endParaRPr lang="en-CA"/>
            </a:p>
          </p:txBody>
        </p:sp>
        <p:sp>
          <p:nvSpPr>
            <p:cNvPr id="393374" name="Line 158"/>
            <p:cNvSpPr>
              <a:spLocks noChangeShapeType="1"/>
            </p:cNvSpPr>
            <p:nvPr/>
          </p:nvSpPr>
          <p:spPr bwMode="auto">
            <a:xfrm>
              <a:off x="4528" y="3264"/>
              <a:ext cx="320"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76" name="Line 160"/>
            <p:cNvSpPr>
              <a:spLocks noChangeShapeType="1"/>
            </p:cNvSpPr>
            <p:nvPr/>
          </p:nvSpPr>
          <p:spPr bwMode="auto">
            <a:xfrm>
              <a:off x="4000" y="2928"/>
              <a:ext cx="168"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77" name="Line 161"/>
            <p:cNvSpPr>
              <a:spLocks noChangeAspect="1" noChangeShapeType="1"/>
            </p:cNvSpPr>
            <p:nvPr/>
          </p:nvSpPr>
          <p:spPr bwMode="auto">
            <a:xfrm flipH="1" flipV="1">
              <a:off x="3638" y="2951"/>
              <a:ext cx="2" cy="396"/>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78" name="Line 162"/>
            <p:cNvSpPr>
              <a:spLocks noChangeAspect="1" noChangeShapeType="1"/>
            </p:cNvSpPr>
            <p:nvPr/>
          </p:nvSpPr>
          <p:spPr bwMode="auto">
            <a:xfrm flipH="1">
              <a:off x="3640" y="3579"/>
              <a:ext cx="527"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80" name="Line 164"/>
            <p:cNvSpPr>
              <a:spLocks noChangeAspect="1" noChangeShapeType="1"/>
            </p:cNvSpPr>
            <p:nvPr/>
          </p:nvSpPr>
          <p:spPr bwMode="auto">
            <a:xfrm flipH="1" flipV="1">
              <a:off x="3641" y="3495"/>
              <a:ext cx="0" cy="84"/>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81" name="Line 165"/>
            <p:cNvSpPr>
              <a:spLocks noChangeAspect="1" noChangeShapeType="1"/>
            </p:cNvSpPr>
            <p:nvPr/>
          </p:nvSpPr>
          <p:spPr bwMode="auto">
            <a:xfrm>
              <a:off x="3584" y="3500"/>
              <a:ext cx="62"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82" name="Oval 166"/>
            <p:cNvSpPr>
              <a:spLocks noChangeAspect="1" noChangeArrowheads="1"/>
            </p:cNvSpPr>
            <p:nvPr/>
          </p:nvSpPr>
          <p:spPr bwMode="auto">
            <a:xfrm>
              <a:off x="3165" y="2834"/>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93383" name="Oval 167"/>
            <p:cNvSpPr>
              <a:spLocks noChangeAspect="1" noChangeArrowheads="1"/>
            </p:cNvSpPr>
            <p:nvPr/>
          </p:nvSpPr>
          <p:spPr bwMode="auto">
            <a:xfrm>
              <a:off x="3101" y="2938"/>
              <a:ext cx="41" cy="41"/>
            </a:xfrm>
            <a:prstGeom prst="ellipse">
              <a:avLst/>
            </a:prstGeom>
            <a:solidFill>
              <a:schemeClr val="tx1"/>
            </a:solidFill>
            <a:ln w="9525">
              <a:solidFill>
                <a:schemeClr val="tx1"/>
              </a:solidFill>
              <a:round/>
              <a:headEnd/>
              <a:tailEnd/>
            </a:ln>
            <a:effectLst/>
          </p:spPr>
          <p:txBody>
            <a:bodyPr wrap="none" anchor="ctr"/>
            <a:lstStyle/>
            <a:p>
              <a:endParaRPr lang="en-CA"/>
            </a:p>
          </p:txBody>
        </p:sp>
        <p:sp>
          <p:nvSpPr>
            <p:cNvPr id="393385" name="Line 169"/>
            <p:cNvSpPr>
              <a:spLocks noChangeAspect="1" noChangeShapeType="1"/>
            </p:cNvSpPr>
            <p:nvPr/>
          </p:nvSpPr>
          <p:spPr bwMode="auto">
            <a:xfrm flipH="1">
              <a:off x="3720" y="3747"/>
              <a:ext cx="431" cy="0"/>
            </a:xfrm>
            <a:prstGeom prst="line">
              <a:avLst/>
            </a:prstGeom>
            <a:noFill/>
            <a:ln w="28575">
              <a:solidFill>
                <a:schemeClr val="tx1"/>
              </a:solidFill>
              <a:round/>
              <a:headEnd/>
              <a:tailEnd/>
            </a:ln>
            <a:effectLst/>
          </p:spPr>
          <p:txBody>
            <a:bodyPr lIns="0" rIns="0" anchorCtr="1">
              <a:spAutoFit/>
            </a:bodyPr>
            <a:lstStyle/>
            <a:p>
              <a:endParaRPr lang="en-CA"/>
            </a:p>
          </p:txBody>
        </p:sp>
        <p:sp>
          <p:nvSpPr>
            <p:cNvPr id="393386" name="Line 170"/>
            <p:cNvSpPr>
              <a:spLocks noChangeAspect="1" noChangeShapeType="1"/>
            </p:cNvSpPr>
            <p:nvPr/>
          </p:nvSpPr>
          <p:spPr bwMode="auto">
            <a:xfrm flipH="1" flipV="1">
              <a:off x="3726" y="2839"/>
              <a:ext cx="4" cy="916"/>
            </a:xfrm>
            <a:prstGeom prst="line">
              <a:avLst/>
            </a:prstGeom>
            <a:noFill/>
            <a:ln w="28575">
              <a:solidFill>
                <a:schemeClr val="tx1"/>
              </a:solidFill>
              <a:round/>
              <a:headEnd/>
              <a:tailEnd/>
            </a:ln>
            <a:effectLst/>
          </p:spPr>
          <p:txBody>
            <a:bodyPr lIns="0" rIns="0" anchorCtr="1">
              <a:spAutoFit/>
            </a:bodyPr>
            <a:lstStyle/>
            <a:p>
              <a:endParaRPr lang="en-CA"/>
            </a:p>
          </p:txBody>
        </p:sp>
      </p:grpSp>
      <p:sp>
        <p:nvSpPr>
          <p:cNvPr id="393390" name="Line 174"/>
          <p:cNvSpPr>
            <a:spLocks noChangeShapeType="1"/>
          </p:cNvSpPr>
          <p:nvPr/>
        </p:nvSpPr>
        <p:spPr bwMode="auto">
          <a:xfrm>
            <a:off x="3511550" y="1931988"/>
            <a:ext cx="2627313" cy="463550"/>
          </a:xfrm>
          <a:prstGeom prst="line">
            <a:avLst/>
          </a:prstGeom>
          <a:noFill/>
          <a:ln w="38100">
            <a:solidFill>
              <a:schemeClr val="hlink"/>
            </a:solidFill>
            <a:round/>
            <a:headEnd/>
            <a:tailEnd type="triangle" w="med" len="med"/>
          </a:ln>
          <a:effectLst/>
        </p:spPr>
        <p:txBody>
          <a:bodyPr lIns="0" rIns="0" anchorCtr="1">
            <a:spAutoFit/>
          </a:bodyPr>
          <a:lstStyle/>
          <a:p>
            <a:endParaRPr lang="en-CA"/>
          </a:p>
        </p:txBody>
      </p:sp>
      <p:sp>
        <p:nvSpPr>
          <p:cNvPr id="393392" name="Line 176"/>
          <p:cNvSpPr>
            <a:spLocks noChangeShapeType="1"/>
          </p:cNvSpPr>
          <p:nvPr/>
        </p:nvSpPr>
        <p:spPr bwMode="auto">
          <a:xfrm>
            <a:off x="4838700" y="2965450"/>
            <a:ext cx="1249363" cy="2005013"/>
          </a:xfrm>
          <a:prstGeom prst="line">
            <a:avLst/>
          </a:prstGeom>
          <a:noFill/>
          <a:ln w="38100">
            <a:solidFill>
              <a:schemeClr val="hlink"/>
            </a:solidFill>
            <a:round/>
            <a:headEnd/>
            <a:tailEnd type="triangle" w="med" len="med"/>
          </a:ln>
          <a:effectLst/>
        </p:spPr>
        <p:txBody>
          <a:bodyPr lIns="0" rIns="0" anchorCtr="1">
            <a:spAutoFit/>
          </a:bodyPr>
          <a:lstStyle/>
          <a:p>
            <a:endParaRPr lang="en-CA"/>
          </a:p>
        </p:txBody>
      </p:sp>
      <p:grpSp>
        <p:nvGrpSpPr>
          <p:cNvPr id="393398" name="Group 182"/>
          <p:cNvGrpSpPr>
            <a:grpSpLocks/>
          </p:cNvGrpSpPr>
          <p:nvPr/>
        </p:nvGrpSpPr>
        <p:grpSpPr bwMode="auto">
          <a:xfrm>
            <a:off x="2443163" y="1697038"/>
            <a:ext cx="654050" cy="519112"/>
            <a:chOff x="1539" y="1069"/>
            <a:chExt cx="412" cy="327"/>
          </a:xfrm>
        </p:grpSpPr>
        <p:sp>
          <p:nvSpPr>
            <p:cNvPr id="393394" name="Text Box 178"/>
            <p:cNvSpPr txBox="1">
              <a:spLocks noChangeArrowheads="1"/>
            </p:cNvSpPr>
            <p:nvPr/>
          </p:nvSpPr>
          <p:spPr bwMode="auto">
            <a:xfrm>
              <a:off x="1539" y="1069"/>
              <a:ext cx="412" cy="327"/>
            </a:xfrm>
            <a:prstGeom prst="rect">
              <a:avLst/>
            </a:prstGeom>
            <a:noFill/>
            <a:ln w="9525">
              <a:noFill/>
              <a:miter lim="800000"/>
              <a:headEnd/>
              <a:tailEnd/>
            </a:ln>
            <a:effectLst/>
          </p:spPr>
          <p:txBody>
            <a:bodyPr lIns="0" rIns="0" anchorCtr="1">
              <a:spAutoFit/>
            </a:bodyPr>
            <a:lstStyle/>
            <a:p>
              <a:r>
                <a:rPr lang="en-US" b="1"/>
                <a:t>A</a:t>
              </a:r>
            </a:p>
          </p:txBody>
        </p:sp>
        <p:sp>
          <p:nvSpPr>
            <p:cNvPr id="393395" name="Line 179"/>
            <p:cNvSpPr>
              <a:spLocks noChangeShapeType="1"/>
            </p:cNvSpPr>
            <p:nvPr/>
          </p:nvSpPr>
          <p:spPr bwMode="auto">
            <a:xfrm flipV="1">
              <a:off x="1707" y="1126"/>
              <a:ext cx="123" cy="5"/>
            </a:xfrm>
            <a:prstGeom prst="line">
              <a:avLst/>
            </a:prstGeom>
            <a:noFill/>
            <a:ln w="28575">
              <a:solidFill>
                <a:schemeClr val="tx1"/>
              </a:solidFill>
              <a:round/>
              <a:headEnd/>
              <a:tailEnd/>
            </a:ln>
            <a:effectLst/>
          </p:spPr>
          <p:txBody>
            <a:bodyPr lIns="0" rIns="0" anchorCtr="1">
              <a:spAutoFit/>
            </a:bodyPr>
            <a:lstStyle/>
            <a:p>
              <a:endParaRPr lang="en-CA"/>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D294300C-0CB1-49F4-951C-6506EA239537}" type="slidenum">
              <a:rPr lang="en-US"/>
              <a:pPr/>
              <a:t>8</a:t>
            </a:fld>
            <a:endParaRPr lang="en-US"/>
          </a:p>
        </p:txBody>
      </p:sp>
      <p:sp>
        <p:nvSpPr>
          <p:cNvPr id="386050" name="Rectangle 2"/>
          <p:cNvSpPr>
            <a:spLocks noGrp="1" noChangeArrowheads="1"/>
          </p:cNvSpPr>
          <p:nvPr>
            <p:ph type="title"/>
          </p:nvPr>
        </p:nvSpPr>
        <p:spPr>
          <a:xfrm>
            <a:off x="715963" y="0"/>
            <a:ext cx="8093075" cy="1020763"/>
          </a:xfrm>
        </p:spPr>
        <p:txBody>
          <a:bodyPr/>
          <a:lstStyle/>
          <a:p>
            <a:r>
              <a:rPr lang="en-US" b="1">
                <a:solidFill>
                  <a:schemeClr val="tx1"/>
                </a:solidFill>
              </a:rPr>
              <a:t>Boolean Function Optimization</a:t>
            </a:r>
          </a:p>
        </p:txBody>
      </p:sp>
      <p:sp>
        <p:nvSpPr>
          <p:cNvPr id="386051" name="Rectangle 3"/>
          <p:cNvSpPr>
            <a:spLocks noGrp="1" noChangeArrowheads="1"/>
          </p:cNvSpPr>
          <p:nvPr>
            <p:ph type="body" idx="1"/>
          </p:nvPr>
        </p:nvSpPr>
        <p:spPr>
          <a:xfrm>
            <a:off x="685800" y="1227138"/>
            <a:ext cx="7772400" cy="5195887"/>
          </a:xfrm>
        </p:spPr>
        <p:txBody>
          <a:bodyPr/>
          <a:lstStyle/>
          <a:p>
            <a:r>
              <a:rPr lang="en-US" sz="2600" b="1"/>
              <a:t>Minimizing the gate input (or literal) cost of a (a set of) Boolean equation(s) reduces circuit cost.</a:t>
            </a:r>
          </a:p>
          <a:p>
            <a:r>
              <a:rPr lang="en-US" sz="2600" b="1"/>
              <a:t>We choose gate input cost.</a:t>
            </a:r>
          </a:p>
          <a:p>
            <a:r>
              <a:rPr lang="en-US" sz="2600" b="1"/>
              <a:t>Boolean Algebra and graphical techniques are tools to minimize cost criteria values.</a:t>
            </a:r>
          </a:p>
          <a:p>
            <a:r>
              <a:rPr lang="en-US" sz="2600" b="1"/>
              <a:t>Some important questions:</a:t>
            </a:r>
          </a:p>
          <a:p>
            <a:pPr lvl="1"/>
            <a:r>
              <a:rPr lang="en-US" sz="2200" b="1"/>
              <a:t>When do we stop trying to reduce the cost?</a:t>
            </a:r>
          </a:p>
          <a:p>
            <a:pPr lvl="1"/>
            <a:r>
              <a:rPr lang="en-US" sz="2200" b="1"/>
              <a:t>Do we know when we have a minimum cost?</a:t>
            </a:r>
          </a:p>
          <a:p>
            <a:r>
              <a:rPr lang="en-US" sz="2600" b="1"/>
              <a:t>Treat  optimum or near-optimum cost functions</a:t>
            </a:r>
            <a:br>
              <a:rPr lang="en-US" sz="2600" b="1"/>
            </a:br>
            <a:r>
              <a:rPr lang="en-US" sz="2600" b="1"/>
              <a:t>for two-level (SOP and POS) circuits first.</a:t>
            </a:r>
          </a:p>
          <a:p>
            <a:r>
              <a:rPr lang="en-US" sz="2600" b="1"/>
              <a:t>Introduce a graphical technique using Karnaugh maps (K-maps, for short)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B919305E-A2E0-405E-AD9E-0AC684DF0D6E}" type="slidenum">
              <a:rPr lang="en-US"/>
              <a:pPr/>
              <a:t>9</a:t>
            </a:fld>
            <a:endParaRPr lang="en-US"/>
          </a:p>
        </p:txBody>
      </p:sp>
      <p:sp>
        <p:nvSpPr>
          <p:cNvPr id="344066" name="Rectangle 2"/>
          <p:cNvSpPr>
            <a:spLocks noGrp="1" noChangeArrowheads="1"/>
          </p:cNvSpPr>
          <p:nvPr>
            <p:ph type="title"/>
          </p:nvPr>
        </p:nvSpPr>
        <p:spPr/>
        <p:txBody>
          <a:bodyPr/>
          <a:lstStyle/>
          <a:p>
            <a:r>
              <a:rPr lang="en-US" b="1">
                <a:solidFill>
                  <a:schemeClr val="tx1"/>
                </a:solidFill>
              </a:rPr>
              <a:t>Karnaugh Maps (K-map)</a:t>
            </a:r>
          </a:p>
        </p:txBody>
      </p:sp>
      <p:sp>
        <p:nvSpPr>
          <p:cNvPr id="344067" name="Rectangle 3"/>
          <p:cNvSpPr>
            <a:spLocks noGrp="1" noChangeArrowheads="1"/>
          </p:cNvSpPr>
          <p:nvPr>
            <p:ph type="body" idx="1"/>
          </p:nvPr>
        </p:nvSpPr>
        <p:spPr>
          <a:xfrm>
            <a:off x="685800" y="1325563"/>
            <a:ext cx="8108950" cy="5195887"/>
          </a:xfrm>
        </p:spPr>
        <p:txBody>
          <a:bodyPr/>
          <a:lstStyle/>
          <a:p>
            <a:pPr>
              <a:lnSpc>
                <a:spcPct val="90000"/>
              </a:lnSpc>
            </a:pPr>
            <a:r>
              <a:rPr lang="en-US" sz="2800" b="1">
                <a:cs typeface="Times New Roman" pitchFamily="18" charset="0"/>
              </a:rPr>
              <a:t>A K-map is a collection of squares</a:t>
            </a:r>
          </a:p>
          <a:p>
            <a:pPr lvl="1">
              <a:lnSpc>
                <a:spcPct val="90000"/>
              </a:lnSpc>
              <a:buSzPct val="125000"/>
            </a:pPr>
            <a:r>
              <a:rPr lang="en-US" sz="2400" b="1">
                <a:cs typeface="Times New Roman" pitchFamily="18" charset="0"/>
              </a:rPr>
              <a:t>Each square represents a minterm</a:t>
            </a:r>
          </a:p>
          <a:p>
            <a:pPr lvl="1">
              <a:lnSpc>
                <a:spcPct val="90000"/>
              </a:lnSpc>
              <a:buSzPct val="125000"/>
            </a:pPr>
            <a:r>
              <a:rPr lang="en-US" sz="2400" b="1">
                <a:cs typeface="Times New Roman" pitchFamily="18" charset="0"/>
              </a:rPr>
              <a:t>The collection of squares is a graphical representation of a Boolean function</a:t>
            </a:r>
          </a:p>
          <a:p>
            <a:pPr lvl="1">
              <a:lnSpc>
                <a:spcPct val="90000"/>
              </a:lnSpc>
              <a:buSzPct val="125000"/>
            </a:pPr>
            <a:r>
              <a:rPr lang="en-US" sz="2400" b="1">
                <a:cs typeface="Times New Roman" pitchFamily="18" charset="0"/>
              </a:rPr>
              <a:t>Adjacent squares differ in the value of one variable</a:t>
            </a:r>
          </a:p>
          <a:p>
            <a:pPr lvl="1">
              <a:lnSpc>
                <a:spcPct val="90000"/>
              </a:lnSpc>
              <a:buSzPct val="125000"/>
            </a:pPr>
            <a:r>
              <a:rPr lang="en-US" sz="2400" b="1">
                <a:cs typeface="Times New Roman" pitchFamily="18" charset="0"/>
              </a:rPr>
              <a:t>Alternative algebraic expressions for the same function are derived by recognizing patterns of squares</a:t>
            </a:r>
          </a:p>
          <a:p>
            <a:pPr>
              <a:lnSpc>
                <a:spcPct val="90000"/>
              </a:lnSpc>
            </a:pPr>
            <a:r>
              <a:rPr lang="en-US" sz="2800" b="1">
                <a:cs typeface="Times New Roman" pitchFamily="18" charset="0"/>
              </a:rPr>
              <a:t>The K-map can be viewed as</a:t>
            </a:r>
          </a:p>
          <a:p>
            <a:pPr lvl="1">
              <a:lnSpc>
                <a:spcPct val="90000"/>
              </a:lnSpc>
            </a:pPr>
            <a:r>
              <a:rPr lang="en-US" sz="2400" b="1">
                <a:cs typeface="Times New Roman" pitchFamily="18" charset="0"/>
              </a:rPr>
              <a:t>A reorganized version of the truth table</a:t>
            </a:r>
          </a:p>
          <a:p>
            <a:pPr lvl="1">
              <a:lnSpc>
                <a:spcPct val="90000"/>
              </a:lnSpc>
            </a:pPr>
            <a:r>
              <a:rPr lang="en-US" sz="2400" b="1">
                <a:cs typeface="Times New Roman" pitchFamily="18" charset="0"/>
              </a:rPr>
              <a:t>A topologically-warped Venn diagram as used to visualize sets in algebra of sets</a:t>
            </a:r>
            <a:br>
              <a:rPr lang="en-US" sz="2400" b="1">
                <a:cs typeface="Times New Roman" pitchFamily="18" charset="0"/>
              </a:rPr>
            </a:br>
            <a:endParaRPr lang="en-US" sz="2400" b="1">
              <a:cs typeface="Times New Roman" pitchFamily="18" charset="0"/>
            </a:endParaRPr>
          </a:p>
        </p:txBody>
      </p:sp>
    </p:spTree>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1" compatLnSpc="1">
        <a:prstTxWarp prst="textNoShape">
          <a:avLst/>
        </a:prstTxWarp>
        <a:spAutoFit/>
      </a:bodyPr>
      <a:lstStyle>
        <a:defPPr marL="742950" marR="0" indent="-285750" algn="l" defTabSz="914400" rtl="0" eaLnBrk="0" fontAlgn="base" latinLnBrk="0" hangingPunct="0">
          <a:lnSpc>
            <a:spcPct val="100000"/>
          </a:lnSpc>
          <a:spcBef>
            <a:spcPct val="50000"/>
          </a:spcBef>
          <a:spcAft>
            <a:spcPct val="0"/>
          </a:spcAft>
          <a:buClr>
            <a:srgbClr val="009999"/>
          </a:buClr>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1" compatLnSpc="1">
        <a:prstTxWarp prst="textNoShape">
          <a:avLst/>
        </a:prstTxWarp>
        <a:spAutoFit/>
      </a:bodyPr>
      <a:lstStyle>
        <a:defPPr marL="742950" marR="0" indent="-285750" algn="l" defTabSz="914400" rtl="0" eaLnBrk="0" fontAlgn="base" latinLnBrk="0" hangingPunct="0">
          <a:lnSpc>
            <a:spcPct val="100000"/>
          </a:lnSpc>
          <a:spcBef>
            <a:spcPct val="50000"/>
          </a:spcBef>
          <a:spcAft>
            <a:spcPct val="0"/>
          </a:spcAft>
          <a:buClr>
            <a:srgbClr val="009999"/>
          </a:buClr>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5812</TotalTime>
  <Words>3258</Words>
  <Application>Microsoft Office PowerPoint</Application>
  <PresentationFormat>On-screen Show (4:3)</PresentationFormat>
  <Paragraphs>1065</Paragraphs>
  <Slides>47</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Default Design</vt:lpstr>
      <vt:lpstr>Equation</vt:lpstr>
      <vt:lpstr>Artwork</vt:lpstr>
      <vt:lpstr>Slide 1</vt:lpstr>
      <vt:lpstr>Overview</vt:lpstr>
      <vt:lpstr>Circuit Optimization</vt:lpstr>
      <vt:lpstr> Literal Cost</vt:lpstr>
      <vt:lpstr> Gate Input Cost</vt:lpstr>
      <vt:lpstr> Cost Criteria (continued)</vt:lpstr>
      <vt:lpstr> Cost Criteria (continued)</vt:lpstr>
      <vt:lpstr>Boolean Function Optimization</vt:lpstr>
      <vt:lpstr>Karnaugh Maps (K-map)</vt:lpstr>
      <vt:lpstr>Some Uses of K-Maps</vt:lpstr>
      <vt:lpstr>Two Variable Maps</vt:lpstr>
      <vt:lpstr>K-Map and Truth Tables</vt:lpstr>
      <vt:lpstr>K-Map Function Representation</vt:lpstr>
      <vt:lpstr>K-Map Function Representation</vt:lpstr>
      <vt:lpstr>Three Variable Maps</vt:lpstr>
      <vt:lpstr>Alternative  Map Labeling</vt:lpstr>
      <vt:lpstr>Example Functions</vt:lpstr>
      <vt:lpstr>Combining Squares</vt:lpstr>
      <vt:lpstr>Example: Combining Squares</vt:lpstr>
      <vt:lpstr>Reducing Variables</vt:lpstr>
      <vt:lpstr>Three-Variable Maps</vt:lpstr>
      <vt:lpstr>Three-Variable Maps</vt:lpstr>
      <vt:lpstr>Three-Variable Maps</vt:lpstr>
      <vt:lpstr>Three-Variable Maps</vt:lpstr>
      <vt:lpstr>Three Variable Maps</vt:lpstr>
      <vt:lpstr>Three-Variable Map Simplification</vt:lpstr>
      <vt:lpstr>Four Variable Maps</vt:lpstr>
      <vt:lpstr>Four Variable Terms</vt:lpstr>
      <vt:lpstr>Four-Variable Maps</vt:lpstr>
      <vt:lpstr>Four-Variable Maps</vt:lpstr>
      <vt:lpstr>Four-Variable Map Simplification</vt:lpstr>
      <vt:lpstr>Four-Variable Map Simplification</vt:lpstr>
      <vt:lpstr>Systematic Simplification</vt:lpstr>
      <vt:lpstr>Example of Prime Implicants</vt:lpstr>
      <vt:lpstr>Prime Implicant Practice</vt:lpstr>
      <vt:lpstr>Another Example</vt:lpstr>
      <vt:lpstr>POS simplification</vt:lpstr>
      <vt:lpstr>Five Variable or More K-Maps</vt:lpstr>
      <vt:lpstr>Don't Cares in K-Maps</vt:lpstr>
      <vt:lpstr>Don't Cares in K-Maps</vt:lpstr>
      <vt:lpstr>Example: BCD “5 or More”</vt:lpstr>
      <vt:lpstr>Product of Sums Example</vt:lpstr>
      <vt:lpstr>Optimization Algorithm</vt:lpstr>
      <vt:lpstr>Prime Implicant Selection Rule</vt:lpstr>
      <vt:lpstr>Selection Rule Example</vt:lpstr>
      <vt:lpstr>Selection Rule Example with Don't Cares</vt:lpstr>
      <vt:lpstr>Terms of Use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Part 1 - PPT - Mano &amp; Kime - 2nd Ed</dc:title>
  <dc:creator>Kaminski &amp; Kime</dc:creator>
  <dc:description>Fall 2001 Draft</dc:description>
  <cp:lastModifiedBy>Salekul</cp:lastModifiedBy>
  <cp:revision>271</cp:revision>
  <cp:lastPrinted>1999-06-21T13:11:14Z</cp:lastPrinted>
  <dcterms:created xsi:type="dcterms:W3CDTF">1999-02-14T20:48:18Z</dcterms:created>
  <dcterms:modified xsi:type="dcterms:W3CDTF">2013-11-06T11:23:20Z</dcterms:modified>
</cp:coreProperties>
</file>