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353" r:id="rId3"/>
    <p:sldId id="354" r:id="rId4"/>
    <p:sldId id="387" r:id="rId5"/>
    <p:sldId id="355" r:id="rId6"/>
    <p:sldId id="388" r:id="rId7"/>
    <p:sldId id="356" r:id="rId8"/>
    <p:sldId id="389" r:id="rId9"/>
    <p:sldId id="357" r:id="rId10"/>
    <p:sldId id="358" r:id="rId11"/>
    <p:sldId id="359" r:id="rId12"/>
    <p:sldId id="396" r:id="rId13"/>
    <p:sldId id="397" r:id="rId14"/>
    <p:sldId id="401" r:id="rId15"/>
    <p:sldId id="398" r:id="rId16"/>
    <p:sldId id="399" r:id="rId17"/>
    <p:sldId id="400" r:id="rId18"/>
    <p:sldId id="368" r:id="rId19"/>
    <p:sldId id="402" r:id="rId20"/>
    <p:sldId id="403" r:id="rId21"/>
    <p:sldId id="405" r:id="rId22"/>
    <p:sldId id="406" r:id="rId23"/>
    <p:sldId id="407" r:id="rId24"/>
    <p:sldId id="410" r:id="rId25"/>
    <p:sldId id="411" r:id="rId26"/>
    <p:sldId id="412" r:id="rId27"/>
    <p:sldId id="422" r:id="rId28"/>
    <p:sldId id="415" r:id="rId29"/>
    <p:sldId id="416" r:id="rId30"/>
    <p:sldId id="417" r:id="rId31"/>
    <p:sldId id="424" r:id="rId32"/>
    <p:sldId id="418" r:id="rId33"/>
    <p:sldId id="425" r:id="rId34"/>
    <p:sldId id="423" r:id="rId35"/>
    <p:sldId id="426" r:id="rId36"/>
    <p:sldId id="419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CC"/>
    <a:srgbClr val="009999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9120" autoAdjust="0"/>
  </p:normalViewPr>
  <p:slideViewPr>
    <p:cSldViewPr snapToGrid="0">
      <p:cViewPr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B57EB3D-BE7E-44B2-86BA-6C84A77C5E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fld id="{F5981114-7927-46FD-AC83-97BAEE9A2D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9C6BB-82E1-4179-B201-12C3D842AABF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765EF-2606-4448-A5A9-8A97B646B1D8}" type="slidenum">
              <a:rPr lang="en-US"/>
              <a:pPr/>
              <a:t>7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No. The total gate input cost remains the same.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08E70-60AF-45DC-B914-6A9CC0BE8540}" type="slidenum">
              <a:rPr lang="en-US"/>
              <a:pPr/>
              <a:t>10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table explaining how entries were obtained, particularly those containing Xs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cs typeface="Times New Roman" pitchFamily="18" charset="0"/>
              </a:rPr>
              <a:t>© 2004 Pearson Education, Inc.</a:t>
            </a:r>
            <a:br>
              <a:rPr lang="en-US" sz="2200">
                <a:cs typeface="Times New Roman" pitchFamily="18" charset="0"/>
              </a:rPr>
            </a:br>
            <a:r>
              <a:rPr lang="en-US" sz="220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>
                <a:cs typeface="Times New Roman" pitchFamily="18" charset="0"/>
              </a:rPr>
              <a:t/>
            </a:r>
            <a:br>
              <a:rPr lang="en-US" sz="22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chemeClr val="hlink"/>
                </a:solidFill>
                <a:latin typeface="Helvetica" pitchFamily="34" charset="0"/>
              </a:rPr>
              <a:t>Chapter 3 – Combinational 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Helvetica" pitchFamily="34" charset="0"/>
              </a:rPr>
              <a:t>Part </a:t>
            </a:r>
            <a:r>
              <a:rPr lang="en-US" sz="2400" b="1" dirty="0" smtClean="0">
                <a:solidFill>
                  <a:schemeClr val="hlink"/>
                </a:solidFill>
                <a:latin typeface="Helvetica" pitchFamily="34" charset="0"/>
              </a:rPr>
              <a:t>2 </a:t>
            </a:r>
            <a:r>
              <a:rPr lang="en-US" sz="2400" b="1" dirty="0">
                <a:solidFill>
                  <a:schemeClr val="hlink"/>
                </a:solidFill>
                <a:latin typeface="Helvetica" pitchFamily="34" charset="0"/>
              </a:rPr>
              <a:t>– </a:t>
            </a:r>
            <a:r>
              <a:rPr lang="en-US" sz="2400" b="1" dirty="0" smtClean="0">
                <a:solidFill>
                  <a:schemeClr val="hlink"/>
                </a:solidFill>
                <a:latin typeface="Helvetica" pitchFamily="34" charset="0"/>
              </a:rPr>
              <a:t>Encoder, Multiplexer, Adder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50BE36D8-4F38-4CD4-83F3-C1411A21F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DA9996F5-CE90-4D42-9863-7ACB75A8B7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8F56C46-B32F-44AF-8035-121CDED98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2A785447-DD71-46D2-AA87-9AC8CFC04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DB6DF5A-27CB-4472-955C-BD2ECDC11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7799879-55C2-463D-8C0B-169097B8C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FF4836FC-7F41-46D2-B8F0-408B793E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0939B9B-7934-4468-B89C-236572F2B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EE35770-DEE8-446A-98E2-B858139AE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7C09889-7A44-449C-BD41-5EEA52629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7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9700"/>
            <a:ext cx="2381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cs typeface="Times New Roman" pitchFamily="18" charset="0"/>
              </a:defRPr>
            </a:lvl1pPr>
          </a:lstStyle>
          <a:p>
            <a:r>
              <a:rPr lang="en-US"/>
              <a:t>Chapter 3 - Part 1        </a:t>
            </a:r>
            <a:fld id="{9846C95D-D136-4B96-BF18-D43BED9EF8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B31C8A78-6D9F-4A86-88F4-D13F92B6DB6D}" type="slidenum">
              <a:rPr lang="en-US"/>
              <a:pPr/>
              <a:t>10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 Example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49350"/>
            <a:ext cx="8424862" cy="5027613"/>
          </a:xfrm>
        </p:spPr>
        <p:txBody>
          <a:bodyPr/>
          <a:lstStyle/>
          <a:p>
            <a:r>
              <a:rPr lang="en-US" sz="2000"/>
              <a:t>Priority encoder with 5 inputs (D</a:t>
            </a:r>
            <a:r>
              <a:rPr lang="en-US" sz="2000" baseline="-25000"/>
              <a:t>4</a:t>
            </a:r>
            <a:r>
              <a:rPr lang="en-US" sz="2000"/>
              <a:t>, D</a:t>
            </a:r>
            <a:r>
              <a:rPr lang="en-US" sz="2000" baseline="-25000"/>
              <a:t>3</a:t>
            </a:r>
            <a:r>
              <a:rPr lang="en-US" sz="2000"/>
              <a:t>, D</a:t>
            </a:r>
            <a:r>
              <a:rPr lang="en-US" sz="2000" baseline="-25000"/>
              <a:t>2</a:t>
            </a:r>
            <a:r>
              <a:rPr lang="en-US" sz="2000"/>
              <a:t>, D</a:t>
            </a:r>
            <a:r>
              <a:rPr lang="en-US" sz="2000" baseline="-25000"/>
              <a:t>1</a:t>
            </a:r>
            <a:r>
              <a:rPr lang="en-US" sz="2000"/>
              <a:t>, D</a:t>
            </a:r>
            <a:r>
              <a:rPr lang="en-US" sz="2000" baseline="-25000"/>
              <a:t>0</a:t>
            </a:r>
            <a:r>
              <a:rPr lang="en-US" sz="2000"/>
              <a:t>) - highest priority to most significant 1 present - Code outputs A2, A1, A0 and V where V indicates at least one 1 present.</a:t>
            </a:r>
          </a:p>
          <a:p>
            <a:endParaRPr lang="en-US" sz="2000"/>
          </a:p>
          <a:p>
            <a:endParaRPr lang="en-US" sz="2400"/>
          </a:p>
          <a:p>
            <a:endParaRPr lang="en-US" sz="28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800"/>
          </a:p>
          <a:p>
            <a:r>
              <a:rPr lang="en-US" sz="2000"/>
              <a:t>Xs in input part of table represent 0 or 1; thus table entries correspond to product terms instead of minterms. The column on the left shows that all 32 minterms are present in the product terms in the table</a:t>
            </a:r>
          </a:p>
        </p:txBody>
      </p:sp>
      <p:graphicFrame>
        <p:nvGraphicFramePr>
          <p:cNvPr id="581851" name="Group 219"/>
          <p:cNvGraphicFramePr>
            <a:graphicFrameLocks noGrp="1"/>
          </p:cNvGraphicFramePr>
          <p:nvPr/>
        </p:nvGraphicFramePr>
        <p:xfrm>
          <a:off x="901700" y="2144713"/>
          <a:ext cx="7100888" cy="3169920"/>
        </p:xfrm>
        <a:graphic>
          <a:graphicData uri="http://schemas.openxmlformats.org/drawingml/2006/table">
            <a:tbl>
              <a:tblPr/>
              <a:tblGrid>
                <a:gridCol w="1581150"/>
                <a:gridCol w="615950"/>
                <a:gridCol w="577850"/>
                <a:gridCol w="577850"/>
                <a:gridCol w="584200"/>
                <a:gridCol w="587375"/>
                <a:gridCol w="644525"/>
                <a:gridCol w="644525"/>
                <a:gridCol w="642938"/>
                <a:gridCol w="644525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No. of Min-terms/Row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A59F887-6E1A-40E1-AF0B-08697B0E31C9}" type="slidenum">
              <a:rPr lang="en-US"/>
              <a:pPr/>
              <a:t>11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sz="4000"/>
              <a:t>Priority Encoder Example </a:t>
            </a:r>
            <a:r>
              <a:rPr lang="en-US" sz="4000" b="0"/>
              <a:t>(continued)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use a K-map to get equations, but can be read directly from table and manually optimized if careful: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D</a:t>
            </a:r>
            <a:r>
              <a:rPr lang="en-US" baseline="-25000" dirty="0"/>
              <a:t>4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     D</a:t>
            </a:r>
            <a:r>
              <a:rPr lang="en-US" baseline="-25000" dirty="0"/>
              <a:t>3</a:t>
            </a:r>
            <a:r>
              <a:rPr lang="en-US" dirty="0"/>
              <a:t> +           D</a:t>
            </a:r>
            <a:r>
              <a:rPr lang="en-US" baseline="-25000" dirty="0"/>
              <a:t>2</a:t>
            </a:r>
            <a:r>
              <a:rPr lang="en-US" dirty="0"/>
              <a:t> =       F</a:t>
            </a:r>
            <a:r>
              <a:rPr lang="en-US" baseline="-25000" dirty="0"/>
              <a:t>1</a:t>
            </a:r>
            <a:r>
              <a:rPr lang="en-US" dirty="0"/>
              <a:t>,  F</a:t>
            </a:r>
            <a:r>
              <a:rPr lang="en-US" baseline="-25000" dirty="0"/>
              <a:t>1</a:t>
            </a:r>
            <a:r>
              <a:rPr lang="en-US" dirty="0"/>
              <a:t> = (D</a:t>
            </a:r>
            <a:r>
              <a:rPr lang="en-US" baseline="-25000" dirty="0"/>
              <a:t>3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     D</a:t>
            </a:r>
            <a:r>
              <a:rPr lang="en-US" baseline="-25000" dirty="0"/>
              <a:t>3</a:t>
            </a:r>
            <a:r>
              <a:rPr lang="en-US" dirty="0"/>
              <a:t> +                D</a:t>
            </a:r>
            <a:r>
              <a:rPr lang="en-US" baseline="-25000" dirty="0"/>
              <a:t>1</a:t>
            </a:r>
            <a:r>
              <a:rPr lang="en-US" dirty="0"/>
              <a:t> =       (D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/>
              <a:t>+      </a:t>
            </a:r>
            <a:r>
              <a:rPr lang="en-US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V  = D</a:t>
            </a:r>
            <a:r>
              <a:rPr lang="en-US" baseline="-25000" dirty="0"/>
              <a:t>4</a:t>
            </a:r>
            <a:r>
              <a:rPr lang="en-US" dirty="0"/>
              <a:t> + F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0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8488" y="3376613"/>
            <a:ext cx="654050" cy="519112"/>
            <a:chOff x="1273" y="2463"/>
            <a:chExt cx="412" cy="327"/>
          </a:xfrm>
        </p:grpSpPr>
        <p:sp>
          <p:nvSpPr>
            <p:cNvPr id="583685" name="Text Box 5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u="none" baseline="-25000" dirty="0"/>
                <a:t>4</a:t>
              </a:r>
            </a:p>
          </p:txBody>
        </p:sp>
        <p:sp>
          <p:nvSpPr>
            <p:cNvPr id="583686" name="Line 6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44888" y="3376613"/>
            <a:ext cx="654050" cy="519112"/>
            <a:chOff x="1273" y="2463"/>
            <a:chExt cx="412" cy="327"/>
          </a:xfrm>
        </p:grpSpPr>
        <p:sp>
          <p:nvSpPr>
            <p:cNvPr id="583688" name="Text Box 8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3</a:t>
              </a:r>
              <a:endParaRPr lang="en-US" sz="2800" b="1" u="none" dirty="0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51188" y="3376613"/>
            <a:ext cx="654050" cy="519112"/>
            <a:chOff x="1273" y="2463"/>
            <a:chExt cx="412" cy="327"/>
          </a:xfrm>
        </p:grpSpPr>
        <p:sp>
          <p:nvSpPr>
            <p:cNvPr id="583691" name="Text Box 11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4</a:t>
              </a:r>
              <a:endParaRPr lang="en-US" sz="2800" b="1" u="none" dirty="0"/>
            </a:p>
          </p:txBody>
        </p:sp>
        <p:sp>
          <p:nvSpPr>
            <p:cNvPr id="583692" name="Line 12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40288" y="3376613"/>
            <a:ext cx="654050" cy="519112"/>
            <a:chOff x="1273" y="2463"/>
            <a:chExt cx="412" cy="327"/>
          </a:xfrm>
        </p:grpSpPr>
        <p:sp>
          <p:nvSpPr>
            <p:cNvPr id="583694" name="Text Box 14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4</a:t>
              </a:r>
              <a:endParaRPr lang="en-US" sz="2800" b="1" u="none" dirty="0"/>
            </a:p>
          </p:txBody>
        </p:sp>
        <p:sp>
          <p:nvSpPr>
            <p:cNvPr id="583695" name="Line 15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868488" y="3884613"/>
            <a:ext cx="654050" cy="519112"/>
            <a:chOff x="1273" y="2463"/>
            <a:chExt cx="412" cy="327"/>
          </a:xfrm>
        </p:grpSpPr>
        <p:sp>
          <p:nvSpPr>
            <p:cNvPr id="583697" name="Text Box 17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4</a:t>
              </a:r>
              <a:endParaRPr lang="en-US" sz="2800" b="1" u="none" dirty="0"/>
            </a:p>
          </p:txBody>
        </p:sp>
        <p:sp>
          <p:nvSpPr>
            <p:cNvPr id="583698" name="Line 18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570288" y="3884613"/>
            <a:ext cx="654050" cy="519112"/>
            <a:chOff x="1273" y="2463"/>
            <a:chExt cx="412" cy="327"/>
          </a:xfrm>
        </p:grpSpPr>
        <p:sp>
          <p:nvSpPr>
            <p:cNvPr id="583700" name="Text Box 20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3</a:t>
              </a:r>
              <a:endParaRPr lang="en-US" sz="2800" b="1" u="none" dirty="0"/>
            </a:p>
          </p:txBody>
        </p:sp>
        <p:sp>
          <p:nvSpPr>
            <p:cNvPr id="583701" name="Line 21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163888" y="3884613"/>
            <a:ext cx="654050" cy="519112"/>
            <a:chOff x="1273" y="2463"/>
            <a:chExt cx="412" cy="327"/>
          </a:xfrm>
        </p:grpSpPr>
        <p:sp>
          <p:nvSpPr>
            <p:cNvPr id="583703" name="Text Box 23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4</a:t>
              </a:r>
              <a:endParaRPr lang="en-US" sz="2800" b="1" u="none" dirty="0"/>
            </a:p>
          </p:txBody>
        </p:sp>
        <p:sp>
          <p:nvSpPr>
            <p:cNvPr id="583704" name="Line 24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963988" y="3884613"/>
            <a:ext cx="654050" cy="519112"/>
            <a:chOff x="1273" y="2463"/>
            <a:chExt cx="412" cy="327"/>
          </a:xfrm>
        </p:grpSpPr>
        <p:sp>
          <p:nvSpPr>
            <p:cNvPr id="583706" name="Text Box 26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2</a:t>
              </a:r>
              <a:endParaRPr lang="en-US" sz="2800" b="1" u="none" dirty="0"/>
            </a:p>
          </p:txBody>
        </p:sp>
        <p:sp>
          <p:nvSpPr>
            <p:cNvPr id="583707" name="Line 27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72088" y="3884613"/>
            <a:ext cx="654050" cy="519112"/>
            <a:chOff x="1273" y="2463"/>
            <a:chExt cx="412" cy="327"/>
          </a:xfrm>
        </p:grpSpPr>
        <p:sp>
          <p:nvSpPr>
            <p:cNvPr id="583709" name="Text Box 29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4</a:t>
              </a:r>
              <a:endParaRPr lang="en-US" sz="2800" b="1" u="none" dirty="0"/>
            </a:p>
          </p:txBody>
        </p:sp>
        <p:sp>
          <p:nvSpPr>
            <p:cNvPr id="583710" name="Line 30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605588" y="3884613"/>
            <a:ext cx="654050" cy="519112"/>
            <a:chOff x="1273" y="2463"/>
            <a:chExt cx="412" cy="327"/>
          </a:xfrm>
        </p:grpSpPr>
        <p:sp>
          <p:nvSpPr>
            <p:cNvPr id="583712" name="Text Box 32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 smtClean="0"/>
                <a:t>D</a:t>
              </a:r>
              <a:r>
                <a:rPr lang="en-US" sz="2800" b="1" baseline="-25000" dirty="0" smtClean="0"/>
                <a:t>2</a:t>
              </a:r>
              <a:endParaRPr lang="en-US" sz="2800" b="1" u="none" dirty="0"/>
            </a:p>
          </p:txBody>
        </p:sp>
        <p:sp>
          <p:nvSpPr>
            <p:cNvPr id="583713" name="Line 33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8CE92135-8D3E-4593-BB68-22D908C58A01}" type="slidenum">
              <a:rPr lang="en-US"/>
              <a:pPr/>
              <a:t>12</a:t>
            </a:fld>
            <a:endParaRPr lang="en-US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Selecting of data or information is a critical function in digital systems and computers</a:t>
            </a:r>
          </a:p>
          <a:p>
            <a:r>
              <a:rPr lang="en-US" sz="2800"/>
              <a:t>Circuits that perform selecting have:</a:t>
            </a:r>
          </a:p>
          <a:p>
            <a:pPr lvl="1"/>
            <a:r>
              <a:rPr lang="en-US" sz="2400"/>
              <a:t>A set of information inputs from which the selection is made</a:t>
            </a:r>
          </a:p>
          <a:p>
            <a:pPr lvl="1"/>
            <a:r>
              <a:rPr lang="en-US" sz="2400"/>
              <a:t>A single output</a:t>
            </a:r>
          </a:p>
          <a:p>
            <a:pPr lvl="1"/>
            <a:r>
              <a:rPr lang="en-US" sz="2400"/>
              <a:t>A set of control lines for making the selection</a:t>
            </a:r>
          </a:p>
          <a:p>
            <a:r>
              <a:rPr lang="en-US" sz="2800"/>
              <a:t>Logic circuits that perform selecting are called </a:t>
            </a:r>
            <a:r>
              <a:rPr lang="en-US" sz="2800" i="1"/>
              <a:t>multiplexers</a:t>
            </a:r>
          </a:p>
          <a:p>
            <a:r>
              <a:rPr lang="en-US" sz="2800"/>
              <a:t>Selecting can also be done by three-state logic or transmission gates</a:t>
            </a:r>
          </a:p>
          <a:p>
            <a:endParaRPr lang="en-US" sz="2800"/>
          </a:p>
        </p:txBody>
      </p:sp>
      <p:sp>
        <p:nvSpPr>
          <p:cNvPr id="53760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Selecting</a:t>
            </a:r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76A7CB6-C4FC-4BB7-8F41-9E09B6CD7EEB}" type="slidenum">
              <a:rPr lang="en-US"/>
              <a:pPr/>
              <a:t>13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/>
              <a:t>A multiplexer selects information from an input line and directs the information to an output line</a:t>
            </a:r>
          </a:p>
          <a:p>
            <a:r>
              <a:rPr lang="en-US"/>
              <a:t>A typical multiplexer has </a:t>
            </a:r>
            <a:r>
              <a:rPr lang="en-US" i="1"/>
              <a:t>n</a:t>
            </a:r>
            <a:r>
              <a:rPr lang="en-US"/>
              <a:t> control inputs (S</a:t>
            </a:r>
            <a:r>
              <a:rPr lang="en-US" baseline="-25000"/>
              <a:t>n </a:t>
            </a:r>
            <a:r>
              <a:rPr lang="en-US" baseline="-25000">
                <a:latin typeface="Symbol" pitchFamily="18" charset="2"/>
              </a:rPr>
              <a:t>- </a:t>
            </a:r>
            <a:r>
              <a:rPr lang="en-US" baseline="-25000"/>
              <a:t>1</a:t>
            </a:r>
            <a:r>
              <a:rPr lang="en-US"/>
              <a:t>, … S</a:t>
            </a:r>
            <a:r>
              <a:rPr lang="en-US" baseline="-25000"/>
              <a:t>0</a:t>
            </a:r>
            <a:r>
              <a:rPr lang="en-US"/>
              <a:t>) called </a:t>
            </a:r>
            <a:r>
              <a:rPr lang="en-US" i="1"/>
              <a:t>selection inputs</a:t>
            </a:r>
            <a:r>
              <a:rPr lang="en-US"/>
              <a:t>, 2</a:t>
            </a:r>
            <a:r>
              <a:rPr lang="en-US" i="1" baseline="30000"/>
              <a:t>n</a:t>
            </a:r>
            <a:r>
              <a:rPr lang="en-US"/>
              <a:t> information inputs (I</a:t>
            </a:r>
            <a:r>
              <a:rPr lang="en-US" baseline="-25000"/>
              <a:t>2</a:t>
            </a:r>
            <a:r>
              <a:rPr lang="en-US" baseline="30000"/>
              <a:t>n</a:t>
            </a:r>
            <a:r>
              <a:rPr lang="en-US" baseline="-25000"/>
              <a:t> </a:t>
            </a:r>
            <a:r>
              <a:rPr lang="en-US" baseline="-25000">
                <a:latin typeface="Symbol" pitchFamily="18" charset="2"/>
              </a:rPr>
              <a:t>- </a:t>
            </a:r>
            <a:r>
              <a:rPr lang="en-US" baseline="-25000"/>
              <a:t>1</a:t>
            </a:r>
            <a:r>
              <a:rPr lang="en-US"/>
              <a:t>, … I</a:t>
            </a:r>
            <a:r>
              <a:rPr lang="en-US" baseline="-25000"/>
              <a:t>0</a:t>
            </a:r>
            <a:r>
              <a:rPr lang="en-US"/>
              <a:t>), and one output Y</a:t>
            </a:r>
          </a:p>
          <a:p>
            <a:r>
              <a:rPr lang="en-US"/>
              <a:t>A multiplexer can be designed to have </a:t>
            </a:r>
            <a:r>
              <a:rPr lang="en-US" i="1"/>
              <a:t>m</a:t>
            </a:r>
            <a:r>
              <a:rPr lang="en-US"/>
              <a:t> information inputs with m </a:t>
            </a:r>
            <a:r>
              <a:rPr lang="en-US">
                <a:latin typeface="Symbol" pitchFamily="18" charset="2"/>
              </a:rPr>
              <a:t>&lt; 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as well as </a:t>
            </a:r>
            <a:r>
              <a:rPr lang="en-US" i="1"/>
              <a:t>n</a:t>
            </a:r>
            <a:r>
              <a:rPr lang="en-US"/>
              <a:t> selection inputs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4-to-1-line Multiplexer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77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499" y="1482417"/>
            <a:ext cx="5306632" cy="362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F8FBF36-9CB5-4E57-BE3A-729BA8E8A311}" type="slidenum">
              <a:rPr lang="en-US"/>
              <a:pPr/>
              <a:t>15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2-to-1-Line Multiplexer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Since 2 = 2</a:t>
            </a:r>
            <a:r>
              <a:rPr lang="en-US" sz="2800" baseline="30000" dirty="0"/>
              <a:t>1</a:t>
            </a:r>
            <a:r>
              <a:rPr lang="en-US" sz="2800" dirty="0"/>
              <a:t>, n = 1</a:t>
            </a:r>
          </a:p>
          <a:p>
            <a:r>
              <a:rPr lang="en-US" sz="2800" dirty="0" smtClean="0"/>
              <a:t>Selection </a:t>
            </a:r>
            <a:r>
              <a:rPr lang="en-US" sz="2800" dirty="0"/>
              <a:t>variable </a:t>
            </a:r>
            <a:r>
              <a:rPr lang="en-US" sz="2800" dirty="0" smtClean="0"/>
              <a:t>S:</a:t>
            </a:r>
            <a:endParaRPr lang="en-US" sz="2800" dirty="0"/>
          </a:p>
          <a:p>
            <a:pPr lvl="1"/>
            <a:r>
              <a:rPr lang="en-US" sz="2400" dirty="0"/>
              <a:t>S = 0 selects input I</a:t>
            </a:r>
            <a:r>
              <a:rPr lang="en-US" sz="2400" baseline="-25000" dirty="0"/>
              <a:t>0</a:t>
            </a:r>
          </a:p>
          <a:p>
            <a:pPr lvl="1"/>
            <a:r>
              <a:rPr lang="en-US" sz="2400" dirty="0"/>
              <a:t>S = 1 selects input I</a:t>
            </a:r>
            <a:r>
              <a:rPr lang="en-US" sz="2400" baseline="-25000" dirty="0"/>
              <a:t>1</a:t>
            </a:r>
          </a:p>
          <a:p>
            <a:r>
              <a:rPr lang="en-US" sz="2800" dirty="0"/>
              <a:t>The equation: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Y =     I</a:t>
            </a:r>
            <a:r>
              <a:rPr lang="en-US" sz="2800" baseline="-25000" dirty="0"/>
              <a:t>0</a:t>
            </a:r>
            <a:r>
              <a:rPr lang="en-US" sz="2800" dirty="0"/>
              <a:t> + SI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The circuit:</a:t>
            </a:r>
          </a:p>
          <a:p>
            <a:pPr>
              <a:buFont typeface="Wingdings" pitchFamily="2" charset="2"/>
              <a:buNone/>
            </a:pPr>
            <a:endParaRPr lang="en-US" sz="2800" baseline="-250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17725" y="3724275"/>
            <a:ext cx="382588" cy="519113"/>
            <a:chOff x="1334" y="2346"/>
            <a:chExt cx="241" cy="327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334" y="234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u="none" baseline="0"/>
                <a:t>S</a:t>
              </a:r>
            </a:p>
          </p:txBody>
        </p:sp>
        <p:sp>
          <p:nvSpPr>
            <p:cNvPr id="587782" name="Line 6"/>
            <p:cNvSpPr>
              <a:spLocks noChangeShapeType="1"/>
            </p:cNvSpPr>
            <p:nvPr/>
          </p:nvSpPr>
          <p:spPr bwMode="auto">
            <a:xfrm>
              <a:off x="1392" y="24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87784" name="Picture 8" descr="C:\Documents and Settings\Charles R Kime\My Documents\Texts\Website\PowerPoint_Slides\Work_Area\Chapter_04\Fig_4-1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950" y="4168775"/>
            <a:ext cx="6445250" cy="2279650"/>
          </a:xfrm>
          <a:prstGeom prst="rect">
            <a:avLst/>
          </a:prstGeom>
          <a:noFill/>
        </p:spPr>
      </p:pic>
      <p:pic>
        <p:nvPicPr>
          <p:cNvPr id="545793" name="Picture 1"/>
          <p:cNvPicPr>
            <a:picLocks noChangeAspect="1" noChangeArrowheads="1"/>
          </p:cNvPicPr>
          <p:nvPr/>
        </p:nvPicPr>
        <p:blipFill>
          <a:blip r:embed="rId3" cstate="print"/>
          <a:srcRect t="3291"/>
          <a:stretch>
            <a:fillRect/>
          </a:stretch>
        </p:blipFill>
        <p:spPr bwMode="auto">
          <a:xfrm>
            <a:off x="6209739" y="791570"/>
            <a:ext cx="2743201" cy="313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3641" y="1383349"/>
          <a:ext cx="1760562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81"/>
                <a:gridCol w="8802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000" b="1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b="1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0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78B9A71B-02E7-4B99-8F08-09E7636D1556}" type="slidenum">
              <a:rPr lang="en-US"/>
              <a:pPr/>
              <a:t>16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56600" cy="1020763"/>
          </a:xfrm>
        </p:spPr>
        <p:txBody>
          <a:bodyPr/>
          <a:lstStyle/>
          <a:p>
            <a:r>
              <a:rPr lang="en-US"/>
              <a:t>2-to-1-Line Multiplexer </a:t>
            </a:r>
            <a:r>
              <a:rPr lang="en-US" sz="4000" b="0"/>
              <a:t>(continued)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Note the regions of the multiplexer circuit shown:</a:t>
            </a:r>
          </a:p>
          <a:p>
            <a:pPr lvl="1"/>
            <a:r>
              <a:rPr lang="en-US" sz="2400" dirty="0"/>
              <a:t>1-to-2-line Decoder</a:t>
            </a:r>
          </a:p>
          <a:p>
            <a:pPr lvl="1"/>
            <a:r>
              <a:rPr lang="en-US" sz="2400" dirty="0"/>
              <a:t>2 Enabling circuits</a:t>
            </a:r>
          </a:p>
          <a:p>
            <a:pPr lvl="1"/>
            <a:r>
              <a:rPr lang="en-US" sz="2400" dirty="0"/>
              <a:t>2-input OR gate</a:t>
            </a:r>
          </a:p>
          <a:p>
            <a:r>
              <a:rPr lang="en-US" sz="2800" dirty="0"/>
              <a:t>To obtain a basis for multiplexer expansion, we combine the Enabling circuits and OR gate into a 2 </a:t>
            </a:r>
            <a:r>
              <a:rPr lang="en-US" dirty="0">
                <a:latin typeface="Symbol" pitchFamily="18" charset="2"/>
              </a:rPr>
              <a:t>´</a:t>
            </a:r>
            <a:r>
              <a:rPr lang="en-US" sz="2800" dirty="0"/>
              <a:t> 2 AND-OR circuit:</a:t>
            </a:r>
          </a:p>
          <a:p>
            <a:pPr lvl="1"/>
            <a:r>
              <a:rPr lang="en-US" sz="2400" dirty="0"/>
              <a:t>1-to-2-line decoder</a:t>
            </a:r>
          </a:p>
          <a:p>
            <a:pPr lvl="1"/>
            <a:r>
              <a:rPr lang="en-US" sz="2400" dirty="0"/>
              <a:t>2 </a:t>
            </a:r>
            <a:r>
              <a:rPr lang="en-US" sz="2400" dirty="0">
                <a:latin typeface="Symbol" pitchFamily="18" charset="2"/>
              </a:rPr>
              <a:t>´</a:t>
            </a:r>
            <a:r>
              <a:rPr lang="en-US" sz="2400" dirty="0"/>
              <a:t> 2 </a:t>
            </a:r>
            <a:r>
              <a:rPr lang="en-US" sz="2400" dirty="0" smtClean="0"/>
              <a:t>AND-OR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6EDBCC75-E586-47F7-BDC8-3115B0F9E6BD}" type="slidenum">
              <a:rPr lang="en-US"/>
              <a:pPr/>
              <a:t>17</a:t>
            </a:fld>
            <a:endParaRPr lang="en-US"/>
          </a:p>
        </p:txBody>
      </p:sp>
      <p:sp>
        <p:nvSpPr>
          <p:cNvPr id="538630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dirty="0"/>
              <a:t>Example: 4-to-1-line Multiplexer</a:t>
            </a:r>
          </a:p>
        </p:txBody>
      </p:sp>
      <p:sp>
        <p:nvSpPr>
          <p:cNvPr id="538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2-to-2</a:t>
            </a:r>
            <a:r>
              <a:rPr lang="en-US" sz="2400" baseline="30000" dirty="0"/>
              <a:t>2</a:t>
            </a:r>
            <a:r>
              <a:rPr lang="en-US" sz="2400" dirty="0"/>
              <a:t>-line decoder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2400" dirty="0"/>
              <a:t> 2 </a:t>
            </a:r>
            <a:r>
              <a:rPr lang="en-US" sz="2400" dirty="0" smtClean="0"/>
              <a:t>AND-OR</a:t>
            </a:r>
          </a:p>
          <a:p>
            <a:r>
              <a:rPr lang="en-US" sz="2400" dirty="0" smtClean="0"/>
              <a:t>Y = 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I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+ (S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I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+ (S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I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+ (S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I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pic>
        <p:nvPicPr>
          <p:cNvPr id="538632" name="Picture 8" descr="C:\Documents and Settings\Charles R Kime\My Documents\Texts\Website\PowerPoint_Slides\Work_Area\Chapter_04\Fig_4-14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936" y="2813245"/>
            <a:ext cx="5660978" cy="3299721"/>
          </a:xfrm>
          <a:prstGeom prst="rect">
            <a:avLst/>
          </a:prstGeom>
          <a:noFill/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967" y="1275641"/>
            <a:ext cx="1832782" cy="200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 bwMode="auto">
          <a:xfrm>
            <a:off x="1774209" y="2347416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131329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23169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15521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B031AB6-488F-4DC5-AFA7-925DACE45D0B}" type="slidenum">
              <a:rPr lang="en-US"/>
              <a:pPr/>
              <a:t>18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3" y="0"/>
            <a:ext cx="9113837" cy="1020763"/>
          </a:xfrm>
        </p:spPr>
        <p:txBody>
          <a:bodyPr/>
          <a:lstStyle/>
          <a:p>
            <a:r>
              <a:rPr lang="en-US" sz="4000" dirty="0"/>
              <a:t>Combinational Function Implementation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Alternative implementation techniques: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Decoders and OR gates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Multiplexers (and inverter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Combinational Function Implementation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F(</a:t>
            </a:r>
            <a:r>
              <a:rPr lang="en-CA" sz="2000" dirty="0" err="1" smtClean="0"/>
              <a:t>x,y,z</a:t>
            </a:r>
            <a:r>
              <a:rPr lang="en-CA" sz="2000" dirty="0" smtClean="0"/>
              <a:t>) = Σ(1,2,6,7) using 4-to-1 multiplexer.</a:t>
            </a:r>
          </a:p>
          <a:p>
            <a:r>
              <a:rPr lang="en-CA" sz="2000" dirty="0" smtClean="0"/>
              <a:t>Connect the variables x and y to the selection inputs S1, and S0. The inputs of the multiplexers can be obtained from the truth table as shown below.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249" y="2689391"/>
            <a:ext cx="3757115" cy="313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549" y="2748744"/>
            <a:ext cx="3430848" cy="27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622EEE53-04C3-4408-8B92-1724C4A81658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Part1 - </a:t>
            </a:r>
            <a:r>
              <a:rPr lang="en-US" sz="2000" dirty="0" smtClean="0"/>
              <a:t>Introduction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Design </a:t>
            </a:r>
            <a:r>
              <a:rPr lang="en-US" sz="2000" dirty="0" smtClean="0"/>
              <a:t>Topics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800" dirty="0" smtClean="0"/>
              <a:t>Design hierarchy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Design </a:t>
            </a:r>
            <a:r>
              <a:rPr lang="en-US" sz="2000" dirty="0"/>
              <a:t>Procedure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The major design steps: specification, formulation, optimization, technology mapping, and verification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Technology Mapping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 From AND, OR, and NOT to other gate types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Decoders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Part 2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Encoders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Multiplexers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Binary Adders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F(A, B, C, D) = Σ(2, 3, 5, 7, 10, 11, 15)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142" y="872249"/>
            <a:ext cx="3349174" cy="58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817" y="882201"/>
            <a:ext cx="4951863" cy="549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C2C3D911-A3DA-4C94-BC52-5DB41AEE882A}" type="slidenum">
              <a:rPr lang="en-US"/>
              <a:pPr/>
              <a:t>21</a:t>
            </a:fld>
            <a:endParaRPr lang="en-US"/>
          </a:p>
        </p:txBody>
      </p:sp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Blocks: Addition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Binary addition used frequently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Addition Development: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Half-Adder</a:t>
            </a:r>
            <a:r>
              <a:rPr lang="en-US">
                <a:cs typeface="Times New Roman" pitchFamily="18" charset="0"/>
              </a:rPr>
              <a:t> (HA), a 2-input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Full-Adder</a:t>
            </a:r>
            <a:r>
              <a:rPr lang="en-US">
                <a:cs typeface="Times New Roman" pitchFamily="18" charset="0"/>
              </a:rPr>
              <a:t> (FA), a 3-input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Ripple Carry Adder</a:t>
            </a:r>
            <a:r>
              <a:rPr lang="en-US">
                <a:cs typeface="Times New Roman" pitchFamily="18" charset="0"/>
              </a:rPr>
              <a:t>, an iterative array to perform</a:t>
            </a:r>
            <a:r>
              <a:rPr lang="en-US" u="sng">
                <a:cs typeface="Times New Roman" pitchFamily="18" charset="0"/>
              </a:rPr>
              <a:t> binary addition</a:t>
            </a:r>
            <a:r>
              <a:rPr lang="en-US">
                <a:cs typeface="Times New Roman" pitchFamily="18" charset="0"/>
              </a:rPr>
              <a:t>, and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Carry-Look-Ahead Adder</a:t>
            </a:r>
            <a:r>
              <a:rPr lang="en-US">
                <a:cs typeface="Times New Roman" pitchFamily="18" charset="0"/>
              </a:rPr>
              <a:t> (CLA), a hierarchical structure to improve performance.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AEFF22FF-EA00-4920-AE8E-82892BD61CF4}" type="slidenum">
              <a:rPr lang="en-US"/>
              <a:pPr/>
              <a:t>22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cs typeface="Times New Roman" pitchFamily="18" charset="0"/>
              </a:rPr>
              <a:t>A 2-input, 1-bit width binary adder that performs the following computations:</a:t>
            </a:r>
          </a:p>
          <a:p>
            <a:pPr marL="342900" indent="-342900"/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3600">
              <a:cs typeface="Times New Roman" pitchFamily="18" charset="0"/>
            </a:endParaRPr>
          </a:p>
          <a:p>
            <a:pPr marL="342900" indent="-342900"/>
            <a:r>
              <a:rPr lang="en-US" sz="2400">
                <a:cs typeface="Times New Roman" pitchFamily="18" charset="0"/>
              </a:rPr>
              <a:t>A half adder adds two bits to produce a two-bit sum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sum is expressed as a                                                    </a:t>
            </a:r>
            <a:r>
              <a:rPr lang="en-US" sz="2400" u="sng">
                <a:cs typeface="Times New Roman" pitchFamily="18" charset="0"/>
              </a:rPr>
              <a:t>sum bit</a:t>
            </a:r>
            <a:r>
              <a:rPr lang="en-US" sz="2400">
                <a:cs typeface="Times New Roman" pitchFamily="18" charset="0"/>
              </a:rPr>
              <a:t> , S and a </a:t>
            </a:r>
            <a:r>
              <a:rPr lang="en-US" sz="2400" u="sng">
                <a:cs typeface="Times New Roman" pitchFamily="18" charset="0"/>
              </a:rPr>
              <a:t>carry bit</a:t>
            </a:r>
            <a:r>
              <a:rPr lang="en-US" sz="2400">
                <a:cs typeface="Times New Roman" pitchFamily="18" charset="0"/>
              </a:rPr>
              <a:t>, C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half adder can be specified                                        as a truth table for S and C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</a:t>
            </a:r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2057400"/>
            <a:ext cx="4851400" cy="1455738"/>
            <a:chOff x="1044" y="1111"/>
            <a:chExt cx="3056" cy="917"/>
          </a:xfrm>
        </p:grpSpPr>
        <p:sp>
          <p:nvSpPr>
            <p:cNvPr id="628741" name="Rectangle 5"/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42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4" name="Rectangle 8"/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5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7" name="Rectangle 11"/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8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9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0" name="Rectangle 14"/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1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2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3" name="Rectangle 17"/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4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5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Y</a:t>
              </a:r>
              <a:endParaRPr lang="en-US" sz="2400" u="none" baseline="0"/>
            </a:p>
          </p:txBody>
        </p:sp>
        <p:sp>
          <p:nvSpPr>
            <p:cNvPr id="628756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7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59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61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2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3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4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5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7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71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2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4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5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76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7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8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9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 S</a:t>
              </a:r>
              <a:endParaRPr lang="en-US" sz="2400" u="none" baseline="0"/>
            </a:p>
          </p:txBody>
        </p:sp>
        <p:sp>
          <p:nvSpPr>
            <p:cNvPr id="628780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1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2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0 0</a:t>
              </a:r>
              <a:endParaRPr lang="en-US" sz="2400" u="none" baseline="0"/>
            </a:p>
          </p:txBody>
        </p:sp>
        <p:sp>
          <p:nvSpPr>
            <p:cNvPr id="628783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4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5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6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7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8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0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1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1 0</a:t>
              </a:r>
              <a:endParaRPr lang="en-US" sz="2400" u="none" baseline="0"/>
            </a:p>
          </p:txBody>
        </p:sp>
        <p:sp>
          <p:nvSpPr>
            <p:cNvPr id="628792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3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257800" y="3733800"/>
            <a:ext cx="2354263" cy="2308225"/>
            <a:chOff x="3550" y="2544"/>
            <a:chExt cx="1483" cy="1454"/>
          </a:xfrm>
        </p:grpSpPr>
        <p:sp>
          <p:nvSpPr>
            <p:cNvPr id="628795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96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7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8798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9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8800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1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8802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3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05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6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7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8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9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0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1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2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3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5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6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7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8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0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3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5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8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9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0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1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2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3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4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5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6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7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8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9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0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41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42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3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4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5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6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7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8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9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0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51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52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3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4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5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6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7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8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59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60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62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22BD3357-B713-4454-9FDC-4206083898B4}" type="slidenum">
              <a:rPr lang="en-US"/>
              <a:pPr/>
              <a:t>23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Logic Simplification: Half-Adder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K-Map for S, C is: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This is a pretty trivial map!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By inspection: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And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1379538"/>
            <a:ext cx="3300413" cy="1497012"/>
            <a:chOff x="1252" y="61"/>
            <a:chExt cx="2079" cy="943"/>
          </a:xfrm>
        </p:grpSpPr>
        <p:sp>
          <p:nvSpPr>
            <p:cNvPr id="629765" name="Rectangle 5"/>
            <p:cNvSpPr>
              <a:spLocks noChangeArrowheads="1"/>
            </p:cNvSpPr>
            <p:nvPr/>
          </p:nvSpPr>
          <p:spPr bwMode="auto">
            <a:xfrm>
              <a:off x="1918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66" name="Freeform 6"/>
            <p:cNvSpPr>
              <a:spLocks/>
            </p:cNvSpPr>
            <p:nvPr/>
          </p:nvSpPr>
          <p:spPr bwMode="auto">
            <a:xfrm>
              <a:off x="1461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67" name="Rectangle 7"/>
            <p:cNvSpPr>
              <a:spLocks noChangeArrowheads="1"/>
            </p:cNvSpPr>
            <p:nvPr/>
          </p:nvSpPr>
          <p:spPr bwMode="auto">
            <a:xfrm>
              <a:off x="1263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68" name="Freeform 8"/>
            <p:cNvSpPr>
              <a:spLocks/>
            </p:cNvSpPr>
            <p:nvPr/>
          </p:nvSpPr>
          <p:spPr bwMode="auto">
            <a:xfrm>
              <a:off x="1788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69" name="Freeform 9"/>
            <p:cNvSpPr>
              <a:spLocks/>
            </p:cNvSpPr>
            <p:nvPr/>
          </p:nvSpPr>
          <p:spPr bwMode="auto">
            <a:xfrm>
              <a:off x="1252" y="663"/>
              <a:ext cx="875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2" y="11"/>
                </a:cxn>
                <a:cxn ang="0">
                  <a:pos x="872" y="8"/>
                </a:cxn>
                <a:cxn ang="0">
                  <a:pos x="875" y="8"/>
                </a:cxn>
                <a:cxn ang="0">
                  <a:pos x="875" y="3"/>
                </a:cxn>
                <a:cxn ang="0">
                  <a:pos x="872" y="3"/>
                </a:cxn>
                <a:cxn ang="0">
                  <a:pos x="872" y="0"/>
                </a:cxn>
                <a:cxn ang="0">
                  <a:pos x="869" y="0"/>
                </a:cxn>
                <a:cxn ang="0">
                  <a:pos x="6" y="0"/>
                </a:cxn>
              </a:cxnLst>
              <a:rect l="0" t="0" r="r" b="b"/>
              <a:pathLst>
                <a:path w="875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2" y="11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5" y="3"/>
                  </a:lnTo>
                  <a:lnTo>
                    <a:pt x="872" y="3"/>
                  </a:lnTo>
                  <a:lnTo>
                    <a:pt x="872" y="0"/>
                  </a:lnTo>
                  <a:lnTo>
                    <a:pt x="86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70" name="Rectangle 10"/>
            <p:cNvSpPr>
              <a:spLocks noChangeArrowheads="1"/>
            </p:cNvSpPr>
            <p:nvPr/>
          </p:nvSpPr>
          <p:spPr bwMode="auto">
            <a:xfrm>
              <a:off x="171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71" name="Rectangle 11"/>
            <p:cNvSpPr>
              <a:spLocks noChangeArrowheads="1"/>
            </p:cNvSpPr>
            <p:nvPr/>
          </p:nvSpPr>
          <p:spPr bwMode="auto">
            <a:xfrm>
              <a:off x="204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2" name="Rectangle 12"/>
            <p:cNvSpPr>
              <a:spLocks noChangeArrowheads="1"/>
            </p:cNvSpPr>
            <p:nvPr/>
          </p:nvSpPr>
          <p:spPr bwMode="auto">
            <a:xfrm>
              <a:off x="204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73" name="Rectangle 13"/>
            <p:cNvSpPr>
              <a:spLocks noChangeArrowheads="1"/>
            </p:cNvSpPr>
            <p:nvPr/>
          </p:nvSpPr>
          <p:spPr bwMode="auto">
            <a:xfrm>
              <a:off x="171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74" name="Rectangle 14"/>
            <p:cNvSpPr>
              <a:spLocks noChangeArrowheads="1"/>
            </p:cNvSpPr>
            <p:nvPr/>
          </p:nvSpPr>
          <p:spPr bwMode="auto">
            <a:xfrm>
              <a:off x="1588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5" name="Rectangle 15"/>
            <p:cNvSpPr>
              <a:spLocks noChangeArrowheads="1"/>
            </p:cNvSpPr>
            <p:nvPr/>
          </p:nvSpPr>
          <p:spPr bwMode="auto">
            <a:xfrm>
              <a:off x="1918" y="410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6" name="Rectangle 16"/>
            <p:cNvSpPr>
              <a:spLocks noChangeArrowheads="1"/>
            </p:cNvSpPr>
            <p:nvPr/>
          </p:nvSpPr>
          <p:spPr bwMode="auto">
            <a:xfrm>
              <a:off x="1258" y="6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 sz="2400" u="none" baseline="0"/>
            </a:p>
          </p:txBody>
        </p:sp>
        <p:sp>
          <p:nvSpPr>
            <p:cNvPr id="629777" name="Rectangle 17"/>
            <p:cNvSpPr>
              <a:spLocks noChangeArrowheads="1"/>
            </p:cNvSpPr>
            <p:nvPr/>
          </p:nvSpPr>
          <p:spPr bwMode="auto">
            <a:xfrm>
              <a:off x="3120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78" name="Freeform 18"/>
            <p:cNvSpPr>
              <a:spLocks/>
            </p:cNvSpPr>
            <p:nvPr/>
          </p:nvSpPr>
          <p:spPr bwMode="auto">
            <a:xfrm>
              <a:off x="2663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79" name="Rectangle 19"/>
            <p:cNvSpPr>
              <a:spLocks noChangeArrowheads="1"/>
            </p:cNvSpPr>
            <p:nvPr/>
          </p:nvSpPr>
          <p:spPr bwMode="auto">
            <a:xfrm>
              <a:off x="2465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80" name="Freeform 20"/>
            <p:cNvSpPr>
              <a:spLocks/>
            </p:cNvSpPr>
            <p:nvPr/>
          </p:nvSpPr>
          <p:spPr bwMode="auto">
            <a:xfrm>
              <a:off x="2990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81" name="Freeform 21"/>
            <p:cNvSpPr>
              <a:spLocks/>
            </p:cNvSpPr>
            <p:nvPr/>
          </p:nvSpPr>
          <p:spPr bwMode="auto">
            <a:xfrm>
              <a:off x="2454" y="663"/>
              <a:ext cx="877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5" y="11"/>
                </a:cxn>
                <a:cxn ang="0">
                  <a:pos x="875" y="8"/>
                </a:cxn>
                <a:cxn ang="0">
                  <a:pos x="877" y="8"/>
                </a:cxn>
                <a:cxn ang="0">
                  <a:pos x="877" y="3"/>
                </a:cxn>
                <a:cxn ang="0">
                  <a:pos x="875" y="3"/>
                </a:cxn>
                <a:cxn ang="0">
                  <a:pos x="875" y="0"/>
                </a:cxn>
                <a:cxn ang="0">
                  <a:pos x="872" y="0"/>
                </a:cxn>
                <a:cxn ang="0">
                  <a:pos x="6" y="0"/>
                </a:cxn>
              </a:cxnLst>
              <a:rect l="0" t="0" r="r" b="b"/>
              <a:pathLst>
                <a:path w="877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5" y="11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77" y="3"/>
                  </a:lnTo>
                  <a:lnTo>
                    <a:pt x="875" y="3"/>
                  </a:lnTo>
                  <a:lnTo>
                    <a:pt x="875" y="0"/>
                  </a:lnTo>
                  <a:lnTo>
                    <a:pt x="8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82" name="Rectangle 22"/>
            <p:cNvSpPr>
              <a:spLocks noChangeArrowheads="1"/>
            </p:cNvSpPr>
            <p:nvPr/>
          </p:nvSpPr>
          <p:spPr bwMode="auto">
            <a:xfrm>
              <a:off x="291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83" name="Rectangle 23"/>
            <p:cNvSpPr>
              <a:spLocks noChangeArrowheads="1"/>
            </p:cNvSpPr>
            <p:nvPr/>
          </p:nvSpPr>
          <p:spPr bwMode="auto">
            <a:xfrm>
              <a:off x="324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4" name="Rectangle 24"/>
            <p:cNvSpPr>
              <a:spLocks noChangeArrowheads="1"/>
            </p:cNvSpPr>
            <p:nvPr/>
          </p:nvSpPr>
          <p:spPr bwMode="auto">
            <a:xfrm>
              <a:off x="324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85" name="Rectangle 25"/>
            <p:cNvSpPr>
              <a:spLocks noChangeArrowheads="1"/>
            </p:cNvSpPr>
            <p:nvPr/>
          </p:nvSpPr>
          <p:spPr bwMode="auto">
            <a:xfrm>
              <a:off x="291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86" name="Rectangle 26"/>
            <p:cNvSpPr>
              <a:spLocks noChangeArrowheads="1"/>
            </p:cNvSpPr>
            <p:nvPr/>
          </p:nvSpPr>
          <p:spPr bwMode="auto">
            <a:xfrm>
              <a:off x="3120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7" name="Rectangle 27"/>
            <p:cNvSpPr>
              <a:spLocks noChangeArrowheads="1"/>
            </p:cNvSpPr>
            <p:nvPr/>
          </p:nvSpPr>
          <p:spPr bwMode="auto">
            <a:xfrm>
              <a:off x="2460" y="6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2400" u="none" baseline="0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92200" y="2622550"/>
            <a:ext cx="3641725" cy="969963"/>
            <a:chOff x="688" y="1676"/>
            <a:chExt cx="2294" cy="611"/>
          </a:xfrm>
        </p:grpSpPr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1341" y="1709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1715" y="1709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93" name="Rectangle 33"/>
            <p:cNvSpPr>
              <a:spLocks noChangeArrowheads="1"/>
            </p:cNvSpPr>
            <p:nvPr/>
          </p:nvSpPr>
          <p:spPr bwMode="auto">
            <a:xfrm>
              <a:off x="2510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5" name="Rectangle 35"/>
            <p:cNvSpPr>
              <a:spLocks noChangeArrowheads="1"/>
            </p:cNvSpPr>
            <p:nvPr/>
          </p:nvSpPr>
          <p:spPr bwMode="auto">
            <a:xfrm>
              <a:off x="1959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6" name="Rectangle 36"/>
            <p:cNvSpPr>
              <a:spLocks noChangeArrowheads="1"/>
            </p:cNvSpPr>
            <p:nvPr/>
          </p:nvSpPr>
          <p:spPr bwMode="auto">
            <a:xfrm>
              <a:off x="1871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8" name="Rectangle 38"/>
            <p:cNvSpPr>
              <a:spLocks noChangeArrowheads="1"/>
            </p:cNvSpPr>
            <p:nvPr/>
          </p:nvSpPr>
          <p:spPr bwMode="auto">
            <a:xfrm>
              <a:off x="1512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9" name="Rectangle 39"/>
            <p:cNvSpPr>
              <a:spLocks noChangeArrowheads="1"/>
            </p:cNvSpPr>
            <p:nvPr/>
          </p:nvSpPr>
          <p:spPr bwMode="auto">
            <a:xfrm>
              <a:off x="1133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00" name="Rectangle 40"/>
            <p:cNvSpPr>
              <a:spLocks noChangeArrowheads="1"/>
            </p:cNvSpPr>
            <p:nvPr/>
          </p:nvSpPr>
          <p:spPr bwMode="auto">
            <a:xfrm>
              <a:off x="1045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02" name="Rectangle 42"/>
            <p:cNvSpPr>
              <a:spLocks noChangeArrowheads="1"/>
            </p:cNvSpPr>
            <p:nvPr/>
          </p:nvSpPr>
          <p:spPr bwMode="auto">
            <a:xfrm>
              <a:off x="282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3" name="Rectangle 43"/>
            <p:cNvSpPr>
              <a:spLocks noChangeArrowheads="1"/>
            </p:cNvSpPr>
            <p:nvPr/>
          </p:nvSpPr>
          <p:spPr bwMode="auto">
            <a:xfrm>
              <a:off x="2401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4" name="Rectangle 44"/>
            <p:cNvSpPr>
              <a:spLocks noChangeArrowheads="1"/>
            </p:cNvSpPr>
            <p:nvPr/>
          </p:nvSpPr>
          <p:spPr bwMode="auto">
            <a:xfrm>
              <a:off x="200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5" name="Rectangle 45"/>
            <p:cNvSpPr>
              <a:spLocks noChangeArrowheads="1"/>
            </p:cNvSpPr>
            <p:nvPr/>
          </p:nvSpPr>
          <p:spPr bwMode="auto">
            <a:xfrm>
              <a:off x="1712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6" name="Rectangle 46"/>
            <p:cNvSpPr>
              <a:spLocks noChangeArrowheads="1"/>
            </p:cNvSpPr>
            <p:nvPr/>
          </p:nvSpPr>
          <p:spPr bwMode="auto">
            <a:xfrm>
              <a:off x="1338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7" name="Rectangle 47"/>
            <p:cNvSpPr>
              <a:spLocks noChangeArrowheads="1"/>
            </p:cNvSpPr>
            <p:nvPr/>
          </p:nvSpPr>
          <p:spPr bwMode="auto">
            <a:xfrm>
              <a:off x="105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8" name="Rectangle 48"/>
            <p:cNvSpPr>
              <a:spLocks noChangeArrowheads="1"/>
            </p:cNvSpPr>
            <p:nvPr/>
          </p:nvSpPr>
          <p:spPr bwMode="auto">
            <a:xfrm>
              <a:off x="688" y="170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9812" name="Rectangle 52"/>
            <p:cNvSpPr>
              <a:spLocks noChangeArrowheads="1"/>
            </p:cNvSpPr>
            <p:nvPr/>
          </p:nvSpPr>
          <p:spPr bwMode="auto">
            <a:xfrm>
              <a:off x="868" y="2029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13" name="Rectangle 53"/>
            <p:cNvSpPr>
              <a:spLocks noChangeArrowheads="1"/>
            </p:cNvSpPr>
            <p:nvPr/>
          </p:nvSpPr>
          <p:spPr bwMode="auto">
            <a:xfrm>
              <a:off x="2605" y="1676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29814" name="Rectangle 54"/>
            <p:cNvSpPr>
              <a:spLocks noChangeArrowheads="1"/>
            </p:cNvSpPr>
            <p:nvPr/>
          </p:nvSpPr>
          <p:spPr bwMode="auto">
            <a:xfrm>
              <a:off x="2219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29815" name="Rectangle 55"/>
            <p:cNvSpPr>
              <a:spLocks noChangeArrowheads="1"/>
            </p:cNvSpPr>
            <p:nvPr/>
          </p:nvSpPr>
          <p:spPr bwMode="auto">
            <a:xfrm>
              <a:off x="1910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6" name="Rectangle 56"/>
            <p:cNvSpPr>
              <a:spLocks noChangeArrowheads="1"/>
            </p:cNvSpPr>
            <p:nvPr/>
          </p:nvSpPr>
          <p:spPr bwMode="auto">
            <a:xfrm>
              <a:off x="154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29817" name="Rectangle 57"/>
            <p:cNvSpPr>
              <a:spLocks noChangeArrowheads="1"/>
            </p:cNvSpPr>
            <p:nvPr/>
          </p:nvSpPr>
          <p:spPr bwMode="auto">
            <a:xfrm>
              <a:off x="1249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8" name="Rectangle 58"/>
            <p:cNvSpPr>
              <a:spLocks noChangeArrowheads="1"/>
            </p:cNvSpPr>
            <p:nvPr/>
          </p:nvSpPr>
          <p:spPr bwMode="auto">
            <a:xfrm>
              <a:off x="86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840909" y="3330577"/>
            <a:ext cx="1341438" cy="1038226"/>
            <a:chOff x="741" y="2674"/>
            <a:chExt cx="845" cy="654"/>
          </a:xfrm>
        </p:grpSpPr>
        <p:sp>
          <p:nvSpPr>
            <p:cNvPr id="629823" name="Rectangle 63"/>
            <p:cNvSpPr>
              <a:spLocks noChangeArrowheads="1"/>
            </p:cNvSpPr>
            <p:nvPr/>
          </p:nvSpPr>
          <p:spPr bwMode="auto">
            <a:xfrm>
              <a:off x="1131" y="3052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25" name="Rectangle 65"/>
            <p:cNvSpPr>
              <a:spLocks noChangeArrowheads="1"/>
            </p:cNvSpPr>
            <p:nvPr/>
          </p:nvSpPr>
          <p:spPr bwMode="auto">
            <a:xfrm>
              <a:off x="1424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26" name="Rectangle 66"/>
            <p:cNvSpPr>
              <a:spLocks noChangeArrowheads="1"/>
            </p:cNvSpPr>
            <p:nvPr/>
          </p:nvSpPr>
          <p:spPr bwMode="auto">
            <a:xfrm>
              <a:off x="1137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27" name="Rectangle 67"/>
            <p:cNvSpPr>
              <a:spLocks noChangeArrowheads="1"/>
            </p:cNvSpPr>
            <p:nvPr/>
          </p:nvSpPr>
          <p:spPr bwMode="auto">
            <a:xfrm>
              <a:off x="741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9831" name="Rectangle 71"/>
            <p:cNvSpPr>
              <a:spLocks noChangeArrowheads="1"/>
            </p:cNvSpPr>
            <p:nvPr/>
          </p:nvSpPr>
          <p:spPr bwMode="auto">
            <a:xfrm>
              <a:off x="1215" y="3095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34" name="Rectangle 74"/>
            <p:cNvSpPr>
              <a:spLocks noChangeArrowheads="1"/>
            </p:cNvSpPr>
            <p:nvPr/>
          </p:nvSpPr>
          <p:spPr bwMode="auto">
            <a:xfrm>
              <a:off x="1335" y="2674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35" name="Rectangle 75"/>
            <p:cNvSpPr>
              <a:spLocks noChangeArrowheads="1"/>
            </p:cNvSpPr>
            <p:nvPr/>
          </p:nvSpPr>
          <p:spPr bwMode="auto">
            <a:xfrm>
              <a:off x="954" y="26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 dirty="0"/>
            </a:p>
          </p:txBody>
        </p: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30238" y="3983394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common half                                                        adder implementation is: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1531938" y="5007332"/>
            <a:ext cx="1498600" cy="822325"/>
            <a:chOff x="965" y="1625"/>
            <a:chExt cx="944" cy="518"/>
          </a:xfrm>
        </p:grpSpPr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1651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1364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968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174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132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965" y="16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1562" y="1849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auto">
            <a:xfrm>
              <a:off x="1181" y="184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1531" y="162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 dirty="0"/>
            </a:p>
          </p:txBody>
        </p:sp>
        <p:sp>
          <p:nvSpPr>
            <p:cNvPr id="88" name="Rectangle 16"/>
            <p:cNvSpPr>
              <a:spLocks noChangeArrowheads="1"/>
            </p:cNvSpPr>
            <p:nvPr/>
          </p:nvSpPr>
          <p:spPr bwMode="auto">
            <a:xfrm>
              <a:off x="1145" y="16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89" name="Group 305"/>
          <p:cNvGrpSpPr>
            <a:grpSpLocks/>
          </p:cNvGrpSpPr>
          <p:nvPr/>
        </p:nvGrpSpPr>
        <p:grpSpPr bwMode="auto">
          <a:xfrm>
            <a:off x="4606925" y="4208819"/>
            <a:ext cx="3105150" cy="1384300"/>
            <a:chOff x="2902" y="906"/>
            <a:chExt cx="1956" cy="872"/>
          </a:xfrm>
        </p:grpSpPr>
        <p:sp>
          <p:nvSpPr>
            <p:cNvPr id="90" name="Freeform 2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AutoShape 38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92" name="Group 39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106" name="Freeform 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7" name="Freeform 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93" name="Line 179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Line 180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Line 181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Line 182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Line 183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Line 184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Line 185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Line 186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Freeform 249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Text Box 250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X</a:t>
              </a:r>
            </a:p>
          </p:txBody>
        </p:sp>
        <p:sp>
          <p:nvSpPr>
            <p:cNvPr id="103" name="Text Box 251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Y</a:t>
              </a:r>
            </a:p>
          </p:txBody>
        </p:sp>
        <p:sp>
          <p:nvSpPr>
            <p:cNvPr id="104" name="Text Box 252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</a:t>
              </a:r>
            </a:p>
          </p:txBody>
        </p:sp>
        <p:sp>
          <p:nvSpPr>
            <p:cNvPr id="105" name="Text Box 253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/>
                <a:t>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32131CF4-2393-4062-8415-8D9B9DF0AF58}" type="slidenum">
              <a:rPr lang="en-US"/>
              <a:pPr/>
              <a:t>24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Full-Adder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/>
              <a:t>A full adder is similar to a half adder, but includes a carry-in bit from lower stages.   Like the half-adder, it computes a sum bit, S and a carry bit, C.</a:t>
            </a:r>
          </a:p>
          <a:p>
            <a:pPr lvl="1"/>
            <a:r>
              <a:rPr lang="en-US" sz="2400"/>
              <a:t>For a carry-in (Z) of                                                            0, it is the same as                                                              the half-adder: </a:t>
            </a:r>
            <a:endParaRPr lang="en-US" sz="2400">
              <a:sym typeface="Symbol" pitchFamily="18" charset="2"/>
            </a:endParaRPr>
          </a:p>
          <a:p>
            <a:pPr lvl="1"/>
            <a:endParaRPr lang="en-US" sz="2400"/>
          </a:p>
          <a:p>
            <a:pPr lvl="1"/>
            <a:r>
              <a:rPr lang="en-US" sz="2400"/>
              <a:t>For a carry- in</a:t>
            </a:r>
            <a:br>
              <a:rPr lang="en-US" sz="2400"/>
            </a:br>
            <a:r>
              <a:rPr lang="en-US" sz="2400"/>
              <a:t>(Z) of 1:            </a:t>
            </a:r>
          </a:p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2590800"/>
            <a:ext cx="4170363" cy="1674813"/>
            <a:chOff x="2518" y="1592"/>
            <a:chExt cx="2627" cy="1055"/>
          </a:xfrm>
        </p:grpSpPr>
        <p:sp>
          <p:nvSpPr>
            <p:cNvPr id="632837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39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0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1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2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43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4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5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6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48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0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1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2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3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54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6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7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8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9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60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62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63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</a:t>
              </a:r>
              <a:endParaRPr lang="en-US" sz="2400" b="1" u="none" baseline="0"/>
            </a:p>
          </p:txBody>
        </p:sp>
        <p:sp>
          <p:nvSpPr>
            <p:cNvPr id="632864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65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6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7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495800" y="4572000"/>
            <a:ext cx="4168775" cy="1674813"/>
            <a:chOff x="2530" y="2793"/>
            <a:chExt cx="2626" cy="1055"/>
          </a:xfrm>
        </p:grpSpPr>
        <p:sp>
          <p:nvSpPr>
            <p:cNvPr id="632869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70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1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2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3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4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4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5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9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1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4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96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</a:t>
              </a:r>
              <a:endParaRPr lang="en-US" sz="2400" b="1" u="none" baseline="0"/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58525676-BDE0-40EB-83F9-D364E963D9F3}" type="slidenum">
              <a:rPr lang="en-US"/>
              <a:pPr/>
              <a:t>25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29600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Logic Optimization: Full-Adder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Full-Adder Truth Table:  </a:t>
            </a:r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r>
              <a:rPr lang="en-US" sz="2800"/>
              <a:t>Full-Adder K-Map: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95988" y="1466850"/>
            <a:ext cx="2698750" cy="2625725"/>
            <a:chOff x="3664" y="924"/>
            <a:chExt cx="1700" cy="1654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3742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4017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4297" y="93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3864" name="Rectangle 8"/>
            <p:cNvSpPr>
              <a:spLocks noChangeArrowheads="1"/>
            </p:cNvSpPr>
            <p:nvPr/>
          </p:nvSpPr>
          <p:spPr bwMode="auto">
            <a:xfrm>
              <a:off x="4645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>
              <a:off x="5096" y="931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>
              <a:off x="4484" y="924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67" name="Line 11"/>
            <p:cNvSpPr>
              <a:spLocks noChangeShapeType="1"/>
            </p:cNvSpPr>
            <p:nvPr/>
          </p:nvSpPr>
          <p:spPr bwMode="auto">
            <a:xfrm>
              <a:off x="4484" y="924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>
              <a:off x="376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69" name="Rectangle 13"/>
            <p:cNvSpPr>
              <a:spLocks noChangeArrowheads="1"/>
            </p:cNvSpPr>
            <p:nvPr/>
          </p:nvSpPr>
          <p:spPr bwMode="auto">
            <a:xfrm>
              <a:off x="4036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431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1" name="Rectangle 15"/>
            <p:cNvSpPr>
              <a:spLocks noChangeArrowheads="1"/>
            </p:cNvSpPr>
            <p:nvPr/>
          </p:nvSpPr>
          <p:spPr bwMode="auto">
            <a:xfrm>
              <a:off x="4665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2" name="Rectangle 16"/>
            <p:cNvSpPr>
              <a:spLocks noChangeArrowheads="1"/>
            </p:cNvSpPr>
            <p:nvPr/>
          </p:nvSpPr>
          <p:spPr bwMode="auto">
            <a:xfrm>
              <a:off x="510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3664" y="1105"/>
              <a:ext cx="27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3664" y="1105"/>
              <a:ext cx="2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5" name="Rectangle 19"/>
            <p:cNvSpPr>
              <a:spLocks noChangeArrowheads="1"/>
            </p:cNvSpPr>
            <p:nvPr/>
          </p:nvSpPr>
          <p:spPr bwMode="auto">
            <a:xfrm>
              <a:off x="3940" y="1105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3940" y="110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7" name="Line 21"/>
            <p:cNvSpPr>
              <a:spLocks noChangeShapeType="1"/>
            </p:cNvSpPr>
            <p:nvPr/>
          </p:nvSpPr>
          <p:spPr bwMode="auto">
            <a:xfrm>
              <a:off x="3940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3957" y="1105"/>
              <a:ext cx="25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3957" y="1105"/>
              <a:ext cx="2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0" name="Rectangle 24"/>
            <p:cNvSpPr>
              <a:spLocks noChangeArrowheads="1"/>
            </p:cNvSpPr>
            <p:nvPr/>
          </p:nvSpPr>
          <p:spPr bwMode="auto">
            <a:xfrm>
              <a:off x="4215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4215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2" name="Line 26"/>
            <p:cNvSpPr>
              <a:spLocks noChangeShapeType="1"/>
            </p:cNvSpPr>
            <p:nvPr/>
          </p:nvSpPr>
          <p:spPr bwMode="auto">
            <a:xfrm>
              <a:off x="4215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4233" y="1105"/>
              <a:ext cx="2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4233" y="1105"/>
              <a:ext cx="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5" name="Rectangle 29"/>
            <p:cNvSpPr>
              <a:spLocks noChangeArrowheads="1"/>
            </p:cNvSpPr>
            <p:nvPr/>
          </p:nvSpPr>
          <p:spPr bwMode="auto">
            <a:xfrm>
              <a:off x="4484" y="1105"/>
              <a:ext cx="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4484" y="1105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7" name="Rectangle 31"/>
            <p:cNvSpPr>
              <a:spLocks noChangeArrowheads="1"/>
            </p:cNvSpPr>
            <p:nvPr/>
          </p:nvSpPr>
          <p:spPr bwMode="auto">
            <a:xfrm>
              <a:off x="4502" y="1105"/>
              <a:ext cx="41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8" name="Line 32"/>
            <p:cNvSpPr>
              <a:spLocks noChangeShapeType="1"/>
            </p:cNvSpPr>
            <p:nvPr/>
          </p:nvSpPr>
          <p:spPr bwMode="auto">
            <a:xfrm>
              <a:off x="4502" y="1105"/>
              <a:ext cx="4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9" name="Rectangle 33"/>
            <p:cNvSpPr>
              <a:spLocks noChangeArrowheads="1"/>
            </p:cNvSpPr>
            <p:nvPr/>
          </p:nvSpPr>
          <p:spPr bwMode="auto">
            <a:xfrm>
              <a:off x="4921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0" name="Line 34"/>
            <p:cNvSpPr>
              <a:spLocks noChangeShapeType="1"/>
            </p:cNvSpPr>
            <p:nvPr/>
          </p:nvSpPr>
          <p:spPr bwMode="auto">
            <a:xfrm>
              <a:off x="4921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1" name="Line 35"/>
            <p:cNvSpPr>
              <a:spLocks noChangeShapeType="1"/>
            </p:cNvSpPr>
            <p:nvPr/>
          </p:nvSpPr>
          <p:spPr bwMode="auto">
            <a:xfrm>
              <a:off x="4921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2" name="Rectangle 36"/>
            <p:cNvSpPr>
              <a:spLocks noChangeArrowheads="1"/>
            </p:cNvSpPr>
            <p:nvPr/>
          </p:nvSpPr>
          <p:spPr bwMode="auto">
            <a:xfrm>
              <a:off x="4939" y="1105"/>
              <a:ext cx="42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3" name="Line 37"/>
            <p:cNvSpPr>
              <a:spLocks noChangeShapeType="1"/>
            </p:cNvSpPr>
            <p:nvPr/>
          </p:nvSpPr>
          <p:spPr bwMode="auto">
            <a:xfrm>
              <a:off x="4939" y="1105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4" name="Rectangle 38"/>
            <p:cNvSpPr>
              <a:spLocks noChangeArrowheads="1"/>
            </p:cNvSpPr>
            <p:nvPr/>
          </p:nvSpPr>
          <p:spPr bwMode="auto">
            <a:xfrm>
              <a:off x="4484" y="1122"/>
              <a:ext cx="18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5" name="Line 39"/>
            <p:cNvSpPr>
              <a:spLocks noChangeShapeType="1"/>
            </p:cNvSpPr>
            <p:nvPr/>
          </p:nvSpPr>
          <p:spPr bwMode="auto">
            <a:xfrm>
              <a:off x="4484" y="1122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6" name="Rectangle 40"/>
            <p:cNvSpPr>
              <a:spLocks noChangeArrowheads="1"/>
            </p:cNvSpPr>
            <p:nvPr/>
          </p:nvSpPr>
          <p:spPr bwMode="auto">
            <a:xfrm>
              <a:off x="376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7" name="Rectangle 41"/>
            <p:cNvSpPr>
              <a:spLocks noChangeArrowheads="1"/>
            </p:cNvSpPr>
            <p:nvPr/>
          </p:nvSpPr>
          <p:spPr bwMode="auto">
            <a:xfrm>
              <a:off x="4036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8" name="Rectangle 42"/>
            <p:cNvSpPr>
              <a:spLocks noChangeArrowheads="1"/>
            </p:cNvSpPr>
            <p:nvPr/>
          </p:nvSpPr>
          <p:spPr bwMode="auto">
            <a:xfrm>
              <a:off x="431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899" name="Rectangle 43"/>
            <p:cNvSpPr>
              <a:spLocks noChangeArrowheads="1"/>
            </p:cNvSpPr>
            <p:nvPr/>
          </p:nvSpPr>
          <p:spPr bwMode="auto">
            <a:xfrm>
              <a:off x="4665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0" name="Rectangle 44"/>
            <p:cNvSpPr>
              <a:spLocks noChangeArrowheads="1"/>
            </p:cNvSpPr>
            <p:nvPr/>
          </p:nvSpPr>
          <p:spPr bwMode="auto">
            <a:xfrm>
              <a:off x="510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4484" y="1285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4484" y="128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3" name="Rectangle 47"/>
            <p:cNvSpPr>
              <a:spLocks noChangeArrowheads="1"/>
            </p:cNvSpPr>
            <p:nvPr/>
          </p:nvSpPr>
          <p:spPr bwMode="auto">
            <a:xfrm>
              <a:off x="376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4" name="Rectangle 48"/>
            <p:cNvSpPr>
              <a:spLocks noChangeArrowheads="1"/>
            </p:cNvSpPr>
            <p:nvPr/>
          </p:nvSpPr>
          <p:spPr bwMode="auto">
            <a:xfrm>
              <a:off x="4036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5" name="Rectangle 49"/>
            <p:cNvSpPr>
              <a:spLocks noChangeArrowheads="1"/>
            </p:cNvSpPr>
            <p:nvPr/>
          </p:nvSpPr>
          <p:spPr bwMode="auto">
            <a:xfrm>
              <a:off x="431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6" name="Rectangle 50"/>
            <p:cNvSpPr>
              <a:spLocks noChangeArrowheads="1"/>
            </p:cNvSpPr>
            <p:nvPr/>
          </p:nvSpPr>
          <p:spPr bwMode="auto">
            <a:xfrm>
              <a:off x="4665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7" name="Rectangle 51"/>
            <p:cNvSpPr>
              <a:spLocks noChangeArrowheads="1"/>
            </p:cNvSpPr>
            <p:nvPr/>
          </p:nvSpPr>
          <p:spPr bwMode="auto">
            <a:xfrm>
              <a:off x="510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8" name="Rectangle 52"/>
            <p:cNvSpPr>
              <a:spLocks noChangeArrowheads="1"/>
            </p:cNvSpPr>
            <p:nvPr/>
          </p:nvSpPr>
          <p:spPr bwMode="auto">
            <a:xfrm>
              <a:off x="4484" y="1466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9" name="Line 53"/>
            <p:cNvSpPr>
              <a:spLocks noChangeShapeType="1"/>
            </p:cNvSpPr>
            <p:nvPr/>
          </p:nvSpPr>
          <p:spPr bwMode="auto">
            <a:xfrm>
              <a:off x="4484" y="1466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0" name="Rectangle 54"/>
            <p:cNvSpPr>
              <a:spLocks noChangeArrowheads="1"/>
            </p:cNvSpPr>
            <p:nvPr/>
          </p:nvSpPr>
          <p:spPr bwMode="auto">
            <a:xfrm>
              <a:off x="376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4036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2" name="Rectangle 56"/>
            <p:cNvSpPr>
              <a:spLocks noChangeArrowheads="1"/>
            </p:cNvSpPr>
            <p:nvPr/>
          </p:nvSpPr>
          <p:spPr bwMode="auto">
            <a:xfrm>
              <a:off x="431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3" name="Rectangle 57"/>
            <p:cNvSpPr>
              <a:spLocks noChangeArrowheads="1"/>
            </p:cNvSpPr>
            <p:nvPr/>
          </p:nvSpPr>
          <p:spPr bwMode="auto">
            <a:xfrm>
              <a:off x="4665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510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5" name="Rectangle 59"/>
            <p:cNvSpPr>
              <a:spLocks noChangeArrowheads="1"/>
            </p:cNvSpPr>
            <p:nvPr/>
          </p:nvSpPr>
          <p:spPr bwMode="auto">
            <a:xfrm>
              <a:off x="4484" y="1647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6" name="Line 60"/>
            <p:cNvSpPr>
              <a:spLocks noChangeShapeType="1"/>
            </p:cNvSpPr>
            <p:nvPr/>
          </p:nvSpPr>
          <p:spPr bwMode="auto">
            <a:xfrm>
              <a:off x="4484" y="1647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7" name="Rectangle 61"/>
            <p:cNvSpPr>
              <a:spLocks noChangeArrowheads="1"/>
            </p:cNvSpPr>
            <p:nvPr/>
          </p:nvSpPr>
          <p:spPr bwMode="auto">
            <a:xfrm>
              <a:off x="376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4036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9" name="Rectangle 63"/>
            <p:cNvSpPr>
              <a:spLocks noChangeArrowheads="1"/>
            </p:cNvSpPr>
            <p:nvPr/>
          </p:nvSpPr>
          <p:spPr bwMode="auto">
            <a:xfrm>
              <a:off x="431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665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1" name="Rectangle 65"/>
            <p:cNvSpPr>
              <a:spLocks noChangeArrowheads="1"/>
            </p:cNvSpPr>
            <p:nvPr/>
          </p:nvSpPr>
          <p:spPr bwMode="auto">
            <a:xfrm>
              <a:off x="510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4484" y="1827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23" name="Line 67"/>
            <p:cNvSpPr>
              <a:spLocks noChangeShapeType="1"/>
            </p:cNvSpPr>
            <p:nvPr/>
          </p:nvSpPr>
          <p:spPr bwMode="auto">
            <a:xfrm>
              <a:off x="4484" y="1827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24" name="Rectangle 68"/>
            <p:cNvSpPr>
              <a:spLocks noChangeArrowheads="1"/>
            </p:cNvSpPr>
            <p:nvPr/>
          </p:nvSpPr>
          <p:spPr bwMode="auto">
            <a:xfrm>
              <a:off x="376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5" name="Rectangle 69"/>
            <p:cNvSpPr>
              <a:spLocks noChangeArrowheads="1"/>
            </p:cNvSpPr>
            <p:nvPr/>
          </p:nvSpPr>
          <p:spPr bwMode="auto">
            <a:xfrm>
              <a:off x="4036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6" name="Rectangle 70"/>
            <p:cNvSpPr>
              <a:spLocks noChangeArrowheads="1"/>
            </p:cNvSpPr>
            <p:nvPr/>
          </p:nvSpPr>
          <p:spPr bwMode="auto">
            <a:xfrm>
              <a:off x="431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7" name="Rectangle 71"/>
            <p:cNvSpPr>
              <a:spLocks noChangeArrowheads="1"/>
            </p:cNvSpPr>
            <p:nvPr/>
          </p:nvSpPr>
          <p:spPr bwMode="auto">
            <a:xfrm>
              <a:off x="4665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8" name="Rectangle 72"/>
            <p:cNvSpPr>
              <a:spLocks noChangeArrowheads="1"/>
            </p:cNvSpPr>
            <p:nvPr/>
          </p:nvSpPr>
          <p:spPr bwMode="auto">
            <a:xfrm>
              <a:off x="510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4484" y="2008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0" name="Line 74"/>
            <p:cNvSpPr>
              <a:spLocks noChangeShapeType="1"/>
            </p:cNvSpPr>
            <p:nvPr/>
          </p:nvSpPr>
          <p:spPr bwMode="auto">
            <a:xfrm>
              <a:off x="4484" y="2008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376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4036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431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4665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510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4484" y="2188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4484" y="2188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8" name="Rectangle 82"/>
            <p:cNvSpPr>
              <a:spLocks noChangeArrowheads="1"/>
            </p:cNvSpPr>
            <p:nvPr/>
          </p:nvSpPr>
          <p:spPr bwMode="auto">
            <a:xfrm>
              <a:off x="376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9" name="Rectangle 83"/>
            <p:cNvSpPr>
              <a:spLocks noChangeArrowheads="1"/>
            </p:cNvSpPr>
            <p:nvPr/>
          </p:nvSpPr>
          <p:spPr bwMode="auto">
            <a:xfrm>
              <a:off x="4036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431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1" name="Rectangle 85"/>
            <p:cNvSpPr>
              <a:spLocks noChangeArrowheads="1"/>
            </p:cNvSpPr>
            <p:nvPr/>
          </p:nvSpPr>
          <p:spPr bwMode="auto">
            <a:xfrm>
              <a:off x="4665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2" name="Rectangle 86"/>
            <p:cNvSpPr>
              <a:spLocks noChangeArrowheads="1"/>
            </p:cNvSpPr>
            <p:nvPr/>
          </p:nvSpPr>
          <p:spPr bwMode="auto">
            <a:xfrm>
              <a:off x="510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3" name="Rectangle 87"/>
            <p:cNvSpPr>
              <a:spLocks noChangeArrowheads="1"/>
            </p:cNvSpPr>
            <p:nvPr/>
          </p:nvSpPr>
          <p:spPr bwMode="auto">
            <a:xfrm>
              <a:off x="4484" y="2369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44" name="Line 88"/>
            <p:cNvSpPr>
              <a:spLocks noChangeShapeType="1"/>
            </p:cNvSpPr>
            <p:nvPr/>
          </p:nvSpPr>
          <p:spPr bwMode="auto">
            <a:xfrm>
              <a:off x="4484" y="2369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33946" name="Freeform 90"/>
          <p:cNvSpPr>
            <a:spLocks/>
          </p:cNvSpPr>
          <p:nvPr/>
        </p:nvSpPr>
        <p:spPr bwMode="auto">
          <a:xfrm>
            <a:off x="1554163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47" name="Rectangle 91"/>
          <p:cNvSpPr>
            <a:spLocks noChangeArrowheads="1"/>
          </p:cNvSpPr>
          <p:nvPr/>
        </p:nvSpPr>
        <p:spPr bwMode="auto">
          <a:xfrm>
            <a:off x="1282700" y="520065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48" name="Rectangle 92"/>
          <p:cNvSpPr>
            <a:spLocks noChangeArrowheads="1"/>
          </p:cNvSpPr>
          <p:nvPr/>
        </p:nvSpPr>
        <p:spPr bwMode="auto">
          <a:xfrm>
            <a:off x="287655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49" name="Rectangle 93"/>
          <p:cNvSpPr>
            <a:spLocks noChangeArrowheads="1"/>
          </p:cNvSpPr>
          <p:nvPr/>
        </p:nvSpPr>
        <p:spPr bwMode="auto">
          <a:xfrm>
            <a:off x="2419350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50" name="Freeform 94"/>
          <p:cNvSpPr>
            <a:spLocks/>
          </p:cNvSpPr>
          <p:nvPr/>
        </p:nvSpPr>
        <p:spPr bwMode="auto">
          <a:xfrm>
            <a:off x="2468563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1" name="Freeform 95"/>
          <p:cNvSpPr>
            <a:spLocks/>
          </p:cNvSpPr>
          <p:nvPr/>
        </p:nvSpPr>
        <p:spPr bwMode="auto">
          <a:xfrm>
            <a:off x="2011363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2" name="Freeform 96"/>
          <p:cNvSpPr>
            <a:spLocks/>
          </p:cNvSpPr>
          <p:nvPr/>
        </p:nvSpPr>
        <p:spPr bwMode="auto">
          <a:xfrm>
            <a:off x="1268413" y="5172075"/>
            <a:ext cx="2133600" cy="190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3" y="0"/>
              </a:cxn>
              <a:cxn ang="0">
                <a:pos x="0" y="4"/>
              </a:cxn>
              <a:cxn ang="0">
                <a:pos x="0" y="10"/>
              </a:cxn>
              <a:cxn ang="0">
                <a:pos x="1" y="10"/>
              </a:cxn>
              <a:cxn ang="0">
                <a:pos x="3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5" y="0"/>
              </a:cxn>
            </a:cxnLst>
            <a:rect l="0" t="0" r="r" b="b"/>
            <a:pathLst>
              <a:path w="1344" h="12">
                <a:moveTo>
                  <a:pt x="5" y="0"/>
                </a:moveTo>
                <a:lnTo>
                  <a:pt x="3" y="0"/>
                </a:lnTo>
                <a:lnTo>
                  <a:pt x="0" y="4"/>
                </a:lnTo>
                <a:lnTo>
                  <a:pt x="0" y="10"/>
                </a:lnTo>
                <a:lnTo>
                  <a:pt x="1" y="10"/>
                </a:lnTo>
                <a:lnTo>
                  <a:pt x="3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3" name="Rectangle 97"/>
          <p:cNvSpPr>
            <a:spLocks noChangeArrowheads="1"/>
          </p:cNvSpPr>
          <p:nvPr/>
        </p:nvSpPr>
        <p:spPr bwMode="auto">
          <a:xfrm>
            <a:off x="19050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54" name="Rectangle 98"/>
          <p:cNvSpPr>
            <a:spLocks noChangeArrowheads="1"/>
          </p:cNvSpPr>
          <p:nvPr/>
        </p:nvSpPr>
        <p:spPr bwMode="auto">
          <a:xfrm>
            <a:off x="23622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55" name="Rectangle 99"/>
          <p:cNvSpPr>
            <a:spLocks noChangeArrowheads="1"/>
          </p:cNvSpPr>
          <p:nvPr/>
        </p:nvSpPr>
        <p:spPr bwMode="auto">
          <a:xfrm>
            <a:off x="28194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56" name="Rectangle 100"/>
          <p:cNvSpPr>
            <a:spLocks noChangeArrowheads="1"/>
          </p:cNvSpPr>
          <p:nvPr/>
        </p:nvSpPr>
        <p:spPr bwMode="auto">
          <a:xfrm>
            <a:off x="32766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57" name="Rectangle 101"/>
          <p:cNvSpPr>
            <a:spLocks noChangeArrowheads="1"/>
          </p:cNvSpPr>
          <p:nvPr/>
        </p:nvSpPr>
        <p:spPr bwMode="auto">
          <a:xfrm>
            <a:off x="19050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58" name="Rectangle 102"/>
          <p:cNvSpPr>
            <a:spLocks noChangeArrowheads="1"/>
          </p:cNvSpPr>
          <p:nvPr/>
        </p:nvSpPr>
        <p:spPr bwMode="auto">
          <a:xfrm>
            <a:off x="23622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59" name="Rectangle 103"/>
          <p:cNvSpPr>
            <a:spLocks noChangeArrowheads="1"/>
          </p:cNvSpPr>
          <p:nvPr/>
        </p:nvSpPr>
        <p:spPr bwMode="auto">
          <a:xfrm>
            <a:off x="28194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60" name="Rectangle 104"/>
          <p:cNvSpPr>
            <a:spLocks noChangeArrowheads="1"/>
          </p:cNvSpPr>
          <p:nvPr/>
        </p:nvSpPr>
        <p:spPr bwMode="auto">
          <a:xfrm>
            <a:off x="32766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61" name="Rectangle 105"/>
          <p:cNvSpPr>
            <a:spLocks noChangeArrowheads="1"/>
          </p:cNvSpPr>
          <p:nvPr/>
        </p:nvSpPr>
        <p:spPr bwMode="auto">
          <a:xfrm>
            <a:off x="17335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2" name="Rectangle 106"/>
          <p:cNvSpPr>
            <a:spLocks noChangeArrowheads="1"/>
          </p:cNvSpPr>
          <p:nvPr/>
        </p:nvSpPr>
        <p:spPr bwMode="auto">
          <a:xfrm>
            <a:off x="21907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3" name="Rectangle 107"/>
          <p:cNvSpPr>
            <a:spLocks noChangeArrowheads="1"/>
          </p:cNvSpPr>
          <p:nvPr/>
        </p:nvSpPr>
        <p:spPr bwMode="auto">
          <a:xfrm>
            <a:off x="26479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4" name="Rectangle 108"/>
          <p:cNvSpPr>
            <a:spLocks noChangeArrowheads="1"/>
          </p:cNvSpPr>
          <p:nvPr/>
        </p:nvSpPr>
        <p:spPr bwMode="auto">
          <a:xfrm>
            <a:off x="31051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5" name="Freeform 109"/>
          <p:cNvSpPr>
            <a:spLocks/>
          </p:cNvSpPr>
          <p:nvPr/>
        </p:nvSpPr>
        <p:spPr bwMode="auto">
          <a:xfrm>
            <a:off x="2935288" y="4724400"/>
            <a:ext cx="17462" cy="1162050"/>
          </a:xfrm>
          <a:custGeom>
            <a:avLst/>
            <a:gdLst/>
            <a:ahLst/>
            <a:cxnLst>
              <a:cxn ang="0">
                <a:pos x="11" y="6"/>
              </a:cxn>
              <a:cxn ang="0">
                <a:pos x="11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1" y="730"/>
              </a:cxn>
              <a:cxn ang="0">
                <a:pos x="11" y="726"/>
              </a:cxn>
              <a:cxn ang="0">
                <a:pos x="11" y="6"/>
              </a:cxn>
            </a:cxnLst>
            <a:rect l="0" t="0" r="r" b="b"/>
            <a:pathLst>
              <a:path w="11" h="732">
                <a:moveTo>
                  <a:pt x="11" y="6"/>
                </a:moveTo>
                <a:lnTo>
                  <a:pt x="11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1" y="730"/>
                </a:lnTo>
                <a:lnTo>
                  <a:pt x="11" y="726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66" name="Rectangle 110"/>
          <p:cNvSpPr>
            <a:spLocks noChangeArrowheads="1"/>
          </p:cNvSpPr>
          <p:nvPr/>
        </p:nvSpPr>
        <p:spPr bwMode="auto">
          <a:xfrm>
            <a:off x="121920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sz="2400" b="1" u="none" baseline="0"/>
          </a:p>
        </p:txBody>
      </p:sp>
      <p:sp>
        <p:nvSpPr>
          <p:cNvPr id="633967" name="Freeform 111"/>
          <p:cNvSpPr>
            <a:spLocks/>
          </p:cNvSpPr>
          <p:nvPr/>
        </p:nvSpPr>
        <p:spPr bwMode="auto">
          <a:xfrm>
            <a:off x="4641850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68" name="Rectangle 112"/>
          <p:cNvSpPr>
            <a:spLocks noChangeArrowheads="1"/>
          </p:cNvSpPr>
          <p:nvPr/>
        </p:nvSpPr>
        <p:spPr bwMode="auto">
          <a:xfrm>
            <a:off x="4370388" y="5200650"/>
            <a:ext cx="160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69" name="Rectangle 113"/>
          <p:cNvSpPr>
            <a:spLocks noChangeArrowheads="1"/>
          </p:cNvSpPr>
          <p:nvPr/>
        </p:nvSpPr>
        <p:spPr bwMode="auto">
          <a:xfrm>
            <a:off x="5965825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70" name="Rectangle 114"/>
          <p:cNvSpPr>
            <a:spLocks noChangeArrowheads="1"/>
          </p:cNvSpPr>
          <p:nvPr/>
        </p:nvSpPr>
        <p:spPr bwMode="auto">
          <a:xfrm>
            <a:off x="5508625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71" name="Freeform 115"/>
          <p:cNvSpPr>
            <a:spLocks/>
          </p:cNvSpPr>
          <p:nvPr/>
        </p:nvSpPr>
        <p:spPr bwMode="auto">
          <a:xfrm>
            <a:off x="5556250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2" name="Freeform 116"/>
          <p:cNvSpPr>
            <a:spLocks/>
          </p:cNvSpPr>
          <p:nvPr/>
        </p:nvSpPr>
        <p:spPr bwMode="auto">
          <a:xfrm>
            <a:off x="5099050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3" name="Freeform 117"/>
          <p:cNvSpPr>
            <a:spLocks/>
          </p:cNvSpPr>
          <p:nvPr/>
        </p:nvSpPr>
        <p:spPr bwMode="auto">
          <a:xfrm>
            <a:off x="4356100" y="5172075"/>
            <a:ext cx="2133600" cy="190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4" y="0"/>
              </a:cxn>
              <a:cxn ang="0">
                <a:pos x="0" y="4"/>
              </a:cxn>
              <a:cxn ang="0">
                <a:pos x="0" y="10"/>
              </a:cxn>
              <a:cxn ang="0">
                <a:pos x="2" y="10"/>
              </a:cxn>
              <a:cxn ang="0">
                <a:pos x="4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6" y="0"/>
              </a:cxn>
            </a:cxnLst>
            <a:rect l="0" t="0" r="r" b="b"/>
            <a:pathLst>
              <a:path w="1344" h="12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0" y="10"/>
                </a:lnTo>
                <a:lnTo>
                  <a:pt x="2" y="10"/>
                </a:lnTo>
                <a:lnTo>
                  <a:pt x="4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4" name="Rectangle 118"/>
          <p:cNvSpPr>
            <a:spLocks noChangeArrowheads="1"/>
          </p:cNvSpPr>
          <p:nvPr/>
        </p:nvSpPr>
        <p:spPr bwMode="auto">
          <a:xfrm>
            <a:off x="49926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75" name="Rectangle 119"/>
          <p:cNvSpPr>
            <a:spLocks noChangeArrowheads="1"/>
          </p:cNvSpPr>
          <p:nvPr/>
        </p:nvSpPr>
        <p:spPr bwMode="auto">
          <a:xfrm>
            <a:off x="54498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76" name="Rectangle 120"/>
          <p:cNvSpPr>
            <a:spLocks noChangeArrowheads="1"/>
          </p:cNvSpPr>
          <p:nvPr/>
        </p:nvSpPr>
        <p:spPr bwMode="auto">
          <a:xfrm>
            <a:off x="59070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77" name="Rectangle 121"/>
          <p:cNvSpPr>
            <a:spLocks noChangeArrowheads="1"/>
          </p:cNvSpPr>
          <p:nvPr/>
        </p:nvSpPr>
        <p:spPr bwMode="auto">
          <a:xfrm>
            <a:off x="63642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78" name="Rectangle 122"/>
          <p:cNvSpPr>
            <a:spLocks noChangeArrowheads="1"/>
          </p:cNvSpPr>
          <p:nvPr/>
        </p:nvSpPr>
        <p:spPr bwMode="auto">
          <a:xfrm>
            <a:off x="49926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79" name="Rectangle 123"/>
          <p:cNvSpPr>
            <a:spLocks noChangeArrowheads="1"/>
          </p:cNvSpPr>
          <p:nvPr/>
        </p:nvSpPr>
        <p:spPr bwMode="auto">
          <a:xfrm>
            <a:off x="54498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80" name="Rectangle 124"/>
          <p:cNvSpPr>
            <a:spLocks noChangeArrowheads="1"/>
          </p:cNvSpPr>
          <p:nvPr/>
        </p:nvSpPr>
        <p:spPr bwMode="auto">
          <a:xfrm>
            <a:off x="59070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81" name="Rectangle 125"/>
          <p:cNvSpPr>
            <a:spLocks noChangeArrowheads="1"/>
          </p:cNvSpPr>
          <p:nvPr/>
        </p:nvSpPr>
        <p:spPr bwMode="auto">
          <a:xfrm>
            <a:off x="63642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82" name="Rectangle 126"/>
          <p:cNvSpPr>
            <a:spLocks noChangeArrowheads="1"/>
          </p:cNvSpPr>
          <p:nvPr/>
        </p:nvSpPr>
        <p:spPr bwMode="auto">
          <a:xfrm>
            <a:off x="52800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3" name="Rectangle 127"/>
          <p:cNvSpPr>
            <a:spLocks noChangeArrowheads="1"/>
          </p:cNvSpPr>
          <p:nvPr/>
        </p:nvSpPr>
        <p:spPr bwMode="auto">
          <a:xfrm>
            <a:off x="61944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4" name="Rectangle 128"/>
          <p:cNvSpPr>
            <a:spLocks noChangeArrowheads="1"/>
          </p:cNvSpPr>
          <p:nvPr/>
        </p:nvSpPr>
        <p:spPr bwMode="auto">
          <a:xfrm>
            <a:off x="57372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5" name="Rectangle 129"/>
          <p:cNvSpPr>
            <a:spLocks noChangeArrowheads="1"/>
          </p:cNvSpPr>
          <p:nvPr/>
        </p:nvSpPr>
        <p:spPr bwMode="auto">
          <a:xfrm>
            <a:off x="5737225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6" name="Freeform 130"/>
          <p:cNvSpPr>
            <a:spLocks/>
          </p:cNvSpPr>
          <p:nvPr/>
        </p:nvSpPr>
        <p:spPr bwMode="auto">
          <a:xfrm>
            <a:off x="6022975" y="4724400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87" name="Rectangle 131"/>
          <p:cNvSpPr>
            <a:spLocks noChangeArrowheads="1"/>
          </p:cNvSpPr>
          <p:nvPr/>
        </p:nvSpPr>
        <p:spPr bwMode="auto">
          <a:xfrm>
            <a:off x="4306888" y="4343400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en-US" sz="2400" b="1" u="none" baseline="0"/>
          </a:p>
        </p:txBody>
      </p:sp>
      <p:sp>
        <p:nvSpPr>
          <p:cNvPr id="633991" name="AutoShape 135"/>
          <p:cNvSpPr>
            <a:spLocks noChangeArrowheads="1"/>
          </p:cNvSpPr>
          <p:nvPr/>
        </p:nvSpPr>
        <p:spPr bwMode="auto">
          <a:xfrm>
            <a:off x="5156200" y="52070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2" name="AutoShape 136"/>
          <p:cNvSpPr>
            <a:spLocks noChangeArrowheads="1"/>
          </p:cNvSpPr>
          <p:nvPr/>
        </p:nvSpPr>
        <p:spPr bwMode="auto">
          <a:xfrm>
            <a:off x="5651500" y="52324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3" name="AutoShape 137"/>
          <p:cNvSpPr>
            <a:spLocks noChangeArrowheads="1"/>
          </p:cNvSpPr>
          <p:nvPr/>
        </p:nvSpPr>
        <p:spPr bwMode="auto">
          <a:xfrm rot="-5400000">
            <a:off x="5410200" y="49911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F7DA14B9-0B8B-4CC2-A0B1-142887CEAA7E}" type="slidenum">
              <a:rPr lang="en-US"/>
              <a:pPr/>
              <a:t>26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Equations: Full-Adder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From the K-Map, we get: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S function is the three-bit XOR function (Odd Function):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Carry bit C is 1 if both X and Y are 1 (the sum is 2), or if the sum is 1 and a carry-in (Z) occurs.   Thus C can be re-written as:</a:t>
            </a: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term X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/>
              <a:t>Y   is </a:t>
            </a:r>
            <a:r>
              <a:rPr lang="en-US" sz="2400" i="1" dirty="0"/>
              <a:t>carry generate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term X</a:t>
            </a:r>
            <a:r>
              <a:rPr lang="en-US" sz="2400" dirty="0">
                <a:sym typeface="Symbol" pitchFamily="18" charset="2"/>
              </a:rPr>
              <a:t></a:t>
            </a:r>
            <a:r>
              <a:rPr lang="en-US" sz="2400" dirty="0"/>
              <a:t>Y  is </a:t>
            </a:r>
            <a:r>
              <a:rPr lang="en-US" sz="2400" i="1" dirty="0"/>
              <a:t>carry propagate</a:t>
            </a:r>
            <a:r>
              <a:rPr lang="en-US" sz="24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63688" y="1703388"/>
            <a:ext cx="5089525" cy="822325"/>
            <a:chOff x="985" y="1161"/>
            <a:chExt cx="3206" cy="518"/>
          </a:xfrm>
        </p:grpSpPr>
        <p:sp>
          <p:nvSpPr>
            <p:cNvPr id="634885" name="Line 5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6" name="Line 6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7" name="Line 7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8" name="Line 8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9" name="Line 9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90" name="Line 10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91" name="Rectangle 11"/>
            <p:cNvSpPr>
              <a:spLocks noChangeArrowheads="1"/>
            </p:cNvSpPr>
            <p:nvPr/>
          </p:nvSpPr>
          <p:spPr bwMode="auto">
            <a:xfrm>
              <a:off x="2681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2" name="Rectangle 12"/>
            <p:cNvSpPr>
              <a:spLocks noChangeArrowheads="1"/>
            </p:cNvSpPr>
            <p:nvPr/>
          </p:nvSpPr>
          <p:spPr bwMode="auto">
            <a:xfrm>
              <a:off x="248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3" name="Rectangle 13"/>
            <p:cNvSpPr>
              <a:spLocks noChangeArrowheads="1"/>
            </p:cNvSpPr>
            <p:nvPr/>
          </p:nvSpPr>
          <p:spPr bwMode="auto">
            <a:xfrm>
              <a:off x="2137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4" name="Rectangle 14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1583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6" name="Rectangle 16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7" name="Rectangle 17"/>
            <p:cNvSpPr>
              <a:spLocks noChangeArrowheads="1"/>
            </p:cNvSpPr>
            <p:nvPr/>
          </p:nvSpPr>
          <p:spPr bwMode="auto">
            <a:xfrm>
              <a:off x="988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4898" name="Rectangle 18"/>
            <p:cNvSpPr>
              <a:spLocks noChangeArrowheads="1"/>
            </p:cNvSpPr>
            <p:nvPr/>
          </p:nvSpPr>
          <p:spPr bwMode="auto">
            <a:xfrm>
              <a:off x="4042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9" name="Rectangle 19"/>
            <p:cNvSpPr>
              <a:spLocks noChangeArrowheads="1"/>
            </p:cNvSpPr>
            <p:nvPr/>
          </p:nvSpPr>
          <p:spPr bwMode="auto">
            <a:xfrm>
              <a:off x="3848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0" name="Rectangle 20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1" name="Rectangle 21"/>
            <p:cNvSpPr>
              <a:spLocks noChangeArrowheads="1"/>
            </p:cNvSpPr>
            <p:nvPr/>
          </p:nvSpPr>
          <p:spPr bwMode="auto">
            <a:xfrm>
              <a:off x="3288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2" name="Rectangle 22"/>
            <p:cNvSpPr>
              <a:spLocks noChangeArrowheads="1"/>
            </p:cNvSpPr>
            <p:nvPr/>
          </p:nvSpPr>
          <p:spPr bwMode="auto">
            <a:xfrm>
              <a:off x="3094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3" name="Rectangle 23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4" name="Rectangle 24"/>
            <p:cNvSpPr>
              <a:spLocks noChangeArrowheads="1"/>
            </p:cNvSpPr>
            <p:nvPr/>
          </p:nvSpPr>
          <p:spPr bwMode="auto">
            <a:xfrm>
              <a:off x="2535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5" name="Rectangle 25"/>
            <p:cNvSpPr>
              <a:spLocks noChangeArrowheads="1"/>
            </p:cNvSpPr>
            <p:nvPr/>
          </p:nvSpPr>
          <p:spPr bwMode="auto">
            <a:xfrm>
              <a:off x="23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6" name="Rectangle 26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7" name="Rectangle 27"/>
            <p:cNvSpPr>
              <a:spLocks noChangeArrowheads="1"/>
            </p:cNvSpPr>
            <p:nvPr/>
          </p:nvSpPr>
          <p:spPr bwMode="auto">
            <a:xfrm>
              <a:off x="1741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8" name="Rectangle 28"/>
            <p:cNvSpPr>
              <a:spLocks noChangeArrowheads="1"/>
            </p:cNvSpPr>
            <p:nvPr/>
          </p:nvSpPr>
          <p:spPr bwMode="auto">
            <a:xfrm>
              <a:off x="15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9" name="Rectangle 29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10" name="Rectangle 30"/>
            <p:cNvSpPr>
              <a:spLocks noChangeArrowheads="1"/>
            </p:cNvSpPr>
            <p:nvPr/>
          </p:nvSpPr>
          <p:spPr bwMode="auto">
            <a:xfrm>
              <a:off x="985" y="118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4911" name="Rectangle 31"/>
            <p:cNvSpPr>
              <a:spLocks noChangeArrowheads="1"/>
            </p:cNvSpPr>
            <p:nvPr/>
          </p:nvSpPr>
          <p:spPr bwMode="auto">
            <a:xfrm>
              <a:off x="232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2" name="Rectangle 32"/>
            <p:cNvSpPr>
              <a:spLocks noChangeArrowheads="1"/>
            </p:cNvSpPr>
            <p:nvPr/>
          </p:nvSpPr>
          <p:spPr bwMode="auto">
            <a:xfrm>
              <a:off x="177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3" name="Rectangle 33"/>
            <p:cNvSpPr>
              <a:spLocks noChangeArrowheads="1"/>
            </p:cNvSpPr>
            <p:nvPr/>
          </p:nvSpPr>
          <p:spPr bwMode="auto">
            <a:xfrm>
              <a:off x="1201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4914" name="Rectangle 34"/>
            <p:cNvSpPr>
              <a:spLocks noChangeArrowheads="1"/>
            </p:cNvSpPr>
            <p:nvPr/>
          </p:nvSpPr>
          <p:spPr bwMode="auto">
            <a:xfrm>
              <a:off x="3478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5" name="Rectangle 35"/>
            <p:cNvSpPr>
              <a:spLocks noChangeArrowheads="1"/>
            </p:cNvSpPr>
            <p:nvPr/>
          </p:nvSpPr>
          <p:spPr bwMode="auto">
            <a:xfrm>
              <a:off x="272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6" name="Rectangle 36"/>
            <p:cNvSpPr>
              <a:spLocks noChangeArrowheads="1"/>
            </p:cNvSpPr>
            <p:nvPr/>
          </p:nvSpPr>
          <p:spPr bwMode="auto">
            <a:xfrm>
              <a:off x="1931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7" name="Rectangle 37"/>
            <p:cNvSpPr>
              <a:spLocks noChangeArrowheads="1"/>
            </p:cNvSpPr>
            <p:nvPr/>
          </p:nvSpPr>
          <p:spPr bwMode="auto">
            <a:xfrm>
              <a:off x="116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592263" y="3108325"/>
            <a:ext cx="2133600" cy="466725"/>
            <a:chOff x="1003" y="2038"/>
            <a:chExt cx="1344" cy="294"/>
          </a:xfrm>
        </p:grpSpPr>
        <p:sp>
          <p:nvSpPr>
            <p:cNvPr id="634919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Z</a:t>
              </a:r>
              <a:endParaRPr lang="en-US" sz="2400" u="none" baseline="0" dirty="0"/>
            </a:p>
          </p:txBody>
        </p:sp>
        <p:sp>
          <p:nvSpPr>
            <p:cNvPr id="634920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21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22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sz="2400" u="none" baseline="0" dirty="0"/>
            </a:p>
          </p:txBody>
        </p:sp>
        <p:sp>
          <p:nvSpPr>
            <p:cNvPr id="634923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4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5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655763" y="4576763"/>
            <a:ext cx="3009900" cy="466725"/>
            <a:chOff x="1043" y="2971"/>
            <a:chExt cx="1896" cy="294"/>
          </a:xfrm>
        </p:grpSpPr>
        <p:sp>
          <p:nvSpPr>
            <p:cNvPr id="634927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4929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0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4932" name="Rectangle 52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4" name="Rectangle 54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sz="2400" u="none" baseline="0" dirty="0"/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36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Full-Adder Implement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80610" name="Picture 2" descr="http://electriciantraining.tpub.com/14185/img/14185_125_1.jpg"/>
          <p:cNvPicPr>
            <a:picLocks noChangeAspect="1" noChangeArrowheads="1"/>
          </p:cNvPicPr>
          <p:nvPr/>
        </p:nvPicPr>
        <p:blipFill>
          <a:blip r:embed="rId2" cstate="print"/>
          <a:srcRect b="46971"/>
          <a:stretch>
            <a:fillRect/>
          </a:stretch>
        </p:blipFill>
        <p:spPr bwMode="auto">
          <a:xfrm>
            <a:off x="1725068" y="2659536"/>
            <a:ext cx="5931326" cy="3246478"/>
          </a:xfrm>
          <a:prstGeom prst="rect">
            <a:avLst/>
          </a:prstGeom>
          <a:noFill/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223774" y="1566128"/>
            <a:ext cx="2290764" cy="469900"/>
            <a:chOff x="1003" y="2038"/>
            <a:chExt cx="1443" cy="296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 dirty="0" err="1" smtClean="0"/>
                <a:t>C</a:t>
              </a:r>
              <a:r>
                <a:rPr lang="en-US" sz="2400" b="1" u="none" baseline="-25000" dirty="0" err="1" smtClean="0"/>
                <a:t>in</a:t>
              </a:r>
              <a:endParaRPr lang="en-US" sz="2400" b="1" u="none" baseline="-25000" dirty="0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smtClean="0">
                  <a:solidFill>
                    <a:srgbClr val="000000"/>
                  </a:solidFill>
                </a:rPr>
                <a:t>B</a:t>
              </a:r>
              <a:endParaRPr lang="en-US" sz="2400" u="none" baseline="0" dirty="0"/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 smtClean="0">
                  <a:solidFill>
                    <a:srgbClr val="000000"/>
                  </a:solidFill>
                </a:rPr>
                <a:t>A</a:t>
              </a:r>
              <a:endParaRPr lang="en-US" sz="2400" u="none" baseline="0" dirty="0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sz="2400" u="none" baseline="0" dirty="0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 dirty="0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1246521" y="2147465"/>
            <a:ext cx="3600451" cy="839788"/>
            <a:chOff x="811" y="2971"/>
            <a:chExt cx="2268" cy="529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28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 err="1" smtClean="0"/>
                <a:t>C</a:t>
              </a:r>
              <a:r>
                <a:rPr lang="en-US" sz="2800" b="1" baseline="-25000" dirty="0" err="1" smtClean="0"/>
                <a:t>in</a:t>
              </a:r>
              <a:endParaRPr lang="en-US" sz="2800" b="1" baseline="-25000" dirty="0" smtClean="0"/>
            </a:p>
            <a:p>
              <a:endParaRPr lang="en-US" sz="2400" u="none" baseline="0" dirty="0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smtClean="0"/>
                <a:t>B</a:t>
              </a:r>
              <a:endParaRPr lang="en-US" sz="2400" b="1" u="none" baseline="0" dirty="0"/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smtClean="0"/>
                <a:t>A</a:t>
              </a:r>
              <a:endParaRPr lang="en-US" sz="2800" b="1" u="none" baseline="0" dirty="0"/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1483" y="2996"/>
              <a:ext cx="31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smtClean="0">
                  <a:solidFill>
                    <a:srgbClr val="000000"/>
                  </a:solidFill>
                </a:rPr>
                <a:t>AB</a:t>
              </a:r>
              <a:endParaRPr lang="en-US" sz="2400" u="none" baseline="0" dirty="0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811" y="3013"/>
              <a:ext cx="3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err="1" smtClean="0">
                  <a:solidFill>
                    <a:srgbClr val="000000"/>
                  </a:solidFill>
                </a:rPr>
                <a:t>C</a:t>
              </a:r>
              <a:r>
                <a:rPr lang="en-US" sz="2800" b="1" u="none" baseline="-25000" dirty="0" err="1" smtClean="0">
                  <a:solidFill>
                    <a:srgbClr val="000000"/>
                  </a:solidFill>
                </a:rPr>
                <a:t>out</a:t>
              </a:r>
              <a:endParaRPr lang="en-US" sz="2400" u="none" baseline="-25000" dirty="0"/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 dirty="0"/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89E6E7C6-3793-4D22-BA88-0AC3F2EA4173}" type="slidenum">
              <a:rPr lang="en-US"/>
              <a:pPr/>
              <a:t>28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4-bit Ripple-Carry Binary Adder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4688"/>
            <a:ext cx="7772400" cy="4724400"/>
          </a:xfrm>
        </p:spPr>
        <p:txBody>
          <a:bodyPr/>
          <a:lstStyle/>
          <a:p>
            <a:r>
              <a:rPr lang="en-US" sz="2800" dirty="0"/>
              <a:t>A four-bit Ripple Carry Adder made from four 1-bit Full Adders:    </a:t>
            </a:r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/>
          </a:p>
          <a:p>
            <a:endParaRPr lang="en-US" sz="2800" dirty="0">
              <a:sym typeface="Symbol" pitchFamily="18" charset="2"/>
            </a:endParaRP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109663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1" u="none" baseline="0">
              <a:sym typeface="Symbol" pitchFamily="18" charset="2"/>
            </a:endParaRPr>
          </a:p>
        </p:txBody>
      </p:sp>
      <p:pic>
        <p:nvPicPr>
          <p:cNvPr id="638124" name="Picture 172" descr="C:\Documents and Settings\Charles R Kime\My Documents\Texts\Website\PowerPoint_Slides\Work_Area\Chapter_05\Fig_5-5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30" y="2798111"/>
            <a:ext cx="7646411" cy="2278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63A72A6B-E76B-42A1-B5F7-AB55EA11F6D9}" type="slidenum">
              <a:rPr lang="en-US"/>
              <a:pPr/>
              <a:t>29</a:t>
            </a:fld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Carry Propagation &amp; Delay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6025"/>
            <a:ext cx="7772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One problem with the addition of binary numbers is the length of time to propagate the ripple carry from the least significant bit to the most significant bit.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 gate-level propagation path for a 4-bit ripple carry adder of the last example: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/>
          </a:p>
          <a:p>
            <a:pPr marL="342900" indent="-342900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Note: The "long path" is from A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or B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though the circuit to S</a:t>
            </a:r>
            <a:r>
              <a:rPr lang="en-US" sz="2400" baseline="-25000">
                <a:cs typeface="Times New Roman" pitchFamily="18" charset="0"/>
              </a:rPr>
              <a:t>3</a:t>
            </a:r>
            <a:r>
              <a:rPr lang="en-US" sz="2400">
                <a:cs typeface="Times New Roman" pitchFamily="18" charset="0"/>
              </a:rPr>
              <a:t>.</a:t>
            </a:r>
            <a:endParaRPr lang="en-US" sz="2400"/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1725613" y="3222625"/>
            <a:ext cx="5978525" cy="2270125"/>
            <a:chOff x="1087" y="2030"/>
            <a:chExt cx="3766" cy="1430"/>
          </a:xfrm>
        </p:grpSpPr>
        <p:sp>
          <p:nvSpPr>
            <p:cNvPr id="638981" name="Rectangle 5"/>
            <p:cNvSpPr>
              <a:spLocks noChangeArrowheads="1"/>
            </p:cNvSpPr>
            <p:nvPr/>
          </p:nvSpPr>
          <p:spPr bwMode="auto">
            <a:xfrm>
              <a:off x="1722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1944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  <a:endParaRPr lang="en-US" sz="2400" b="1" u="none"/>
            </a:p>
          </p:txBody>
        </p:sp>
        <p:sp>
          <p:nvSpPr>
            <p:cNvPr id="638983" name="Rectangle 7"/>
            <p:cNvSpPr>
              <a:spLocks noChangeArrowheads="1"/>
            </p:cNvSpPr>
            <p:nvPr/>
          </p:nvSpPr>
          <p:spPr bwMode="auto">
            <a:xfrm>
              <a:off x="1648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84" name="Rectangle 8"/>
            <p:cNvSpPr>
              <a:spLocks noChangeArrowheads="1"/>
            </p:cNvSpPr>
            <p:nvPr/>
          </p:nvSpPr>
          <p:spPr bwMode="auto">
            <a:xfrm>
              <a:off x="2870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85" name="Rectangle 9"/>
            <p:cNvSpPr>
              <a:spLocks noChangeArrowheads="1"/>
            </p:cNvSpPr>
            <p:nvPr/>
          </p:nvSpPr>
          <p:spPr bwMode="auto">
            <a:xfrm>
              <a:off x="2574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  <a:endParaRPr lang="en-US" sz="2400" b="1" u="none"/>
            </a:p>
          </p:txBody>
        </p:sp>
        <p:sp>
          <p:nvSpPr>
            <p:cNvPr id="638986" name="Rectangle 10"/>
            <p:cNvSpPr>
              <a:spLocks noChangeArrowheads="1"/>
            </p:cNvSpPr>
            <p:nvPr/>
          </p:nvSpPr>
          <p:spPr bwMode="auto">
            <a:xfrm>
              <a:off x="3796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87" name="Rectangle 11"/>
            <p:cNvSpPr>
              <a:spLocks noChangeArrowheads="1"/>
            </p:cNvSpPr>
            <p:nvPr/>
          </p:nvSpPr>
          <p:spPr bwMode="auto">
            <a:xfrm>
              <a:off x="3500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88" name="Rectangle 12"/>
            <p:cNvSpPr>
              <a:spLocks noChangeArrowheads="1"/>
            </p:cNvSpPr>
            <p:nvPr/>
          </p:nvSpPr>
          <p:spPr bwMode="auto">
            <a:xfrm>
              <a:off x="4388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89" name="Rectangle 13"/>
            <p:cNvSpPr>
              <a:spLocks noChangeArrowheads="1"/>
            </p:cNvSpPr>
            <p:nvPr/>
          </p:nvSpPr>
          <p:spPr bwMode="auto">
            <a:xfrm>
              <a:off x="4685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0" name="Rectangle 14"/>
            <p:cNvSpPr>
              <a:spLocks noChangeArrowheads="1"/>
            </p:cNvSpPr>
            <p:nvPr/>
          </p:nvSpPr>
          <p:spPr bwMode="auto">
            <a:xfrm>
              <a:off x="2648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3574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92" name="Rectangle 16"/>
            <p:cNvSpPr>
              <a:spLocks noChangeArrowheads="1"/>
            </p:cNvSpPr>
            <p:nvPr/>
          </p:nvSpPr>
          <p:spPr bwMode="auto">
            <a:xfrm>
              <a:off x="4462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3" name="Rectangle 17"/>
            <p:cNvSpPr>
              <a:spLocks noChangeArrowheads="1"/>
            </p:cNvSpPr>
            <p:nvPr/>
          </p:nvSpPr>
          <p:spPr bwMode="auto">
            <a:xfrm>
              <a:off x="1087" y="3090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4</a:t>
              </a:r>
            </a:p>
          </p:txBody>
        </p:sp>
        <p:sp>
          <p:nvSpPr>
            <p:cNvPr id="638994" name="Rectangle 18"/>
            <p:cNvSpPr>
              <a:spLocks noChangeArrowheads="1"/>
            </p:cNvSpPr>
            <p:nvPr/>
          </p:nvSpPr>
          <p:spPr bwMode="auto">
            <a:xfrm>
              <a:off x="1963" y="2598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95" name="Rectangle 19"/>
            <p:cNvSpPr>
              <a:spLocks noChangeArrowheads="1"/>
            </p:cNvSpPr>
            <p:nvPr/>
          </p:nvSpPr>
          <p:spPr bwMode="auto">
            <a:xfrm>
              <a:off x="2840" y="2624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96" name="Rectangle 20"/>
            <p:cNvSpPr>
              <a:spLocks noChangeArrowheads="1"/>
            </p:cNvSpPr>
            <p:nvPr/>
          </p:nvSpPr>
          <p:spPr bwMode="auto">
            <a:xfrm>
              <a:off x="3748" y="2629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97" name="Rectangle 21"/>
            <p:cNvSpPr>
              <a:spLocks noChangeArrowheads="1"/>
            </p:cNvSpPr>
            <p:nvPr/>
          </p:nvSpPr>
          <p:spPr bwMode="auto">
            <a:xfrm>
              <a:off x="4706" y="2685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8" name="Freeform 22"/>
            <p:cNvSpPr>
              <a:spLocks/>
            </p:cNvSpPr>
            <p:nvPr/>
          </p:nvSpPr>
          <p:spPr bwMode="auto">
            <a:xfrm>
              <a:off x="4106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7" y="29"/>
                </a:cxn>
                <a:cxn ang="0">
                  <a:pos x="13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8999" name="Freeform 23"/>
            <p:cNvSpPr>
              <a:spLocks/>
            </p:cNvSpPr>
            <p:nvPr/>
          </p:nvSpPr>
          <p:spPr bwMode="auto">
            <a:xfrm>
              <a:off x="3966" y="2843"/>
              <a:ext cx="161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0"/>
                </a:cxn>
                <a:cxn ang="0">
                  <a:pos x="27" y="19"/>
                </a:cxn>
                <a:cxn ang="0">
                  <a:pos x="43" y="27"/>
                </a:cxn>
                <a:cxn ang="0">
                  <a:pos x="61" y="35"/>
                </a:cxn>
                <a:cxn ang="0">
                  <a:pos x="79" y="41"/>
                </a:cxn>
                <a:cxn ang="0">
                  <a:pos x="99" y="46"/>
                </a:cxn>
                <a:cxn ang="0">
                  <a:pos x="119" y="50"/>
                </a:cxn>
                <a:cxn ang="0">
                  <a:pos x="140" y="52"/>
                </a:cxn>
                <a:cxn ang="0">
                  <a:pos x="161" y="53"/>
                </a:cxn>
              </a:cxnLst>
              <a:rect l="0" t="0" r="r" b="b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0" name="Freeform 24"/>
            <p:cNvSpPr>
              <a:spLocks/>
            </p:cNvSpPr>
            <p:nvPr/>
          </p:nvSpPr>
          <p:spPr bwMode="auto">
            <a:xfrm>
              <a:off x="4104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3" y="41"/>
                </a:cxn>
                <a:cxn ang="0">
                  <a:pos x="7" y="27"/>
                </a:cxn>
                <a:cxn ang="0">
                  <a:pos x="13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3" y="41"/>
                  </a:lnTo>
                  <a:lnTo>
                    <a:pt x="7" y="27"/>
                  </a:lnTo>
                  <a:lnTo>
                    <a:pt x="13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1" name="Freeform 25"/>
            <p:cNvSpPr>
              <a:spLocks/>
            </p:cNvSpPr>
            <p:nvPr/>
          </p:nvSpPr>
          <p:spPr bwMode="auto">
            <a:xfrm>
              <a:off x="3964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7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2" name="Line 26"/>
            <p:cNvSpPr>
              <a:spLocks noChangeShapeType="1"/>
            </p:cNvSpPr>
            <p:nvPr/>
          </p:nvSpPr>
          <p:spPr bwMode="auto">
            <a:xfrm flipH="1">
              <a:off x="4121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3" name="Line 27"/>
            <p:cNvSpPr>
              <a:spLocks noChangeShapeType="1"/>
            </p:cNvSpPr>
            <p:nvPr/>
          </p:nvSpPr>
          <p:spPr bwMode="auto">
            <a:xfrm flipH="1">
              <a:off x="4121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4" name="Line 28"/>
            <p:cNvSpPr>
              <a:spLocks noChangeShapeType="1"/>
            </p:cNvSpPr>
            <p:nvPr/>
          </p:nvSpPr>
          <p:spPr bwMode="auto">
            <a:xfrm flipH="1">
              <a:off x="3918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5" name="Freeform 29"/>
            <p:cNvSpPr>
              <a:spLocks/>
            </p:cNvSpPr>
            <p:nvPr/>
          </p:nvSpPr>
          <p:spPr bwMode="auto">
            <a:xfrm>
              <a:off x="4537" y="2564"/>
              <a:ext cx="72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9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2" y="0"/>
                </a:cxn>
              </a:cxnLst>
              <a:rect l="0" t="0" r="r" b="b"/>
              <a:pathLst>
                <a:path w="72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6" name="Freeform 30"/>
            <p:cNvSpPr>
              <a:spLocks/>
            </p:cNvSpPr>
            <p:nvPr/>
          </p:nvSpPr>
          <p:spPr bwMode="auto">
            <a:xfrm>
              <a:off x="4540" y="2567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3" y="125"/>
                </a:cxn>
                <a:cxn ang="0">
                  <a:pos x="25" y="113"/>
                </a:cxn>
                <a:cxn ang="0">
                  <a:pos x="36" y="99"/>
                </a:cxn>
                <a:cxn ang="0">
                  <a:pos x="45" y="85"/>
                </a:cxn>
                <a:cxn ang="0">
                  <a:pos x="52" y="69"/>
                </a:cxn>
                <a:cxn ang="0">
                  <a:pos x="60" y="53"/>
                </a:cxn>
                <a:cxn ang="0">
                  <a:pos x="63" y="35"/>
                </a:cxn>
                <a:cxn ang="0">
                  <a:pos x="67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7" name="Freeform 31"/>
            <p:cNvSpPr>
              <a:spLocks/>
            </p:cNvSpPr>
            <p:nvPr/>
          </p:nvSpPr>
          <p:spPr bwMode="auto">
            <a:xfrm>
              <a:off x="4462" y="2566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8" name="Freeform 32"/>
            <p:cNvSpPr>
              <a:spLocks/>
            </p:cNvSpPr>
            <p:nvPr/>
          </p:nvSpPr>
          <p:spPr bwMode="auto">
            <a:xfrm>
              <a:off x="4462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4" y="113"/>
                </a:cxn>
                <a:cxn ang="0">
                  <a:pos x="33" y="99"/>
                </a:cxn>
                <a:cxn ang="0">
                  <a:pos x="24" y="85"/>
                </a:cxn>
                <a:cxn ang="0">
                  <a:pos x="17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2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3"/>
                  </a:lnTo>
                  <a:lnTo>
                    <a:pt x="33" y="99"/>
                  </a:lnTo>
                  <a:lnTo>
                    <a:pt x="24" y="85"/>
                  </a:lnTo>
                  <a:lnTo>
                    <a:pt x="17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9" name="Line 33"/>
            <p:cNvSpPr>
              <a:spLocks noChangeShapeType="1"/>
            </p:cNvSpPr>
            <p:nvPr/>
          </p:nvSpPr>
          <p:spPr bwMode="auto">
            <a:xfrm>
              <a:off x="4585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0" name="Line 34"/>
            <p:cNvSpPr>
              <a:spLocks noChangeShapeType="1"/>
            </p:cNvSpPr>
            <p:nvPr/>
          </p:nvSpPr>
          <p:spPr bwMode="auto">
            <a:xfrm>
              <a:off x="4479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1" name="Line 35"/>
            <p:cNvSpPr>
              <a:spLocks noChangeShapeType="1"/>
            </p:cNvSpPr>
            <p:nvPr/>
          </p:nvSpPr>
          <p:spPr bwMode="auto">
            <a:xfrm>
              <a:off x="4537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2" name="Freeform 36"/>
            <p:cNvSpPr>
              <a:spLocks/>
            </p:cNvSpPr>
            <p:nvPr/>
          </p:nvSpPr>
          <p:spPr bwMode="auto">
            <a:xfrm>
              <a:off x="4539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3" name="Freeform 37"/>
            <p:cNvSpPr>
              <a:spLocks/>
            </p:cNvSpPr>
            <p:nvPr/>
          </p:nvSpPr>
          <p:spPr bwMode="auto">
            <a:xfrm>
              <a:off x="4464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4" name="Line 38"/>
            <p:cNvSpPr>
              <a:spLocks noChangeShapeType="1"/>
            </p:cNvSpPr>
            <p:nvPr/>
          </p:nvSpPr>
          <p:spPr bwMode="auto">
            <a:xfrm>
              <a:off x="4439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5" name="Line 39"/>
            <p:cNvSpPr>
              <a:spLocks noChangeShapeType="1"/>
            </p:cNvSpPr>
            <p:nvPr/>
          </p:nvSpPr>
          <p:spPr bwMode="auto">
            <a:xfrm flipH="1" flipV="1">
              <a:off x="4477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6" name="Freeform 40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9"/>
                </a:cxn>
                <a:cxn ang="0">
                  <a:pos x="51" y="44"/>
                </a:cxn>
                <a:cxn ang="0">
                  <a:pos x="44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8"/>
                </a:cxn>
                <a:cxn ang="0">
                  <a:pos x="12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51" y="7"/>
                </a:cxn>
                <a:cxn ang="0">
                  <a:pos x="57" y="12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7" name="Freeform 41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9"/>
                </a:cxn>
                <a:cxn ang="0">
                  <a:pos x="51" y="44"/>
                </a:cxn>
                <a:cxn ang="0">
                  <a:pos x="44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8"/>
                </a:cxn>
                <a:cxn ang="0">
                  <a:pos x="12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51" y="7"/>
                </a:cxn>
                <a:cxn ang="0">
                  <a:pos x="57" y="12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8" name="Freeform 42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/>
              <a:ahLst/>
              <a:cxnLst>
                <a:cxn ang="0">
                  <a:pos x="60" y="25"/>
                </a:cxn>
                <a:cxn ang="0">
                  <a:pos x="58" y="32"/>
                </a:cxn>
                <a:cxn ang="0">
                  <a:pos x="55" y="39"/>
                </a:cxn>
                <a:cxn ang="0">
                  <a:pos x="50" y="44"/>
                </a:cxn>
                <a:cxn ang="0">
                  <a:pos x="42" y="48"/>
                </a:cxn>
                <a:cxn ang="0">
                  <a:pos x="34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50" y="7"/>
                </a:cxn>
                <a:cxn ang="0">
                  <a:pos x="55" y="12"/>
                </a:cxn>
                <a:cxn ang="0">
                  <a:pos x="58" y="18"/>
                </a:cxn>
                <a:cxn ang="0">
                  <a:pos x="60" y="25"/>
                </a:cxn>
                <a:cxn ang="0">
                  <a:pos x="60" y="25"/>
                </a:cxn>
              </a:cxnLst>
              <a:rect l="0" t="0" r="r" b="b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  <a:lnTo>
                    <a:pt x="60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9" name="Freeform 43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/>
              <a:ahLst/>
              <a:cxnLst>
                <a:cxn ang="0">
                  <a:pos x="60" y="25"/>
                </a:cxn>
                <a:cxn ang="0">
                  <a:pos x="58" y="32"/>
                </a:cxn>
                <a:cxn ang="0">
                  <a:pos x="55" y="39"/>
                </a:cxn>
                <a:cxn ang="0">
                  <a:pos x="50" y="44"/>
                </a:cxn>
                <a:cxn ang="0">
                  <a:pos x="42" y="48"/>
                </a:cxn>
                <a:cxn ang="0">
                  <a:pos x="34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50" y="7"/>
                </a:cxn>
                <a:cxn ang="0">
                  <a:pos x="55" y="12"/>
                </a:cxn>
                <a:cxn ang="0">
                  <a:pos x="58" y="18"/>
                </a:cxn>
                <a:cxn ang="0">
                  <a:pos x="60" y="25"/>
                </a:cxn>
                <a:cxn ang="0">
                  <a:pos x="60" y="25"/>
                </a:cxn>
              </a:cxnLst>
              <a:rect l="0" t="0" r="r" b="b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  <a:lnTo>
                    <a:pt x="60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0" name="Freeform 44"/>
            <p:cNvSpPr>
              <a:spLocks/>
            </p:cNvSpPr>
            <p:nvPr/>
          </p:nvSpPr>
          <p:spPr bwMode="auto">
            <a:xfrm>
              <a:off x="4586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1" name="Freeform 45"/>
            <p:cNvSpPr>
              <a:spLocks/>
            </p:cNvSpPr>
            <p:nvPr/>
          </p:nvSpPr>
          <p:spPr bwMode="auto">
            <a:xfrm>
              <a:off x="4590" y="3013"/>
              <a:ext cx="66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4" y="99"/>
                </a:cxn>
                <a:cxn ang="0">
                  <a:pos x="43" y="83"/>
                </a:cxn>
                <a:cxn ang="0">
                  <a:pos x="51" y="68"/>
                </a:cxn>
                <a:cxn ang="0">
                  <a:pos x="58" y="52"/>
                </a:cxn>
                <a:cxn ang="0">
                  <a:pos x="61" y="35"/>
                </a:cxn>
                <a:cxn ang="0">
                  <a:pos x="65" y="17"/>
                </a:cxn>
                <a:cxn ang="0">
                  <a:pos x="66" y="0"/>
                </a:cxn>
              </a:cxnLst>
              <a:rect l="0" t="0" r="r" b="b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1" y="68"/>
                  </a:lnTo>
                  <a:lnTo>
                    <a:pt x="58" y="52"/>
                  </a:lnTo>
                  <a:lnTo>
                    <a:pt x="61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2" name="Freeform 46"/>
            <p:cNvSpPr>
              <a:spLocks/>
            </p:cNvSpPr>
            <p:nvPr/>
          </p:nvSpPr>
          <p:spPr bwMode="auto">
            <a:xfrm>
              <a:off x="4512" y="3012"/>
              <a:ext cx="71" cy="17"/>
            </a:xfrm>
            <a:custGeom>
              <a:avLst/>
              <a:gdLst/>
              <a:ahLst/>
              <a:cxnLst>
                <a:cxn ang="0">
                  <a:pos x="71" y="17"/>
                </a:cxn>
                <a:cxn ang="0">
                  <a:pos x="53" y="15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7">
                  <a:moveTo>
                    <a:pt x="71" y="17"/>
                  </a:moveTo>
                  <a:lnTo>
                    <a:pt x="53" y="15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3" name="Freeform 47"/>
            <p:cNvSpPr>
              <a:spLocks/>
            </p:cNvSpPr>
            <p:nvPr/>
          </p:nvSpPr>
          <p:spPr bwMode="auto">
            <a:xfrm>
              <a:off x="4512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4" name="Line 48"/>
            <p:cNvSpPr>
              <a:spLocks noChangeShapeType="1"/>
            </p:cNvSpPr>
            <p:nvPr/>
          </p:nvSpPr>
          <p:spPr bwMode="auto">
            <a:xfrm>
              <a:off x="4633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5" name="Line 49"/>
            <p:cNvSpPr>
              <a:spLocks noChangeShapeType="1"/>
            </p:cNvSpPr>
            <p:nvPr/>
          </p:nvSpPr>
          <p:spPr bwMode="auto">
            <a:xfrm>
              <a:off x="4528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>
              <a:off x="4586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7" name="Freeform 51"/>
            <p:cNvSpPr>
              <a:spLocks/>
            </p:cNvSpPr>
            <p:nvPr/>
          </p:nvSpPr>
          <p:spPr bwMode="auto">
            <a:xfrm>
              <a:off x="4588" y="2977"/>
              <a:ext cx="72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9" y="16"/>
                </a:cxn>
                <a:cxn ang="0">
                  <a:pos x="37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8">
                  <a:moveTo>
                    <a:pt x="0" y="18"/>
                  </a:moveTo>
                  <a:lnTo>
                    <a:pt x="19" y="16"/>
                  </a:lnTo>
                  <a:lnTo>
                    <a:pt x="37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8" name="Freeform 52"/>
            <p:cNvSpPr>
              <a:spLocks/>
            </p:cNvSpPr>
            <p:nvPr/>
          </p:nvSpPr>
          <p:spPr bwMode="auto">
            <a:xfrm>
              <a:off x="4513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9" name="Line 53"/>
            <p:cNvSpPr>
              <a:spLocks noChangeShapeType="1"/>
            </p:cNvSpPr>
            <p:nvPr/>
          </p:nvSpPr>
          <p:spPr bwMode="auto">
            <a:xfrm>
              <a:off x="4443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0" name="Line 54"/>
            <p:cNvSpPr>
              <a:spLocks noChangeShapeType="1"/>
            </p:cNvSpPr>
            <p:nvPr/>
          </p:nvSpPr>
          <p:spPr bwMode="auto">
            <a:xfrm flipV="1">
              <a:off x="4525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1" name="Line 55"/>
            <p:cNvSpPr>
              <a:spLocks noChangeShapeType="1"/>
            </p:cNvSpPr>
            <p:nvPr/>
          </p:nvSpPr>
          <p:spPr bwMode="auto">
            <a:xfrm>
              <a:off x="4441" y="2851"/>
              <a:ext cx="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2" name="Freeform 56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5" y="50"/>
                </a:cxn>
                <a:cxn ang="0">
                  <a:pos x="25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6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3" name="Freeform 57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5" y="50"/>
                </a:cxn>
                <a:cxn ang="0">
                  <a:pos x="25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6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4" name="Freeform 58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5" y="31"/>
                </a:cxn>
                <a:cxn ang="0">
                  <a:pos x="52" y="37"/>
                </a:cxn>
                <a:cxn ang="0">
                  <a:pos x="45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3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5" y="5"/>
                </a:cxn>
                <a:cxn ang="0">
                  <a:pos x="52" y="11"/>
                </a:cxn>
                <a:cxn ang="0">
                  <a:pos x="55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5" name="Freeform 59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5" y="31"/>
                </a:cxn>
                <a:cxn ang="0">
                  <a:pos x="52" y="37"/>
                </a:cxn>
                <a:cxn ang="0">
                  <a:pos x="45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3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5" y="5"/>
                </a:cxn>
                <a:cxn ang="0">
                  <a:pos x="52" y="11"/>
                </a:cxn>
                <a:cxn ang="0">
                  <a:pos x="55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6" name="Line 60"/>
            <p:cNvSpPr>
              <a:spLocks noChangeShapeType="1"/>
            </p:cNvSpPr>
            <p:nvPr/>
          </p:nvSpPr>
          <p:spPr bwMode="auto">
            <a:xfrm>
              <a:off x="4583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7" name="Line 61"/>
            <p:cNvSpPr>
              <a:spLocks noChangeShapeType="1"/>
            </p:cNvSpPr>
            <p:nvPr/>
          </p:nvSpPr>
          <p:spPr bwMode="auto">
            <a:xfrm flipV="1">
              <a:off x="4576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8" name="Freeform 62"/>
            <p:cNvSpPr>
              <a:spLocks/>
            </p:cNvSpPr>
            <p:nvPr/>
          </p:nvSpPr>
          <p:spPr bwMode="auto">
            <a:xfrm>
              <a:off x="4270" y="2398"/>
              <a:ext cx="54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3" y="85"/>
                </a:cxn>
                <a:cxn ang="0">
                  <a:pos x="33" y="89"/>
                </a:cxn>
                <a:cxn ang="0">
                  <a:pos x="43" y="91"/>
                </a:cxn>
                <a:cxn ang="0">
                  <a:pos x="54" y="91"/>
                </a:cxn>
              </a:cxnLst>
              <a:rect l="0" t="0" r="r" b="b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3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9" name="Line 63"/>
            <p:cNvSpPr>
              <a:spLocks noChangeShapeType="1"/>
            </p:cNvSpPr>
            <p:nvPr/>
          </p:nvSpPr>
          <p:spPr bwMode="auto">
            <a:xfrm>
              <a:off x="4319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0" name="Line 64"/>
            <p:cNvSpPr>
              <a:spLocks noChangeShapeType="1"/>
            </p:cNvSpPr>
            <p:nvPr/>
          </p:nvSpPr>
          <p:spPr bwMode="auto">
            <a:xfrm>
              <a:off x="4323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1" name="Line 65"/>
            <p:cNvSpPr>
              <a:spLocks noChangeShapeType="1"/>
            </p:cNvSpPr>
            <p:nvPr/>
          </p:nvSpPr>
          <p:spPr bwMode="auto">
            <a:xfrm>
              <a:off x="4419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2" name="Line 66"/>
            <p:cNvSpPr>
              <a:spLocks noChangeShapeType="1"/>
            </p:cNvSpPr>
            <p:nvPr/>
          </p:nvSpPr>
          <p:spPr bwMode="auto">
            <a:xfrm flipH="1">
              <a:off x="4208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3" name="Line 67"/>
            <p:cNvSpPr>
              <a:spLocks noChangeShapeType="1"/>
            </p:cNvSpPr>
            <p:nvPr/>
          </p:nvSpPr>
          <p:spPr bwMode="auto">
            <a:xfrm>
              <a:off x="4423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4" name="Line 68"/>
            <p:cNvSpPr>
              <a:spLocks noChangeShapeType="1"/>
            </p:cNvSpPr>
            <p:nvPr/>
          </p:nvSpPr>
          <p:spPr bwMode="auto">
            <a:xfrm>
              <a:off x="4420" y="2478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5" name="Freeform 69"/>
            <p:cNvSpPr>
              <a:spLocks/>
            </p:cNvSpPr>
            <p:nvPr/>
          </p:nvSpPr>
          <p:spPr bwMode="auto">
            <a:xfrm>
              <a:off x="4262" y="2842"/>
              <a:ext cx="55" cy="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9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2" y="15"/>
                </a:cxn>
                <a:cxn ang="0">
                  <a:pos x="5" y="23"/>
                </a:cxn>
                <a:cxn ang="0">
                  <a:pos x="2" y="33"/>
                </a:cxn>
                <a:cxn ang="0">
                  <a:pos x="0" y="42"/>
                </a:cxn>
                <a:cxn ang="0">
                  <a:pos x="2" y="51"/>
                </a:cxn>
                <a:cxn ang="0">
                  <a:pos x="4" y="60"/>
                </a:cxn>
                <a:cxn ang="0">
                  <a:pos x="9" y="70"/>
                </a:cxn>
                <a:cxn ang="0">
                  <a:pos x="17" y="77"/>
                </a:cxn>
                <a:cxn ang="0">
                  <a:pos x="24" y="82"/>
                </a:cxn>
                <a:cxn ang="0">
                  <a:pos x="34" y="86"/>
                </a:cxn>
                <a:cxn ang="0">
                  <a:pos x="44" y="88"/>
                </a:cxn>
                <a:cxn ang="0">
                  <a:pos x="55" y="88"/>
                </a:cxn>
              </a:cxnLst>
              <a:rect l="0" t="0" r="r" b="b"/>
              <a:pathLst>
                <a:path w="55" h="88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5" y="23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1"/>
                  </a:lnTo>
                  <a:lnTo>
                    <a:pt x="4" y="60"/>
                  </a:lnTo>
                  <a:lnTo>
                    <a:pt x="9" y="70"/>
                  </a:lnTo>
                  <a:lnTo>
                    <a:pt x="17" y="77"/>
                  </a:lnTo>
                  <a:lnTo>
                    <a:pt x="24" y="82"/>
                  </a:lnTo>
                  <a:lnTo>
                    <a:pt x="34" y="86"/>
                  </a:lnTo>
                  <a:lnTo>
                    <a:pt x="44" y="88"/>
                  </a:lnTo>
                  <a:lnTo>
                    <a:pt x="55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6" name="Line 70"/>
            <p:cNvSpPr>
              <a:spLocks noChangeShapeType="1"/>
            </p:cNvSpPr>
            <p:nvPr/>
          </p:nvSpPr>
          <p:spPr bwMode="auto">
            <a:xfrm>
              <a:off x="4312" y="2837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7" name="Line 71"/>
            <p:cNvSpPr>
              <a:spLocks noChangeShapeType="1"/>
            </p:cNvSpPr>
            <p:nvPr/>
          </p:nvSpPr>
          <p:spPr bwMode="auto">
            <a:xfrm>
              <a:off x="4316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8" name="Line 72"/>
            <p:cNvSpPr>
              <a:spLocks noChangeShapeType="1"/>
            </p:cNvSpPr>
            <p:nvPr/>
          </p:nvSpPr>
          <p:spPr bwMode="auto">
            <a:xfrm>
              <a:off x="4412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9" name="Line 73"/>
            <p:cNvSpPr>
              <a:spLocks noChangeShapeType="1"/>
            </p:cNvSpPr>
            <p:nvPr/>
          </p:nvSpPr>
          <p:spPr bwMode="auto">
            <a:xfrm flipH="1">
              <a:off x="4201" y="2882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0" name="Line 74"/>
            <p:cNvSpPr>
              <a:spLocks noChangeShapeType="1"/>
            </p:cNvSpPr>
            <p:nvPr/>
          </p:nvSpPr>
          <p:spPr bwMode="auto">
            <a:xfrm>
              <a:off x="4416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1" name="Line 75"/>
            <p:cNvSpPr>
              <a:spLocks noChangeShapeType="1"/>
            </p:cNvSpPr>
            <p:nvPr/>
          </p:nvSpPr>
          <p:spPr bwMode="auto">
            <a:xfrm>
              <a:off x="4413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2" name="Line 76"/>
            <p:cNvSpPr>
              <a:spLocks noChangeShapeType="1"/>
            </p:cNvSpPr>
            <p:nvPr/>
          </p:nvSpPr>
          <p:spPr bwMode="auto">
            <a:xfrm flipV="1">
              <a:off x="4533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3" name="Line 77"/>
            <p:cNvSpPr>
              <a:spLocks noChangeShapeType="1"/>
            </p:cNvSpPr>
            <p:nvPr/>
          </p:nvSpPr>
          <p:spPr bwMode="auto">
            <a:xfrm flipV="1">
              <a:off x="4197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4" name="Freeform 78"/>
            <p:cNvSpPr>
              <a:spLocks/>
            </p:cNvSpPr>
            <p:nvPr/>
          </p:nvSpPr>
          <p:spPr bwMode="auto">
            <a:xfrm>
              <a:off x="3217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7" y="29"/>
                </a:cxn>
                <a:cxn ang="0">
                  <a:pos x="13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5" name="Freeform 79"/>
            <p:cNvSpPr>
              <a:spLocks/>
            </p:cNvSpPr>
            <p:nvPr/>
          </p:nvSpPr>
          <p:spPr bwMode="auto">
            <a:xfrm>
              <a:off x="3077" y="2843"/>
              <a:ext cx="161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0"/>
                </a:cxn>
                <a:cxn ang="0">
                  <a:pos x="28" y="19"/>
                </a:cxn>
                <a:cxn ang="0">
                  <a:pos x="44" y="27"/>
                </a:cxn>
                <a:cxn ang="0">
                  <a:pos x="61" y="35"/>
                </a:cxn>
                <a:cxn ang="0">
                  <a:pos x="79" y="41"/>
                </a:cxn>
                <a:cxn ang="0">
                  <a:pos x="99" y="46"/>
                </a:cxn>
                <a:cxn ang="0">
                  <a:pos x="119" y="50"/>
                </a:cxn>
                <a:cxn ang="0">
                  <a:pos x="140" y="52"/>
                </a:cxn>
                <a:cxn ang="0">
                  <a:pos x="161" y="53"/>
                </a:cxn>
              </a:cxnLst>
              <a:rect l="0" t="0" r="r" b="b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8" y="19"/>
                  </a:lnTo>
                  <a:lnTo>
                    <a:pt x="44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6" name="Freeform 80"/>
            <p:cNvSpPr>
              <a:spLocks/>
            </p:cNvSpPr>
            <p:nvPr/>
          </p:nvSpPr>
          <p:spPr bwMode="auto">
            <a:xfrm>
              <a:off x="3216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7" name="Freeform 81"/>
            <p:cNvSpPr>
              <a:spLocks/>
            </p:cNvSpPr>
            <p:nvPr/>
          </p:nvSpPr>
          <p:spPr bwMode="auto">
            <a:xfrm>
              <a:off x="3075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7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8" name="Line 82"/>
            <p:cNvSpPr>
              <a:spLocks noChangeShapeType="1"/>
            </p:cNvSpPr>
            <p:nvPr/>
          </p:nvSpPr>
          <p:spPr bwMode="auto">
            <a:xfrm flipH="1">
              <a:off x="3232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9" name="Line 83"/>
            <p:cNvSpPr>
              <a:spLocks noChangeShapeType="1"/>
            </p:cNvSpPr>
            <p:nvPr/>
          </p:nvSpPr>
          <p:spPr bwMode="auto">
            <a:xfrm flipH="1">
              <a:off x="3232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0" name="Line 84"/>
            <p:cNvSpPr>
              <a:spLocks noChangeShapeType="1"/>
            </p:cNvSpPr>
            <p:nvPr/>
          </p:nvSpPr>
          <p:spPr bwMode="auto">
            <a:xfrm flipH="1">
              <a:off x="3029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1" name="Freeform 85"/>
            <p:cNvSpPr>
              <a:spLocks/>
            </p:cNvSpPr>
            <p:nvPr/>
          </p:nvSpPr>
          <p:spPr bwMode="auto">
            <a:xfrm>
              <a:off x="3648" y="2564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9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2" name="Freeform 86"/>
            <p:cNvSpPr>
              <a:spLocks/>
            </p:cNvSpPr>
            <p:nvPr/>
          </p:nvSpPr>
          <p:spPr bwMode="auto">
            <a:xfrm>
              <a:off x="3651" y="2567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3" y="125"/>
                </a:cxn>
                <a:cxn ang="0">
                  <a:pos x="25" y="113"/>
                </a:cxn>
                <a:cxn ang="0">
                  <a:pos x="36" y="99"/>
                </a:cxn>
                <a:cxn ang="0">
                  <a:pos x="45" y="85"/>
                </a:cxn>
                <a:cxn ang="0">
                  <a:pos x="52" y="69"/>
                </a:cxn>
                <a:cxn ang="0">
                  <a:pos x="60" y="53"/>
                </a:cxn>
                <a:cxn ang="0">
                  <a:pos x="63" y="35"/>
                </a:cxn>
                <a:cxn ang="0">
                  <a:pos x="67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3" name="Freeform 87"/>
            <p:cNvSpPr>
              <a:spLocks/>
            </p:cNvSpPr>
            <p:nvPr/>
          </p:nvSpPr>
          <p:spPr bwMode="auto">
            <a:xfrm>
              <a:off x="3574" y="2566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1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4" name="Freeform 88"/>
            <p:cNvSpPr>
              <a:spLocks/>
            </p:cNvSpPr>
            <p:nvPr/>
          </p:nvSpPr>
          <p:spPr bwMode="auto">
            <a:xfrm>
              <a:off x="3574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5" name="Line 89"/>
            <p:cNvSpPr>
              <a:spLocks noChangeShapeType="1"/>
            </p:cNvSpPr>
            <p:nvPr/>
          </p:nvSpPr>
          <p:spPr bwMode="auto">
            <a:xfrm>
              <a:off x="3696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6" name="Line 90"/>
            <p:cNvSpPr>
              <a:spLocks noChangeShapeType="1"/>
            </p:cNvSpPr>
            <p:nvPr/>
          </p:nvSpPr>
          <p:spPr bwMode="auto">
            <a:xfrm>
              <a:off x="3590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7" name="Line 91"/>
            <p:cNvSpPr>
              <a:spLocks noChangeShapeType="1"/>
            </p:cNvSpPr>
            <p:nvPr/>
          </p:nvSpPr>
          <p:spPr bwMode="auto">
            <a:xfrm>
              <a:off x="3648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8" name="Freeform 92"/>
            <p:cNvSpPr>
              <a:spLocks/>
            </p:cNvSpPr>
            <p:nvPr/>
          </p:nvSpPr>
          <p:spPr bwMode="auto">
            <a:xfrm>
              <a:off x="3650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9" name="Freeform 93"/>
            <p:cNvSpPr>
              <a:spLocks/>
            </p:cNvSpPr>
            <p:nvPr/>
          </p:nvSpPr>
          <p:spPr bwMode="auto">
            <a:xfrm>
              <a:off x="3575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0" name="Line 94"/>
            <p:cNvSpPr>
              <a:spLocks noChangeShapeType="1"/>
            </p:cNvSpPr>
            <p:nvPr/>
          </p:nvSpPr>
          <p:spPr bwMode="auto">
            <a:xfrm>
              <a:off x="3550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1" name="Line 95"/>
            <p:cNvSpPr>
              <a:spLocks noChangeShapeType="1"/>
            </p:cNvSpPr>
            <p:nvPr/>
          </p:nvSpPr>
          <p:spPr bwMode="auto">
            <a:xfrm flipH="1" flipV="1">
              <a:off x="3588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2" name="Freeform 96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5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6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3" name="Freeform 97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5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6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4" name="Freeform 98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9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9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5" name="Freeform 99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9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9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6" name="Freeform 100"/>
            <p:cNvSpPr>
              <a:spLocks/>
            </p:cNvSpPr>
            <p:nvPr/>
          </p:nvSpPr>
          <p:spPr bwMode="auto">
            <a:xfrm>
              <a:off x="3697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7" name="Freeform 101"/>
            <p:cNvSpPr>
              <a:spLocks/>
            </p:cNvSpPr>
            <p:nvPr/>
          </p:nvSpPr>
          <p:spPr bwMode="auto">
            <a:xfrm>
              <a:off x="3701" y="3013"/>
              <a:ext cx="66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4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2"/>
                </a:cxn>
                <a:cxn ang="0">
                  <a:pos x="62" y="35"/>
                </a:cxn>
                <a:cxn ang="0">
                  <a:pos x="65" y="17"/>
                </a:cxn>
                <a:cxn ang="0">
                  <a:pos x="66" y="0"/>
                </a:cxn>
              </a:cxnLst>
              <a:rect l="0" t="0" r="r" b="b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8" name="Freeform 102"/>
            <p:cNvSpPr>
              <a:spLocks/>
            </p:cNvSpPr>
            <p:nvPr/>
          </p:nvSpPr>
          <p:spPr bwMode="auto">
            <a:xfrm>
              <a:off x="3623" y="3012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9" name="Freeform 103"/>
            <p:cNvSpPr>
              <a:spLocks/>
            </p:cNvSpPr>
            <p:nvPr/>
          </p:nvSpPr>
          <p:spPr bwMode="auto">
            <a:xfrm>
              <a:off x="3623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0" name="Line 104"/>
            <p:cNvSpPr>
              <a:spLocks noChangeShapeType="1"/>
            </p:cNvSpPr>
            <p:nvPr/>
          </p:nvSpPr>
          <p:spPr bwMode="auto">
            <a:xfrm>
              <a:off x="3744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1" name="Line 105"/>
            <p:cNvSpPr>
              <a:spLocks noChangeShapeType="1"/>
            </p:cNvSpPr>
            <p:nvPr/>
          </p:nvSpPr>
          <p:spPr bwMode="auto">
            <a:xfrm>
              <a:off x="3639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2" name="Line 106"/>
            <p:cNvSpPr>
              <a:spLocks noChangeShapeType="1"/>
            </p:cNvSpPr>
            <p:nvPr/>
          </p:nvSpPr>
          <p:spPr bwMode="auto">
            <a:xfrm>
              <a:off x="3697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3" name="Freeform 107"/>
            <p:cNvSpPr>
              <a:spLocks/>
            </p:cNvSpPr>
            <p:nvPr/>
          </p:nvSpPr>
          <p:spPr bwMode="auto">
            <a:xfrm>
              <a:off x="3700" y="2977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4" name="Freeform 108"/>
            <p:cNvSpPr>
              <a:spLocks/>
            </p:cNvSpPr>
            <p:nvPr/>
          </p:nvSpPr>
          <p:spPr bwMode="auto">
            <a:xfrm>
              <a:off x="3624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5" name="Line 109"/>
            <p:cNvSpPr>
              <a:spLocks noChangeShapeType="1"/>
            </p:cNvSpPr>
            <p:nvPr/>
          </p:nvSpPr>
          <p:spPr bwMode="auto">
            <a:xfrm>
              <a:off x="3554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6" name="Line 110"/>
            <p:cNvSpPr>
              <a:spLocks noChangeShapeType="1"/>
            </p:cNvSpPr>
            <p:nvPr/>
          </p:nvSpPr>
          <p:spPr bwMode="auto">
            <a:xfrm flipV="1">
              <a:off x="3637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7" name="Line 111"/>
            <p:cNvSpPr>
              <a:spLocks noChangeShapeType="1"/>
            </p:cNvSpPr>
            <p:nvPr/>
          </p:nvSpPr>
          <p:spPr bwMode="auto">
            <a:xfrm>
              <a:off x="3553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8" name="Freeform 112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9" name="Freeform 113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0" name="Freeform 114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1" name="Freeform 115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2" name="Line 116"/>
            <p:cNvSpPr>
              <a:spLocks noChangeShapeType="1"/>
            </p:cNvSpPr>
            <p:nvPr/>
          </p:nvSpPr>
          <p:spPr bwMode="auto">
            <a:xfrm>
              <a:off x="3695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3" name="Line 117"/>
            <p:cNvSpPr>
              <a:spLocks noChangeShapeType="1"/>
            </p:cNvSpPr>
            <p:nvPr/>
          </p:nvSpPr>
          <p:spPr bwMode="auto">
            <a:xfrm flipV="1">
              <a:off x="3687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4" name="Freeform 118"/>
            <p:cNvSpPr>
              <a:spLocks/>
            </p:cNvSpPr>
            <p:nvPr/>
          </p:nvSpPr>
          <p:spPr bwMode="auto">
            <a:xfrm>
              <a:off x="3381" y="2398"/>
              <a:ext cx="54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9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3" y="89"/>
                </a:cxn>
                <a:cxn ang="0">
                  <a:pos x="43" y="91"/>
                </a:cxn>
                <a:cxn ang="0">
                  <a:pos x="54" y="91"/>
                </a:cxn>
              </a:cxnLst>
              <a:rect l="0" t="0" r="r" b="b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5" name="Line 119"/>
            <p:cNvSpPr>
              <a:spLocks noChangeShapeType="1"/>
            </p:cNvSpPr>
            <p:nvPr/>
          </p:nvSpPr>
          <p:spPr bwMode="auto">
            <a:xfrm>
              <a:off x="3430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6" name="Line 120"/>
            <p:cNvSpPr>
              <a:spLocks noChangeShapeType="1"/>
            </p:cNvSpPr>
            <p:nvPr/>
          </p:nvSpPr>
          <p:spPr bwMode="auto">
            <a:xfrm>
              <a:off x="3434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7" name="Line 121"/>
            <p:cNvSpPr>
              <a:spLocks noChangeShapeType="1"/>
            </p:cNvSpPr>
            <p:nvPr/>
          </p:nvSpPr>
          <p:spPr bwMode="auto">
            <a:xfrm>
              <a:off x="3530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8" name="Line 122"/>
            <p:cNvSpPr>
              <a:spLocks noChangeShapeType="1"/>
            </p:cNvSpPr>
            <p:nvPr/>
          </p:nvSpPr>
          <p:spPr bwMode="auto">
            <a:xfrm flipH="1">
              <a:off x="3319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9" name="Line 123"/>
            <p:cNvSpPr>
              <a:spLocks noChangeShapeType="1"/>
            </p:cNvSpPr>
            <p:nvPr/>
          </p:nvSpPr>
          <p:spPr bwMode="auto">
            <a:xfrm>
              <a:off x="3534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0" name="Line 124"/>
            <p:cNvSpPr>
              <a:spLocks noChangeShapeType="1"/>
            </p:cNvSpPr>
            <p:nvPr/>
          </p:nvSpPr>
          <p:spPr bwMode="auto">
            <a:xfrm>
              <a:off x="3532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1" name="Freeform 125"/>
            <p:cNvSpPr>
              <a:spLocks/>
            </p:cNvSpPr>
            <p:nvPr/>
          </p:nvSpPr>
          <p:spPr bwMode="auto">
            <a:xfrm>
              <a:off x="3374" y="2842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3" y="60"/>
                </a:cxn>
                <a:cxn ang="0">
                  <a:pos x="8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2" name="Line 126"/>
            <p:cNvSpPr>
              <a:spLocks noChangeShapeType="1"/>
            </p:cNvSpPr>
            <p:nvPr/>
          </p:nvSpPr>
          <p:spPr bwMode="auto">
            <a:xfrm>
              <a:off x="3423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3" name="Line 127"/>
            <p:cNvSpPr>
              <a:spLocks noChangeShapeType="1"/>
            </p:cNvSpPr>
            <p:nvPr/>
          </p:nvSpPr>
          <p:spPr bwMode="auto">
            <a:xfrm>
              <a:off x="3427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4" name="Line 128"/>
            <p:cNvSpPr>
              <a:spLocks noChangeShapeType="1"/>
            </p:cNvSpPr>
            <p:nvPr/>
          </p:nvSpPr>
          <p:spPr bwMode="auto">
            <a:xfrm>
              <a:off x="3523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5" name="Line 129"/>
            <p:cNvSpPr>
              <a:spLocks noChangeShapeType="1"/>
            </p:cNvSpPr>
            <p:nvPr/>
          </p:nvSpPr>
          <p:spPr bwMode="auto">
            <a:xfrm flipH="1">
              <a:off x="3312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6" name="Line 130"/>
            <p:cNvSpPr>
              <a:spLocks noChangeShapeType="1"/>
            </p:cNvSpPr>
            <p:nvPr/>
          </p:nvSpPr>
          <p:spPr bwMode="auto">
            <a:xfrm>
              <a:off x="3527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7" name="Line 131"/>
            <p:cNvSpPr>
              <a:spLocks noChangeShapeType="1"/>
            </p:cNvSpPr>
            <p:nvPr/>
          </p:nvSpPr>
          <p:spPr bwMode="auto">
            <a:xfrm>
              <a:off x="3524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8" name="Line 132"/>
            <p:cNvSpPr>
              <a:spLocks noChangeShapeType="1"/>
            </p:cNvSpPr>
            <p:nvPr/>
          </p:nvSpPr>
          <p:spPr bwMode="auto">
            <a:xfrm flipV="1">
              <a:off x="3644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9" name="Line 133"/>
            <p:cNvSpPr>
              <a:spLocks noChangeShapeType="1"/>
            </p:cNvSpPr>
            <p:nvPr/>
          </p:nvSpPr>
          <p:spPr bwMode="auto">
            <a:xfrm flipV="1">
              <a:off x="3308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0" name="Freeform 134"/>
            <p:cNvSpPr>
              <a:spLocks/>
            </p:cNvSpPr>
            <p:nvPr/>
          </p:nvSpPr>
          <p:spPr bwMode="auto">
            <a:xfrm>
              <a:off x="2328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"/>
                </a:cxn>
                <a:cxn ang="0">
                  <a:pos x="7" y="29"/>
                </a:cxn>
                <a:cxn ang="0">
                  <a:pos x="14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3" y="15"/>
                  </a:lnTo>
                  <a:lnTo>
                    <a:pt x="7" y="29"/>
                  </a:lnTo>
                  <a:lnTo>
                    <a:pt x="14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1" name="Freeform 135"/>
            <p:cNvSpPr>
              <a:spLocks/>
            </p:cNvSpPr>
            <p:nvPr/>
          </p:nvSpPr>
          <p:spPr bwMode="auto">
            <a:xfrm>
              <a:off x="2189" y="2843"/>
              <a:ext cx="160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0"/>
                </a:cxn>
                <a:cxn ang="0">
                  <a:pos x="27" y="19"/>
                </a:cxn>
                <a:cxn ang="0">
                  <a:pos x="43" y="27"/>
                </a:cxn>
                <a:cxn ang="0">
                  <a:pos x="60" y="35"/>
                </a:cxn>
                <a:cxn ang="0">
                  <a:pos x="79" y="41"/>
                </a:cxn>
                <a:cxn ang="0">
                  <a:pos x="98" y="46"/>
                </a:cxn>
                <a:cxn ang="0">
                  <a:pos x="118" y="50"/>
                </a:cxn>
                <a:cxn ang="0">
                  <a:pos x="139" y="52"/>
                </a:cxn>
                <a:cxn ang="0">
                  <a:pos x="160" y="53"/>
                </a:cxn>
              </a:cxnLst>
              <a:rect l="0" t="0" r="r" b="b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2" name="Freeform 136"/>
            <p:cNvSpPr>
              <a:spLocks/>
            </p:cNvSpPr>
            <p:nvPr/>
          </p:nvSpPr>
          <p:spPr bwMode="auto">
            <a:xfrm>
              <a:off x="2327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3" name="Freeform 137"/>
            <p:cNvSpPr>
              <a:spLocks/>
            </p:cNvSpPr>
            <p:nvPr/>
          </p:nvSpPr>
          <p:spPr bwMode="auto">
            <a:xfrm>
              <a:off x="2186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8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4" name="Line 138"/>
            <p:cNvSpPr>
              <a:spLocks noChangeShapeType="1"/>
            </p:cNvSpPr>
            <p:nvPr/>
          </p:nvSpPr>
          <p:spPr bwMode="auto">
            <a:xfrm flipH="1">
              <a:off x="2343" y="2877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5" name="Line 139"/>
            <p:cNvSpPr>
              <a:spLocks noChangeShapeType="1"/>
            </p:cNvSpPr>
            <p:nvPr/>
          </p:nvSpPr>
          <p:spPr bwMode="auto">
            <a:xfrm flipH="1">
              <a:off x="2343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6" name="Line 140"/>
            <p:cNvSpPr>
              <a:spLocks noChangeShapeType="1"/>
            </p:cNvSpPr>
            <p:nvPr/>
          </p:nvSpPr>
          <p:spPr bwMode="auto">
            <a:xfrm flipH="1">
              <a:off x="2140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7" name="Freeform 141"/>
            <p:cNvSpPr>
              <a:spLocks/>
            </p:cNvSpPr>
            <p:nvPr/>
          </p:nvSpPr>
          <p:spPr bwMode="auto">
            <a:xfrm>
              <a:off x="2759" y="2564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8" name="Freeform 142"/>
            <p:cNvSpPr>
              <a:spLocks/>
            </p:cNvSpPr>
            <p:nvPr/>
          </p:nvSpPr>
          <p:spPr bwMode="auto">
            <a:xfrm>
              <a:off x="2763" y="2567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5"/>
                </a:cxn>
                <a:cxn ang="0">
                  <a:pos x="24" y="113"/>
                </a:cxn>
                <a:cxn ang="0">
                  <a:pos x="35" y="99"/>
                </a:cxn>
                <a:cxn ang="0">
                  <a:pos x="44" y="85"/>
                </a:cxn>
                <a:cxn ang="0">
                  <a:pos x="51" y="69"/>
                </a:cxn>
                <a:cxn ang="0">
                  <a:pos x="59" y="53"/>
                </a:cxn>
                <a:cxn ang="0">
                  <a:pos x="63" y="35"/>
                </a:cxn>
                <a:cxn ang="0">
                  <a:pos x="66" y="18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5" y="99"/>
                  </a:lnTo>
                  <a:lnTo>
                    <a:pt x="44" y="85"/>
                  </a:lnTo>
                  <a:lnTo>
                    <a:pt x="51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9" name="Freeform 143"/>
            <p:cNvSpPr>
              <a:spLocks/>
            </p:cNvSpPr>
            <p:nvPr/>
          </p:nvSpPr>
          <p:spPr bwMode="auto">
            <a:xfrm>
              <a:off x="2685" y="2566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2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0" name="Freeform 144"/>
            <p:cNvSpPr>
              <a:spLocks/>
            </p:cNvSpPr>
            <p:nvPr/>
          </p:nvSpPr>
          <p:spPr bwMode="auto">
            <a:xfrm>
              <a:off x="2685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1" name="Line 145"/>
            <p:cNvSpPr>
              <a:spLocks noChangeShapeType="1"/>
            </p:cNvSpPr>
            <p:nvPr/>
          </p:nvSpPr>
          <p:spPr bwMode="auto">
            <a:xfrm>
              <a:off x="2807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2" name="Line 146"/>
            <p:cNvSpPr>
              <a:spLocks noChangeShapeType="1"/>
            </p:cNvSpPr>
            <p:nvPr/>
          </p:nvSpPr>
          <p:spPr bwMode="auto">
            <a:xfrm>
              <a:off x="2701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3" name="Line 147"/>
            <p:cNvSpPr>
              <a:spLocks noChangeShapeType="1"/>
            </p:cNvSpPr>
            <p:nvPr/>
          </p:nvSpPr>
          <p:spPr bwMode="auto">
            <a:xfrm>
              <a:off x="2759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4" name="Freeform 148"/>
            <p:cNvSpPr>
              <a:spLocks/>
            </p:cNvSpPr>
            <p:nvPr/>
          </p:nvSpPr>
          <p:spPr bwMode="auto">
            <a:xfrm>
              <a:off x="2761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5" name="Freeform 149"/>
            <p:cNvSpPr>
              <a:spLocks/>
            </p:cNvSpPr>
            <p:nvPr/>
          </p:nvSpPr>
          <p:spPr bwMode="auto">
            <a:xfrm>
              <a:off x="2686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5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6" name="Line 150"/>
            <p:cNvSpPr>
              <a:spLocks noChangeShapeType="1"/>
            </p:cNvSpPr>
            <p:nvPr/>
          </p:nvSpPr>
          <p:spPr bwMode="auto">
            <a:xfrm>
              <a:off x="2661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7" name="Line 151"/>
            <p:cNvSpPr>
              <a:spLocks noChangeShapeType="1"/>
            </p:cNvSpPr>
            <p:nvPr/>
          </p:nvSpPr>
          <p:spPr bwMode="auto">
            <a:xfrm flipH="1" flipV="1">
              <a:off x="2700" y="2265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8" name="Freeform 152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7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9" name="Freeform 153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7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0" name="Freeform 154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1" name="Freeform 155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2" name="Freeform 156"/>
            <p:cNvSpPr>
              <a:spLocks/>
            </p:cNvSpPr>
            <p:nvPr/>
          </p:nvSpPr>
          <p:spPr bwMode="auto">
            <a:xfrm>
              <a:off x="2808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3" name="Freeform 157"/>
            <p:cNvSpPr>
              <a:spLocks/>
            </p:cNvSpPr>
            <p:nvPr/>
          </p:nvSpPr>
          <p:spPr bwMode="auto">
            <a:xfrm>
              <a:off x="2812" y="3013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5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2"/>
                </a:cxn>
                <a:cxn ang="0">
                  <a:pos x="62" y="35"/>
                </a:cxn>
                <a:cxn ang="0">
                  <a:pos x="65" y="17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4" name="Freeform 158"/>
            <p:cNvSpPr>
              <a:spLocks/>
            </p:cNvSpPr>
            <p:nvPr/>
          </p:nvSpPr>
          <p:spPr bwMode="auto">
            <a:xfrm>
              <a:off x="2734" y="3012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5" name="Freeform 159"/>
            <p:cNvSpPr>
              <a:spLocks/>
            </p:cNvSpPr>
            <p:nvPr/>
          </p:nvSpPr>
          <p:spPr bwMode="auto">
            <a:xfrm>
              <a:off x="2734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4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6" name="Line 160"/>
            <p:cNvSpPr>
              <a:spLocks noChangeShapeType="1"/>
            </p:cNvSpPr>
            <p:nvPr/>
          </p:nvSpPr>
          <p:spPr bwMode="auto">
            <a:xfrm>
              <a:off x="2855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7" name="Line 161"/>
            <p:cNvSpPr>
              <a:spLocks noChangeShapeType="1"/>
            </p:cNvSpPr>
            <p:nvPr/>
          </p:nvSpPr>
          <p:spPr bwMode="auto">
            <a:xfrm>
              <a:off x="2750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8" name="Line 162"/>
            <p:cNvSpPr>
              <a:spLocks noChangeShapeType="1"/>
            </p:cNvSpPr>
            <p:nvPr/>
          </p:nvSpPr>
          <p:spPr bwMode="auto">
            <a:xfrm>
              <a:off x="2808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9" name="Freeform 163"/>
            <p:cNvSpPr>
              <a:spLocks/>
            </p:cNvSpPr>
            <p:nvPr/>
          </p:nvSpPr>
          <p:spPr bwMode="auto">
            <a:xfrm>
              <a:off x="2811" y="2977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0" name="Freeform 164"/>
            <p:cNvSpPr>
              <a:spLocks/>
            </p:cNvSpPr>
            <p:nvPr/>
          </p:nvSpPr>
          <p:spPr bwMode="auto">
            <a:xfrm>
              <a:off x="2735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1" name="Line 165"/>
            <p:cNvSpPr>
              <a:spLocks noChangeShapeType="1"/>
            </p:cNvSpPr>
            <p:nvPr/>
          </p:nvSpPr>
          <p:spPr bwMode="auto">
            <a:xfrm>
              <a:off x="2665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2" name="Line 166"/>
            <p:cNvSpPr>
              <a:spLocks noChangeShapeType="1"/>
            </p:cNvSpPr>
            <p:nvPr/>
          </p:nvSpPr>
          <p:spPr bwMode="auto">
            <a:xfrm flipV="1">
              <a:off x="2748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3" name="Line 167"/>
            <p:cNvSpPr>
              <a:spLocks noChangeShapeType="1"/>
            </p:cNvSpPr>
            <p:nvPr/>
          </p:nvSpPr>
          <p:spPr bwMode="auto">
            <a:xfrm>
              <a:off x="2664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4" name="Freeform 168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5" name="Freeform 169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6" name="Freeform 170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7" name="Freeform 171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8" name="Line 172"/>
            <p:cNvSpPr>
              <a:spLocks noChangeShapeType="1"/>
            </p:cNvSpPr>
            <p:nvPr/>
          </p:nvSpPr>
          <p:spPr bwMode="auto">
            <a:xfrm>
              <a:off x="2806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9" name="Line 173"/>
            <p:cNvSpPr>
              <a:spLocks noChangeShapeType="1"/>
            </p:cNvSpPr>
            <p:nvPr/>
          </p:nvSpPr>
          <p:spPr bwMode="auto">
            <a:xfrm flipV="1">
              <a:off x="2798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0" name="Freeform 174"/>
            <p:cNvSpPr>
              <a:spLocks/>
            </p:cNvSpPr>
            <p:nvPr/>
          </p:nvSpPr>
          <p:spPr bwMode="auto">
            <a:xfrm>
              <a:off x="2492" y="2398"/>
              <a:ext cx="55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4" y="89"/>
                </a:cxn>
                <a:cxn ang="0">
                  <a:pos x="43" y="91"/>
                </a:cxn>
                <a:cxn ang="0">
                  <a:pos x="55" y="91"/>
                </a:cxn>
              </a:cxnLst>
              <a:rect l="0" t="0" r="r" b="b"/>
              <a:pathLst>
                <a:path w="55" h="91">
                  <a:moveTo>
                    <a:pt x="48" y="0"/>
                  </a:moveTo>
                  <a:lnTo>
                    <a:pt x="38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3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1" name="Line 175"/>
            <p:cNvSpPr>
              <a:spLocks noChangeShapeType="1"/>
            </p:cNvSpPr>
            <p:nvPr/>
          </p:nvSpPr>
          <p:spPr bwMode="auto">
            <a:xfrm>
              <a:off x="2542" y="2394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2" name="Line 176"/>
            <p:cNvSpPr>
              <a:spLocks noChangeShapeType="1"/>
            </p:cNvSpPr>
            <p:nvPr/>
          </p:nvSpPr>
          <p:spPr bwMode="auto">
            <a:xfrm>
              <a:off x="2545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3" name="Line 177"/>
            <p:cNvSpPr>
              <a:spLocks noChangeShapeType="1"/>
            </p:cNvSpPr>
            <p:nvPr/>
          </p:nvSpPr>
          <p:spPr bwMode="auto">
            <a:xfrm>
              <a:off x="2642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4" name="Line 178"/>
            <p:cNvSpPr>
              <a:spLocks noChangeShapeType="1"/>
            </p:cNvSpPr>
            <p:nvPr/>
          </p:nvSpPr>
          <p:spPr bwMode="auto">
            <a:xfrm flipH="1">
              <a:off x="2430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5" name="Line 179"/>
            <p:cNvSpPr>
              <a:spLocks noChangeShapeType="1"/>
            </p:cNvSpPr>
            <p:nvPr/>
          </p:nvSpPr>
          <p:spPr bwMode="auto">
            <a:xfrm>
              <a:off x="2645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6" name="Line 180"/>
            <p:cNvSpPr>
              <a:spLocks noChangeShapeType="1"/>
            </p:cNvSpPr>
            <p:nvPr/>
          </p:nvSpPr>
          <p:spPr bwMode="auto">
            <a:xfrm>
              <a:off x="2643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7" name="Freeform 181"/>
            <p:cNvSpPr>
              <a:spLocks/>
            </p:cNvSpPr>
            <p:nvPr/>
          </p:nvSpPr>
          <p:spPr bwMode="auto">
            <a:xfrm>
              <a:off x="2485" y="2842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4" y="60"/>
                </a:cxn>
                <a:cxn ang="0">
                  <a:pos x="8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8" name="Line 182"/>
            <p:cNvSpPr>
              <a:spLocks noChangeShapeType="1"/>
            </p:cNvSpPr>
            <p:nvPr/>
          </p:nvSpPr>
          <p:spPr bwMode="auto">
            <a:xfrm>
              <a:off x="2534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9" name="Line 183"/>
            <p:cNvSpPr>
              <a:spLocks noChangeShapeType="1"/>
            </p:cNvSpPr>
            <p:nvPr/>
          </p:nvSpPr>
          <p:spPr bwMode="auto">
            <a:xfrm>
              <a:off x="2538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0" name="Line 184"/>
            <p:cNvSpPr>
              <a:spLocks noChangeShapeType="1"/>
            </p:cNvSpPr>
            <p:nvPr/>
          </p:nvSpPr>
          <p:spPr bwMode="auto">
            <a:xfrm>
              <a:off x="2634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1" name="Line 185"/>
            <p:cNvSpPr>
              <a:spLocks noChangeShapeType="1"/>
            </p:cNvSpPr>
            <p:nvPr/>
          </p:nvSpPr>
          <p:spPr bwMode="auto">
            <a:xfrm flipH="1">
              <a:off x="2423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2" name="Line 186"/>
            <p:cNvSpPr>
              <a:spLocks noChangeShapeType="1"/>
            </p:cNvSpPr>
            <p:nvPr/>
          </p:nvSpPr>
          <p:spPr bwMode="auto">
            <a:xfrm>
              <a:off x="2638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3" name="Line 187"/>
            <p:cNvSpPr>
              <a:spLocks noChangeShapeType="1"/>
            </p:cNvSpPr>
            <p:nvPr/>
          </p:nvSpPr>
          <p:spPr bwMode="auto">
            <a:xfrm>
              <a:off x="2635" y="2921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4" name="Line 188"/>
            <p:cNvSpPr>
              <a:spLocks noChangeShapeType="1"/>
            </p:cNvSpPr>
            <p:nvPr/>
          </p:nvSpPr>
          <p:spPr bwMode="auto">
            <a:xfrm flipV="1">
              <a:off x="2755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5" name="Line 189"/>
            <p:cNvSpPr>
              <a:spLocks noChangeShapeType="1"/>
            </p:cNvSpPr>
            <p:nvPr/>
          </p:nvSpPr>
          <p:spPr bwMode="auto">
            <a:xfrm flipV="1">
              <a:off x="2419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6" name="Freeform 190"/>
            <p:cNvSpPr>
              <a:spLocks/>
            </p:cNvSpPr>
            <p:nvPr/>
          </p:nvSpPr>
          <p:spPr bwMode="auto">
            <a:xfrm>
              <a:off x="1439" y="2809"/>
              <a:ext cx="24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"/>
                </a:cxn>
                <a:cxn ang="0">
                  <a:pos x="8" y="29"/>
                </a:cxn>
                <a:cxn ang="0">
                  <a:pos x="14" y="44"/>
                </a:cxn>
                <a:cxn ang="0">
                  <a:pos x="24" y="56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lnTo>
                    <a:pt x="3" y="15"/>
                  </a:lnTo>
                  <a:lnTo>
                    <a:pt x="8" y="29"/>
                  </a:lnTo>
                  <a:lnTo>
                    <a:pt x="14" y="44"/>
                  </a:lnTo>
                  <a:lnTo>
                    <a:pt x="24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7" name="Freeform 191"/>
            <p:cNvSpPr>
              <a:spLocks/>
            </p:cNvSpPr>
            <p:nvPr/>
          </p:nvSpPr>
          <p:spPr bwMode="auto">
            <a:xfrm>
              <a:off x="1300" y="2812"/>
              <a:ext cx="160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0"/>
                </a:cxn>
                <a:cxn ang="0">
                  <a:pos x="27" y="19"/>
                </a:cxn>
                <a:cxn ang="0">
                  <a:pos x="43" y="28"/>
                </a:cxn>
                <a:cxn ang="0">
                  <a:pos x="60" y="35"/>
                </a:cxn>
                <a:cxn ang="0">
                  <a:pos x="79" y="41"/>
                </a:cxn>
                <a:cxn ang="0">
                  <a:pos x="98" y="46"/>
                </a:cxn>
                <a:cxn ang="0">
                  <a:pos x="118" y="50"/>
                </a:cxn>
                <a:cxn ang="0">
                  <a:pos x="139" y="52"/>
                </a:cxn>
                <a:cxn ang="0">
                  <a:pos x="160" y="53"/>
                </a:cxn>
              </a:cxnLst>
              <a:rect l="0" t="0" r="r" b="b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8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8" name="Freeform 192"/>
            <p:cNvSpPr>
              <a:spLocks/>
            </p:cNvSpPr>
            <p:nvPr/>
          </p:nvSpPr>
          <p:spPr bwMode="auto">
            <a:xfrm>
              <a:off x="1438" y="2750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9" name="Freeform 193"/>
            <p:cNvSpPr>
              <a:spLocks/>
            </p:cNvSpPr>
            <p:nvPr/>
          </p:nvSpPr>
          <p:spPr bwMode="auto">
            <a:xfrm>
              <a:off x="1297" y="2751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3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8" y="7"/>
                </a:cxn>
                <a:cxn ang="0">
                  <a:pos x="118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3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8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0" name="Line 194"/>
            <p:cNvSpPr>
              <a:spLocks noChangeShapeType="1"/>
            </p:cNvSpPr>
            <p:nvPr/>
          </p:nvSpPr>
          <p:spPr bwMode="auto">
            <a:xfrm flipH="1">
              <a:off x="1454" y="2846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1" name="Line 195"/>
            <p:cNvSpPr>
              <a:spLocks noChangeShapeType="1"/>
            </p:cNvSpPr>
            <p:nvPr/>
          </p:nvSpPr>
          <p:spPr bwMode="auto">
            <a:xfrm flipH="1">
              <a:off x="1454" y="2762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2" name="Line 196"/>
            <p:cNvSpPr>
              <a:spLocks noChangeShapeType="1"/>
            </p:cNvSpPr>
            <p:nvPr/>
          </p:nvSpPr>
          <p:spPr bwMode="auto">
            <a:xfrm flipH="1">
              <a:off x="1252" y="2809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3" name="Freeform 197"/>
            <p:cNvSpPr>
              <a:spLocks/>
            </p:cNvSpPr>
            <p:nvPr/>
          </p:nvSpPr>
          <p:spPr bwMode="auto">
            <a:xfrm>
              <a:off x="1870" y="2533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18"/>
                </a:cxn>
                <a:cxn ang="0">
                  <a:pos x="38" y="13"/>
                </a:cxn>
                <a:cxn ang="0">
                  <a:pos x="56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4" name="Freeform 198"/>
            <p:cNvSpPr>
              <a:spLocks/>
            </p:cNvSpPr>
            <p:nvPr/>
          </p:nvSpPr>
          <p:spPr bwMode="auto">
            <a:xfrm>
              <a:off x="1874" y="2536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5"/>
                </a:cxn>
                <a:cxn ang="0">
                  <a:pos x="24" y="113"/>
                </a:cxn>
                <a:cxn ang="0">
                  <a:pos x="36" y="99"/>
                </a:cxn>
                <a:cxn ang="0">
                  <a:pos x="44" y="85"/>
                </a:cxn>
                <a:cxn ang="0">
                  <a:pos x="52" y="69"/>
                </a:cxn>
                <a:cxn ang="0">
                  <a:pos x="59" y="53"/>
                </a:cxn>
                <a:cxn ang="0">
                  <a:pos x="63" y="35"/>
                </a:cxn>
                <a:cxn ang="0">
                  <a:pos x="66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6" y="99"/>
                  </a:lnTo>
                  <a:lnTo>
                    <a:pt x="44" y="85"/>
                  </a:lnTo>
                  <a:lnTo>
                    <a:pt x="52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5" name="Freeform 199"/>
            <p:cNvSpPr>
              <a:spLocks/>
            </p:cNvSpPr>
            <p:nvPr/>
          </p:nvSpPr>
          <p:spPr bwMode="auto">
            <a:xfrm>
              <a:off x="1796" y="2535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3" y="13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3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6" name="Freeform 200"/>
            <p:cNvSpPr>
              <a:spLocks/>
            </p:cNvSpPr>
            <p:nvPr/>
          </p:nvSpPr>
          <p:spPr bwMode="auto">
            <a:xfrm>
              <a:off x="1796" y="2539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7" name="Line 201"/>
            <p:cNvSpPr>
              <a:spLocks noChangeShapeType="1"/>
            </p:cNvSpPr>
            <p:nvPr/>
          </p:nvSpPr>
          <p:spPr bwMode="auto">
            <a:xfrm>
              <a:off x="1918" y="2484"/>
              <a:ext cx="1" cy="5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8" name="Line 202"/>
            <p:cNvSpPr>
              <a:spLocks noChangeShapeType="1"/>
            </p:cNvSpPr>
            <p:nvPr/>
          </p:nvSpPr>
          <p:spPr bwMode="auto">
            <a:xfrm>
              <a:off x="1812" y="2476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9" name="Line 203"/>
            <p:cNvSpPr>
              <a:spLocks noChangeShapeType="1"/>
            </p:cNvSpPr>
            <p:nvPr/>
          </p:nvSpPr>
          <p:spPr bwMode="auto">
            <a:xfrm>
              <a:off x="1870" y="2678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0" name="Freeform 204"/>
            <p:cNvSpPr>
              <a:spLocks/>
            </p:cNvSpPr>
            <p:nvPr/>
          </p:nvSpPr>
          <p:spPr bwMode="auto">
            <a:xfrm>
              <a:off x="1873" y="2500"/>
              <a:ext cx="71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9" y="17"/>
                </a:cxn>
                <a:cxn ang="0">
                  <a:pos x="38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9">
                  <a:moveTo>
                    <a:pt x="0" y="19"/>
                  </a:moveTo>
                  <a:lnTo>
                    <a:pt x="19" y="17"/>
                  </a:lnTo>
                  <a:lnTo>
                    <a:pt x="38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1" name="Freeform 205"/>
            <p:cNvSpPr>
              <a:spLocks/>
            </p:cNvSpPr>
            <p:nvPr/>
          </p:nvSpPr>
          <p:spPr bwMode="auto">
            <a:xfrm>
              <a:off x="1797" y="2502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5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2" name="Line 206"/>
            <p:cNvSpPr>
              <a:spLocks noChangeShapeType="1"/>
            </p:cNvSpPr>
            <p:nvPr/>
          </p:nvSpPr>
          <p:spPr bwMode="auto">
            <a:xfrm>
              <a:off x="1773" y="2448"/>
              <a:ext cx="139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3" name="Line 207"/>
            <p:cNvSpPr>
              <a:spLocks noChangeShapeType="1"/>
            </p:cNvSpPr>
            <p:nvPr/>
          </p:nvSpPr>
          <p:spPr bwMode="auto">
            <a:xfrm flipH="1" flipV="1">
              <a:off x="1811" y="2234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4" name="Freeform 208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49"/>
                </a:cxn>
                <a:cxn ang="0">
                  <a:pos x="26" y="49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7"/>
                </a:cxn>
                <a:cxn ang="0">
                  <a:pos x="62" y="24"/>
                </a:cxn>
                <a:cxn ang="0">
                  <a:pos x="62" y="24"/>
                </a:cxn>
              </a:cxnLst>
              <a:rect l="0" t="0" r="r" b="b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5" name="Freeform 209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49"/>
                </a:cxn>
                <a:cxn ang="0">
                  <a:pos x="26" y="49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7"/>
                </a:cxn>
                <a:cxn ang="0">
                  <a:pos x="62" y="24"/>
                </a:cxn>
                <a:cxn ang="0">
                  <a:pos x="62" y="24"/>
                </a:cxn>
              </a:cxnLst>
              <a:rect l="0" t="0" r="r" b="b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lnTo>
                    <a:pt x="62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6" name="Freeform 210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3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3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7" name="Freeform 211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3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3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8" name="Freeform 212"/>
            <p:cNvSpPr>
              <a:spLocks/>
            </p:cNvSpPr>
            <p:nvPr/>
          </p:nvSpPr>
          <p:spPr bwMode="auto">
            <a:xfrm>
              <a:off x="1919" y="2979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9" name="Freeform 213"/>
            <p:cNvSpPr>
              <a:spLocks/>
            </p:cNvSpPr>
            <p:nvPr/>
          </p:nvSpPr>
          <p:spPr bwMode="auto">
            <a:xfrm>
              <a:off x="1923" y="2982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4" y="112"/>
                </a:cxn>
                <a:cxn ang="0">
                  <a:pos x="35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3"/>
                </a:cxn>
                <a:cxn ang="0">
                  <a:pos x="62" y="35"/>
                </a:cxn>
                <a:cxn ang="0">
                  <a:pos x="66" y="17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4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3"/>
                  </a:lnTo>
                  <a:lnTo>
                    <a:pt x="62" y="35"/>
                  </a:lnTo>
                  <a:lnTo>
                    <a:pt x="66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0" name="Freeform 214"/>
            <p:cNvSpPr>
              <a:spLocks/>
            </p:cNvSpPr>
            <p:nvPr/>
          </p:nvSpPr>
          <p:spPr bwMode="auto">
            <a:xfrm>
              <a:off x="1845" y="2981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1" name="Freeform 215"/>
            <p:cNvSpPr>
              <a:spLocks/>
            </p:cNvSpPr>
            <p:nvPr/>
          </p:nvSpPr>
          <p:spPr bwMode="auto">
            <a:xfrm>
              <a:off x="1845" y="2985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4" y="112"/>
                </a:cxn>
                <a:cxn ang="0">
                  <a:pos x="32" y="99"/>
                </a:cxn>
                <a:cxn ang="0">
                  <a:pos x="24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2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2" name="Line 216"/>
            <p:cNvSpPr>
              <a:spLocks noChangeShapeType="1"/>
            </p:cNvSpPr>
            <p:nvPr/>
          </p:nvSpPr>
          <p:spPr bwMode="auto">
            <a:xfrm>
              <a:off x="1966" y="2929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3" name="Line 217"/>
            <p:cNvSpPr>
              <a:spLocks noChangeShapeType="1"/>
            </p:cNvSpPr>
            <p:nvPr/>
          </p:nvSpPr>
          <p:spPr bwMode="auto">
            <a:xfrm>
              <a:off x="1861" y="2922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4" name="Line 218"/>
            <p:cNvSpPr>
              <a:spLocks noChangeShapeType="1"/>
            </p:cNvSpPr>
            <p:nvPr/>
          </p:nvSpPr>
          <p:spPr bwMode="auto">
            <a:xfrm>
              <a:off x="1919" y="3123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5" name="Freeform 219"/>
            <p:cNvSpPr>
              <a:spLocks/>
            </p:cNvSpPr>
            <p:nvPr/>
          </p:nvSpPr>
          <p:spPr bwMode="auto">
            <a:xfrm>
              <a:off x="1922" y="2946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6" name="Freeform 220"/>
            <p:cNvSpPr>
              <a:spLocks/>
            </p:cNvSpPr>
            <p:nvPr/>
          </p:nvSpPr>
          <p:spPr bwMode="auto">
            <a:xfrm>
              <a:off x="1847" y="2948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1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7" name="Line 221"/>
            <p:cNvSpPr>
              <a:spLocks noChangeShapeType="1"/>
            </p:cNvSpPr>
            <p:nvPr/>
          </p:nvSpPr>
          <p:spPr bwMode="auto">
            <a:xfrm>
              <a:off x="1776" y="2888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8" name="Line 222"/>
            <p:cNvSpPr>
              <a:spLocks noChangeShapeType="1"/>
            </p:cNvSpPr>
            <p:nvPr/>
          </p:nvSpPr>
          <p:spPr bwMode="auto">
            <a:xfrm flipV="1">
              <a:off x="1859" y="2818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9" name="Line 223"/>
            <p:cNvSpPr>
              <a:spLocks noChangeShapeType="1"/>
            </p:cNvSpPr>
            <p:nvPr/>
          </p:nvSpPr>
          <p:spPr bwMode="auto">
            <a:xfrm>
              <a:off x="1775" y="2820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0" name="Freeform 224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1" name="Freeform 225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2" name="Freeform 226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9" y="46"/>
                </a:cxn>
                <a:cxn ang="0">
                  <a:pos x="31" y="48"/>
                </a:cxn>
                <a:cxn ang="0">
                  <a:pos x="23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3" y="1"/>
                </a:cxn>
                <a:cxn ang="0">
                  <a:pos x="31" y="0"/>
                </a:cxn>
                <a:cxn ang="0">
                  <a:pos x="39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3" name="Freeform 227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9" y="46"/>
                </a:cxn>
                <a:cxn ang="0">
                  <a:pos x="31" y="48"/>
                </a:cxn>
                <a:cxn ang="0">
                  <a:pos x="23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3" y="1"/>
                </a:cxn>
                <a:cxn ang="0">
                  <a:pos x="31" y="0"/>
                </a:cxn>
                <a:cxn ang="0">
                  <a:pos x="39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4" name="Line 228"/>
            <p:cNvSpPr>
              <a:spLocks noChangeShapeType="1"/>
            </p:cNvSpPr>
            <p:nvPr/>
          </p:nvSpPr>
          <p:spPr bwMode="auto">
            <a:xfrm>
              <a:off x="1917" y="3154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5" name="Line 229"/>
            <p:cNvSpPr>
              <a:spLocks noChangeShapeType="1"/>
            </p:cNvSpPr>
            <p:nvPr/>
          </p:nvSpPr>
          <p:spPr bwMode="auto">
            <a:xfrm flipV="1">
              <a:off x="1910" y="2296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6" name="Freeform 230"/>
            <p:cNvSpPr>
              <a:spLocks/>
            </p:cNvSpPr>
            <p:nvPr/>
          </p:nvSpPr>
          <p:spPr bwMode="auto">
            <a:xfrm>
              <a:off x="1603" y="2367"/>
              <a:ext cx="55" cy="91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9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2" y="16"/>
                </a:cxn>
                <a:cxn ang="0">
                  <a:pos x="5" y="25"/>
                </a:cxn>
                <a:cxn ang="0">
                  <a:pos x="2" y="34"/>
                </a:cxn>
                <a:cxn ang="0">
                  <a:pos x="0" y="43"/>
                </a:cxn>
                <a:cxn ang="0">
                  <a:pos x="2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4" y="89"/>
                </a:cxn>
                <a:cxn ang="0">
                  <a:pos x="44" y="91"/>
                </a:cxn>
                <a:cxn ang="0">
                  <a:pos x="55" y="91"/>
                </a:cxn>
              </a:cxnLst>
              <a:rect l="0" t="0" r="r" b="b"/>
              <a:pathLst>
                <a:path w="55" h="91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6"/>
                  </a:lnTo>
                  <a:lnTo>
                    <a:pt x="5" y="25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4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7" name="Line 231"/>
            <p:cNvSpPr>
              <a:spLocks noChangeShapeType="1"/>
            </p:cNvSpPr>
            <p:nvPr/>
          </p:nvSpPr>
          <p:spPr bwMode="auto">
            <a:xfrm>
              <a:off x="1653" y="2363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8" name="Line 232"/>
            <p:cNvSpPr>
              <a:spLocks noChangeShapeType="1"/>
            </p:cNvSpPr>
            <p:nvPr/>
          </p:nvSpPr>
          <p:spPr bwMode="auto">
            <a:xfrm>
              <a:off x="1656" y="2458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9" name="Line 233"/>
            <p:cNvSpPr>
              <a:spLocks noChangeShapeType="1"/>
            </p:cNvSpPr>
            <p:nvPr/>
          </p:nvSpPr>
          <p:spPr bwMode="auto">
            <a:xfrm>
              <a:off x="1753" y="2363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0" name="Line 234"/>
            <p:cNvSpPr>
              <a:spLocks noChangeShapeType="1"/>
            </p:cNvSpPr>
            <p:nvPr/>
          </p:nvSpPr>
          <p:spPr bwMode="auto">
            <a:xfrm flipH="1">
              <a:off x="1542" y="2407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1" name="Line 235"/>
            <p:cNvSpPr>
              <a:spLocks noChangeShapeType="1"/>
            </p:cNvSpPr>
            <p:nvPr/>
          </p:nvSpPr>
          <p:spPr bwMode="auto">
            <a:xfrm>
              <a:off x="1756" y="2376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2" name="Line 236"/>
            <p:cNvSpPr>
              <a:spLocks noChangeShapeType="1"/>
            </p:cNvSpPr>
            <p:nvPr/>
          </p:nvSpPr>
          <p:spPr bwMode="auto">
            <a:xfrm>
              <a:off x="1754" y="2447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3" name="Freeform 237"/>
            <p:cNvSpPr>
              <a:spLocks/>
            </p:cNvSpPr>
            <p:nvPr/>
          </p:nvSpPr>
          <p:spPr bwMode="auto">
            <a:xfrm>
              <a:off x="1596" y="2811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9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4" y="61"/>
                </a:cxn>
                <a:cxn ang="0">
                  <a:pos x="9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1"/>
                  </a:lnTo>
                  <a:lnTo>
                    <a:pt x="9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4" name="Line 238"/>
            <p:cNvSpPr>
              <a:spLocks noChangeShapeType="1"/>
            </p:cNvSpPr>
            <p:nvPr/>
          </p:nvSpPr>
          <p:spPr bwMode="auto">
            <a:xfrm>
              <a:off x="1645" y="2806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5" name="Line 239"/>
            <p:cNvSpPr>
              <a:spLocks noChangeShapeType="1"/>
            </p:cNvSpPr>
            <p:nvPr/>
          </p:nvSpPr>
          <p:spPr bwMode="auto">
            <a:xfrm>
              <a:off x="1649" y="2900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6" name="Line 240"/>
            <p:cNvSpPr>
              <a:spLocks noChangeShapeType="1"/>
            </p:cNvSpPr>
            <p:nvPr/>
          </p:nvSpPr>
          <p:spPr bwMode="auto">
            <a:xfrm>
              <a:off x="1745" y="2806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7" name="Line 241"/>
            <p:cNvSpPr>
              <a:spLocks noChangeShapeType="1"/>
            </p:cNvSpPr>
            <p:nvPr/>
          </p:nvSpPr>
          <p:spPr bwMode="auto">
            <a:xfrm flipH="1">
              <a:off x="1534" y="2851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8" name="Line 242"/>
            <p:cNvSpPr>
              <a:spLocks noChangeShapeType="1"/>
            </p:cNvSpPr>
            <p:nvPr/>
          </p:nvSpPr>
          <p:spPr bwMode="auto">
            <a:xfrm>
              <a:off x="1749" y="2820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9" name="Line 243"/>
            <p:cNvSpPr>
              <a:spLocks noChangeShapeType="1"/>
            </p:cNvSpPr>
            <p:nvPr/>
          </p:nvSpPr>
          <p:spPr bwMode="auto">
            <a:xfrm>
              <a:off x="1747" y="2890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0" name="Line 244"/>
            <p:cNvSpPr>
              <a:spLocks noChangeShapeType="1"/>
            </p:cNvSpPr>
            <p:nvPr/>
          </p:nvSpPr>
          <p:spPr bwMode="auto">
            <a:xfrm flipV="1">
              <a:off x="1866" y="2700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1" name="Line 245"/>
            <p:cNvSpPr>
              <a:spLocks noChangeShapeType="1"/>
            </p:cNvSpPr>
            <p:nvPr/>
          </p:nvSpPr>
          <p:spPr bwMode="auto">
            <a:xfrm flipV="1">
              <a:off x="1531" y="2400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2" name="Line 246"/>
            <p:cNvSpPr>
              <a:spLocks noChangeShapeType="1"/>
            </p:cNvSpPr>
            <p:nvPr/>
          </p:nvSpPr>
          <p:spPr bwMode="auto">
            <a:xfrm>
              <a:off x="4637" y="2909"/>
              <a:ext cx="17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3" name="Line 247"/>
            <p:cNvSpPr>
              <a:spLocks noChangeShapeType="1"/>
            </p:cNvSpPr>
            <p:nvPr/>
          </p:nvSpPr>
          <p:spPr bwMode="auto">
            <a:xfrm>
              <a:off x="3745" y="2902"/>
              <a:ext cx="15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4" name="Line 248"/>
            <p:cNvSpPr>
              <a:spLocks noChangeShapeType="1"/>
            </p:cNvSpPr>
            <p:nvPr/>
          </p:nvSpPr>
          <p:spPr bwMode="auto">
            <a:xfrm flipV="1">
              <a:off x="3901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5" name="Line 249"/>
            <p:cNvSpPr>
              <a:spLocks noChangeShapeType="1"/>
            </p:cNvSpPr>
            <p:nvPr/>
          </p:nvSpPr>
          <p:spPr bwMode="auto">
            <a:xfrm>
              <a:off x="2847" y="2914"/>
              <a:ext cx="16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6" name="Line 250"/>
            <p:cNvSpPr>
              <a:spLocks noChangeShapeType="1"/>
            </p:cNvSpPr>
            <p:nvPr/>
          </p:nvSpPr>
          <p:spPr bwMode="auto">
            <a:xfrm flipV="1">
              <a:off x="3009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7" name="Line 251"/>
            <p:cNvSpPr>
              <a:spLocks noChangeShapeType="1"/>
            </p:cNvSpPr>
            <p:nvPr/>
          </p:nvSpPr>
          <p:spPr bwMode="auto">
            <a:xfrm>
              <a:off x="1948" y="2879"/>
              <a:ext cx="17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8" name="Line 252"/>
            <p:cNvSpPr>
              <a:spLocks noChangeShapeType="1"/>
            </p:cNvSpPr>
            <p:nvPr/>
          </p:nvSpPr>
          <p:spPr bwMode="auto">
            <a:xfrm flipV="1">
              <a:off x="2118" y="2844"/>
              <a:ext cx="1" cy="2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9" name="Line 253"/>
            <p:cNvSpPr>
              <a:spLocks noChangeShapeType="1"/>
            </p:cNvSpPr>
            <p:nvPr/>
          </p:nvSpPr>
          <p:spPr bwMode="auto">
            <a:xfrm>
              <a:off x="1240" y="2808"/>
              <a:ext cx="1" cy="2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0" name="Freeform 254"/>
            <p:cNvSpPr>
              <a:spLocks/>
            </p:cNvSpPr>
            <p:nvPr/>
          </p:nvSpPr>
          <p:spPr bwMode="auto">
            <a:xfrm>
              <a:off x="1872" y="3213"/>
              <a:ext cx="96" cy="81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48" y="81"/>
                </a:cxn>
                <a:cxn ang="0">
                  <a:pos x="0" y="0"/>
                </a:cxn>
                <a:cxn ang="0">
                  <a:pos x="96" y="0"/>
                </a:cxn>
              </a:cxnLst>
              <a:rect l="0" t="0" r="r" b="b"/>
              <a:pathLst>
                <a:path w="96" h="81">
                  <a:moveTo>
                    <a:pt x="96" y="0"/>
                  </a:moveTo>
                  <a:lnTo>
                    <a:pt x="48" y="81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2" name="Freeform 256"/>
            <p:cNvSpPr>
              <a:spLocks/>
            </p:cNvSpPr>
            <p:nvPr/>
          </p:nvSpPr>
          <p:spPr bwMode="auto">
            <a:xfrm>
              <a:off x="1872" y="2176"/>
              <a:ext cx="2692" cy="822"/>
            </a:xfrm>
            <a:custGeom>
              <a:avLst/>
              <a:gdLst/>
              <a:ahLst/>
              <a:cxnLst>
                <a:cxn ang="0">
                  <a:pos x="3444" y="0"/>
                </a:cxn>
                <a:cxn ang="0">
                  <a:pos x="3407" y="123"/>
                </a:cxn>
                <a:cxn ang="0">
                  <a:pos x="3407" y="340"/>
                </a:cxn>
                <a:cxn ang="0">
                  <a:pos x="3296" y="588"/>
                </a:cxn>
                <a:cxn ang="0">
                  <a:pos x="2852" y="588"/>
                </a:cxn>
                <a:cxn ang="0">
                  <a:pos x="2593" y="619"/>
                </a:cxn>
                <a:cxn ang="0">
                  <a:pos x="1296" y="619"/>
                </a:cxn>
                <a:cxn ang="0">
                  <a:pos x="889" y="588"/>
                </a:cxn>
                <a:cxn ang="0">
                  <a:pos x="370" y="588"/>
                </a:cxn>
                <a:cxn ang="0">
                  <a:pos x="111" y="526"/>
                </a:cxn>
                <a:cxn ang="0">
                  <a:pos x="0" y="557"/>
                </a:cxn>
                <a:cxn ang="0">
                  <a:pos x="0" y="702"/>
                </a:cxn>
              </a:cxnLst>
              <a:rect l="0" t="0" r="r" b="b"/>
              <a:pathLst>
                <a:path w="3444" h="702">
                  <a:moveTo>
                    <a:pt x="3444" y="0"/>
                  </a:moveTo>
                  <a:lnTo>
                    <a:pt x="3407" y="123"/>
                  </a:lnTo>
                  <a:lnTo>
                    <a:pt x="3407" y="340"/>
                  </a:lnTo>
                  <a:lnTo>
                    <a:pt x="3296" y="588"/>
                  </a:lnTo>
                  <a:lnTo>
                    <a:pt x="2852" y="588"/>
                  </a:lnTo>
                  <a:lnTo>
                    <a:pt x="2593" y="619"/>
                  </a:lnTo>
                  <a:lnTo>
                    <a:pt x="1296" y="619"/>
                  </a:lnTo>
                  <a:lnTo>
                    <a:pt x="889" y="588"/>
                  </a:lnTo>
                  <a:lnTo>
                    <a:pt x="370" y="588"/>
                  </a:lnTo>
                  <a:lnTo>
                    <a:pt x="111" y="526"/>
                  </a:lnTo>
                  <a:lnTo>
                    <a:pt x="0" y="557"/>
                  </a:lnTo>
                  <a:lnTo>
                    <a:pt x="0" y="702"/>
                  </a:lnTo>
                </a:path>
              </a:pathLst>
            </a:custGeom>
            <a:noFill/>
            <a:ln w="77788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3" name="Line 257"/>
            <p:cNvSpPr>
              <a:spLocks noChangeShapeType="1"/>
            </p:cNvSpPr>
            <p:nvPr/>
          </p:nvSpPr>
          <p:spPr bwMode="auto">
            <a:xfrm>
              <a:off x="1896" y="2992"/>
              <a:ext cx="32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EA9DFC1-E4E2-4BD4-B8DA-1C9C2D66A1F0}" type="slidenum">
              <a:rPr lang="en-US"/>
              <a:pPr/>
              <a:t>3</a:t>
            </a:fld>
            <a:endParaRPr lang="en-US"/>
          </a:p>
        </p:txBody>
      </p:sp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Encoding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228725"/>
            <a:ext cx="8650287" cy="5027613"/>
          </a:xfrm>
        </p:spPr>
        <p:txBody>
          <a:bodyPr/>
          <a:lstStyle/>
          <a:p>
            <a:r>
              <a:rPr lang="en-US" sz="2800"/>
              <a:t>Encoding - the opposite of decoding - the conversion of an </a:t>
            </a:r>
            <a:r>
              <a:rPr lang="en-US" sz="2800" i="1"/>
              <a:t>m</a:t>
            </a:r>
            <a:r>
              <a:rPr lang="en-US" sz="2800"/>
              <a:t>-bit input code to a </a:t>
            </a:r>
            <a:r>
              <a:rPr lang="en-US" sz="2800" i="1"/>
              <a:t>n</a:t>
            </a:r>
            <a:r>
              <a:rPr lang="en-US" sz="2800"/>
              <a:t>-bit output code with 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£ </a:t>
            </a:r>
            <a:r>
              <a:rPr lang="en-US" sz="2800" i="1"/>
              <a:t>m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£ </a:t>
            </a:r>
            <a:r>
              <a:rPr lang="en-US" sz="2800"/>
              <a:t> 2</a:t>
            </a:r>
            <a:r>
              <a:rPr lang="en-US" sz="2800" i="1" baseline="30000"/>
              <a:t>n  </a:t>
            </a:r>
            <a:r>
              <a:rPr lang="en-US" sz="2800"/>
              <a:t>such that each valid code word produces a unique output code</a:t>
            </a:r>
          </a:p>
          <a:p>
            <a:r>
              <a:rPr lang="en-US" sz="2800"/>
              <a:t>Circuits that perform encoding are called </a:t>
            </a:r>
            <a:r>
              <a:rPr lang="en-US" sz="2800" i="1"/>
              <a:t>encoders</a:t>
            </a:r>
          </a:p>
          <a:p>
            <a:r>
              <a:rPr lang="en-US" sz="2800"/>
              <a:t>An encoder has 2</a:t>
            </a:r>
            <a:r>
              <a:rPr lang="en-US" sz="2800" i="1" baseline="30000"/>
              <a:t>n</a:t>
            </a:r>
            <a:r>
              <a:rPr lang="en-US" sz="2800"/>
              <a:t> (or fewer) input lines and </a:t>
            </a:r>
            <a:r>
              <a:rPr lang="en-US" sz="2800" i="1"/>
              <a:t>n</a:t>
            </a:r>
            <a:r>
              <a:rPr lang="en-US" sz="2800"/>
              <a:t> output lines which generate the binary code corresponding to the input values</a:t>
            </a:r>
          </a:p>
          <a:p>
            <a:r>
              <a:rPr lang="en-US" sz="2800"/>
              <a:t>Typically, an encoder converts a code containing exactly one bit that is 1 to a binary code corres-ponding to the position in which the 1 appears.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1F8BA26B-CBEA-4119-999E-C08DF5B5641B}" type="slidenum">
              <a:rPr lang="en-US"/>
              <a:pPr/>
              <a:t>30</a:t>
            </a:fld>
            <a:endParaRPr lang="en-US"/>
          </a:p>
        </p:txBody>
      </p:sp>
      <p:sp>
        <p:nvSpPr>
          <p:cNvPr id="640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Carry Lookahead</a:t>
            </a:r>
          </a:p>
        </p:txBody>
      </p:sp>
      <p:sp>
        <p:nvSpPr>
          <p:cNvPr id="640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Given Stage i from a Full Adder, we know that there will be a </a:t>
            </a:r>
            <a:r>
              <a:rPr lang="en-US" sz="2800" u="sng">
                <a:cs typeface="Times New Roman" pitchFamily="18" charset="0"/>
              </a:rPr>
              <a:t>carry generated</a:t>
            </a:r>
            <a:r>
              <a:rPr lang="en-US" sz="2800">
                <a:cs typeface="Times New Roman" pitchFamily="18" charset="0"/>
              </a:rPr>
              <a:t> when A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= B</a:t>
            </a:r>
            <a:r>
              <a:rPr lang="en-US" sz="2800" baseline="-25000">
                <a:cs typeface="Times New Roman" pitchFamily="18" charset="0"/>
              </a:rPr>
              <a:t>i </a:t>
            </a:r>
            <a:r>
              <a:rPr lang="en-US" sz="2800">
                <a:cs typeface="Times New Roman" pitchFamily="18" charset="0"/>
              </a:rPr>
              <a:t>= "1", whether or not there is a carry-in.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Alternately, there will be                                      a </a:t>
            </a:r>
            <a:r>
              <a:rPr lang="en-US" sz="2800" u="sng">
                <a:cs typeface="Times New Roman" pitchFamily="18" charset="0"/>
              </a:rPr>
              <a:t>carry propagated</a:t>
            </a:r>
            <a:r>
              <a:rPr lang="en-US" sz="2800">
                <a:cs typeface="Times New Roman" pitchFamily="18" charset="0"/>
              </a:rPr>
              <a:t> if the                                          “half-sum” is "1" and a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carry-in, C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occurs.   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These two signal conditions                                     are called </a:t>
            </a:r>
            <a:r>
              <a:rPr lang="en-US" sz="2800" i="1">
                <a:cs typeface="Times New Roman" pitchFamily="18" charset="0"/>
              </a:rPr>
              <a:t>generate,</a:t>
            </a:r>
            <a:r>
              <a:rPr lang="en-US" sz="2800">
                <a:cs typeface="Times New Roman" pitchFamily="18" charset="0"/>
              </a:rPr>
              <a:t> denoted                                      as G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 i="1">
                <a:cs typeface="Times New Roman" pitchFamily="18" charset="0"/>
              </a:rPr>
              <a:t>propagate</a:t>
            </a:r>
            <a:r>
              <a:rPr lang="en-US" sz="2800">
                <a:cs typeface="Times New Roman" pitchFamily="18" charset="0"/>
              </a:rPr>
              <a:t>, denoted                              as P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respectively and are                                                        identified in the circuit:     </a:t>
            </a:r>
            <a:endParaRPr lang="en-US" sz="2800"/>
          </a:p>
        </p:txBody>
      </p:sp>
      <p:grpSp>
        <p:nvGrpSpPr>
          <p:cNvPr id="2" name="Group 1168"/>
          <p:cNvGrpSpPr>
            <a:grpSpLocks/>
          </p:cNvGrpSpPr>
          <p:nvPr/>
        </p:nvGrpSpPr>
        <p:grpSpPr bwMode="auto">
          <a:xfrm>
            <a:off x="5889625" y="2203450"/>
            <a:ext cx="2828925" cy="4019550"/>
            <a:chOff x="3710" y="1388"/>
            <a:chExt cx="1782" cy="2532"/>
          </a:xfrm>
        </p:grpSpPr>
        <p:grpSp>
          <p:nvGrpSpPr>
            <p:cNvPr id="3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640110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0111" name="Freeform 1135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40112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0113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14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640116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0117" name="Freeform 11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40118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19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0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1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2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3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4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5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6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7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8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9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0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1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2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A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3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B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4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 err="1"/>
                <a:t>C</a:t>
              </a:r>
              <a:r>
                <a:rPr lang="en-US" sz="2800" u="none" baseline="-25000" dirty="0" err="1"/>
                <a:t>i</a:t>
              </a:r>
              <a:endParaRPr lang="en-US" sz="2800" u="none" baseline="-25000" dirty="0"/>
            </a:p>
          </p:txBody>
        </p:sp>
        <p:sp>
          <p:nvSpPr>
            <p:cNvPr id="640135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u="none" baseline="0" dirty="0"/>
                <a:t>C</a:t>
              </a:r>
              <a:r>
                <a:rPr lang="en-US" sz="2800" u="none" baseline="-25000" dirty="0"/>
                <a:t>i+1</a:t>
              </a:r>
            </a:p>
          </p:txBody>
        </p:sp>
        <p:sp>
          <p:nvSpPr>
            <p:cNvPr id="640136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 err="1"/>
                <a:t>G</a:t>
              </a:r>
              <a:r>
                <a:rPr lang="en-US" sz="2800" u="none" baseline="-25000" dirty="0" err="1"/>
                <a:t>i</a:t>
              </a:r>
              <a:endParaRPr lang="en-US" sz="2800" u="none" baseline="-25000" dirty="0"/>
            </a:p>
          </p:txBody>
        </p:sp>
        <p:sp>
          <p:nvSpPr>
            <p:cNvPr id="640137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u="none" baseline="0" dirty="0"/>
                <a:t>P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8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39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0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1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2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S</a:t>
              </a:r>
              <a:r>
                <a:rPr lang="en-US" sz="2800" u="none" baseline="-25000" dirty="0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332" y="1632543"/>
            <a:ext cx="5851513" cy="210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11A5CC06-FDA6-4E31-A0CE-334897992454}" type="slidenum">
              <a:rPr lang="en-US"/>
              <a:pPr/>
              <a:t>32</a:t>
            </a:fld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(continued)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cs typeface="Times New Roman" pitchFamily="18" charset="0"/>
              </a:rPr>
              <a:t>In the ripple carry adder:</a:t>
            </a:r>
          </a:p>
          <a:p>
            <a:pPr marL="742950" lvl="1" indent="-285750"/>
            <a:r>
              <a:rPr lang="en-US" sz="2400" dirty="0" err="1">
                <a:cs typeface="Times New Roman" pitchFamily="18" charset="0"/>
              </a:rPr>
              <a:t>Gi</a:t>
            </a:r>
            <a:r>
              <a:rPr lang="en-US" sz="2400" dirty="0">
                <a:cs typeface="Times New Roman" pitchFamily="18" charset="0"/>
              </a:rPr>
              <a:t>, Pi, and Si are </a:t>
            </a:r>
            <a:r>
              <a:rPr lang="en-US" sz="2400" u="sng" dirty="0">
                <a:cs typeface="Times New Roman" pitchFamily="18" charset="0"/>
              </a:rPr>
              <a:t>local</a:t>
            </a:r>
            <a:r>
              <a:rPr lang="en-US" sz="2400" dirty="0">
                <a:cs typeface="Times New Roman" pitchFamily="18" charset="0"/>
              </a:rPr>
              <a:t> to each cell of the adder</a:t>
            </a:r>
          </a:p>
          <a:p>
            <a:pPr marL="742950" lvl="1" indent="-285750"/>
            <a:r>
              <a:rPr lang="en-US" sz="2400" dirty="0" err="1">
                <a:cs typeface="Times New Roman" pitchFamily="18" charset="0"/>
              </a:rPr>
              <a:t>Ci</a:t>
            </a:r>
            <a:r>
              <a:rPr lang="en-US" sz="2400" dirty="0">
                <a:cs typeface="Times New Roman" pitchFamily="18" charset="0"/>
              </a:rPr>
              <a:t> is also local each cell</a:t>
            </a:r>
          </a:p>
          <a:p>
            <a:pPr marL="342900" indent="-342900"/>
            <a:r>
              <a:rPr lang="en-US" sz="2800" dirty="0">
                <a:cs typeface="Times New Roman" pitchFamily="18" charset="0"/>
              </a:rPr>
              <a:t>In the carry </a:t>
            </a:r>
            <a:r>
              <a:rPr lang="en-US" sz="2800" dirty="0" err="1">
                <a:cs typeface="Times New Roman" pitchFamily="18" charset="0"/>
              </a:rPr>
              <a:t>lookahead</a:t>
            </a:r>
            <a:r>
              <a:rPr lang="en-US" sz="2800" dirty="0">
                <a:cs typeface="Times New Roman" pitchFamily="18" charset="0"/>
              </a:rPr>
              <a:t> adder, in order to reduce the length of the carry chain, </a:t>
            </a:r>
            <a:r>
              <a:rPr lang="en-US" sz="2800" dirty="0" err="1">
                <a:cs typeface="Times New Roman" pitchFamily="18" charset="0"/>
              </a:rPr>
              <a:t>Ci</a:t>
            </a:r>
            <a:r>
              <a:rPr lang="en-US" sz="2800" dirty="0">
                <a:cs typeface="Times New Roman" pitchFamily="18" charset="0"/>
              </a:rPr>
              <a:t> is changed to a more global function spanning multiple cells</a:t>
            </a:r>
          </a:p>
          <a:p>
            <a:pPr marL="342900" indent="-342900"/>
            <a:r>
              <a:rPr lang="en-US" sz="2800" dirty="0">
                <a:cs typeface="Times New Roman" pitchFamily="18" charset="0"/>
              </a:rPr>
              <a:t>Defining the equations for the Full Adder in term of the P</a:t>
            </a:r>
            <a:r>
              <a:rPr lang="en-US" sz="2800" baseline="-25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dirty="0" err="1">
                <a:cs typeface="Times New Roman" pitchFamily="18" charset="0"/>
              </a:rPr>
              <a:t>G</a:t>
            </a:r>
            <a:r>
              <a:rPr lang="en-US" sz="2800" baseline="-250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 marL="342900" indent="-342900"/>
            <a:endParaRPr lang="en-US" sz="2800" dirty="0">
              <a:cs typeface="Times New Roman" pitchFamily="18" charset="0"/>
            </a:endParaRPr>
          </a:p>
          <a:p>
            <a:pPr marL="342900" indent="-342900"/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Carry </a:t>
            </a:r>
            <a:r>
              <a:rPr lang="en-US" dirty="0" err="1" smtClean="0">
                <a:solidFill>
                  <a:schemeClr val="tx1"/>
                </a:solidFill>
              </a:rPr>
              <a:t>Lookahead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987478" y="4909640"/>
            <a:ext cx="4404028" cy="527366"/>
            <a:chOff x="1123" y="1374"/>
            <a:chExt cx="3098" cy="335"/>
          </a:xfrm>
        </p:grpSpPr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4172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7" name="Rectangle 81"/>
            <p:cNvSpPr>
              <a:spLocks noChangeArrowheads="1"/>
            </p:cNvSpPr>
            <p:nvPr/>
          </p:nvSpPr>
          <p:spPr bwMode="auto">
            <a:xfrm>
              <a:off x="3922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 err="1">
                  <a:solidFill>
                    <a:srgbClr val="000000"/>
                  </a:solidFill>
                </a:rPr>
                <a:t>i</a:t>
              </a:r>
              <a:endParaRPr lang="en-US" sz="2400" u="none" baseline="0" dirty="0"/>
            </a:p>
          </p:txBody>
        </p:sp>
        <p:sp>
          <p:nvSpPr>
            <p:cNvPr id="8" name="Rectangle 82"/>
            <p:cNvSpPr>
              <a:spLocks noChangeArrowheads="1"/>
            </p:cNvSpPr>
            <p:nvPr/>
          </p:nvSpPr>
          <p:spPr bwMode="auto">
            <a:xfrm>
              <a:off x="3436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 err="1">
                  <a:solidFill>
                    <a:srgbClr val="000000"/>
                  </a:solidFill>
                </a:rPr>
                <a:t>i</a:t>
              </a:r>
              <a:endParaRPr lang="en-US" sz="2400" u="none" baseline="0" dirty="0"/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2204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0" name="Rectangle 84"/>
            <p:cNvSpPr>
              <a:spLocks noChangeArrowheads="1"/>
            </p:cNvSpPr>
            <p:nvPr/>
          </p:nvSpPr>
          <p:spPr bwMode="auto">
            <a:xfrm>
              <a:off x="1725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1" name="Rectangle 85"/>
            <p:cNvSpPr>
              <a:spLocks noChangeArrowheads="1"/>
            </p:cNvSpPr>
            <p:nvPr/>
          </p:nvSpPr>
          <p:spPr bwMode="auto">
            <a:xfrm>
              <a:off x="1239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2" name="Rectangle 86"/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B</a:t>
              </a:r>
              <a:endParaRPr lang="en-US" sz="2400" u="none" baseline="0" dirty="0"/>
            </a:p>
          </p:txBody>
        </p:sp>
        <p:sp>
          <p:nvSpPr>
            <p:cNvPr id="13" name="Rectangle 87"/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/>
            </a:p>
          </p:txBody>
        </p:sp>
        <p:sp>
          <p:nvSpPr>
            <p:cNvPr id="14" name="Rectangle 88"/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G</a:t>
              </a:r>
              <a:endParaRPr lang="en-US" sz="2400" u="none" baseline="0"/>
            </a:p>
          </p:txBody>
        </p:sp>
        <p:sp>
          <p:nvSpPr>
            <p:cNvPr id="15" name="Rectangle 89"/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B</a:t>
              </a:r>
              <a:endParaRPr lang="en-US" sz="2400" u="none" baseline="0"/>
            </a:p>
          </p:txBody>
        </p:sp>
        <p:sp>
          <p:nvSpPr>
            <p:cNvPr id="16" name="Rectangle 90"/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/>
            </a:p>
          </p:txBody>
        </p:sp>
        <p:sp>
          <p:nvSpPr>
            <p:cNvPr id="17" name="Rectangle 91"/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P</a:t>
              </a:r>
              <a:endParaRPr lang="en-US" sz="2400" u="none" baseline="0"/>
            </a:p>
          </p:txBody>
        </p:sp>
        <p:sp>
          <p:nvSpPr>
            <p:cNvPr id="18" name="Rectangle 92"/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19" name="Rectangle 93"/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20" name="Rectangle 94"/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988735" y="5392573"/>
            <a:ext cx="4783393" cy="521602"/>
            <a:chOff x="1098" y="1944"/>
            <a:chExt cx="3574" cy="335"/>
          </a:xfrm>
        </p:grpSpPr>
        <p:sp>
          <p:nvSpPr>
            <p:cNvPr id="22" name="Rectangle 96"/>
            <p:cNvSpPr>
              <a:spLocks noChangeArrowheads="1"/>
            </p:cNvSpPr>
            <p:nvPr/>
          </p:nvSpPr>
          <p:spPr bwMode="auto">
            <a:xfrm>
              <a:off x="4623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3" name="Rectangle 97"/>
            <p:cNvSpPr>
              <a:spLocks noChangeArrowheads="1"/>
            </p:cNvSpPr>
            <p:nvPr/>
          </p:nvSpPr>
          <p:spPr bwMode="auto">
            <a:xfrm>
              <a:off x="4358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4" name="Rectangle 98"/>
            <p:cNvSpPr>
              <a:spLocks noChangeArrowheads="1"/>
            </p:cNvSpPr>
            <p:nvPr/>
          </p:nvSpPr>
          <p:spPr bwMode="auto">
            <a:xfrm>
              <a:off x="396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>
              <a:off x="3443" y="206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>
                  <a:solidFill>
                    <a:srgbClr val="000000"/>
                  </a:solidFill>
                </a:rPr>
                <a:t>1</a:t>
              </a:r>
              <a:endParaRPr lang="en-US" sz="2400" u="none" baseline="0" dirty="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>
              <a:off x="3285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7" name="Rectangle 101"/>
            <p:cNvSpPr>
              <a:spLocks noChangeArrowheads="1"/>
            </p:cNvSpPr>
            <p:nvPr/>
          </p:nvSpPr>
          <p:spPr bwMode="auto">
            <a:xfrm>
              <a:off x="214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8" name="Rectangle 102"/>
            <p:cNvSpPr>
              <a:spLocks noChangeArrowheads="1"/>
            </p:cNvSpPr>
            <p:nvPr/>
          </p:nvSpPr>
          <p:spPr bwMode="auto">
            <a:xfrm>
              <a:off x="1656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9" name="Rectangle 103"/>
            <p:cNvSpPr>
              <a:spLocks noChangeArrowheads="1"/>
            </p:cNvSpPr>
            <p:nvPr/>
          </p:nvSpPr>
          <p:spPr bwMode="auto">
            <a:xfrm>
              <a:off x="123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30" name="Rectangle 104"/>
            <p:cNvSpPr>
              <a:spLocks noChangeArrowheads="1"/>
            </p:cNvSpPr>
            <p:nvPr/>
          </p:nvSpPr>
          <p:spPr bwMode="auto">
            <a:xfrm>
              <a:off x="4456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sz="2400" u="none" baseline="0" dirty="0"/>
            </a:p>
          </p:txBody>
        </p:sp>
        <p:sp>
          <p:nvSpPr>
            <p:cNvPr id="31" name="Rectangle 105"/>
            <p:cNvSpPr>
              <a:spLocks noChangeArrowheads="1"/>
            </p:cNvSpPr>
            <p:nvPr/>
          </p:nvSpPr>
          <p:spPr bwMode="auto">
            <a:xfrm>
              <a:off x="4242" y="19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P</a:t>
              </a:r>
              <a:endParaRPr lang="en-US" sz="2400" u="none" baseline="0" dirty="0"/>
            </a:p>
          </p:txBody>
        </p:sp>
        <p:sp>
          <p:nvSpPr>
            <p:cNvPr id="32" name="Rectangle 106"/>
            <p:cNvSpPr>
              <a:spLocks noChangeArrowheads="1"/>
            </p:cNvSpPr>
            <p:nvPr/>
          </p:nvSpPr>
          <p:spPr bwMode="auto">
            <a:xfrm>
              <a:off x="3777" y="1969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G</a:t>
              </a:r>
              <a:endParaRPr lang="en-US" sz="2400" u="none" baseline="0" dirty="0"/>
            </a:p>
          </p:txBody>
        </p:sp>
        <p:sp>
          <p:nvSpPr>
            <p:cNvPr id="33" name="Rectangle 107"/>
            <p:cNvSpPr>
              <a:spLocks noChangeArrowheads="1"/>
            </p:cNvSpPr>
            <p:nvPr/>
          </p:nvSpPr>
          <p:spPr bwMode="auto">
            <a:xfrm>
              <a:off x="3119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34" name="Rectangle 108"/>
            <p:cNvSpPr>
              <a:spLocks noChangeArrowheads="1"/>
            </p:cNvSpPr>
            <p:nvPr/>
          </p:nvSpPr>
          <p:spPr bwMode="auto">
            <a:xfrm>
              <a:off x="1974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540" y="19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P</a:t>
              </a:r>
              <a:endParaRPr lang="en-US" sz="2400" u="none" baseline="0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098" y="1969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37" name="Rectangle 111"/>
            <p:cNvSpPr>
              <a:spLocks noChangeArrowheads="1"/>
            </p:cNvSpPr>
            <p:nvPr/>
          </p:nvSpPr>
          <p:spPr bwMode="auto">
            <a:xfrm>
              <a:off x="4074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38" name="Rectangle 112"/>
            <p:cNvSpPr>
              <a:spLocks noChangeArrowheads="1"/>
            </p:cNvSpPr>
            <p:nvPr/>
          </p:nvSpPr>
          <p:spPr bwMode="auto">
            <a:xfrm>
              <a:off x="3600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39" name="Rectangle 113"/>
            <p:cNvSpPr>
              <a:spLocks noChangeArrowheads="1"/>
            </p:cNvSpPr>
            <p:nvPr/>
          </p:nvSpPr>
          <p:spPr bwMode="auto">
            <a:xfrm>
              <a:off x="1764" y="1944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40" name="Rectangle 114"/>
            <p:cNvSpPr>
              <a:spLocks noChangeArrowheads="1"/>
            </p:cNvSpPr>
            <p:nvPr/>
          </p:nvSpPr>
          <p:spPr bwMode="auto">
            <a:xfrm>
              <a:off x="1360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41" name="Rectangle 115"/>
            <p:cNvSpPr>
              <a:spLocks noChangeArrowheads="1"/>
            </p:cNvSpPr>
            <p:nvPr/>
          </p:nvSpPr>
          <p:spPr bwMode="auto">
            <a:xfrm>
              <a:off x="3344" y="2048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</p:grp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63" y="1509712"/>
            <a:ext cx="7443450" cy="26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4-bit Carry Look-ahead Adder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 descr="http://t1.gstatic.com/images?q=tbn:ANd9GcT4dT4gX5QjX57w84BGYbs-ZPrnWUksjIL_bUvdH2FcugXocx0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934" y="1570344"/>
            <a:ext cx="7260609" cy="40022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4-bit Carry Look-ahead Adder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lum bright="-9000" contrast="20000"/>
          </a:blip>
          <a:srcRect/>
          <a:stretch>
            <a:fillRect/>
          </a:stretch>
        </p:blipFill>
        <p:spPr bwMode="auto">
          <a:xfrm>
            <a:off x="272635" y="1541983"/>
            <a:ext cx="8632660" cy="3876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A8695606-53F9-4055-BC76-17B849B1C6E6}" type="slidenum">
              <a:rPr lang="en-US"/>
              <a:pPr/>
              <a:t>36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 Development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50950"/>
            <a:ext cx="7772400" cy="5027613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en-US" sz="2400" baseline="-25000" dirty="0"/>
              <a:t>i+1</a:t>
            </a:r>
            <a:r>
              <a:rPr lang="en-US" sz="2400" dirty="0"/>
              <a:t> can be removed from the cells and used to derive a set of carry equations spanning multiple cells. </a:t>
            </a:r>
          </a:p>
          <a:p>
            <a:r>
              <a:rPr lang="en-US" sz="2400" dirty="0"/>
              <a:t>Beginning at the cell 0 with carry in C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683040" name="Rectangle 32"/>
          <p:cNvSpPr>
            <a:spLocks noChangeArrowheads="1"/>
          </p:cNvSpPr>
          <p:nvPr/>
        </p:nvSpPr>
        <p:spPr bwMode="auto">
          <a:xfrm>
            <a:off x="1158875" y="2639576"/>
            <a:ext cx="2298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P</a:t>
            </a:r>
            <a:r>
              <a:rPr lang="en-US" sz="2400" b="1" u="none" dirty="0" smtClean="0">
                <a:solidFill>
                  <a:srgbClr val="000000"/>
                </a:solidFill>
              </a:rPr>
              <a:t>0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C</a:t>
            </a:r>
            <a:r>
              <a:rPr lang="en-US" sz="2400" b="1" u="none" dirty="0" smtClean="0">
                <a:solidFill>
                  <a:srgbClr val="000000"/>
                </a:solidFill>
              </a:rPr>
              <a:t>0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 </a:t>
            </a:r>
            <a:endParaRPr lang="en-US" sz="2400" b="1" u="none" baseline="0" dirty="0">
              <a:solidFill>
                <a:srgbClr val="000000"/>
              </a:solidFill>
            </a:endParaRPr>
          </a:p>
        </p:txBody>
      </p:sp>
      <p:sp>
        <p:nvSpPr>
          <p:cNvPr id="683081" name="Rectangle 73"/>
          <p:cNvSpPr>
            <a:spLocks noChangeArrowheads="1"/>
          </p:cNvSpPr>
          <p:nvPr/>
        </p:nvSpPr>
        <p:spPr bwMode="auto">
          <a:xfrm>
            <a:off x="1145227" y="4924936"/>
            <a:ext cx="73982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4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</a:t>
            </a:r>
            <a:endParaRPr lang="en-US" sz="2400" b="1" u="none" baseline="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      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= 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P</a:t>
            </a:r>
            <a:r>
              <a:rPr lang="en-US" sz="2400" b="1" u="none" dirty="0" smtClean="0">
                <a:solidFill>
                  <a:srgbClr val="000000"/>
                </a:solidFill>
              </a:rPr>
              <a:t>3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P</a:t>
            </a:r>
            <a:r>
              <a:rPr lang="en-US" sz="2400" b="1" u="none" dirty="0" smtClean="0">
                <a:solidFill>
                  <a:srgbClr val="000000"/>
                </a:solidFill>
              </a:rPr>
              <a:t>2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G</a:t>
            </a:r>
            <a:r>
              <a:rPr lang="en-US" sz="2400" b="1" u="none" dirty="0" smtClean="0">
                <a:solidFill>
                  <a:srgbClr val="000000"/>
                </a:solidFill>
              </a:rPr>
              <a:t>1 </a:t>
            </a:r>
            <a:r>
              <a:rPr lang="en-US" sz="2400" b="1" u="none" baseline="0" dirty="0" smtClean="0">
                <a:solidFill>
                  <a:srgbClr val="000000"/>
                </a:solidFill>
              </a:rPr>
              <a:t>+ 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83089" name="Rectangle 81"/>
          <p:cNvSpPr>
            <a:spLocks noChangeArrowheads="1"/>
          </p:cNvSpPr>
          <p:nvPr/>
        </p:nvSpPr>
        <p:spPr bwMode="auto">
          <a:xfrm>
            <a:off x="1158875" y="3152007"/>
            <a:ext cx="54117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= 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(G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b="1" u="none" baseline="0" dirty="0">
                <a:solidFill>
                  <a:srgbClr val="000000"/>
                </a:solidFill>
              </a:rPr>
              <a:t>     =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83090" name="Rectangle 82"/>
          <p:cNvSpPr>
            <a:spLocks noChangeArrowheads="1"/>
          </p:cNvSpPr>
          <p:nvPr/>
        </p:nvSpPr>
        <p:spPr bwMode="auto">
          <a:xfrm>
            <a:off x="1158875" y="4011176"/>
            <a:ext cx="72469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= 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(G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b="1" u="none" baseline="0" dirty="0">
                <a:solidFill>
                  <a:srgbClr val="000000"/>
                </a:solidFill>
              </a:rPr>
              <a:t>     =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325" y="1384324"/>
            <a:ext cx="7200332" cy="271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680BD94-A7A2-416C-A9F6-06D92E0CA4DB}" type="slidenum">
              <a:rPr lang="en-US"/>
              <a:pPr/>
              <a:t>5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Example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74000" cy="5027613"/>
          </a:xfrm>
        </p:spPr>
        <p:txBody>
          <a:bodyPr/>
          <a:lstStyle/>
          <a:p>
            <a:r>
              <a:rPr lang="en-US" dirty="0"/>
              <a:t>A decimal-to-BCD encoder</a:t>
            </a:r>
          </a:p>
          <a:p>
            <a:pPr lvl="1"/>
            <a:r>
              <a:rPr lang="en-US" dirty="0"/>
              <a:t>Inputs: 10 bits corresponding to decimal digits 0 through 9, (D</a:t>
            </a:r>
            <a:r>
              <a:rPr lang="en-US" baseline="-20000" dirty="0"/>
              <a:t>0</a:t>
            </a:r>
            <a:r>
              <a:rPr lang="en-US" dirty="0"/>
              <a:t>, …, D</a:t>
            </a:r>
            <a:r>
              <a:rPr lang="en-US" baseline="-2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Outputs: 4 bits with BCD codes</a:t>
            </a:r>
          </a:p>
          <a:p>
            <a:pPr lvl="1"/>
            <a:r>
              <a:rPr lang="en-US" dirty="0"/>
              <a:t>Function: If input bit D</a:t>
            </a:r>
            <a:r>
              <a:rPr lang="en-US" baseline="-25000" dirty="0"/>
              <a:t>i</a:t>
            </a:r>
            <a:r>
              <a:rPr lang="en-US" dirty="0"/>
              <a:t> is a 1, then the output (A</a:t>
            </a:r>
            <a:r>
              <a:rPr lang="en-US" baseline="-20000" dirty="0"/>
              <a:t>3</a:t>
            </a:r>
            <a:r>
              <a:rPr lang="en-US" dirty="0"/>
              <a:t>, A</a:t>
            </a:r>
            <a:r>
              <a:rPr lang="en-US" baseline="-20000" dirty="0"/>
              <a:t>2</a:t>
            </a:r>
            <a:r>
              <a:rPr lang="en-US" dirty="0"/>
              <a:t>, A</a:t>
            </a:r>
            <a:r>
              <a:rPr lang="en-US" baseline="-20000" dirty="0"/>
              <a:t>1</a:t>
            </a:r>
            <a:r>
              <a:rPr lang="en-US" dirty="0"/>
              <a:t>, A</a:t>
            </a:r>
            <a:r>
              <a:rPr lang="en-US" baseline="-20000" dirty="0"/>
              <a:t>0</a:t>
            </a:r>
            <a:r>
              <a:rPr lang="en-US" dirty="0"/>
              <a:t>) is the BCD code for </a:t>
            </a:r>
            <a:r>
              <a:rPr lang="en-US" dirty="0" err="1"/>
              <a:t>i</a:t>
            </a:r>
            <a:r>
              <a:rPr lang="en-US" i="1" dirty="0"/>
              <a:t>,</a:t>
            </a:r>
            <a:endParaRPr lang="en-US" dirty="0"/>
          </a:p>
          <a:p>
            <a:r>
              <a:rPr lang="en-US" dirty="0"/>
              <a:t>The truth table could be formed, but alternatively, the equations for each of the four outputs can be obtained directly.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Decimal-to-BCD 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767" y="1711514"/>
            <a:ext cx="4312693" cy="363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9B24EF3-A15E-471E-8297-511886E150E1}" type="slidenum">
              <a:rPr lang="en-US"/>
              <a:pPr/>
              <a:t>7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1020763"/>
          </a:xfrm>
        </p:spPr>
        <p:txBody>
          <a:bodyPr/>
          <a:lstStyle/>
          <a:p>
            <a:r>
              <a:rPr lang="en-US" dirty="0"/>
              <a:t>Encoder Example (continued)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2" y="1177970"/>
            <a:ext cx="4667680" cy="5027613"/>
          </a:xfrm>
        </p:spPr>
        <p:txBody>
          <a:bodyPr/>
          <a:lstStyle/>
          <a:p>
            <a:r>
              <a:rPr lang="en-US" sz="2800" dirty="0"/>
              <a:t>Input D</a:t>
            </a:r>
            <a:r>
              <a:rPr lang="en-US" sz="2800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is a term in equation </a:t>
            </a:r>
            <a:r>
              <a:rPr lang="en-US" sz="2800" i="1" dirty="0" err="1"/>
              <a:t>A</a:t>
            </a:r>
            <a:r>
              <a:rPr lang="en-US" sz="2800" baseline="-20000" dirty="0" err="1"/>
              <a:t>j</a:t>
            </a:r>
            <a:r>
              <a:rPr lang="en-US" sz="2800" baseline="-20000" dirty="0"/>
              <a:t> </a:t>
            </a:r>
            <a:r>
              <a:rPr lang="en-US" sz="2800" dirty="0"/>
              <a:t>if bit </a:t>
            </a:r>
            <a:r>
              <a:rPr lang="en-US" sz="2800" i="1" dirty="0" err="1"/>
              <a:t>A</a:t>
            </a:r>
            <a:r>
              <a:rPr lang="en-US" sz="2800" baseline="-20000" dirty="0" err="1"/>
              <a:t>j</a:t>
            </a:r>
            <a:r>
              <a:rPr lang="en-US" sz="2800" dirty="0"/>
              <a:t> is 1 in the binary value for 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</a:p>
          <a:p>
            <a:r>
              <a:rPr lang="en-US" sz="2800" dirty="0"/>
              <a:t>Equations: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/>
              <a:t> = D</a:t>
            </a:r>
            <a:r>
              <a:rPr lang="en-US" sz="2400" baseline="-25000" dirty="0"/>
              <a:t>8</a:t>
            </a:r>
            <a:r>
              <a:rPr lang="en-US" sz="2400" dirty="0"/>
              <a:t> + D</a:t>
            </a:r>
            <a:r>
              <a:rPr lang="en-US" sz="2400" baseline="-25000" dirty="0"/>
              <a:t>9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= D</a:t>
            </a:r>
            <a:r>
              <a:rPr lang="en-US" sz="2400" baseline="-25000" dirty="0"/>
              <a:t>4</a:t>
            </a:r>
            <a:r>
              <a:rPr lang="en-US" sz="2400" dirty="0"/>
              <a:t> + D</a:t>
            </a:r>
            <a:r>
              <a:rPr lang="en-US" sz="2400" baseline="-25000" dirty="0"/>
              <a:t>5</a:t>
            </a:r>
            <a:r>
              <a:rPr lang="en-US" sz="2400" dirty="0"/>
              <a:t> + D</a:t>
            </a:r>
            <a:r>
              <a:rPr lang="en-US" sz="2400" baseline="-25000" dirty="0"/>
              <a:t>6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= D</a:t>
            </a:r>
            <a:r>
              <a:rPr lang="en-US" sz="2400" baseline="-25000" dirty="0"/>
              <a:t>2</a:t>
            </a:r>
            <a:r>
              <a:rPr lang="en-US" sz="2400" dirty="0"/>
              <a:t> + D</a:t>
            </a:r>
            <a:r>
              <a:rPr lang="en-US" sz="2400" baseline="-25000" dirty="0"/>
              <a:t>3</a:t>
            </a:r>
            <a:r>
              <a:rPr lang="en-US" sz="2400" dirty="0"/>
              <a:t> + D</a:t>
            </a:r>
            <a:r>
              <a:rPr lang="en-US" sz="2400" baseline="-25000" dirty="0"/>
              <a:t>6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 = D</a:t>
            </a:r>
            <a:r>
              <a:rPr lang="en-US" sz="2400" baseline="-25000" dirty="0"/>
              <a:t>1</a:t>
            </a:r>
            <a:r>
              <a:rPr lang="en-US" sz="2400" dirty="0"/>
              <a:t> + D</a:t>
            </a:r>
            <a:r>
              <a:rPr lang="en-US" sz="2400" baseline="-25000" dirty="0"/>
              <a:t>3</a:t>
            </a:r>
            <a:r>
              <a:rPr lang="en-US" sz="2400" dirty="0"/>
              <a:t> + D</a:t>
            </a:r>
            <a:r>
              <a:rPr lang="en-US" sz="2400" baseline="-25000" dirty="0"/>
              <a:t>5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  <a:r>
              <a:rPr lang="en-US" sz="2400" dirty="0"/>
              <a:t> + D</a:t>
            </a:r>
            <a:r>
              <a:rPr lang="en-US" sz="2400" baseline="-25000" dirty="0"/>
              <a:t>9</a:t>
            </a:r>
          </a:p>
          <a:p>
            <a:r>
              <a:rPr lang="en-US" sz="2800" dirty="0"/>
              <a:t>F</a:t>
            </a:r>
            <a:r>
              <a:rPr lang="en-US" sz="2800" baseline="-25000" dirty="0"/>
              <a:t>1</a:t>
            </a:r>
            <a:r>
              <a:rPr lang="en-US" sz="2800" dirty="0"/>
              <a:t> = D</a:t>
            </a:r>
            <a:r>
              <a:rPr lang="en-US" sz="2800" baseline="-25000" dirty="0"/>
              <a:t>6</a:t>
            </a:r>
            <a:r>
              <a:rPr lang="en-US" sz="2800" dirty="0"/>
              <a:t> + D</a:t>
            </a:r>
            <a:r>
              <a:rPr lang="en-US" sz="2800" baseline="-25000" dirty="0"/>
              <a:t>7</a:t>
            </a:r>
            <a:r>
              <a:rPr lang="en-US" sz="2800" dirty="0"/>
              <a:t> can be extracted from A</a:t>
            </a:r>
            <a:r>
              <a:rPr lang="en-US" sz="2800" baseline="-25000" dirty="0"/>
              <a:t>2</a:t>
            </a:r>
            <a:r>
              <a:rPr lang="en-US" sz="2800" dirty="0"/>
              <a:t> and A</a:t>
            </a:r>
            <a:r>
              <a:rPr lang="en-US" sz="2800" baseline="-25000" dirty="0"/>
              <a:t>1</a:t>
            </a:r>
            <a:r>
              <a:rPr lang="en-US" sz="2800" dirty="0"/>
              <a:t> Is there any cost saving?</a:t>
            </a:r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/>
          <a:srcRect l="4020" r="2042"/>
          <a:stretch>
            <a:fillRect/>
          </a:stretch>
        </p:blipFill>
        <p:spPr bwMode="auto">
          <a:xfrm>
            <a:off x="4763067" y="1224529"/>
            <a:ext cx="4339989" cy="38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Example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647700">
              <a:buFontTx/>
              <a:buNone/>
            </a:pPr>
            <a:r>
              <a:rPr lang="en-US" sz="2000" dirty="0" smtClean="0"/>
              <a:t>A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D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9</a:t>
            </a:r>
          </a:p>
          <a:p>
            <a:pPr lvl="1" indent="-647700">
              <a:buFontTx/>
              <a:buNone/>
            </a:pP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D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7</a:t>
            </a:r>
          </a:p>
          <a:p>
            <a:pPr lvl="1" indent="-647700">
              <a:buFontTx/>
              <a:buNone/>
            </a:pP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7</a:t>
            </a:r>
          </a:p>
          <a:p>
            <a:pPr lvl="1" indent="-647700">
              <a:buFontTx/>
              <a:buNone/>
            </a:pPr>
            <a:r>
              <a:rPr lang="en-US" sz="2000" dirty="0" smtClean="0"/>
              <a:t>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 + D</a:t>
            </a:r>
            <a:r>
              <a:rPr lang="en-US" sz="2000" baseline="-25000" dirty="0" smtClean="0"/>
              <a:t>9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76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741" y="1426263"/>
            <a:ext cx="4523229" cy="310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2B6296C4-5932-4B58-BC6D-37BDCD6D94B2}" type="slidenum">
              <a:rPr lang="en-US"/>
              <a:pPr/>
              <a:t>9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28725"/>
            <a:ext cx="7772400" cy="5027613"/>
          </a:xfrm>
        </p:spPr>
        <p:txBody>
          <a:bodyPr/>
          <a:lstStyle/>
          <a:p>
            <a:r>
              <a:rPr lang="en-US" sz="2800" dirty="0"/>
              <a:t>If more than one input value is 1, then the encoder just designed does not work. </a:t>
            </a:r>
          </a:p>
          <a:p>
            <a:r>
              <a:rPr lang="en-US" sz="2800" dirty="0"/>
              <a:t>One encoder that can accept all possible combinations of input values and produce a meaningful result is a </a:t>
            </a:r>
            <a:r>
              <a:rPr lang="en-US" sz="2800" i="1" dirty="0"/>
              <a:t>priority encoder</a:t>
            </a:r>
            <a:r>
              <a:rPr lang="en-US" sz="2800" dirty="0"/>
              <a:t>.</a:t>
            </a:r>
          </a:p>
          <a:p>
            <a:r>
              <a:rPr lang="en-US" sz="2800" dirty="0"/>
              <a:t>Among the 1s that appear, it selects the most significant input position (or the least significant input position) containing a 1 and responds with  the corresponding binary code for that position.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8801</TotalTime>
  <Words>2204</Words>
  <Application>Microsoft Office PowerPoint</Application>
  <PresentationFormat>On-screen Show (4:3)</PresentationFormat>
  <Paragraphs>688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Slide 1</vt:lpstr>
      <vt:lpstr>Overview</vt:lpstr>
      <vt:lpstr>Encoding</vt:lpstr>
      <vt:lpstr>Encoder</vt:lpstr>
      <vt:lpstr>Encoder Example</vt:lpstr>
      <vt:lpstr>Decimal-to-BCD encoder</vt:lpstr>
      <vt:lpstr>Encoder Example (continued)</vt:lpstr>
      <vt:lpstr>Encoder Example (continued)</vt:lpstr>
      <vt:lpstr>Priority Encoder</vt:lpstr>
      <vt:lpstr>Priority Encoder Example</vt:lpstr>
      <vt:lpstr>Priority Encoder Example (continued) </vt:lpstr>
      <vt:lpstr>Selecting</vt:lpstr>
      <vt:lpstr>Multiplexers</vt:lpstr>
      <vt:lpstr>4-to-1-line Multiplexer</vt:lpstr>
      <vt:lpstr>2-to-1-Line Multiplexer</vt:lpstr>
      <vt:lpstr>2-to-1-Line Multiplexer (continued)</vt:lpstr>
      <vt:lpstr>Example: 4-to-1-line Multiplexer</vt:lpstr>
      <vt:lpstr>Combinational Function Implementation</vt:lpstr>
      <vt:lpstr>Combinational Function Implementation</vt:lpstr>
      <vt:lpstr>F(A, B, C, D) = Σ(2, 3, 5, 7, 10, 11, 15) </vt:lpstr>
      <vt:lpstr>Functional Blocks: Addition</vt:lpstr>
      <vt:lpstr>Functional Block: Half-Adder</vt:lpstr>
      <vt:lpstr>Logic Simplification: Half-Adder</vt:lpstr>
      <vt:lpstr>Functional Block: Full-Adder</vt:lpstr>
      <vt:lpstr>Logic Optimization: Full-Adder</vt:lpstr>
      <vt:lpstr>Equations: Full-Adder</vt:lpstr>
      <vt:lpstr>Full-Adder Implement</vt:lpstr>
      <vt:lpstr>4-bit Ripple-Carry Binary Adder</vt:lpstr>
      <vt:lpstr>Carry Propagation &amp; Delay</vt:lpstr>
      <vt:lpstr>Carry Lookahead</vt:lpstr>
      <vt:lpstr>Slide 31</vt:lpstr>
      <vt:lpstr>Carry Lookahead (continued)</vt:lpstr>
      <vt:lpstr>Carry Lookahead (continued)</vt:lpstr>
      <vt:lpstr>4-bit Carry Look-ahead Adder </vt:lpstr>
      <vt:lpstr>4-bit Carry Look-ahead Adder </vt:lpstr>
      <vt:lpstr>Carry Lookahead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</cp:lastModifiedBy>
  <cp:revision>325</cp:revision>
  <cp:lastPrinted>1999-06-21T13:11:14Z</cp:lastPrinted>
  <dcterms:created xsi:type="dcterms:W3CDTF">1999-02-14T20:48:18Z</dcterms:created>
  <dcterms:modified xsi:type="dcterms:W3CDTF">2012-07-17T03:43:34Z</dcterms:modified>
</cp:coreProperties>
</file>