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ms-office.activeX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2"/>
    <p:sldMasterId id="2147483651" r:id="rId3"/>
    <p:sldMasterId id="2147483652" r:id="rId4"/>
  </p:sldMasterIdLst>
  <p:notesMasterIdLst>
    <p:notesMasterId r:id="rId13"/>
  </p:notesMasterIdLst>
  <p:handoutMasterIdLst>
    <p:handoutMasterId r:id="rId14"/>
  </p:handoutMasterIdLst>
  <p:sldIdLst>
    <p:sldId id="261" r:id="rId5"/>
    <p:sldId id="372" r:id="rId6"/>
    <p:sldId id="373" r:id="rId7"/>
    <p:sldId id="374" r:id="rId8"/>
    <p:sldId id="377" r:id="rId9"/>
    <p:sldId id="378" r:id="rId10"/>
    <p:sldId id="379" r:id="rId11"/>
    <p:sldId id="3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1F1"/>
    <a:srgbClr val="292929"/>
    <a:srgbClr val="993300"/>
    <a:srgbClr val="003399"/>
    <a:srgbClr val="006600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7" autoAdjust="0"/>
  </p:normalViewPr>
  <p:slideViewPr>
    <p:cSldViewPr>
      <p:cViewPr>
        <p:scale>
          <a:sx n="70" d="100"/>
          <a:sy n="70" d="100"/>
        </p:scale>
        <p:origin x="-138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29853C-7C74-4C4F-A36C-2C355623C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FAC3CC1-75ED-4F37-AF22-5CE7038C4BC2}" type="datetimeFigureOut">
              <a:rPr lang="en-US"/>
              <a:pPr>
                <a:defRPr/>
              </a:pPr>
              <a:t>12/2/2015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2B895A-CE6C-445B-AD7E-0BB199F8EEC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UIU_Campus_3582FAB2.jpg"/>
          <p:cNvPicPr>
            <a:picLocks noChangeAspect="1"/>
          </p:cNvPicPr>
          <p:nvPr userDrawn="1"/>
        </p:nvPicPr>
        <p:blipFill>
          <a:blip r:embed="rId3" cstate="print"/>
          <a:srcRect b="12509"/>
          <a:stretch>
            <a:fillRect/>
          </a:stretch>
        </p:blipFill>
        <p:spPr>
          <a:xfrm>
            <a:off x="4953000" y="0"/>
            <a:ext cx="4191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7" descr="UIU_Logo.gif"/>
          <p:cNvPicPr>
            <a:picLocks noChangeAspect="1"/>
          </p:cNvPicPr>
          <p:nvPr userDrawn="1"/>
        </p:nvPicPr>
        <p:blipFill>
          <a:blip r:embed="rId4" cstate="print"/>
          <a:srcRect r="3378"/>
          <a:stretch>
            <a:fillRect/>
          </a:stretch>
        </p:blipFill>
        <p:spPr bwMode="auto">
          <a:xfrm>
            <a:off x="0" y="38100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797175"/>
            <a:ext cx="7239000" cy="147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267200"/>
            <a:ext cx="6019800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Sub Title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5A542-FAFA-4AB6-A999-98E694F4118C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6EC63-C4F4-4489-AE42-D6049E97E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ABED1-5921-4C5C-BB9A-54E034A701EA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FBB45-811E-48E5-984C-57313A979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810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10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3D07E-867B-4CC8-9A38-918E97586475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9A454-92D9-4ADA-83CC-A9EDA04B1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71B5C-4757-439A-B29D-53FE9E7151D7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C29EB-2A82-43EF-8344-2F1357564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8848" cy="609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029200"/>
          </a:xfrm>
        </p:spPr>
        <p:txBody>
          <a:bodyPr/>
          <a:lstStyle>
            <a:lvl1pPr>
              <a:buSzPct val="115000"/>
              <a:buFont typeface="Arial" pitchFamily="34" charset="0"/>
              <a:buChar char="•"/>
              <a:defRPr sz="2400"/>
            </a:lvl1pPr>
            <a:lvl2pPr>
              <a:buSzPct val="80000"/>
              <a:buFont typeface="Courier New" pitchFamily="49" charset="0"/>
              <a:buChar char="o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15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F479E-22AA-4C80-B1F6-E9F85BA29080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AA41E-56BE-4B4B-B0BD-1350C1E8E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CD505-5014-432B-A2A7-EE2B9B2EA933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5B46F-AF6D-4B8F-804C-C936A0F13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255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C1A21-CAF8-4E59-A182-09117DC7EDF6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1A43A-C2E3-4F8F-9FCF-20DA12AB2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3C482-7743-43F5-9D7E-23303240D4C7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1F8B5-14F2-4D13-B099-E2836815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CE15D-A65C-4875-A0AB-5F335427305F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378A-67DD-40A3-B5D3-8D0814DED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59D3D-C162-48BB-9A3E-C34FE81AB895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D43CF-95CD-4720-97BA-2012C53C5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854AB-7B1E-45C3-8393-CF07D1E4FBDD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06D91-0D79-4E5F-8D1F-B92F6F838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B4E6D-721B-4106-B096-DDC61B896117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5CED-7DCE-4A79-8042-972C2E5A1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A5108-14C8-40CE-8799-07D21E509624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FC6E-C852-4B82-A76F-BA2E4313A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8EE2A-B440-4A7E-B24A-4D2CAF79C80D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A014F-9572-4CF3-819B-538C74FF9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04800"/>
            <a:ext cx="1857375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419725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AE64E-BC8A-4CDD-9847-3BD60479A99C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83879-F2B1-4BD2-803E-9C6F6E4A0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A5A9-AA99-4195-B107-DB75B7D17062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DD499-079E-4942-9ACE-2FBAC2DF8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A4FCB-FD2A-4A52-9E9D-A51511D4C0D0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964FA-11FD-4DF8-8006-81E02CDCB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378A-2516-4691-B97E-9A7D3B7F395B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ABC48-53C6-4F3A-8316-6E38441D7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3A90D-AB5A-43CE-B9BD-DE54E74F4E16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BF17D-80A2-4E60-AA6A-9CEE40EA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77931-AB22-4D37-93C5-BF5CF722FCB9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33FEB-0583-4F4C-92CA-5FD20DA1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5292C-0CE2-4000-833E-DE8FCC3BB81A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29A64-69B9-4B99-88DA-4D405735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33675-6E98-4E14-8687-429E2E17C214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A7B9B-4B21-42B2-8384-20609EF70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945C9-DEC7-4032-925B-67F78BA2A102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99CE-C2CA-41EE-B359-49E3B7693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A4F9E-B335-460B-9C42-4DAB3F5561A8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0E658-6FBB-45FC-BF8E-FDD54A550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CC092-50B8-4797-9F31-51CF53A67E0D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E2E7E-0706-4F46-9ED2-383D3FE4E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035FB-FB30-4F46-BE89-324673396A6A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99F24-89EF-4FEF-A6CD-F5C57C2BE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304800"/>
            <a:ext cx="1819275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04800"/>
            <a:ext cx="5305425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81392-B02F-4B13-AC1C-9A84A249EFF8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DCA49-4DCB-46D8-A87B-C6334277D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848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BF54-BE71-4D78-945E-B4802760D84B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148C7-942E-4BC6-B967-B95CAE398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B96A7-8B96-49C6-AA52-2BD5ABCF11D7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26BD3-BA41-4361-A86C-A83D448D2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DB05C-9E22-4C4C-979D-51C98C8BA2B6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7391A-ACE0-46B3-A994-6CD9E6C93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39149-02F5-4F9A-9613-0887383886E9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46467-53DB-4F5C-9BC2-856193760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FD02E-7AB0-446E-89B7-D3665C361B85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33605-F1B8-4050-8EEB-44F84930F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CF537-2780-42AE-9B7E-1465A362B51A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FACDD-76FC-4A93-9B58-ED5D07EF0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810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295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BFBD4B6-F7D0-4B35-847F-A503DA40C4CA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31F5916-A787-47DF-8159-E6515B6EB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controls>
      <p:control spid="1026" name="ShockwaveFlash2" r:id="rId14" imgW="1295280" imgH="6858000"/>
    </p:controls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65238"/>
            <a:ext cx="7429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BC50AB4-7665-4CC0-B8D7-6DF5A3D62DBD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7B3FE5C-AC89-4E86-BFE7-A4395D85B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914400"/>
            <a:ext cx="990600" cy="25908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Arial" charset="0"/>
                <a:cs typeface="+mn-cs"/>
              </a:rPr>
              <a:t>U</a:t>
            </a:r>
          </a:p>
          <a:p>
            <a:pPr algn="ctr">
              <a:defRPr/>
            </a:pPr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Arial" charset="0"/>
                <a:cs typeface="+mn-cs"/>
              </a:rPr>
              <a:t>I</a:t>
            </a:r>
          </a:p>
          <a:p>
            <a:pPr algn="ctr">
              <a:defRPr/>
            </a:pPr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Arial" charset="0"/>
                <a:cs typeface="+mn-cs"/>
              </a:rPr>
              <a:t>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64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295400"/>
            <a:ext cx="72771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6E53E58-7B0D-4E69-AB4B-CB70B64D26D5}" type="datetime5">
              <a:rPr lang="en-US"/>
              <a:pPr>
                <a:defRPr/>
              </a:pPr>
              <a:t>2-Dec-15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 226: Digital Logic Design Lab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2882E8C-6D28-4309-AB86-8446F55BE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025775"/>
            <a:ext cx="8001000" cy="1698625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 226: Digital Logic Design Lab</a:t>
            </a:r>
            <a:b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Latches and Priority Encoder</a:t>
            </a:r>
            <a:r>
              <a:rPr lang="en-US" sz="10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International University</a:t>
            </a:r>
            <a:endParaRPr lang="en-US" sz="2400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29488" cy="609600"/>
          </a:xfrm>
        </p:spPr>
        <p:txBody>
          <a:bodyPr/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CA" sz="2800" dirty="0" smtClean="0"/>
              <a:t>Implement latches in trainer board</a:t>
            </a:r>
          </a:p>
          <a:p>
            <a:pPr eaLnBrk="1" hangingPunct="1">
              <a:buFontTx/>
              <a:buChar char="•"/>
            </a:pPr>
            <a:r>
              <a:rPr lang="en-US" sz="2800" dirty="0" smtClean="0"/>
              <a:t>Ripple Counter: 4-bit Upward Counter</a:t>
            </a:r>
            <a:endParaRPr lang="en-CA" sz="3200" dirty="0" smtClean="0"/>
          </a:p>
          <a:p>
            <a:pPr lvl="1" eaLnBrk="1" hangingPunct="1">
              <a:buFont typeface="Courier New" pitchFamily="49" charset="0"/>
              <a:buNone/>
            </a:pPr>
            <a:endParaRPr lang="en-US" sz="2400" dirty="0" smtClean="0"/>
          </a:p>
        </p:txBody>
      </p:sp>
      <p:sp>
        <p:nvSpPr>
          <p:cNvPr id="7172" name="Date Placeholder 4"/>
          <p:cNvSpPr>
            <a:spLocks noGrp="1"/>
          </p:cNvSpPr>
          <p:nvPr>
            <p:ph type="dt" sz="quarter" idx="10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03F0A27-6DE7-4EFD-AD3B-9BA5597AAC05}" type="datetime5">
              <a:rPr lang="en-US" smtClean="0"/>
              <a:pPr>
                <a:defRPr/>
              </a:pPr>
              <a:t>2-Dec-15</a:t>
            </a:fld>
            <a:endParaRPr lang="en-US" smtClean="0"/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B46D7A8-E29A-4E02-8503-5EC3826D9AE8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9488" cy="609600"/>
          </a:xfrm>
        </p:spPr>
        <p:txBody>
          <a:bodyPr/>
          <a:lstStyle/>
          <a:p>
            <a:r>
              <a:rPr lang="en-US" smtClean="0"/>
              <a:t>Clocked S - R Latch</a:t>
            </a:r>
            <a:endParaRPr lang="en-CA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defRPr/>
            </a:pPr>
            <a:r>
              <a:rPr lang="en-US" dirty="0" smtClean="0"/>
              <a:t>Avoid uncontrolled latch changes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defRPr/>
            </a:pPr>
            <a:r>
              <a:rPr lang="en-US" dirty="0" smtClean="0"/>
              <a:t>C = 0 disables all latch state changes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defRPr/>
            </a:pPr>
            <a:r>
              <a:rPr lang="en-US" dirty="0" smtClean="0"/>
              <a:t>Control signal enables data change when C = 1</a:t>
            </a:r>
          </a:p>
          <a:p>
            <a:pPr>
              <a:defRPr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ABA6FC-5B14-40A9-8274-5A45610D0C8B}" type="datetime5">
              <a:rPr lang="en-US" smtClean="0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84077-E12E-47B4-B0AF-496E45C9CD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199" name="Picture 10" descr="AACFLPZ0"/>
          <p:cNvPicPr>
            <a:picLocks noChangeAspect="1" noChangeArrowheads="1"/>
          </p:cNvPicPr>
          <p:nvPr/>
        </p:nvPicPr>
        <p:blipFill>
          <a:blip r:embed="rId2" cstate="print"/>
          <a:srcRect b="14740"/>
          <a:stretch>
            <a:fillRect/>
          </a:stretch>
        </p:blipFill>
        <p:spPr bwMode="auto">
          <a:xfrm>
            <a:off x="577850" y="2998788"/>
            <a:ext cx="8226425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9488" cy="609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D Latch</a:t>
            </a:r>
            <a:endParaRPr lang="en-CA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mtClean="0">
                <a:cs typeface="Times New Roman" pitchFamily="18" charset="0"/>
              </a:rPr>
              <a:t>Adding an inverter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to the S-R Latch,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gives the D Latch:</a:t>
            </a:r>
          </a:p>
          <a:p>
            <a:pPr>
              <a:buFontTx/>
              <a:buChar char="•"/>
            </a:pPr>
            <a:r>
              <a:rPr lang="en-US" smtClean="0">
                <a:cs typeface="Times New Roman" pitchFamily="18" charset="0"/>
              </a:rPr>
              <a:t>Note that there are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no “indeterminate”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states! </a:t>
            </a:r>
          </a:p>
          <a:p>
            <a:pPr>
              <a:buFontTx/>
              <a:buChar char="•"/>
            </a:pP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ABA6FC-5B14-40A9-8274-5A45610D0C8B}" type="datetime5">
              <a:rPr lang="en-US" smtClean="0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BA588-8B56-455C-9A5B-EBBB64BEAF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9223" name="Group 163"/>
          <p:cNvGrpSpPr>
            <a:grpSpLocks/>
          </p:cNvGrpSpPr>
          <p:nvPr/>
        </p:nvGrpSpPr>
        <p:grpSpPr bwMode="auto">
          <a:xfrm>
            <a:off x="4151313" y="1143000"/>
            <a:ext cx="4687887" cy="1981200"/>
            <a:chOff x="2632" y="952"/>
            <a:chExt cx="2953" cy="1248"/>
          </a:xfrm>
        </p:grpSpPr>
        <p:sp>
          <p:nvSpPr>
            <p:cNvPr id="9292" name="Rectangle 5"/>
            <p:cNvSpPr>
              <a:spLocks noChangeArrowheads="1"/>
            </p:cNvSpPr>
            <p:nvPr/>
          </p:nvSpPr>
          <p:spPr bwMode="auto">
            <a:xfrm>
              <a:off x="2649" y="952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wiss 721 SWA"/>
                </a:rPr>
                <a:t>D</a:t>
              </a:r>
              <a:endParaRPr lang="en-US" sz="2400"/>
            </a:p>
          </p:txBody>
        </p:sp>
        <p:sp>
          <p:nvSpPr>
            <p:cNvPr id="9293" name="Freeform 6"/>
            <p:cNvSpPr>
              <a:spLocks/>
            </p:cNvSpPr>
            <p:nvPr/>
          </p:nvSpPr>
          <p:spPr bwMode="auto">
            <a:xfrm>
              <a:off x="4742" y="1077"/>
              <a:ext cx="140" cy="262"/>
            </a:xfrm>
            <a:custGeom>
              <a:avLst/>
              <a:gdLst>
                <a:gd name="T0" fmla="*/ 6 w 140"/>
                <a:gd name="T1" fmla="*/ 0 h 262"/>
                <a:gd name="T2" fmla="*/ 0 w 140"/>
                <a:gd name="T3" fmla="*/ 6 h 262"/>
                <a:gd name="T4" fmla="*/ 3 w 140"/>
                <a:gd name="T5" fmla="*/ 15 h 262"/>
                <a:gd name="T6" fmla="*/ 25 w 140"/>
                <a:gd name="T7" fmla="*/ 18 h 262"/>
                <a:gd name="T8" fmla="*/ 48 w 140"/>
                <a:gd name="T9" fmla="*/ 26 h 262"/>
                <a:gd name="T10" fmla="*/ 58 w 140"/>
                <a:gd name="T11" fmla="*/ 30 h 262"/>
                <a:gd name="T12" fmla="*/ 65 w 140"/>
                <a:gd name="T13" fmla="*/ 33 h 262"/>
                <a:gd name="T14" fmla="*/ 76 w 140"/>
                <a:gd name="T15" fmla="*/ 40 h 262"/>
                <a:gd name="T16" fmla="*/ 83 w 140"/>
                <a:gd name="T17" fmla="*/ 46 h 262"/>
                <a:gd name="T18" fmla="*/ 95 w 140"/>
                <a:gd name="T19" fmla="*/ 58 h 262"/>
                <a:gd name="T20" fmla="*/ 101 w 140"/>
                <a:gd name="T21" fmla="*/ 69 h 262"/>
                <a:gd name="T22" fmla="*/ 107 w 140"/>
                <a:gd name="T23" fmla="*/ 76 h 262"/>
                <a:gd name="T24" fmla="*/ 112 w 140"/>
                <a:gd name="T25" fmla="*/ 87 h 262"/>
                <a:gd name="T26" fmla="*/ 116 w 140"/>
                <a:gd name="T27" fmla="*/ 97 h 262"/>
                <a:gd name="T28" fmla="*/ 120 w 140"/>
                <a:gd name="T29" fmla="*/ 125 h 262"/>
                <a:gd name="T30" fmla="*/ 122 w 140"/>
                <a:gd name="T31" fmla="*/ 130 h 262"/>
                <a:gd name="T32" fmla="*/ 120 w 140"/>
                <a:gd name="T33" fmla="*/ 147 h 262"/>
                <a:gd name="T34" fmla="*/ 113 w 140"/>
                <a:gd name="T35" fmla="*/ 170 h 262"/>
                <a:gd name="T36" fmla="*/ 109 w 140"/>
                <a:gd name="T37" fmla="*/ 180 h 262"/>
                <a:gd name="T38" fmla="*/ 106 w 140"/>
                <a:gd name="T39" fmla="*/ 188 h 262"/>
                <a:gd name="T40" fmla="*/ 98 w 140"/>
                <a:gd name="T41" fmla="*/ 198 h 262"/>
                <a:gd name="T42" fmla="*/ 92 w 140"/>
                <a:gd name="T43" fmla="*/ 205 h 262"/>
                <a:gd name="T44" fmla="*/ 80 w 140"/>
                <a:gd name="T45" fmla="*/ 217 h 262"/>
                <a:gd name="T46" fmla="*/ 70 w 140"/>
                <a:gd name="T47" fmla="*/ 223 h 262"/>
                <a:gd name="T48" fmla="*/ 62 w 140"/>
                <a:gd name="T49" fmla="*/ 229 h 262"/>
                <a:gd name="T50" fmla="*/ 52 w 140"/>
                <a:gd name="T51" fmla="*/ 234 h 262"/>
                <a:gd name="T52" fmla="*/ 42 w 140"/>
                <a:gd name="T53" fmla="*/ 238 h 262"/>
                <a:gd name="T54" fmla="*/ 13 w 140"/>
                <a:gd name="T55" fmla="*/ 243 h 262"/>
                <a:gd name="T56" fmla="*/ 9 w 140"/>
                <a:gd name="T57" fmla="*/ 244 h 262"/>
                <a:gd name="T58" fmla="*/ 3 w 140"/>
                <a:gd name="T59" fmla="*/ 247 h 262"/>
                <a:gd name="T60" fmla="*/ 0 w 140"/>
                <a:gd name="T61" fmla="*/ 256 h 262"/>
                <a:gd name="T62" fmla="*/ 6 w 140"/>
                <a:gd name="T63" fmla="*/ 262 h 262"/>
                <a:gd name="T64" fmla="*/ 10 w 140"/>
                <a:gd name="T65" fmla="*/ 262 h 262"/>
                <a:gd name="T66" fmla="*/ 28 w 140"/>
                <a:gd name="T67" fmla="*/ 260 h 262"/>
                <a:gd name="T68" fmla="*/ 54 w 140"/>
                <a:gd name="T69" fmla="*/ 253 h 262"/>
                <a:gd name="T70" fmla="*/ 64 w 140"/>
                <a:gd name="T71" fmla="*/ 249 h 262"/>
                <a:gd name="T72" fmla="*/ 77 w 140"/>
                <a:gd name="T73" fmla="*/ 243 h 262"/>
                <a:gd name="T74" fmla="*/ 85 w 140"/>
                <a:gd name="T75" fmla="*/ 235 h 262"/>
                <a:gd name="T76" fmla="*/ 98 w 140"/>
                <a:gd name="T77" fmla="*/ 226 h 262"/>
                <a:gd name="T78" fmla="*/ 104 w 140"/>
                <a:gd name="T79" fmla="*/ 220 h 262"/>
                <a:gd name="T80" fmla="*/ 113 w 140"/>
                <a:gd name="T81" fmla="*/ 207 h 262"/>
                <a:gd name="T82" fmla="*/ 120 w 140"/>
                <a:gd name="T83" fmla="*/ 199 h 262"/>
                <a:gd name="T84" fmla="*/ 126 w 140"/>
                <a:gd name="T85" fmla="*/ 186 h 262"/>
                <a:gd name="T86" fmla="*/ 131 w 140"/>
                <a:gd name="T87" fmla="*/ 176 h 262"/>
                <a:gd name="T88" fmla="*/ 138 w 140"/>
                <a:gd name="T89" fmla="*/ 150 h 262"/>
                <a:gd name="T90" fmla="*/ 140 w 140"/>
                <a:gd name="T91" fmla="*/ 133 h 262"/>
                <a:gd name="T92" fmla="*/ 138 w 140"/>
                <a:gd name="T93" fmla="*/ 122 h 262"/>
                <a:gd name="T94" fmla="*/ 134 w 140"/>
                <a:gd name="T95" fmla="*/ 91 h 262"/>
                <a:gd name="T96" fmla="*/ 129 w 140"/>
                <a:gd name="T97" fmla="*/ 81 h 262"/>
                <a:gd name="T98" fmla="*/ 125 w 140"/>
                <a:gd name="T99" fmla="*/ 70 h 262"/>
                <a:gd name="T100" fmla="*/ 116 w 140"/>
                <a:gd name="T101" fmla="*/ 57 h 262"/>
                <a:gd name="T102" fmla="*/ 110 w 140"/>
                <a:gd name="T103" fmla="*/ 46 h 262"/>
                <a:gd name="T104" fmla="*/ 100 w 140"/>
                <a:gd name="T105" fmla="*/ 39 h 262"/>
                <a:gd name="T106" fmla="*/ 92 w 140"/>
                <a:gd name="T107" fmla="*/ 29 h 262"/>
                <a:gd name="T108" fmla="*/ 82 w 140"/>
                <a:gd name="T109" fmla="*/ 23 h 262"/>
                <a:gd name="T110" fmla="*/ 68 w 140"/>
                <a:gd name="T111" fmla="*/ 14 h 262"/>
                <a:gd name="T112" fmla="*/ 58 w 140"/>
                <a:gd name="T113" fmla="*/ 9 h 262"/>
                <a:gd name="T114" fmla="*/ 48 w 140"/>
                <a:gd name="T115" fmla="*/ 5 h 262"/>
                <a:gd name="T116" fmla="*/ 9 w 140"/>
                <a:gd name="T117" fmla="*/ 0 h 2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0"/>
                <a:gd name="T178" fmla="*/ 0 h 262"/>
                <a:gd name="T179" fmla="*/ 140 w 140"/>
                <a:gd name="T180" fmla="*/ 262 h 26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0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2" y="23"/>
                  </a:lnTo>
                  <a:lnTo>
                    <a:pt x="48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2"/>
                  </a:lnTo>
                  <a:lnTo>
                    <a:pt x="65" y="33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6" y="73"/>
                  </a:lnTo>
                  <a:lnTo>
                    <a:pt x="107" y="76"/>
                  </a:lnTo>
                  <a:lnTo>
                    <a:pt x="109" y="81"/>
                  </a:lnTo>
                  <a:lnTo>
                    <a:pt x="112" y="87"/>
                  </a:lnTo>
                  <a:lnTo>
                    <a:pt x="113" y="91"/>
                  </a:lnTo>
                  <a:lnTo>
                    <a:pt x="116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2" y="133"/>
                  </a:lnTo>
                  <a:lnTo>
                    <a:pt x="122" y="130"/>
                  </a:lnTo>
                  <a:lnTo>
                    <a:pt x="120" y="136"/>
                  </a:lnTo>
                  <a:lnTo>
                    <a:pt x="120" y="147"/>
                  </a:lnTo>
                  <a:lnTo>
                    <a:pt x="116" y="164"/>
                  </a:lnTo>
                  <a:lnTo>
                    <a:pt x="113" y="170"/>
                  </a:lnTo>
                  <a:lnTo>
                    <a:pt x="112" y="174"/>
                  </a:lnTo>
                  <a:lnTo>
                    <a:pt x="109" y="180"/>
                  </a:lnTo>
                  <a:lnTo>
                    <a:pt x="107" y="185"/>
                  </a:lnTo>
                  <a:lnTo>
                    <a:pt x="106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6" y="220"/>
                  </a:lnTo>
                  <a:lnTo>
                    <a:pt x="70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8" y="235"/>
                  </a:lnTo>
                  <a:lnTo>
                    <a:pt x="42" y="238"/>
                  </a:lnTo>
                  <a:lnTo>
                    <a:pt x="25" y="243"/>
                  </a:lnTo>
                  <a:lnTo>
                    <a:pt x="13" y="243"/>
                  </a:lnTo>
                  <a:lnTo>
                    <a:pt x="8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6"/>
                  </a:lnTo>
                  <a:lnTo>
                    <a:pt x="54" y="253"/>
                  </a:lnTo>
                  <a:lnTo>
                    <a:pt x="58" y="252"/>
                  </a:lnTo>
                  <a:lnTo>
                    <a:pt x="64" y="249"/>
                  </a:lnTo>
                  <a:lnTo>
                    <a:pt x="68" y="247"/>
                  </a:lnTo>
                  <a:lnTo>
                    <a:pt x="77" y="243"/>
                  </a:lnTo>
                  <a:lnTo>
                    <a:pt x="82" y="238"/>
                  </a:lnTo>
                  <a:lnTo>
                    <a:pt x="85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100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6" y="204"/>
                  </a:lnTo>
                  <a:lnTo>
                    <a:pt x="120" y="199"/>
                  </a:lnTo>
                  <a:lnTo>
                    <a:pt x="125" y="191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1" y="176"/>
                  </a:lnTo>
                  <a:lnTo>
                    <a:pt x="134" y="170"/>
                  </a:lnTo>
                  <a:lnTo>
                    <a:pt x="138" y="150"/>
                  </a:lnTo>
                  <a:lnTo>
                    <a:pt x="138" y="139"/>
                  </a:lnTo>
                  <a:lnTo>
                    <a:pt x="140" y="133"/>
                  </a:lnTo>
                  <a:lnTo>
                    <a:pt x="140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4" y="91"/>
                  </a:lnTo>
                  <a:lnTo>
                    <a:pt x="131" y="85"/>
                  </a:lnTo>
                  <a:lnTo>
                    <a:pt x="129" y="81"/>
                  </a:lnTo>
                  <a:lnTo>
                    <a:pt x="126" y="75"/>
                  </a:lnTo>
                  <a:lnTo>
                    <a:pt x="125" y="70"/>
                  </a:lnTo>
                  <a:lnTo>
                    <a:pt x="120" y="61"/>
                  </a:lnTo>
                  <a:lnTo>
                    <a:pt x="116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9"/>
                  </a:lnTo>
                  <a:lnTo>
                    <a:pt x="98" y="35"/>
                  </a:lnTo>
                  <a:lnTo>
                    <a:pt x="92" y="29"/>
                  </a:lnTo>
                  <a:lnTo>
                    <a:pt x="85" y="26"/>
                  </a:lnTo>
                  <a:lnTo>
                    <a:pt x="82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4" y="12"/>
                  </a:lnTo>
                  <a:lnTo>
                    <a:pt x="58" y="9"/>
                  </a:lnTo>
                  <a:lnTo>
                    <a:pt x="54" y="8"/>
                  </a:lnTo>
                  <a:lnTo>
                    <a:pt x="48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94" name="Freeform 7"/>
            <p:cNvSpPr>
              <a:spLocks/>
            </p:cNvSpPr>
            <p:nvPr/>
          </p:nvSpPr>
          <p:spPr bwMode="auto">
            <a:xfrm>
              <a:off x="4576" y="1077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8"/>
                <a:gd name="T47" fmla="*/ 200 w 200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95" name="Freeform 8"/>
            <p:cNvSpPr>
              <a:spLocks/>
            </p:cNvSpPr>
            <p:nvPr/>
          </p:nvSpPr>
          <p:spPr bwMode="auto">
            <a:xfrm>
              <a:off x="4576" y="1321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8"/>
                <a:gd name="T47" fmla="*/ 200 w 200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96" name="Freeform 9"/>
            <p:cNvSpPr>
              <a:spLocks/>
            </p:cNvSpPr>
            <p:nvPr/>
          </p:nvSpPr>
          <p:spPr bwMode="auto">
            <a:xfrm>
              <a:off x="4576" y="1077"/>
              <a:ext cx="18" cy="262"/>
            </a:xfrm>
            <a:custGeom>
              <a:avLst/>
              <a:gdLst>
                <a:gd name="T0" fmla="*/ 18 w 18"/>
                <a:gd name="T1" fmla="*/ 9 h 262"/>
                <a:gd name="T2" fmla="*/ 18 w 18"/>
                <a:gd name="T3" fmla="*/ 6 h 262"/>
                <a:gd name="T4" fmla="*/ 15 w 18"/>
                <a:gd name="T5" fmla="*/ 3 h 262"/>
                <a:gd name="T6" fmla="*/ 12 w 18"/>
                <a:gd name="T7" fmla="*/ 0 h 262"/>
                <a:gd name="T8" fmla="*/ 6 w 18"/>
                <a:gd name="T9" fmla="*/ 0 h 262"/>
                <a:gd name="T10" fmla="*/ 3 w 18"/>
                <a:gd name="T11" fmla="*/ 3 h 262"/>
                <a:gd name="T12" fmla="*/ 0 w 18"/>
                <a:gd name="T13" fmla="*/ 6 h 262"/>
                <a:gd name="T14" fmla="*/ 0 w 18"/>
                <a:gd name="T15" fmla="*/ 256 h 262"/>
                <a:gd name="T16" fmla="*/ 3 w 18"/>
                <a:gd name="T17" fmla="*/ 259 h 262"/>
                <a:gd name="T18" fmla="*/ 6 w 18"/>
                <a:gd name="T19" fmla="*/ 262 h 262"/>
                <a:gd name="T20" fmla="*/ 12 w 18"/>
                <a:gd name="T21" fmla="*/ 262 h 262"/>
                <a:gd name="T22" fmla="*/ 15 w 18"/>
                <a:gd name="T23" fmla="*/ 259 h 262"/>
                <a:gd name="T24" fmla="*/ 18 w 18"/>
                <a:gd name="T25" fmla="*/ 256 h 262"/>
                <a:gd name="T26" fmla="*/ 18 w 18"/>
                <a:gd name="T27" fmla="*/ 253 h 262"/>
                <a:gd name="T28" fmla="*/ 18 w 18"/>
                <a:gd name="T29" fmla="*/ 9 h 2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262"/>
                <a:gd name="T47" fmla="*/ 18 w 18"/>
                <a:gd name="T48" fmla="*/ 262 h 2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262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12" y="262"/>
                  </a:lnTo>
                  <a:lnTo>
                    <a:pt x="15" y="259"/>
                  </a:lnTo>
                  <a:lnTo>
                    <a:pt x="18" y="256"/>
                  </a:lnTo>
                  <a:lnTo>
                    <a:pt x="18" y="253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97" name="Freeform 10"/>
            <p:cNvSpPr>
              <a:spLocks/>
            </p:cNvSpPr>
            <p:nvPr/>
          </p:nvSpPr>
          <p:spPr bwMode="auto">
            <a:xfrm>
              <a:off x="4861" y="1174"/>
              <a:ext cx="79" cy="77"/>
            </a:xfrm>
            <a:custGeom>
              <a:avLst/>
              <a:gdLst>
                <a:gd name="T0" fmla="*/ 1 w 79"/>
                <a:gd name="T1" fmla="*/ 52 h 77"/>
                <a:gd name="T2" fmla="*/ 6 w 79"/>
                <a:gd name="T3" fmla="*/ 61 h 77"/>
                <a:gd name="T4" fmla="*/ 6 w 79"/>
                <a:gd name="T5" fmla="*/ 61 h 77"/>
                <a:gd name="T6" fmla="*/ 13 w 79"/>
                <a:gd name="T7" fmla="*/ 67 h 77"/>
                <a:gd name="T8" fmla="*/ 24 w 79"/>
                <a:gd name="T9" fmla="*/ 76 h 77"/>
                <a:gd name="T10" fmla="*/ 36 w 79"/>
                <a:gd name="T11" fmla="*/ 77 h 77"/>
                <a:gd name="T12" fmla="*/ 52 w 79"/>
                <a:gd name="T13" fmla="*/ 77 h 77"/>
                <a:gd name="T14" fmla="*/ 56 w 79"/>
                <a:gd name="T15" fmla="*/ 74 h 77"/>
                <a:gd name="T16" fmla="*/ 61 w 79"/>
                <a:gd name="T17" fmla="*/ 71 h 77"/>
                <a:gd name="T18" fmla="*/ 68 w 79"/>
                <a:gd name="T19" fmla="*/ 67 h 77"/>
                <a:gd name="T20" fmla="*/ 73 w 79"/>
                <a:gd name="T21" fmla="*/ 59 h 77"/>
                <a:gd name="T22" fmla="*/ 76 w 79"/>
                <a:gd name="T23" fmla="*/ 55 h 77"/>
                <a:gd name="T24" fmla="*/ 79 w 79"/>
                <a:gd name="T25" fmla="*/ 50 h 77"/>
                <a:gd name="T26" fmla="*/ 79 w 79"/>
                <a:gd name="T27" fmla="*/ 34 h 77"/>
                <a:gd name="T28" fmla="*/ 77 w 79"/>
                <a:gd name="T29" fmla="*/ 24 h 77"/>
                <a:gd name="T30" fmla="*/ 68 w 79"/>
                <a:gd name="T31" fmla="*/ 12 h 77"/>
                <a:gd name="T32" fmla="*/ 71 w 79"/>
                <a:gd name="T33" fmla="*/ 15 h 77"/>
                <a:gd name="T34" fmla="*/ 61 w 79"/>
                <a:gd name="T35" fmla="*/ 4 h 77"/>
                <a:gd name="T36" fmla="*/ 58 w 79"/>
                <a:gd name="T37" fmla="*/ 3 h 77"/>
                <a:gd name="T38" fmla="*/ 52 w 79"/>
                <a:gd name="T39" fmla="*/ 0 h 77"/>
                <a:gd name="T40" fmla="*/ 22 w 79"/>
                <a:gd name="T41" fmla="*/ 1 h 77"/>
                <a:gd name="T42" fmla="*/ 16 w 79"/>
                <a:gd name="T43" fmla="*/ 7 h 77"/>
                <a:gd name="T44" fmla="*/ 9 w 79"/>
                <a:gd name="T45" fmla="*/ 15 h 77"/>
                <a:gd name="T46" fmla="*/ 3 w 79"/>
                <a:gd name="T47" fmla="*/ 22 h 77"/>
                <a:gd name="T48" fmla="*/ 0 w 79"/>
                <a:gd name="T49" fmla="*/ 27 h 77"/>
                <a:gd name="T50" fmla="*/ 18 w 79"/>
                <a:gd name="T51" fmla="*/ 33 h 77"/>
                <a:gd name="T52" fmla="*/ 21 w 79"/>
                <a:gd name="T53" fmla="*/ 28 h 77"/>
                <a:gd name="T54" fmla="*/ 21 w 79"/>
                <a:gd name="T55" fmla="*/ 27 h 77"/>
                <a:gd name="T56" fmla="*/ 28 w 79"/>
                <a:gd name="T57" fmla="*/ 18 h 77"/>
                <a:gd name="T58" fmla="*/ 31 w 79"/>
                <a:gd name="T59" fmla="*/ 19 h 77"/>
                <a:gd name="T60" fmla="*/ 46 w 79"/>
                <a:gd name="T61" fmla="*/ 18 h 77"/>
                <a:gd name="T62" fmla="*/ 52 w 79"/>
                <a:gd name="T63" fmla="*/ 21 h 77"/>
                <a:gd name="T64" fmla="*/ 55 w 79"/>
                <a:gd name="T65" fmla="*/ 22 h 77"/>
                <a:gd name="T66" fmla="*/ 53 w 79"/>
                <a:gd name="T67" fmla="*/ 21 h 77"/>
                <a:gd name="T68" fmla="*/ 62 w 79"/>
                <a:gd name="T69" fmla="*/ 30 h 77"/>
                <a:gd name="T70" fmla="*/ 59 w 79"/>
                <a:gd name="T71" fmla="*/ 30 h 77"/>
                <a:gd name="T72" fmla="*/ 61 w 79"/>
                <a:gd name="T73" fmla="*/ 37 h 77"/>
                <a:gd name="T74" fmla="*/ 61 w 79"/>
                <a:gd name="T75" fmla="*/ 37 h 77"/>
                <a:gd name="T76" fmla="*/ 59 w 79"/>
                <a:gd name="T77" fmla="*/ 47 h 77"/>
                <a:gd name="T78" fmla="*/ 62 w 79"/>
                <a:gd name="T79" fmla="*/ 46 h 77"/>
                <a:gd name="T80" fmla="*/ 53 w 79"/>
                <a:gd name="T81" fmla="*/ 56 h 77"/>
                <a:gd name="T82" fmla="*/ 56 w 79"/>
                <a:gd name="T83" fmla="*/ 53 h 77"/>
                <a:gd name="T84" fmla="*/ 50 w 79"/>
                <a:gd name="T85" fmla="*/ 59 h 77"/>
                <a:gd name="T86" fmla="*/ 47 w 79"/>
                <a:gd name="T87" fmla="*/ 58 h 77"/>
                <a:gd name="T88" fmla="*/ 34 w 79"/>
                <a:gd name="T89" fmla="*/ 64 h 77"/>
                <a:gd name="T90" fmla="*/ 33 w 79"/>
                <a:gd name="T91" fmla="*/ 59 h 77"/>
                <a:gd name="T92" fmla="*/ 28 w 79"/>
                <a:gd name="T93" fmla="*/ 56 h 77"/>
                <a:gd name="T94" fmla="*/ 24 w 79"/>
                <a:gd name="T95" fmla="*/ 53 h 77"/>
                <a:gd name="T96" fmla="*/ 24 w 79"/>
                <a:gd name="T97" fmla="*/ 53 h 77"/>
                <a:gd name="T98" fmla="*/ 21 w 79"/>
                <a:gd name="T99" fmla="*/ 49 h 77"/>
                <a:gd name="T100" fmla="*/ 18 w 79"/>
                <a:gd name="T101" fmla="*/ 45 h 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9"/>
                <a:gd name="T154" fmla="*/ 0 h 77"/>
                <a:gd name="T155" fmla="*/ 79 w 79"/>
                <a:gd name="T156" fmla="*/ 77 h 7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9" h="77">
                  <a:moveTo>
                    <a:pt x="0" y="39"/>
                  </a:moveTo>
                  <a:lnTo>
                    <a:pt x="0" y="50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2"/>
                  </a:lnTo>
                  <a:lnTo>
                    <a:pt x="73" y="61"/>
                  </a:lnTo>
                  <a:lnTo>
                    <a:pt x="73" y="59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3"/>
                  </a:lnTo>
                  <a:lnTo>
                    <a:pt x="77" y="52"/>
                  </a:lnTo>
                  <a:lnTo>
                    <a:pt x="79" y="50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0"/>
                  </a:lnTo>
                  <a:lnTo>
                    <a:pt x="64" y="7"/>
                  </a:lnTo>
                  <a:lnTo>
                    <a:pt x="61" y="4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2" y="1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7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3"/>
                  </a:lnTo>
                  <a:lnTo>
                    <a:pt x="55" y="55"/>
                  </a:lnTo>
                  <a:lnTo>
                    <a:pt x="53" y="56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3"/>
                  </a:lnTo>
                  <a:lnTo>
                    <a:pt x="55" y="53"/>
                  </a:lnTo>
                  <a:lnTo>
                    <a:pt x="47" y="61"/>
                  </a:lnTo>
                  <a:lnTo>
                    <a:pt x="50" y="59"/>
                  </a:lnTo>
                  <a:lnTo>
                    <a:pt x="50" y="56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59"/>
                  </a:lnTo>
                  <a:lnTo>
                    <a:pt x="39" y="59"/>
                  </a:lnTo>
                  <a:lnTo>
                    <a:pt x="34" y="64"/>
                  </a:lnTo>
                  <a:lnTo>
                    <a:pt x="44" y="62"/>
                  </a:lnTo>
                  <a:lnTo>
                    <a:pt x="39" y="59"/>
                  </a:lnTo>
                  <a:lnTo>
                    <a:pt x="33" y="59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6"/>
                  </a:lnTo>
                  <a:lnTo>
                    <a:pt x="28" y="59"/>
                  </a:lnTo>
                  <a:lnTo>
                    <a:pt x="31" y="61"/>
                  </a:lnTo>
                  <a:lnTo>
                    <a:pt x="24" y="53"/>
                  </a:lnTo>
                  <a:lnTo>
                    <a:pt x="22" y="53"/>
                  </a:lnTo>
                  <a:lnTo>
                    <a:pt x="24" y="55"/>
                  </a:lnTo>
                  <a:lnTo>
                    <a:pt x="24" y="53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98" name="Freeform 11"/>
            <p:cNvSpPr>
              <a:spLocks/>
            </p:cNvSpPr>
            <p:nvPr/>
          </p:nvSpPr>
          <p:spPr bwMode="auto">
            <a:xfrm>
              <a:off x="4742" y="1760"/>
              <a:ext cx="140" cy="261"/>
            </a:xfrm>
            <a:custGeom>
              <a:avLst/>
              <a:gdLst>
                <a:gd name="T0" fmla="*/ 6 w 140"/>
                <a:gd name="T1" fmla="*/ 0 h 261"/>
                <a:gd name="T2" fmla="*/ 0 w 140"/>
                <a:gd name="T3" fmla="*/ 5 h 261"/>
                <a:gd name="T4" fmla="*/ 3 w 140"/>
                <a:gd name="T5" fmla="*/ 14 h 261"/>
                <a:gd name="T6" fmla="*/ 25 w 140"/>
                <a:gd name="T7" fmla="*/ 17 h 261"/>
                <a:gd name="T8" fmla="*/ 48 w 140"/>
                <a:gd name="T9" fmla="*/ 25 h 261"/>
                <a:gd name="T10" fmla="*/ 58 w 140"/>
                <a:gd name="T11" fmla="*/ 29 h 261"/>
                <a:gd name="T12" fmla="*/ 65 w 140"/>
                <a:gd name="T13" fmla="*/ 32 h 261"/>
                <a:gd name="T14" fmla="*/ 76 w 140"/>
                <a:gd name="T15" fmla="*/ 40 h 261"/>
                <a:gd name="T16" fmla="*/ 83 w 140"/>
                <a:gd name="T17" fmla="*/ 46 h 261"/>
                <a:gd name="T18" fmla="*/ 95 w 140"/>
                <a:gd name="T19" fmla="*/ 57 h 261"/>
                <a:gd name="T20" fmla="*/ 101 w 140"/>
                <a:gd name="T21" fmla="*/ 68 h 261"/>
                <a:gd name="T22" fmla="*/ 107 w 140"/>
                <a:gd name="T23" fmla="*/ 75 h 261"/>
                <a:gd name="T24" fmla="*/ 112 w 140"/>
                <a:gd name="T25" fmla="*/ 86 h 261"/>
                <a:gd name="T26" fmla="*/ 116 w 140"/>
                <a:gd name="T27" fmla="*/ 96 h 261"/>
                <a:gd name="T28" fmla="*/ 120 w 140"/>
                <a:gd name="T29" fmla="*/ 124 h 261"/>
                <a:gd name="T30" fmla="*/ 122 w 140"/>
                <a:gd name="T31" fmla="*/ 129 h 261"/>
                <a:gd name="T32" fmla="*/ 120 w 140"/>
                <a:gd name="T33" fmla="*/ 147 h 261"/>
                <a:gd name="T34" fmla="*/ 113 w 140"/>
                <a:gd name="T35" fmla="*/ 169 h 261"/>
                <a:gd name="T36" fmla="*/ 109 w 140"/>
                <a:gd name="T37" fmla="*/ 179 h 261"/>
                <a:gd name="T38" fmla="*/ 106 w 140"/>
                <a:gd name="T39" fmla="*/ 187 h 261"/>
                <a:gd name="T40" fmla="*/ 98 w 140"/>
                <a:gd name="T41" fmla="*/ 197 h 261"/>
                <a:gd name="T42" fmla="*/ 92 w 140"/>
                <a:gd name="T43" fmla="*/ 205 h 261"/>
                <a:gd name="T44" fmla="*/ 80 w 140"/>
                <a:gd name="T45" fmla="*/ 216 h 261"/>
                <a:gd name="T46" fmla="*/ 70 w 140"/>
                <a:gd name="T47" fmla="*/ 222 h 261"/>
                <a:gd name="T48" fmla="*/ 62 w 140"/>
                <a:gd name="T49" fmla="*/ 228 h 261"/>
                <a:gd name="T50" fmla="*/ 52 w 140"/>
                <a:gd name="T51" fmla="*/ 233 h 261"/>
                <a:gd name="T52" fmla="*/ 42 w 140"/>
                <a:gd name="T53" fmla="*/ 237 h 261"/>
                <a:gd name="T54" fmla="*/ 13 w 140"/>
                <a:gd name="T55" fmla="*/ 242 h 261"/>
                <a:gd name="T56" fmla="*/ 9 w 140"/>
                <a:gd name="T57" fmla="*/ 243 h 261"/>
                <a:gd name="T58" fmla="*/ 3 w 140"/>
                <a:gd name="T59" fmla="*/ 246 h 261"/>
                <a:gd name="T60" fmla="*/ 0 w 140"/>
                <a:gd name="T61" fmla="*/ 255 h 261"/>
                <a:gd name="T62" fmla="*/ 6 w 140"/>
                <a:gd name="T63" fmla="*/ 261 h 261"/>
                <a:gd name="T64" fmla="*/ 10 w 140"/>
                <a:gd name="T65" fmla="*/ 261 h 261"/>
                <a:gd name="T66" fmla="*/ 28 w 140"/>
                <a:gd name="T67" fmla="*/ 260 h 261"/>
                <a:gd name="T68" fmla="*/ 54 w 140"/>
                <a:gd name="T69" fmla="*/ 252 h 261"/>
                <a:gd name="T70" fmla="*/ 64 w 140"/>
                <a:gd name="T71" fmla="*/ 248 h 261"/>
                <a:gd name="T72" fmla="*/ 77 w 140"/>
                <a:gd name="T73" fmla="*/ 242 h 261"/>
                <a:gd name="T74" fmla="*/ 85 w 140"/>
                <a:gd name="T75" fmla="*/ 234 h 261"/>
                <a:gd name="T76" fmla="*/ 98 w 140"/>
                <a:gd name="T77" fmla="*/ 225 h 261"/>
                <a:gd name="T78" fmla="*/ 104 w 140"/>
                <a:gd name="T79" fmla="*/ 219 h 261"/>
                <a:gd name="T80" fmla="*/ 113 w 140"/>
                <a:gd name="T81" fmla="*/ 206 h 261"/>
                <a:gd name="T82" fmla="*/ 120 w 140"/>
                <a:gd name="T83" fmla="*/ 199 h 261"/>
                <a:gd name="T84" fmla="*/ 126 w 140"/>
                <a:gd name="T85" fmla="*/ 185 h 261"/>
                <a:gd name="T86" fmla="*/ 131 w 140"/>
                <a:gd name="T87" fmla="*/ 175 h 261"/>
                <a:gd name="T88" fmla="*/ 138 w 140"/>
                <a:gd name="T89" fmla="*/ 150 h 261"/>
                <a:gd name="T90" fmla="*/ 140 w 140"/>
                <a:gd name="T91" fmla="*/ 132 h 261"/>
                <a:gd name="T92" fmla="*/ 138 w 140"/>
                <a:gd name="T93" fmla="*/ 121 h 261"/>
                <a:gd name="T94" fmla="*/ 134 w 140"/>
                <a:gd name="T95" fmla="*/ 90 h 261"/>
                <a:gd name="T96" fmla="*/ 129 w 140"/>
                <a:gd name="T97" fmla="*/ 80 h 261"/>
                <a:gd name="T98" fmla="*/ 125 w 140"/>
                <a:gd name="T99" fmla="*/ 69 h 261"/>
                <a:gd name="T100" fmla="*/ 116 w 140"/>
                <a:gd name="T101" fmla="*/ 56 h 261"/>
                <a:gd name="T102" fmla="*/ 110 w 140"/>
                <a:gd name="T103" fmla="*/ 46 h 261"/>
                <a:gd name="T104" fmla="*/ 100 w 140"/>
                <a:gd name="T105" fmla="*/ 38 h 261"/>
                <a:gd name="T106" fmla="*/ 92 w 140"/>
                <a:gd name="T107" fmla="*/ 28 h 261"/>
                <a:gd name="T108" fmla="*/ 82 w 140"/>
                <a:gd name="T109" fmla="*/ 22 h 261"/>
                <a:gd name="T110" fmla="*/ 68 w 140"/>
                <a:gd name="T111" fmla="*/ 13 h 261"/>
                <a:gd name="T112" fmla="*/ 58 w 140"/>
                <a:gd name="T113" fmla="*/ 8 h 261"/>
                <a:gd name="T114" fmla="*/ 48 w 140"/>
                <a:gd name="T115" fmla="*/ 4 h 261"/>
                <a:gd name="T116" fmla="*/ 9 w 140"/>
                <a:gd name="T117" fmla="*/ 0 h 2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0"/>
                <a:gd name="T178" fmla="*/ 0 h 261"/>
                <a:gd name="T179" fmla="*/ 140 w 140"/>
                <a:gd name="T180" fmla="*/ 261 h 26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0" h="261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5" y="17"/>
                  </a:lnTo>
                  <a:lnTo>
                    <a:pt x="42" y="22"/>
                  </a:lnTo>
                  <a:lnTo>
                    <a:pt x="48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4"/>
                  </a:lnTo>
                  <a:lnTo>
                    <a:pt x="95" y="57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6" y="72"/>
                  </a:lnTo>
                  <a:lnTo>
                    <a:pt x="107" y="75"/>
                  </a:lnTo>
                  <a:lnTo>
                    <a:pt x="109" y="80"/>
                  </a:lnTo>
                  <a:lnTo>
                    <a:pt x="112" y="86"/>
                  </a:lnTo>
                  <a:lnTo>
                    <a:pt x="113" y="90"/>
                  </a:lnTo>
                  <a:lnTo>
                    <a:pt x="116" y="96"/>
                  </a:lnTo>
                  <a:lnTo>
                    <a:pt x="120" y="112"/>
                  </a:lnTo>
                  <a:lnTo>
                    <a:pt x="120" y="124"/>
                  </a:lnTo>
                  <a:lnTo>
                    <a:pt x="122" y="132"/>
                  </a:lnTo>
                  <a:lnTo>
                    <a:pt x="122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6" y="163"/>
                  </a:lnTo>
                  <a:lnTo>
                    <a:pt x="113" y="169"/>
                  </a:lnTo>
                  <a:lnTo>
                    <a:pt x="112" y="173"/>
                  </a:lnTo>
                  <a:lnTo>
                    <a:pt x="109" y="179"/>
                  </a:lnTo>
                  <a:lnTo>
                    <a:pt x="107" y="184"/>
                  </a:lnTo>
                  <a:lnTo>
                    <a:pt x="106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6"/>
                  </a:lnTo>
                  <a:lnTo>
                    <a:pt x="76" y="219"/>
                  </a:lnTo>
                  <a:lnTo>
                    <a:pt x="70" y="222"/>
                  </a:lnTo>
                  <a:lnTo>
                    <a:pt x="65" y="227"/>
                  </a:lnTo>
                  <a:lnTo>
                    <a:pt x="62" y="228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8" y="234"/>
                  </a:lnTo>
                  <a:lnTo>
                    <a:pt x="42" y="237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8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5"/>
                  </a:lnTo>
                  <a:lnTo>
                    <a:pt x="54" y="252"/>
                  </a:lnTo>
                  <a:lnTo>
                    <a:pt x="58" y="251"/>
                  </a:lnTo>
                  <a:lnTo>
                    <a:pt x="64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2" y="237"/>
                  </a:lnTo>
                  <a:lnTo>
                    <a:pt x="85" y="234"/>
                  </a:lnTo>
                  <a:lnTo>
                    <a:pt x="92" y="231"/>
                  </a:lnTo>
                  <a:lnTo>
                    <a:pt x="98" y="225"/>
                  </a:lnTo>
                  <a:lnTo>
                    <a:pt x="100" y="221"/>
                  </a:lnTo>
                  <a:lnTo>
                    <a:pt x="104" y="219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6" y="203"/>
                  </a:lnTo>
                  <a:lnTo>
                    <a:pt x="120" y="199"/>
                  </a:lnTo>
                  <a:lnTo>
                    <a:pt x="125" y="190"/>
                  </a:lnTo>
                  <a:lnTo>
                    <a:pt x="126" y="185"/>
                  </a:lnTo>
                  <a:lnTo>
                    <a:pt x="129" y="179"/>
                  </a:lnTo>
                  <a:lnTo>
                    <a:pt x="131" y="175"/>
                  </a:lnTo>
                  <a:lnTo>
                    <a:pt x="134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40" y="132"/>
                  </a:lnTo>
                  <a:lnTo>
                    <a:pt x="140" y="129"/>
                  </a:lnTo>
                  <a:lnTo>
                    <a:pt x="138" y="121"/>
                  </a:lnTo>
                  <a:lnTo>
                    <a:pt x="138" y="109"/>
                  </a:lnTo>
                  <a:lnTo>
                    <a:pt x="134" y="90"/>
                  </a:lnTo>
                  <a:lnTo>
                    <a:pt x="131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5" y="69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5" y="25"/>
                  </a:lnTo>
                  <a:lnTo>
                    <a:pt x="82" y="22"/>
                  </a:lnTo>
                  <a:lnTo>
                    <a:pt x="77" y="17"/>
                  </a:lnTo>
                  <a:lnTo>
                    <a:pt x="68" y="13"/>
                  </a:lnTo>
                  <a:lnTo>
                    <a:pt x="64" y="11"/>
                  </a:lnTo>
                  <a:lnTo>
                    <a:pt x="58" y="8"/>
                  </a:lnTo>
                  <a:lnTo>
                    <a:pt x="54" y="7"/>
                  </a:lnTo>
                  <a:lnTo>
                    <a:pt x="48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99" name="Freeform 12"/>
            <p:cNvSpPr>
              <a:spLocks/>
            </p:cNvSpPr>
            <p:nvPr/>
          </p:nvSpPr>
          <p:spPr bwMode="auto">
            <a:xfrm>
              <a:off x="4576" y="1760"/>
              <a:ext cx="200" cy="17"/>
            </a:xfrm>
            <a:custGeom>
              <a:avLst/>
              <a:gdLst>
                <a:gd name="T0" fmla="*/ 191 w 200"/>
                <a:gd name="T1" fmla="*/ 17 h 17"/>
                <a:gd name="T2" fmla="*/ 194 w 200"/>
                <a:gd name="T3" fmla="*/ 17 h 17"/>
                <a:gd name="T4" fmla="*/ 197 w 200"/>
                <a:gd name="T5" fmla="*/ 14 h 17"/>
                <a:gd name="T6" fmla="*/ 200 w 200"/>
                <a:gd name="T7" fmla="*/ 11 h 17"/>
                <a:gd name="T8" fmla="*/ 200 w 200"/>
                <a:gd name="T9" fmla="*/ 5 h 17"/>
                <a:gd name="T10" fmla="*/ 197 w 200"/>
                <a:gd name="T11" fmla="*/ 2 h 17"/>
                <a:gd name="T12" fmla="*/ 194 w 200"/>
                <a:gd name="T13" fmla="*/ 0 h 17"/>
                <a:gd name="T14" fmla="*/ 6 w 200"/>
                <a:gd name="T15" fmla="*/ 0 h 17"/>
                <a:gd name="T16" fmla="*/ 3 w 200"/>
                <a:gd name="T17" fmla="*/ 2 h 17"/>
                <a:gd name="T18" fmla="*/ 0 w 200"/>
                <a:gd name="T19" fmla="*/ 5 h 17"/>
                <a:gd name="T20" fmla="*/ 0 w 200"/>
                <a:gd name="T21" fmla="*/ 11 h 17"/>
                <a:gd name="T22" fmla="*/ 3 w 200"/>
                <a:gd name="T23" fmla="*/ 14 h 17"/>
                <a:gd name="T24" fmla="*/ 6 w 200"/>
                <a:gd name="T25" fmla="*/ 17 h 17"/>
                <a:gd name="T26" fmla="*/ 9 w 200"/>
                <a:gd name="T27" fmla="*/ 17 h 17"/>
                <a:gd name="T28" fmla="*/ 191 w 20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7"/>
                <a:gd name="T47" fmla="*/ 200 w 20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7">
                  <a:moveTo>
                    <a:pt x="191" y="17"/>
                  </a:moveTo>
                  <a:lnTo>
                    <a:pt x="194" y="17"/>
                  </a:lnTo>
                  <a:lnTo>
                    <a:pt x="197" y="14"/>
                  </a:lnTo>
                  <a:lnTo>
                    <a:pt x="200" y="11"/>
                  </a:lnTo>
                  <a:lnTo>
                    <a:pt x="200" y="5"/>
                  </a:lnTo>
                  <a:lnTo>
                    <a:pt x="197" y="2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0" name="Freeform 13"/>
            <p:cNvSpPr>
              <a:spLocks/>
            </p:cNvSpPr>
            <p:nvPr/>
          </p:nvSpPr>
          <p:spPr bwMode="auto">
            <a:xfrm>
              <a:off x="4576" y="2005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8"/>
                <a:gd name="T47" fmla="*/ 200 w 200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1" name="Freeform 14"/>
            <p:cNvSpPr>
              <a:spLocks/>
            </p:cNvSpPr>
            <p:nvPr/>
          </p:nvSpPr>
          <p:spPr bwMode="auto">
            <a:xfrm>
              <a:off x="4576" y="1760"/>
              <a:ext cx="18" cy="263"/>
            </a:xfrm>
            <a:custGeom>
              <a:avLst/>
              <a:gdLst>
                <a:gd name="T0" fmla="*/ 18 w 18"/>
                <a:gd name="T1" fmla="*/ 8 h 263"/>
                <a:gd name="T2" fmla="*/ 18 w 18"/>
                <a:gd name="T3" fmla="*/ 5 h 263"/>
                <a:gd name="T4" fmla="*/ 15 w 18"/>
                <a:gd name="T5" fmla="*/ 2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2 h 263"/>
                <a:gd name="T12" fmla="*/ 0 w 18"/>
                <a:gd name="T13" fmla="*/ 5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8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263"/>
                <a:gd name="T47" fmla="*/ 18 w 18"/>
                <a:gd name="T48" fmla="*/ 263 h 26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263">
                  <a:moveTo>
                    <a:pt x="18" y="8"/>
                  </a:moveTo>
                  <a:lnTo>
                    <a:pt x="18" y="5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2" name="Freeform 15"/>
            <p:cNvSpPr>
              <a:spLocks/>
            </p:cNvSpPr>
            <p:nvPr/>
          </p:nvSpPr>
          <p:spPr bwMode="auto">
            <a:xfrm>
              <a:off x="4861" y="1856"/>
              <a:ext cx="79" cy="77"/>
            </a:xfrm>
            <a:custGeom>
              <a:avLst/>
              <a:gdLst>
                <a:gd name="T0" fmla="*/ 1 w 79"/>
                <a:gd name="T1" fmla="*/ 52 h 77"/>
                <a:gd name="T2" fmla="*/ 6 w 79"/>
                <a:gd name="T3" fmla="*/ 61 h 77"/>
                <a:gd name="T4" fmla="*/ 6 w 79"/>
                <a:gd name="T5" fmla="*/ 61 h 77"/>
                <a:gd name="T6" fmla="*/ 13 w 79"/>
                <a:gd name="T7" fmla="*/ 67 h 77"/>
                <a:gd name="T8" fmla="*/ 24 w 79"/>
                <a:gd name="T9" fmla="*/ 76 h 77"/>
                <a:gd name="T10" fmla="*/ 36 w 79"/>
                <a:gd name="T11" fmla="*/ 77 h 77"/>
                <a:gd name="T12" fmla="*/ 52 w 79"/>
                <a:gd name="T13" fmla="*/ 77 h 77"/>
                <a:gd name="T14" fmla="*/ 56 w 79"/>
                <a:gd name="T15" fmla="*/ 74 h 77"/>
                <a:gd name="T16" fmla="*/ 61 w 79"/>
                <a:gd name="T17" fmla="*/ 71 h 77"/>
                <a:gd name="T18" fmla="*/ 68 w 79"/>
                <a:gd name="T19" fmla="*/ 67 h 77"/>
                <a:gd name="T20" fmla="*/ 73 w 79"/>
                <a:gd name="T21" fmla="*/ 60 h 77"/>
                <a:gd name="T22" fmla="*/ 76 w 79"/>
                <a:gd name="T23" fmla="*/ 55 h 77"/>
                <a:gd name="T24" fmla="*/ 79 w 79"/>
                <a:gd name="T25" fmla="*/ 51 h 77"/>
                <a:gd name="T26" fmla="*/ 79 w 79"/>
                <a:gd name="T27" fmla="*/ 34 h 77"/>
                <a:gd name="T28" fmla="*/ 77 w 79"/>
                <a:gd name="T29" fmla="*/ 24 h 77"/>
                <a:gd name="T30" fmla="*/ 68 w 79"/>
                <a:gd name="T31" fmla="*/ 12 h 77"/>
                <a:gd name="T32" fmla="*/ 71 w 79"/>
                <a:gd name="T33" fmla="*/ 15 h 77"/>
                <a:gd name="T34" fmla="*/ 61 w 79"/>
                <a:gd name="T35" fmla="*/ 5 h 77"/>
                <a:gd name="T36" fmla="*/ 58 w 79"/>
                <a:gd name="T37" fmla="*/ 3 h 77"/>
                <a:gd name="T38" fmla="*/ 52 w 79"/>
                <a:gd name="T39" fmla="*/ 0 h 77"/>
                <a:gd name="T40" fmla="*/ 22 w 79"/>
                <a:gd name="T41" fmla="*/ 2 h 77"/>
                <a:gd name="T42" fmla="*/ 16 w 79"/>
                <a:gd name="T43" fmla="*/ 8 h 77"/>
                <a:gd name="T44" fmla="*/ 9 w 79"/>
                <a:gd name="T45" fmla="*/ 15 h 77"/>
                <a:gd name="T46" fmla="*/ 3 w 79"/>
                <a:gd name="T47" fmla="*/ 22 h 77"/>
                <a:gd name="T48" fmla="*/ 0 w 79"/>
                <a:gd name="T49" fmla="*/ 27 h 77"/>
                <a:gd name="T50" fmla="*/ 18 w 79"/>
                <a:gd name="T51" fmla="*/ 33 h 77"/>
                <a:gd name="T52" fmla="*/ 21 w 79"/>
                <a:gd name="T53" fmla="*/ 28 h 77"/>
                <a:gd name="T54" fmla="*/ 21 w 79"/>
                <a:gd name="T55" fmla="*/ 27 h 77"/>
                <a:gd name="T56" fmla="*/ 28 w 79"/>
                <a:gd name="T57" fmla="*/ 18 h 77"/>
                <a:gd name="T58" fmla="*/ 31 w 79"/>
                <a:gd name="T59" fmla="*/ 19 h 77"/>
                <a:gd name="T60" fmla="*/ 46 w 79"/>
                <a:gd name="T61" fmla="*/ 18 h 77"/>
                <a:gd name="T62" fmla="*/ 52 w 79"/>
                <a:gd name="T63" fmla="*/ 21 h 77"/>
                <a:gd name="T64" fmla="*/ 55 w 79"/>
                <a:gd name="T65" fmla="*/ 22 h 77"/>
                <a:gd name="T66" fmla="*/ 53 w 79"/>
                <a:gd name="T67" fmla="*/ 21 h 77"/>
                <a:gd name="T68" fmla="*/ 62 w 79"/>
                <a:gd name="T69" fmla="*/ 30 h 77"/>
                <a:gd name="T70" fmla="*/ 59 w 79"/>
                <a:gd name="T71" fmla="*/ 30 h 77"/>
                <a:gd name="T72" fmla="*/ 61 w 79"/>
                <a:gd name="T73" fmla="*/ 37 h 77"/>
                <a:gd name="T74" fmla="*/ 61 w 79"/>
                <a:gd name="T75" fmla="*/ 37 h 77"/>
                <a:gd name="T76" fmla="*/ 59 w 79"/>
                <a:gd name="T77" fmla="*/ 48 h 77"/>
                <a:gd name="T78" fmla="*/ 62 w 79"/>
                <a:gd name="T79" fmla="*/ 46 h 77"/>
                <a:gd name="T80" fmla="*/ 53 w 79"/>
                <a:gd name="T81" fmla="*/ 57 h 77"/>
                <a:gd name="T82" fmla="*/ 56 w 79"/>
                <a:gd name="T83" fmla="*/ 54 h 77"/>
                <a:gd name="T84" fmla="*/ 50 w 79"/>
                <a:gd name="T85" fmla="*/ 60 h 77"/>
                <a:gd name="T86" fmla="*/ 47 w 79"/>
                <a:gd name="T87" fmla="*/ 58 h 77"/>
                <a:gd name="T88" fmla="*/ 34 w 79"/>
                <a:gd name="T89" fmla="*/ 64 h 77"/>
                <a:gd name="T90" fmla="*/ 33 w 79"/>
                <a:gd name="T91" fmla="*/ 60 h 77"/>
                <a:gd name="T92" fmla="*/ 28 w 79"/>
                <a:gd name="T93" fmla="*/ 57 h 77"/>
                <a:gd name="T94" fmla="*/ 24 w 79"/>
                <a:gd name="T95" fmla="*/ 54 h 77"/>
                <a:gd name="T96" fmla="*/ 24 w 79"/>
                <a:gd name="T97" fmla="*/ 54 h 77"/>
                <a:gd name="T98" fmla="*/ 21 w 79"/>
                <a:gd name="T99" fmla="*/ 49 h 77"/>
                <a:gd name="T100" fmla="*/ 18 w 79"/>
                <a:gd name="T101" fmla="*/ 45 h 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9"/>
                <a:gd name="T154" fmla="*/ 0 h 77"/>
                <a:gd name="T155" fmla="*/ 79 w 79"/>
                <a:gd name="T156" fmla="*/ 77 h 7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9" h="77">
                  <a:moveTo>
                    <a:pt x="0" y="39"/>
                  </a:moveTo>
                  <a:lnTo>
                    <a:pt x="0" y="51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3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4"/>
                  </a:lnTo>
                  <a:lnTo>
                    <a:pt x="77" y="52"/>
                  </a:lnTo>
                  <a:lnTo>
                    <a:pt x="79" y="51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1"/>
                  </a:lnTo>
                  <a:lnTo>
                    <a:pt x="64" y="8"/>
                  </a:lnTo>
                  <a:lnTo>
                    <a:pt x="61" y="5"/>
                  </a:lnTo>
                  <a:lnTo>
                    <a:pt x="62" y="8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2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8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4"/>
                  </a:lnTo>
                  <a:lnTo>
                    <a:pt x="55" y="55"/>
                  </a:lnTo>
                  <a:lnTo>
                    <a:pt x="53" y="57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4"/>
                  </a:lnTo>
                  <a:lnTo>
                    <a:pt x="55" y="54"/>
                  </a:lnTo>
                  <a:lnTo>
                    <a:pt x="47" y="61"/>
                  </a:lnTo>
                  <a:lnTo>
                    <a:pt x="50" y="60"/>
                  </a:lnTo>
                  <a:lnTo>
                    <a:pt x="50" y="57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60"/>
                  </a:lnTo>
                  <a:lnTo>
                    <a:pt x="39" y="60"/>
                  </a:lnTo>
                  <a:lnTo>
                    <a:pt x="34" y="64"/>
                  </a:lnTo>
                  <a:lnTo>
                    <a:pt x="44" y="63"/>
                  </a:lnTo>
                  <a:lnTo>
                    <a:pt x="39" y="60"/>
                  </a:lnTo>
                  <a:lnTo>
                    <a:pt x="33" y="60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7"/>
                  </a:lnTo>
                  <a:lnTo>
                    <a:pt x="28" y="60"/>
                  </a:lnTo>
                  <a:lnTo>
                    <a:pt x="31" y="61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4" y="55"/>
                  </a:lnTo>
                  <a:lnTo>
                    <a:pt x="24" y="54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8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3" name="Freeform 16"/>
            <p:cNvSpPr>
              <a:spLocks/>
            </p:cNvSpPr>
            <p:nvPr/>
          </p:nvSpPr>
          <p:spPr bwMode="auto">
            <a:xfrm>
              <a:off x="4928" y="1193"/>
              <a:ext cx="463" cy="18"/>
            </a:xfrm>
            <a:custGeom>
              <a:avLst/>
              <a:gdLst>
                <a:gd name="T0" fmla="*/ 9 w 463"/>
                <a:gd name="T1" fmla="*/ 0 h 18"/>
                <a:gd name="T2" fmla="*/ 6 w 463"/>
                <a:gd name="T3" fmla="*/ 0 h 18"/>
                <a:gd name="T4" fmla="*/ 3 w 463"/>
                <a:gd name="T5" fmla="*/ 3 h 18"/>
                <a:gd name="T6" fmla="*/ 0 w 463"/>
                <a:gd name="T7" fmla="*/ 6 h 18"/>
                <a:gd name="T8" fmla="*/ 0 w 463"/>
                <a:gd name="T9" fmla="*/ 12 h 18"/>
                <a:gd name="T10" fmla="*/ 3 w 463"/>
                <a:gd name="T11" fmla="*/ 15 h 18"/>
                <a:gd name="T12" fmla="*/ 6 w 463"/>
                <a:gd name="T13" fmla="*/ 18 h 18"/>
                <a:gd name="T14" fmla="*/ 457 w 463"/>
                <a:gd name="T15" fmla="*/ 18 h 18"/>
                <a:gd name="T16" fmla="*/ 460 w 463"/>
                <a:gd name="T17" fmla="*/ 15 h 18"/>
                <a:gd name="T18" fmla="*/ 463 w 463"/>
                <a:gd name="T19" fmla="*/ 12 h 18"/>
                <a:gd name="T20" fmla="*/ 463 w 463"/>
                <a:gd name="T21" fmla="*/ 6 h 18"/>
                <a:gd name="T22" fmla="*/ 460 w 463"/>
                <a:gd name="T23" fmla="*/ 3 h 18"/>
                <a:gd name="T24" fmla="*/ 457 w 463"/>
                <a:gd name="T25" fmla="*/ 0 h 18"/>
                <a:gd name="T26" fmla="*/ 454 w 463"/>
                <a:gd name="T27" fmla="*/ 0 h 18"/>
                <a:gd name="T28" fmla="*/ 9 w 463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3"/>
                <a:gd name="T46" fmla="*/ 0 h 18"/>
                <a:gd name="T47" fmla="*/ 463 w 463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457" y="18"/>
                  </a:lnTo>
                  <a:lnTo>
                    <a:pt x="460" y="15"/>
                  </a:lnTo>
                  <a:lnTo>
                    <a:pt x="463" y="12"/>
                  </a:lnTo>
                  <a:lnTo>
                    <a:pt x="463" y="6"/>
                  </a:lnTo>
                  <a:lnTo>
                    <a:pt x="460" y="3"/>
                  </a:lnTo>
                  <a:lnTo>
                    <a:pt x="457" y="0"/>
                  </a:lnTo>
                  <a:lnTo>
                    <a:pt x="4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4" name="Freeform 17"/>
            <p:cNvSpPr>
              <a:spLocks/>
            </p:cNvSpPr>
            <p:nvPr/>
          </p:nvSpPr>
          <p:spPr bwMode="auto">
            <a:xfrm>
              <a:off x="4928" y="1890"/>
              <a:ext cx="520" cy="18"/>
            </a:xfrm>
            <a:custGeom>
              <a:avLst/>
              <a:gdLst>
                <a:gd name="T0" fmla="*/ 9 w 520"/>
                <a:gd name="T1" fmla="*/ 0 h 18"/>
                <a:gd name="T2" fmla="*/ 6 w 520"/>
                <a:gd name="T3" fmla="*/ 0 h 18"/>
                <a:gd name="T4" fmla="*/ 3 w 520"/>
                <a:gd name="T5" fmla="*/ 3 h 18"/>
                <a:gd name="T6" fmla="*/ 0 w 520"/>
                <a:gd name="T7" fmla="*/ 6 h 18"/>
                <a:gd name="T8" fmla="*/ 0 w 520"/>
                <a:gd name="T9" fmla="*/ 12 h 18"/>
                <a:gd name="T10" fmla="*/ 3 w 520"/>
                <a:gd name="T11" fmla="*/ 15 h 18"/>
                <a:gd name="T12" fmla="*/ 6 w 520"/>
                <a:gd name="T13" fmla="*/ 18 h 18"/>
                <a:gd name="T14" fmla="*/ 514 w 520"/>
                <a:gd name="T15" fmla="*/ 18 h 18"/>
                <a:gd name="T16" fmla="*/ 517 w 520"/>
                <a:gd name="T17" fmla="*/ 15 h 18"/>
                <a:gd name="T18" fmla="*/ 520 w 520"/>
                <a:gd name="T19" fmla="*/ 12 h 18"/>
                <a:gd name="T20" fmla="*/ 520 w 520"/>
                <a:gd name="T21" fmla="*/ 6 h 18"/>
                <a:gd name="T22" fmla="*/ 517 w 520"/>
                <a:gd name="T23" fmla="*/ 3 h 18"/>
                <a:gd name="T24" fmla="*/ 514 w 520"/>
                <a:gd name="T25" fmla="*/ 0 h 18"/>
                <a:gd name="T26" fmla="*/ 511 w 520"/>
                <a:gd name="T27" fmla="*/ 0 h 18"/>
                <a:gd name="T28" fmla="*/ 9 w 520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0"/>
                <a:gd name="T46" fmla="*/ 0 h 18"/>
                <a:gd name="T47" fmla="*/ 520 w 520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0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14" y="18"/>
                  </a:lnTo>
                  <a:lnTo>
                    <a:pt x="517" y="15"/>
                  </a:lnTo>
                  <a:lnTo>
                    <a:pt x="520" y="12"/>
                  </a:lnTo>
                  <a:lnTo>
                    <a:pt x="520" y="6"/>
                  </a:lnTo>
                  <a:lnTo>
                    <a:pt x="517" y="3"/>
                  </a:lnTo>
                  <a:lnTo>
                    <a:pt x="514" y="0"/>
                  </a:lnTo>
                  <a:lnTo>
                    <a:pt x="511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5" name="Freeform 18"/>
            <p:cNvSpPr>
              <a:spLocks/>
            </p:cNvSpPr>
            <p:nvPr/>
          </p:nvSpPr>
          <p:spPr bwMode="auto">
            <a:xfrm>
              <a:off x="4204" y="1110"/>
              <a:ext cx="381" cy="18"/>
            </a:xfrm>
            <a:custGeom>
              <a:avLst/>
              <a:gdLst>
                <a:gd name="T0" fmla="*/ 372 w 381"/>
                <a:gd name="T1" fmla="*/ 18 h 18"/>
                <a:gd name="T2" fmla="*/ 375 w 381"/>
                <a:gd name="T3" fmla="*/ 18 h 18"/>
                <a:gd name="T4" fmla="*/ 378 w 381"/>
                <a:gd name="T5" fmla="*/ 15 h 18"/>
                <a:gd name="T6" fmla="*/ 381 w 381"/>
                <a:gd name="T7" fmla="*/ 12 h 18"/>
                <a:gd name="T8" fmla="*/ 381 w 381"/>
                <a:gd name="T9" fmla="*/ 6 h 18"/>
                <a:gd name="T10" fmla="*/ 378 w 381"/>
                <a:gd name="T11" fmla="*/ 3 h 18"/>
                <a:gd name="T12" fmla="*/ 375 w 381"/>
                <a:gd name="T13" fmla="*/ 0 h 18"/>
                <a:gd name="T14" fmla="*/ 6 w 381"/>
                <a:gd name="T15" fmla="*/ 0 h 18"/>
                <a:gd name="T16" fmla="*/ 3 w 381"/>
                <a:gd name="T17" fmla="*/ 3 h 18"/>
                <a:gd name="T18" fmla="*/ 0 w 381"/>
                <a:gd name="T19" fmla="*/ 6 h 18"/>
                <a:gd name="T20" fmla="*/ 0 w 381"/>
                <a:gd name="T21" fmla="*/ 12 h 18"/>
                <a:gd name="T22" fmla="*/ 3 w 381"/>
                <a:gd name="T23" fmla="*/ 15 h 18"/>
                <a:gd name="T24" fmla="*/ 6 w 381"/>
                <a:gd name="T25" fmla="*/ 18 h 18"/>
                <a:gd name="T26" fmla="*/ 9 w 381"/>
                <a:gd name="T27" fmla="*/ 18 h 18"/>
                <a:gd name="T28" fmla="*/ 372 w 381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1"/>
                <a:gd name="T46" fmla="*/ 0 h 18"/>
                <a:gd name="T47" fmla="*/ 381 w 381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1" h="18">
                  <a:moveTo>
                    <a:pt x="372" y="18"/>
                  </a:moveTo>
                  <a:lnTo>
                    <a:pt x="375" y="18"/>
                  </a:lnTo>
                  <a:lnTo>
                    <a:pt x="378" y="15"/>
                  </a:lnTo>
                  <a:lnTo>
                    <a:pt x="381" y="12"/>
                  </a:lnTo>
                  <a:lnTo>
                    <a:pt x="381" y="6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7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6" name="Freeform 19"/>
            <p:cNvSpPr>
              <a:spLocks/>
            </p:cNvSpPr>
            <p:nvPr/>
          </p:nvSpPr>
          <p:spPr bwMode="auto">
            <a:xfrm>
              <a:off x="4204" y="1974"/>
              <a:ext cx="381" cy="17"/>
            </a:xfrm>
            <a:custGeom>
              <a:avLst/>
              <a:gdLst>
                <a:gd name="T0" fmla="*/ 372 w 381"/>
                <a:gd name="T1" fmla="*/ 17 h 17"/>
                <a:gd name="T2" fmla="*/ 375 w 381"/>
                <a:gd name="T3" fmla="*/ 17 h 17"/>
                <a:gd name="T4" fmla="*/ 378 w 381"/>
                <a:gd name="T5" fmla="*/ 14 h 17"/>
                <a:gd name="T6" fmla="*/ 381 w 381"/>
                <a:gd name="T7" fmla="*/ 11 h 17"/>
                <a:gd name="T8" fmla="*/ 381 w 381"/>
                <a:gd name="T9" fmla="*/ 5 h 17"/>
                <a:gd name="T10" fmla="*/ 378 w 381"/>
                <a:gd name="T11" fmla="*/ 2 h 17"/>
                <a:gd name="T12" fmla="*/ 375 w 381"/>
                <a:gd name="T13" fmla="*/ 0 h 17"/>
                <a:gd name="T14" fmla="*/ 6 w 381"/>
                <a:gd name="T15" fmla="*/ 0 h 17"/>
                <a:gd name="T16" fmla="*/ 3 w 381"/>
                <a:gd name="T17" fmla="*/ 2 h 17"/>
                <a:gd name="T18" fmla="*/ 0 w 381"/>
                <a:gd name="T19" fmla="*/ 5 h 17"/>
                <a:gd name="T20" fmla="*/ 0 w 381"/>
                <a:gd name="T21" fmla="*/ 11 h 17"/>
                <a:gd name="T22" fmla="*/ 3 w 381"/>
                <a:gd name="T23" fmla="*/ 14 h 17"/>
                <a:gd name="T24" fmla="*/ 6 w 381"/>
                <a:gd name="T25" fmla="*/ 17 h 17"/>
                <a:gd name="T26" fmla="*/ 9 w 381"/>
                <a:gd name="T27" fmla="*/ 17 h 17"/>
                <a:gd name="T28" fmla="*/ 372 w 381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1"/>
                <a:gd name="T46" fmla="*/ 0 h 17"/>
                <a:gd name="T47" fmla="*/ 381 w 381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1" h="17">
                  <a:moveTo>
                    <a:pt x="372" y="17"/>
                  </a:moveTo>
                  <a:lnTo>
                    <a:pt x="375" y="17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2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7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7" name="Freeform 20"/>
            <p:cNvSpPr>
              <a:spLocks/>
            </p:cNvSpPr>
            <p:nvPr/>
          </p:nvSpPr>
          <p:spPr bwMode="auto">
            <a:xfrm>
              <a:off x="5012" y="1193"/>
              <a:ext cx="18" cy="213"/>
            </a:xfrm>
            <a:custGeom>
              <a:avLst/>
              <a:gdLst>
                <a:gd name="T0" fmla="*/ 18 w 18"/>
                <a:gd name="T1" fmla="*/ 9 h 213"/>
                <a:gd name="T2" fmla="*/ 18 w 18"/>
                <a:gd name="T3" fmla="*/ 6 h 213"/>
                <a:gd name="T4" fmla="*/ 15 w 18"/>
                <a:gd name="T5" fmla="*/ 3 h 213"/>
                <a:gd name="T6" fmla="*/ 12 w 18"/>
                <a:gd name="T7" fmla="*/ 0 h 213"/>
                <a:gd name="T8" fmla="*/ 6 w 18"/>
                <a:gd name="T9" fmla="*/ 0 h 213"/>
                <a:gd name="T10" fmla="*/ 3 w 18"/>
                <a:gd name="T11" fmla="*/ 3 h 213"/>
                <a:gd name="T12" fmla="*/ 0 w 18"/>
                <a:gd name="T13" fmla="*/ 6 h 213"/>
                <a:gd name="T14" fmla="*/ 0 w 18"/>
                <a:gd name="T15" fmla="*/ 207 h 213"/>
                <a:gd name="T16" fmla="*/ 3 w 18"/>
                <a:gd name="T17" fmla="*/ 210 h 213"/>
                <a:gd name="T18" fmla="*/ 6 w 18"/>
                <a:gd name="T19" fmla="*/ 213 h 213"/>
                <a:gd name="T20" fmla="*/ 12 w 18"/>
                <a:gd name="T21" fmla="*/ 213 h 213"/>
                <a:gd name="T22" fmla="*/ 15 w 18"/>
                <a:gd name="T23" fmla="*/ 210 h 213"/>
                <a:gd name="T24" fmla="*/ 18 w 18"/>
                <a:gd name="T25" fmla="*/ 207 h 213"/>
                <a:gd name="T26" fmla="*/ 18 w 18"/>
                <a:gd name="T27" fmla="*/ 204 h 213"/>
                <a:gd name="T28" fmla="*/ 18 w 18"/>
                <a:gd name="T29" fmla="*/ 9 h 2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213"/>
                <a:gd name="T47" fmla="*/ 18 w 18"/>
                <a:gd name="T48" fmla="*/ 213 h 21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21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07"/>
                  </a:lnTo>
                  <a:lnTo>
                    <a:pt x="3" y="210"/>
                  </a:lnTo>
                  <a:lnTo>
                    <a:pt x="6" y="213"/>
                  </a:lnTo>
                  <a:lnTo>
                    <a:pt x="12" y="213"/>
                  </a:lnTo>
                  <a:lnTo>
                    <a:pt x="15" y="210"/>
                  </a:lnTo>
                  <a:lnTo>
                    <a:pt x="18" y="207"/>
                  </a:lnTo>
                  <a:lnTo>
                    <a:pt x="18" y="20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8" name="Freeform 21"/>
            <p:cNvSpPr>
              <a:spLocks/>
            </p:cNvSpPr>
            <p:nvPr/>
          </p:nvSpPr>
          <p:spPr bwMode="auto">
            <a:xfrm>
              <a:off x="5012" y="1667"/>
              <a:ext cx="18" cy="241"/>
            </a:xfrm>
            <a:custGeom>
              <a:avLst/>
              <a:gdLst>
                <a:gd name="T0" fmla="*/ 0 w 18"/>
                <a:gd name="T1" fmla="*/ 232 h 241"/>
                <a:gd name="T2" fmla="*/ 0 w 18"/>
                <a:gd name="T3" fmla="*/ 235 h 241"/>
                <a:gd name="T4" fmla="*/ 3 w 18"/>
                <a:gd name="T5" fmla="*/ 238 h 241"/>
                <a:gd name="T6" fmla="*/ 6 w 18"/>
                <a:gd name="T7" fmla="*/ 241 h 241"/>
                <a:gd name="T8" fmla="*/ 12 w 18"/>
                <a:gd name="T9" fmla="*/ 241 h 241"/>
                <a:gd name="T10" fmla="*/ 15 w 18"/>
                <a:gd name="T11" fmla="*/ 238 h 241"/>
                <a:gd name="T12" fmla="*/ 18 w 18"/>
                <a:gd name="T13" fmla="*/ 235 h 241"/>
                <a:gd name="T14" fmla="*/ 18 w 18"/>
                <a:gd name="T15" fmla="*/ 6 h 241"/>
                <a:gd name="T16" fmla="*/ 15 w 18"/>
                <a:gd name="T17" fmla="*/ 3 h 241"/>
                <a:gd name="T18" fmla="*/ 12 w 18"/>
                <a:gd name="T19" fmla="*/ 0 h 241"/>
                <a:gd name="T20" fmla="*/ 6 w 18"/>
                <a:gd name="T21" fmla="*/ 0 h 241"/>
                <a:gd name="T22" fmla="*/ 3 w 18"/>
                <a:gd name="T23" fmla="*/ 3 h 241"/>
                <a:gd name="T24" fmla="*/ 0 w 18"/>
                <a:gd name="T25" fmla="*/ 6 h 241"/>
                <a:gd name="T26" fmla="*/ 0 w 18"/>
                <a:gd name="T27" fmla="*/ 9 h 241"/>
                <a:gd name="T28" fmla="*/ 0 w 18"/>
                <a:gd name="T29" fmla="*/ 232 h 2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241"/>
                <a:gd name="T47" fmla="*/ 18 w 18"/>
                <a:gd name="T48" fmla="*/ 241 h 2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241">
                  <a:moveTo>
                    <a:pt x="0" y="232"/>
                  </a:moveTo>
                  <a:lnTo>
                    <a:pt x="0" y="235"/>
                  </a:lnTo>
                  <a:lnTo>
                    <a:pt x="3" y="238"/>
                  </a:lnTo>
                  <a:lnTo>
                    <a:pt x="6" y="241"/>
                  </a:lnTo>
                  <a:lnTo>
                    <a:pt x="12" y="241"/>
                  </a:lnTo>
                  <a:lnTo>
                    <a:pt x="15" y="238"/>
                  </a:lnTo>
                  <a:lnTo>
                    <a:pt x="18" y="235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09" name="Freeform 22"/>
            <p:cNvSpPr>
              <a:spLocks/>
            </p:cNvSpPr>
            <p:nvPr/>
          </p:nvSpPr>
          <p:spPr bwMode="auto">
            <a:xfrm>
              <a:off x="4427" y="1276"/>
              <a:ext cx="158" cy="18"/>
            </a:xfrm>
            <a:custGeom>
              <a:avLst/>
              <a:gdLst>
                <a:gd name="T0" fmla="*/ 149 w 158"/>
                <a:gd name="T1" fmla="*/ 18 h 18"/>
                <a:gd name="T2" fmla="*/ 152 w 158"/>
                <a:gd name="T3" fmla="*/ 18 h 18"/>
                <a:gd name="T4" fmla="*/ 155 w 158"/>
                <a:gd name="T5" fmla="*/ 15 h 18"/>
                <a:gd name="T6" fmla="*/ 158 w 158"/>
                <a:gd name="T7" fmla="*/ 12 h 18"/>
                <a:gd name="T8" fmla="*/ 158 w 158"/>
                <a:gd name="T9" fmla="*/ 6 h 18"/>
                <a:gd name="T10" fmla="*/ 155 w 158"/>
                <a:gd name="T11" fmla="*/ 3 h 18"/>
                <a:gd name="T12" fmla="*/ 152 w 158"/>
                <a:gd name="T13" fmla="*/ 0 h 18"/>
                <a:gd name="T14" fmla="*/ 6 w 158"/>
                <a:gd name="T15" fmla="*/ 0 h 18"/>
                <a:gd name="T16" fmla="*/ 3 w 158"/>
                <a:gd name="T17" fmla="*/ 3 h 18"/>
                <a:gd name="T18" fmla="*/ 0 w 158"/>
                <a:gd name="T19" fmla="*/ 6 h 18"/>
                <a:gd name="T20" fmla="*/ 0 w 158"/>
                <a:gd name="T21" fmla="*/ 12 h 18"/>
                <a:gd name="T22" fmla="*/ 3 w 158"/>
                <a:gd name="T23" fmla="*/ 15 h 18"/>
                <a:gd name="T24" fmla="*/ 6 w 158"/>
                <a:gd name="T25" fmla="*/ 18 h 18"/>
                <a:gd name="T26" fmla="*/ 9 w 158"/>
                <a:gd name="T27" fmla="*/ 18 h 18"/>
                <a:gd name="T28" fmla="*/ 149 w 158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8"/>
                <a:gd name="T46" fmla="*/ 0 h 18"/>
                <a:gd name="T47" fmla="*/ 158 w 158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8" h="18">
                  <a:moveTo>
                    <a:pt x="149" y="18"/>
                  </a:moveTo>
                  <a:lnTo>
                    <a:pt x="152" y="18"/>
                  </a:lnTo>
                  <a:lnTo>
                    <a:pt x="155" y="15"/>
                  </a:lnTo>
                  <a:lnTo>
                    <a:pt x="158" y="12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4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10" name="Freeform 23"/>
            <p:cNvSpPr>
              <a:spLocks/>
            </p:cNvSpPr>
            <p:nvPr/>
          </p:nvSpPr>
          <p:spPr bwMode="auto">
            <a:xfrm>
              <a:off x="4427" y="1276"/>
              <a:ext cx="18" cy="130"/>
            </a:xfrm>
            <a:custGeom>
              <a:avLst/>
              <a:gdLst>
                <a:gd name="T0" fmla="*/ 18 w 18"/>
                <a:gd name="T1" fmla="*/ 9 h 130"/>
                <a:gd name="T2" fmla="*/ 18 w 18"/>
                <a:gd name="T3" fmla="*/ 6 h 130"/>
                <a:gd name="T4" fmla="*/ 15 w 18"/>
                <a:gd name="T5" fmla="*/ 3 h 130"/>
                <a:gd name="T6" fmla="*/ 12 w 18"/>
                <a:gd name="T7" fmla="*/ 0 h 130"/>
                <a:gd name="T8" fmla="*/ 6 w 18"/>
                <a:gd name="T9" fmla="*/ 0 h 130"/>
                <a:gd name="T10" fmla="*/ 3 w 18"/>
                <a:gd name="T11" fmla="*/ 3 h 130"/>
                <a:gd name="T12" fmla="*/ 0 w 18"/>
                <a:gd name="T13" fmla="*/ 6 h 130"/>
                <a:gd name="T14" fmla="*/ 0 w 18"/>
                <a:gd name="T15" fmla="*/ 124 h 130"/>
                <a:gd name="T16" fmla="*/ 3 w 18"/>
                <a:gd name="T17" fmla="*/ 127 h 130"/>
                <a:gd name="T18" fmla="*/ 6 w 18"/>
                <a:gd name="T19" fmla="*/ 130 h 130"/>
                <a:gd name="T20" fmla="*/ 12 w 18"/>
                <a:gd name="T21" fmla="*/ 130 h 130"/>
                <a:gd name="T22" fmla="*/ 15 w 18"/>
                <a:gd name="T23" fmla="*/ 127 h 130"/>
                <a:gd name="T24" fmla="*/ 18 w 18"/>
                <a:gd name="T25" fmla="*/ 124 h 130"/>
                <a:gd name="T26" fmla="*/ 18 w 18"/>
                <a:gd name="T27" fmla="*/ 121 h 130"/>
                <a:gd name="T28" fmla="*/ 18 w 18"/>
                <a:gd name="T29" fmla="*/ 9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130"/>
                <a:gd name="T47" fmla="*/ 18 w 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130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3" y="127"/>
                  </a:lnTo>
                  <a:lnTo>
                    <a:pt x="6" y="130"/>
                  </a:lnTo>
                  <a:lnTo>
                    <a:pt x="12" y="130"/>
                  </a:lnTo>
                  <a:lnTo>
                    <a:pt x="15" y="127"/>
                  </a:lnTo>
                  <a:lnTo>
                    <a:pt x="18" y="124"/>
                  </a:lnTo>
                  <a:lnTo>
                    <a:pt x="18" y="121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11" name="Freeform 24"/>
            <p:cNvSpPr>
              <a:spLocks/>
            </p:cNvSpPr>
            <p:nvPr/>
          </p:nvSpPr>
          <p:spPr bwMode="auto">
            <a:xfrm>
              <a:off x="4427" y="1806"/>
              <a:ext cx="158" cy="17"/>
            </a:xfrm>
            <a:custGeom>
              <a:avLst/>
              <a:gdLst>
                <a:gd name="T0" fmla="*/ 149 w 158"/>
                <a:gd name="T1" fmla="*/ 17 h 17"/>
                <a:gd name="T2" fmla="*/ 152 w 158"/>
                <a:gd name="T3" fmla="*/ 17 h 17"/>
                <a:gd name="T4" fmla="*/ 155 w 158"/>
                <a:gd name="T5" fmla="*/ 14 h 17"/>
                <a:gd name="T6" fmla="*/ 158 w 158"/>
                <a:gd name="T7" fmla="*/ 11 h 17"/>
                <a:gd name="T8" fmla="*/ 158 w 158"/>
                <a:gd name="T9" fmla="*/ 6 h 17"/>
                <a:gd name="T10" fmla="*/ 155 w 158"/>
                <a:gd name="T11" fmla="*/ 3 h 17"/>
                <a:gd name="T12" fmla="*/ 152 w 158"/>
                <a:gd name="T13" fmla="*/ 0 h 17"/>
                <a:gd name="T14" fmla="*/ 6 w 158"/>
                <a:gd name="T15" fmla="*/ 0 h 17"/>
                <a:gd name="T16" fmla="*/ 3 w 158"/>
                <a:gd name="T17" fmla="*/ 3 h 17"/>
                <a:gd name="T18" fmla="*/ 0 w 158"/>
                <a:gd name="T19" fmla="*/ 6 h 17"/>
                <a:gd name="T20" fmla="*/ 0 w 158"/>
                <a:gd name="T21" fmla="*/ 11 h 17"/>
                <a:gd name="T22" fmla="*/ 3 w 158"/>
                <a:gd name="T23" fmla="*/ 14 h 17"/>
                <a:gd name="T24" fmla="*/ 6 w 158"/>
                <a:gd name="T25" fmla="*/ 17 h 17"/>
                <a:gd name="T26" fmla="*/ 9 w 158"/>
                <a:gd name="T27" fmla="*/ 17 h 17"/>
                <a:gd name="T28" fmla="*/ 149 w 15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8"/>
                <a:gd name="T46" fmla="*/ 0 h 17"/>
                <a:gd name="T47" fmla="*/ 158 w 15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8" h="17">
                  <a:moveTo>
                    <a:pt x="149" y="17"/>
                  </a:moveTo>
                  <a:lnTo>
                    <a:pt x="152" y="17"/>
                  </a:lnTo>
                  <a:lnTo>
                    <a:pt x="155" y="14"/>
                  </a:lnTo>
                  <a:lnTo>
                    <a:pt x="158" y="11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12" name="Freeform 25"/>
            <p:cNvSpPr>
              <a:spLocks/>
            </p:cNvSpPr>
            <p:nvPr/>
          </p:nvSpPr>
          <p:spPr bwMode="auto">
            <a:xfrm>
              <a:off x="4427" y="1694"/>
              <a:ext cx="18" cy="129"/>
            </a:xfrm>
            <a:custGeom>
              <a:avLst/>
              <a:gdLst>
                <a:gd name="T0" fmla="*/ 0 w 18"/>
                <a:gd name="T1" fmla="*/ 120 h 129"/>
                <a:gd name="T2" fmla="*/ 0 w 18"/>
                <a:gd name="T3" fmla="*/ 123 h 129"/>
                <a:gd name="T4" fmla="*/ 3 w 18"/>
                <a:gd name="T5" fmla="*/ 126 h 129"/>
                <a:gd name="T6" fmla="*/ 6 w 18"/>
                <a:gd name="T7" fmla="*/ 129 h 129"/>
                <a:gd name="T8" fmla="*/ 12 w 18"/>
                <a:gd name="T9" fmla="*/ 129 h 129"/>
                <a:gd name="T10" fmla="*/ 15 w 18"/>
                <a:gd name="T11" fmla="*/ 126 h 129"/>
                <a:gd name="T12" fmla="*/ 18 w 18"/>
                <a:gd name="T13" fmla="*/ 123 h 129"/>
                <a:gd name="T14" fmla="*/ 18 w 18"/>
                <a:gd name="T15" fmla="*/ 6 h 129"/>
                <a:gd name="T16" fmla="*/ 15 w 18"/>
                <a:gd name="T17" fmla="*/ 3 h 129"/>
                <a:gd name="T18" fmla="*/ 12 w 18"/>
                <a:gd name="T19" fmla="*/ 0 h 129"/>
                <a:gd name="T20" fmla="*/ 6 w 18"/>
                <a:gd name="T21" fmla="*/ 0 h 129"/>
                <a:gd name="T22" fmla="*/ 3 w 18"/>
                <a:gd name="T23" fmla="*/ 3 h 129"/>
                <a:gd name="T24" fmla="*/ 0 w 18"/>
                <a:gd name="T25" fmla="*/ 6 h 129"/>
                <a:gd name="T26" fmla="*/ 0 w 18"/>
                <a:gd name="T27" fmla="*/ 9 h 129"/>
                <a:gd name="T28" fmla="*/ 0 w 18"/>
                <a:gd name="T29" fmla="*/ 12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129"/>
                <a:gd name="T47" fmla="*/ 18 w 18"/>
                <a:gd name="T48" fmla="*/ 129 h 1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129">
                  <a:moveTo>
                    <a:pt x="0" y="120"/>
                  </a:moveTo>
                  <a:lnTo>
                    <a:pt x="0" y="123"/>
                  </a:lnTo>
                  <a:lnTo>
                    <a:pt x="3" y="126"/>
                  </a:lnTo>
                  <a:lnTo>
                    <a:pt x="6" y="129"/>
                  </a:lnTo>
                  <a:lnTo>
                    <a:pt x="12" y="129"/>
                  </a:lnTo>
                  <a:lnTo>
                    <a:pt x="15" y="126"/>
                  </a:lnTo>
                  <a:lnTo>
                    <a:pt x="18" y="123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13" name="Freeform 26"/>
            <p:cNvSpPr>
              <a:spLocks/>
            </p:cNvSpPr>
            <p:nvPr/>
          </p:nvSpPr>
          <p:spPr bwMode="auto">
            <a:xfrm>
              <a:off x="4427" y="1388"/>
              <a:ext cx="603" cy="324"/>
            </a:xfrm>
            <a:custGeom>
              <a:avLst/>
              <a:gdLst>
                <a:gd name="T0" fmla="*/ 599 w 603"/>
                <a:gd name="T1" fmla="*/ 16 h 324"/>
                <a:gd name="T2" fmla="*/ 602 w 603"/>
                <a:gd name="T3" fmla="*/ 13 h 324"/>
                <a:gd name="T4" fmla="*/ 603 w 603"/>
                <a:gd name="T5" fmla="*/ 12 h 324"/>
                <a:gd name="T6" fmla="*/ 603 w 603"/>
                <a:gd name="T7" fmla="*/ 7 h 324"/>
                <a:gd name="T8" fmla="*/ 602 w 603"/>
                <a:gd name="T9" fmla="*/ 4 h 324"/>
                <a:gd name="T10" fmla="*/ 599 w 603"/>
                <a:gd name="T11" fmla="*/ 1 h 324"/>
                <a:gd name="T12" fmla="*/ 597 w 603"/>
                <a:gd name="T13" fmla="*/ 0 h 324"/>
                <a:gd name="T14" fmla="*/ 593 w 603"/>
                <a:gd name="T15" fmla="*/ 0 h 324"/>
                <a:gd name="T16" fmla="*/ 590 w 603"/>
                <a:gd name="T17" fmla="*/ 1 h 324"/>
                <a:gd name="T18" fmla="*/ 5 w 603"/>
                <a:gd name="T19" fmla="*/ 308 h 324"/>
                <a:gd name="T20" fmla="*/ 2 w 603"/>
                <a:gd name="T21" fmla="*/ 311 h 324"/>
                <a:gd name="T22" fmla="*/ 0 w 603"/>
                <a:gd name="T23" fmla="*/ 312 h 324"/>
                <a:gd name="T24" fmla="*/ 0 w 603"/>
                <a:gd name="T25" fmla="*/ 317 h 324"/>
                <a:gd name="T26" fmla="*/ 2 w 603"/>
                <a:gd name="T27" fmla="*/ 319 h 324"/>
                <a:gd name="T28" fmla="*/ 5 w 603"/>
                <a:gd name="T29" fmla="*/ 322 h 324"/>
                <a:gd name="T30" fmla="*/ 6 w 603"/>
                <a:gd name="T31" fmla="*/ 324 h 324"/>
                <a:gd name="T32" fmla="*/ 11 w 603"/>
                <a:gd name="T33" fmla="*/ 324 h 324"/>
                <a:gd name="T34" fmla="*/ 14 w 603"/>
                <a:gd name="T35" fmla="*/ 322 h 324"/>
                <a:gd name="T36" fmla="*/ 599 w 603"/>
                <a:gd name="T37" fmla="*/ 16 h 3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3"/>
                <a:gd name="T58" fmla="*/ 0 h 324"/>
                <a:gd name="T59" fmla="*/ 603 w 603"/>
                <a:gd name="T60" fmla="*/ 324 h 32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3" h="324">
                  <a:moveTo>
                    <a:pt x="599" y="16"/>
                  </a:moveTo>
                  <a:lnTo>
                    <a:pt x="602" y="13"/>
                  </a:lnTo>
                  <a:lnTo>
                    <a:pt x="603" y="12"/>
                  </a:lnTo>
                  <a:lnTo>
                    <a:pt x="603" y="7"/>
                  </a:lnTo>
                  <a:lnTo>
                    <a:pt x="602" y="4"/>
                  </a:lnTo>
                  <a:lnTo>
                    <a:pt x="599" y="1"/>
                  </a:lnTo>
                  <a:lnTo>
                    <a:pt x="597" y="0"/>
                  </a:lnTo>
                  <a:lnTo>
                    <a:pt x="593" y="0"/>
                  </a:lnTo>
                  <a:lnTo>
                    <a:pt x="590" y="1"/>
                  </a:lnTo>
                  <a:lnTo>
                    <a:pt x="5" y="308"/>
                  </a:lnTo>
                  <a:lnTo>
                    <a:pt x="2" y="311"/>
                  </a:lnTo>
                  <a:lnTo>
                    <a:pt x="0" y="312"/>
                  </a:lnTo>
                  <a:lnTo>
                    <a:pt x="0" y="317"/>
                  </a:lnTo>
                  <a:lnTo>
                    <a:pt x="2" y="319"/>
                  </a:lnTo>
                  <a:lnTo>
                    <a:pt x="5" y="322"/>
                  </a:lnTo>
                  <a:lnTo>
                    <a:pt x="6" y="324"/>
                  </a:lnTo>
                  <a:lnTo>
                    <a:pt x="11" y="324"/>
                  </a:lnTo>
                  <a:lnTo>
                    <a:pt x="14" y="322"/>
                  </a:lnTo>
                  <a:lnTo>
                    <a:pt x="599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14" name="Freeform 27"/>
            <p:cNvSpPr>
              <a:spLocks/>
            </p:cNvSpPr>
            <p:nvPr/>
          </p:nvSpPr>
          <p:spPr bwMode="auto">
            <a:xfrm>
              <a:off x="4427" y="1388"/>
              <a:ext cx="602" cy="297"/>
            </a:xfrm>
            <a:custGeom>
              <a:avLst/>
              <a:gdLst>
                <a:gd name="T0" fmla="*/ 14 w 602"/>
                <a:gd name="T1" fmla="*/ 1 h 297"/>
                <a:gd name="T2" fmla="*/ 11 w 602"/>
                <a:gd name="T3" fmla="*/ 0 h 297"/>
                <a:gd name="T4" fmla="*/ 6 w 602"/>
                <a:gd name="T5" fmla="*/ 0 h 297"/>
                <a:gd name="T6" fmla="*/ 5 w 602"/>
                <a:gd name="T7" fmla="*/ 1 h 297"/>
                <a:gd name="T8" fmla="*/ 2 w 602"/>
                <a:gd name="T9" fmla="*/ 3 h 297"/>
                <a:gd name="T10" fmla="*/ 2 w 602"/>
                <a:gd name="T11" fmla="*/ 4 h 297"/>
                <a:gd name="T12" fmla="*/ 0 w 602"/>
                <a:gd name="T13" fmla="*/ 7 h 297"/>
                <a:gd name="T14" fmla="*/ 0 w 602"/>
                <a:gd name="T15" fmla="*/ 12 h 297"/>
                <a:gd name="T16" fmla="*/ 2 w 602"/>
                <a:gd name="T17" fmla="*/ 13 h 297"/>
                <a:gd name="T18" fmla="*/ 3 w 602"/>
                <a:gd name="T19" fmla="*/ 16 h 297"/>
                <a:gd name="T20" fmla="*/ 5 w 602"/>
                <a:gd name="T21" fmla="*/ 16 h 297"/>
                <a:gd name="T22" fmla="*/ 588 w 602"/>
                <a:gd name="T23" fmla="*/ 296 h 297"/>
                <a:gd name="T24" fmla="*/ 591 w 602"/>
                <a:gd name="T25" fmla="*/ 297 h 297"/>
                <a:gd name="T26" fmla="*/ 596 w 602"/>
                <a:gd name="T27" fmla="*/ 297 h 297"/>
                <a:gd name="T28" fmla="*/ 597 w 602"/>
                <a:gd name="T29" fmla="*/ 296 h 297"/>
                <a:gd name="T30" fmla="*/ 600 w 602"/>
                <a:gd name="T31" fmla="*/ 294 h 297"/>
                <a:gd name="T32" fmla="*/ 600 w 602"/>
                <a:gd name="T33" fmla="*/ 293 h 297"/>
                <a:gd name="T34" fmla="*/ 602 w 602"/>
                <a:gd name="T35" fmla="*/ 290 h 297"/>
                <a:gd name="T36" fmla="*/ 602 w 602"/>
                <a:gd name="T37" fmla="*/ 285 h 297"/>
                <a:gd name="T38" fmla="*/ 600 w 602"/>
                <a:gd name="T39" fmla="*/ 284 h 297"/>
                <a:gd name="T40" fmla="*/ 599 w 602"/>
                <a:gd name="T41" fmla="*/ 281 h 297"/>
                <a:gd name="T42" fmla="*/ 597 w 602"/>
                <a:gd name="T43" fmla="*/ 281 h 297"/>
                <a:gd name="T44" fmla="*/ 14 w 602"/>
                <a:gd name="T45" fmla="*/ 1 h 2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02"/>
                <a:gd name="T70" fmla="*/ 0 h 297"/>
                <a:gd name="T71" fmla="*/ 602 w 602"/>
                <a:gd name="T72" fmla="*/ 297 h 2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02" h="297">
                  <a:moveTo>
                    <a:pt x="14" y="1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88" y="296"/>
                  </a:lnTo>
                  <a:lnTo>
                    <a:pt x="591" y="297"/>
                  </a:lnTo>
                  <a:lnTo>
                    <a:pt x="596" y="297"/>
                  </a:lnTo>
                  <a:lnTo>
                    <a:pt x="597" y="296"/>
                  </a:lnTo>
                  <a:lnTo>
                    <a:pt x="600" y="294"/>
                  </a:lnTo>
                  <a:lnTo>
                    <a:pt x="600" y="293"/>
                  </a:lnTo>
                  <a:lnTo>
                    <a:pt x="602" y="290"/>
                  </a:lnTo>
                  <a:lnTo>
                    <a:pt x="602" y="285"/>
                  </a:lnTo>
                  <a:lnTo>
                    <a:pt x="600" y="284"/>
                  </a:lnTo>
                  <a:lnTo>
                    <a:pt x="599" y="281"/>
                  </a:lnTo>
                  <a:lnTo>
                    <a:pt x="597" y="28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9315" name="Group 159"/>
            <p:cNvGrpSpPr>
              <a:grpSpLocks/>
            </p:cNvGrpSpPr>
            <p:nvPr/>
          </p:nvGrpSpPr>
          <p:grpSpPr bwMode="auto">
            <a:xfrm>
              <a:off x="4984" y="1165"/>
              <a:ext cx="72" cy="73"/>
              <a:chOff x="4984" y="1165"/>
              <a:chExt cx="72" cy="73"/>
            </a:xfrm>
          </p:grpSpPr>
          <p:sp>
            <p:nvSpPr>
              <p:cNvPr id="9349" name="Oval 28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350" name="Freeform 29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>
                  <a:gd name="T0" fmla="*/ 2 w 72"/>
                  <a:gd name="T1" fmla="*/ 49 h 73"/>
                  <a:gd name="T2" fmla="*/ 3 w 72"/>
                  <a:gd name="T3" fmla="*/ 54 h 73"/>
                  <a:gd name="T4" fmla="*/ 9 w 72"/>
                  <a:gd name="T5" fmla="*/ 59 h 73"/>
                  <a:gd name="T6" fmla="*/ 20 w 72"/>
                  <a:gd name="T7" fmla="*/ 70 h 73"/>
                  <a:gd name="T8" fmla="*/ 24 w 72"/>
                  <a:gd name="T9" fmla="*/ 73 h 73"/>
                  <a:gd name="T10" fmla="*/ 45 w 72"/>
                  <a:gd name="T11" fmla="*/ 65 h 73"/>
                  <a:gd name="T12" fmla="*/ 48 w 72"/>
                  <a:gd name="T13" fmla="*/ 71 h 73"/>
                  <a:gd name="T14" fmla="*/ 52 w 72"/>
                  <a:gd name="T15" fmla="*/ 70 h 73"/>
                  <a:gd name="T16" fmla="*/ 61 w 72"/>
                  <a:gd name="T17" fmla="*/ 61 h 73"/>
                  <a:gd name="T18" fmla="*/ 64 w 72"/>
                  <a:gd name="T19" fmla="*/ 58 h 73"/>
                  <a:gd name="T20" fmla="*/ 67 w 72"/>
                  <a:gd name="T21" fmla="*/ 55 h 73"/>
                  <a:gd name="T22" fmla="*/ 67 w 72"/>
                  <a:gd name="T23" fmla="*/ 55 h 73"/>
                  <a:gd name="T24" fmla="*/ 69 w 72"/>
                  <a:gd name="T25" fmla="*/ 43 h 73"/>
                  <a:gd name="T26" fmla="*/ 72 w 72"/>
                  <a:gd name="T27" fmla="*/ 33 h 73"/>
                  <a:gd name="T28" fmla="*/ 67 w 72"/>
                  <a:gd name="T29" fmla="*/ 18 h 73"/>
                  <a:gd name="T30" fmla="*/ 67 w 72"/>
                  <a:gd name="T31" fmla="*/ 18 h 73"/>
                  <a:gd name="T32" fmla="*/ 64 w 72"/>
                  <a:gd name="T33" fmla="*/ 15 h 73"/>
                  <a:gd name="T34" fmla="*/ 61 w 72"/>
                  <a:gd name="T35" fmla="*/ 12 h 73"/>
                  <a:gd name="T36" fmla="*/ 52 w 72"/>
                  <a:gd name="T37" fmla="*/ 3 h 73"/>
                  <a:gd name="T38" fmla="*/ 48 w 72"/>
                  <a:gd name="T39" fmla="*/ 2 h 73"/>
                  <a:gd name="T40" fmla="*/ 23 w 72"/>
                  <a:gd name="T41" fmla="*/ 2 h 73"/>
                  <a:gd name="T42" fmla="*/ 18 w 72"/>
                  <a:gd name="T43" fmla="*/ 3 h 73"/>
                  <a:gd name="T44" fmla="*/ 8 w 72"/>
                  <a:gd name="T45" fmla="*/ 13 h 73"/>
                  <a:gd name="T46" fmla="*/ 6 w 72"/>
                  <a:gd name="T47" fmla="*/ 18 h 73"/>
                  <a:gd name="T48" fmla="*/ 0 w 72"/>
                  <a:gd name="T49" fmla="*/ 25 h 73"/>
                  <a:gd name="T50" fmla="*/ 18 w 72"/>
                  <a:gd name="T51" fmla="*/ 31 h 73"/>
                  <a:gd name="T52" fmla="*/ 18 w 72"/>
                  <a:gd name="T53" fmla="*/ 30 h 73"/>
                  <a:gd name="T54" fmla="*/ 20 w 72"/>
                  <a:gd name="T55" fmla="*/ 25 h 73"/>
                  <a:gd name="T56" fmla="*/ 25 w 72"/>
                  <a:gd name="T57" fmla="*/ 21 h 73"/>
                  <a:gd name="T58" fmla="*/ 30 w 72"/>
                  <a:gd name="T59" fmla="*/ 18 h 73"/>
                  <a:gd name="T60" fmla="*/ 42 w 72"/>
                  <a:gd name="T61" fmla="*/ 19 h 73"/>
                  <a:gd name="T62" fmla="*/ 46 w 72"/>
                  <a:gd name="T63" fmla="*/ 21 h 73"/>
                  <a:gd name="T64" fmla="*/ 43 w 72"/>
                  <a:gd name="T65" fmla="*/ 18 h 73"/>
                  <a:gd name="T66" fmla="*/ 46 w 72"/>
                  <a:gd name="T67" fmla="*/ 21 h 73"/>
                  <a:gd name="T68" fmla="*/ 49 w 72"/>
                  <a:gd name="T69" fmla="*/ 24 h 73"/>
                  <a:gd name="T70" fmla="*/ 55 w 72"/>
                  <a:gd name="T71" fmla="*/ 30 h 73"/>
                  <a:gd name="T72" fmla="*/ 54 w 72"/>
                  <a:gd name="T73" fmla="*/ 39 h 73"/>
                  <a:gd name="T74" fmla="*/ 57 w 72"/>
                  <a:gd name="T75" fmla="*/ 31 h 73"/>
                  <a:gd name="T76" fmla="*/ 55 w 72"/>
                  <a:gd name="T77" fmla="*/ 43 h 73"/>
                  <a:gd name="T78" fmla="*/ 49 w 72"/>
                  <a:gd name="T79" fmla="*/ 49 h 73"/>
                  <a:gd name="T80" fmla="*/ 46 w 72"/>
                  <a:gd name="T81" fmla="*/ 52 h 73"/>
                  <a:gd name="T82" fmla="*/ 43 w 72"/>
                  <a:gd name="T83" fmla="*/ 55 h 73"/>
                  <a:gd name="T84" fmla="*/ 46 w 72"/>
                  <a:gd name="T85" fmla="*/ 52 h 73"/>
                  <a:gd name="T86" fmla="*/ 42 w 72"/>
                  <a:gd name="T87" fmla="*/ 54 h 73"/>
                  <a:gd name="T88" fmla="*/ 27 w 72"/>
                  <a:gd name="T89" fmla="*/ 65 h 73"/>
                  <a:gd name="T90" fmla="*/ 30 w 72"/>
                  <a:gd name="T91" fmla="*/ 55 h 73"/>
                  <a:gd name="T92" fmla="*/ 25 w 72"/>
                  <a:gd name="T93" fmla="*/ 52 h 73"/>
                  <a:gd name="T94" fmla="*/ 20 w 72"/>
                  <a:gd name="T95" fmla="*/ 48 h 73"/>
                  <a:gd name="T96" fmla="*/ 18 w 72"/>
                  <a:gd name="T97" fmla="*/ 43 h 73"/>
                  <a:gd name="T98" fmla="*/ 18 w 72"/>
                  <a:gd name="T99" fmla="*/ 42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2"/>
                  <a:gd name="T151" fmla="*/ 0 h 73"/>
                  <a:gd name="T152" fmla="*/ 72 w 72"/>
                  <a:gd name="T153" fmla="*/ 73 h 7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9316" name="Oval 30"/>
            <p:cNvSpPr>
              <a:spLocks noChangeArrowheads="1"/>
            </p:cNvSpPr>
            <p:nvPr/>
          </p:nvSpPr>
          <p:spPr bwMode="auto">
            <a:xfrm>
              <a:off x="4993" y="1871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17" name="Freeform 31"/>
            <p:cNvSpPr>
              <a:spLocks/>
            </p:cNvSpPr>
            <p:nvPr/>
          </p:nvSpPr>
          <p:spPr bwMode="auto">
            <a:xfrm>
              <a:off x="4984" y="1862"/>
              <a:ext cx="72" cy="71"/>
            </a:xfrm>
            <a:custGeom>
              <a:avLst/>
              <a:gdLst>
                <a:gd name="T0" fmla="*/ 2 w 72"/>
                <a:gd name="T1" fmla="*/ 48 h 71"/>
                <a:gd name="T2" fmla="*/ 3 w 72"/>
                <a:gd name="T3" fmla="*/ 52 h 71"/>
                <a:gd name="T4" fmla="*/ 9 w 72"/>
                <a:gd name="T5" fmla="*/ 58 h 71"/>
                <a:gd name="T6" fmla="*/ 20 w 72"/>
                <a:gd name="T7" fmla="*/ 68 h 71"/>
                <a:gd name="T8" fmla="*/ 24 w 72"/>
                <a:gd name="T9" fmla="*/ 71 h 71"/>
                <a:gd name="T10" fmla="*/ 45 w 72"/>
                <a:gd name="T11" fmla="*/ 64 h 71"/>
                <a:gd name="T12" fmla="*/ 48 w 72"/>
                <a:gd name="T13" fmla="*/ 70 h 71"/>
                <a:gd name="T14" fmla="*/ 52 w 72"/>
                <a:gd name="T15" fmla="*/ 68 h 71"/>
                <a:gd name="T16" fmla="*/ 61 w 72"/>
                <a:gd name="T17" fmla="*/ 60 h 71"/>
                <a:gd name="T18" fmla="*/ 64 w 72"/>
                <a:gd name="T19" fmla="*/ 57 h 71"/>
                <a:gd name="T20" fmla="*/ 67 w 72"/>
                <a:gd name="T21" fmla="*/ 54 h 71"/>
                <a:gd name="T22" fmla="*/ 67 w 72"/>
                <a:gd name="T23" fmla="*/ 54 h 71"/>
                <a:gd name="T24" fmla="*/ 69 w 72"/>
                <a:gd name="T25" fmla="*/ 42 h 71"/>
                <a:gd name="T26" fmla="*/ 72 w 72"/>
                <a:gd name="T27" fmla="*/ 31 h 71"/>
                <a:gd name="T28" fmla="*/ 70 w 72"/>
                <a:gd name="T29" fmla="*/ 21 h 71"/>
                <a:gd name="T30" fmla="*/ 57 w 72"/>
                <a:gd name="T31" fmla="*/ 6 h 71"/>
                <a:gd name="T32" fmla="*/ 54 w 72"/>
                <a:gd name="T33" fmla="*/ 5 h 71"/>
                <a:gd name="T34" fmla="*/ 54 w 72"/>
                <a:gd name="T35" fmla="*/ 5 h 71"/>
                <a:gd name="T36" fmla="*/ 24 w 72"/>
                <a:gd name="T37" fmla="*/ 0 h 71"/>
                <a:gd name="T38" fmla="*/ 20 w 72"/>
                <a:gd name="T39" fmla="*/ 3 h 71"/>
                <a:gd name="T40" fmla="*/ 11 w 72"/>
                <a:gd name="T41" fmla="*/ 9 h 71"/>
                <a:gd name="T42" fmla="*/ 6 w 72"/>
                <a:gd name="T43" fmla="*/ 15 h 71"/>
                <a:gd name="T44" fmla="*/ 2 w 72"/>
                <a:gd name="T45" fmla="*/ 21 h 71"/>
                <a:gd name="T46" fmla="*/ 0 w 72"/>
                <a:gd name="T47" fmla="*/ 36 h 71"/>
                <a:gd name="T48" fmla="*/ 20 w 72"/>
                <a:gd name="T49" fmla="*/ 28 h 71"/>
                <a:gd name="T50" fmla="*/ 21 w 72"/>
                <a:gd name="T51" fmla="*/ 24 h 71"/>
                <a:gd name="T52" fmla="*/ 23 w 72"/>
                <a:gd name="T53" fmla="*/ 22 h 71"/>
                <a:gd name="T54" fmla="*/ 24 w 72"/>
                <a:gd name="T55" fmla="*/ 21 h 71"/>
                <a:gd name="T56" fmla="*/ 28 w 72"/>
                <a:gd name="T57" fmla="*/ 19 h 71"/>
                <a:gd name="T58" fmla="*/ 40 w 72"/>
                <a:gd name="T59" fmla="*/ 18 h 71"/>
                <a:gd name="T60" fmla="*/ 42 w 72"/>
                <a:gd name="T61" fmla="*/ 18 h 71"/>
                <a:gd name="T62" fmla="*/ 46 w 72"/>
                <a:gd name="T63" fmla="*/ 19 h 71"/>
                <a:gd name="T64" fmla="*/ 51 w 72"/>
                <a:gd name="T65" fmla="*/ 25 h 71"/>
                <a:gd name="T66" fmla="*/ 54 w 72"/>
                <a:gd name="T67" fmla="*/ 30 h 71"/>
                <a:gd name="T68" fmla="*/ 64 w 72"/>
                <a:gd name="T69" fmla="*/ 27 h 71"/>
                <a:gd name="T70" fmla="*/ 52 w 72"/>
                <a:gd name="T71" fmla="*/ 42 h 71"/>
                <a:gd name="T72" fmla="*/ 51 w 72"/>
                <a:gd name="T73" fmla="*/ 46 h 71"/>
                <a:gd name="T74" fmla="*/ 54 w 72"/>
                <a:gd name="T75" fmla="*/ 43 h 71"/>
                <a:gd name="T76" fmla="*/ 51 w 72"/>
                <a:gd name="T77" fmla="*/ 46 h 71"/>
                <a:gd name="T78" fmla="*/ 48 w 72"/>
                <a:gd name="T79" fmla="*/ 49 h 71"/>
                <a:gd name="T80" fmla="*/ 42 w 72"/>
                <a:gd name="T81" fmla="*/ 55 h 71"/>
                <a:gd name="T82" fmla="*/ 30 w 72"/>
                <a:gd name="T83" fmla="*/ 57 h 71"/>
                <a:gd name="T84" fmla="*/ 37 w 72"/>
                <a:gd name="T85" fmla="*/ 54 h 71"/>
                <a:gd name="T86" fmla="*/ 27 w 72"/>
                <a:gd name="T87" fmla="*/ 52 h 71"/>
                <a:gd name="T88" fmla="*/ 21 w 72"/>
                <a:gd name="T89" fmla="*/ 46 h 71"/>
                <a:gd name="T90" fmla="*/ 21 w 72"/>
                <a:gd name="T91" fmla="*/ 46 h 71"/>
                <a:gd name="T92" fmla="*/ 20 w 72"/>
                <a:gd name="T93" fmla="*/ 42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2"/>
                <a:gd name="T145" fmla="*/ 0 h 71"/>
                <a:gd name="T146" fmla="*/ 72 w 72"/>
                <a:gd name="T147" fmla="*/ 71 h 7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8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1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60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7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66" y="54"/>
                  </a:lnTo>
                  <a:lnTo>
                    <a:pt x="67" y="54"/>
                  </a:lnTo>
                  <a:lnTo>
                    <a:pt x="70" y="48"/>
                  </a:lnTo>
                  <a:lnTo>
                    <a:pt x="72" y="46"/>
                  </a:lnTo>
                  <a:lnTo>
                    <a:pt x="69" y="42"/>
                  </a:lnTo>
                  <a:lnTo>
                    <a:pt x="64" y="45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5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2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2"/>
                  </a:lnTo>
                  <a:lnTo>
                    <a:pt x="55" y="42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9" y="48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1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4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1"/>
                  </a:lnTo>
                  <a:lnTo>
                    <a:pt x="42" y="54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0" y="57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28" y="52"/>
                  </a:lnTo>
                  <a:lnTo>
                    <a:pt x="27" y="52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18" y="42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18" name="Rectangle 32"/>
            <p:cNvSpPr>
              <a:spLocks noChangeArrowheads="1"/>
            </p:cNvSpPr>
            <p:nvPr/>
          </p:nvSpPr>
          <p:spPr bwMode="auto">
            <a:xfrm>
              <a:off x="5439" y="1123"/>
              <a:ext cx="1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wiss 721 SWA"/>
                </a:rPr>
                <a:t>Q</a:t>
              </a:r>
              <a:endParaRPr lang="en-US" sz="2400"/>
            </a:p>
          </p:txBody>
        </p:sp>
        <p:sp>
          <p:nvSpPr>
            <p:cNvPr id="9319" name="Freeform 34"/>
            <p:cNvSpPr>
              <a:spLocks/>
            </p:cNvSpPr>
            <p:nvPr/>
          </p:nvSpPr>
          <p:spPr bwMode="auto">
            <a:xfrm>
              <a:off x="4019" y="979"/>
              <a:ext cx="139" cy="262"/>
            </a:xfrm>
            <a:custGeom>
              <a:avLst/>
              <a:gdLst>
                <a:gd name="T0" fmla="*/ 6 w 139"/>
                <a:gd name="T1" fmla="*/ 0 h 262"/>
                <a:gd name="T2" fmla="*/ 0 w 139"/>
                <a:gd name="T3" fmla="*/ 6 h 262"/>
                <a:gd name="T4" fmla="*/ 3 w 139"/>
                <a:gd name="T5" fmla="*/ 15 h 262"/>
                <a:gd name="T6" fmla="*/ 25 w 139"/>
                <a:gd name="T7" fmla="*/ 18 h 262"/>
                <a:gd name="T8" fmla="*/ 47 w 139"/>
                <a:gd name="T9" fmla="*/ 26 h 262"/>
                <a:gd name="T10" fmla="*/ 58 w 139"/>
                <a:gd name="T11" fmla="*/ 30 h 262"/>
                <a:gd name="T12" fmla="*/ 65 w 139"/>
                <a:gd name="T13" fmla="*/ 33 h 262"/>
                <a:gd name="T14" fmla="*/ 75 w 139"/>
                <a:gd name="T15" fmla="*/ 40 h 262"/>
                <a:gd name="T16" fmla="*/ 83 w 139"/>
                <a:gd name="T17" fmla="*/ 46 h 262"/>
                <a:gd name="T18" fmla="*/ 95 w 139"/>
                <a:gd name="T19" fmla="*/ 58 h 262"/>
                <a:gd name="T20" fmla="*/ 101 w 139"/>
                <a:gd name="T21" fmla="*/ 69 h 262"/>
                <a:gd name="T22" fmla="*/ 107 w 139"/>
                <a:gd name="T23" fmla="*/ 76 h 262"/>
                <a:gd name="T24" fmla="*/ 111 w 139"/>
                <a:gd name="T25" fmla="*/ 86 h 262"/>
                <a:gd name="T26" fmla="*/ 115 w 139"/>
                <a:gd name="T27" fmla="*/ 97 h 262"/>
                <a:gd name="T28" fmla="*/ 120 w 139"/>
                <a:gd name="T29" fmla="*/ 125 h 262"/>
                <a:gd name="T30" fmla="*/ 121 w 139"/>
                <a:gd name="T31" fmla="*/ 130 h 262"/>
                <a:gd name="T32" fmla="*/ 120 w 139"/>
                <a:gd name="T33" fmla="*/ 147 h 262"/>
                <a:gd name="T34" fmla="*/ 113 w 139"/>
                <a:gd name="T35" fmla="*/ 170 h 262"/>
                <a:gd name="T36" fmla="*/ 108 w 139"/>
                <a:gd name="T37" fmla="*/ 180 h 262"/>
                <a:gd name="T38" fmla="*/ 105 w 139"/>
                <a:gd name="T39" fmla="*/ 188 h 262"/>
                <a:gd name="T40" fmla="*/ 98 w 139"/>
                <a:gd name="T41" fmla="*/ 198 h 262"/>
                <a:gd name="T42" fmla="*/ 92 w 139"/>
                <a:gd name="T43" fmla="*/ 205 h 262"/>
                <a:gd name="T44" fmla="*/ 80 w 139"/>
                <a:gd name="T45" fmla="*/ 217 h 262"/>
                <a:gd name="T46" fmla="*/ 69 w 139"/>
                <a:gd name="T47" fmla="*/ 223 h 262"/>
                <a:gd name="T48" fmla="*/ 62 w 139"/>
                <a:gd name="T49" fmla="*/ 229 h 262"/>
                <a:gd name="T50" fmla="*/ 52 w 139"/>
                <a:gd name="T51" fmla="*/ 234 h 262"/>
                <a:gd name="T52" fmla="*/ 41 w 139"/>
                <a:gd name="T53" fmla="*/ 238 h 262"/>
                <a:gd name="T54" fmla="*/ 13 w 139"/>
                <a:gd name="T55" fmla="*/ 242 h 262"/>
                <a:gd name="T56" fmla="*/ 9 w 139"/>
                <a:gd name="T57" fmla="*/ 244 h 262"/>
                <a:gd name="T58" fmla="*/ 3 w 139"/>
                <a:gd name="T59" fmla="*/ 247 h 262"/>
                <a:gd name="T60" fmla="*/ 0 w 139"/>
                <a:gd name="T61" fmla="*/ 256 h 262"/>
                <a:gd name="T62" fmla="*/ 6 w 139"/>
                <a:gd name="T63" fmla="*/ 262 h 262"/>
                <a:gd name="T64" fmla="*/ 10 w 139"/>
                <a:gd name="T65" fmla="*/ 262 h 262"/>
                <a:gd name="T66" fmla="*/ 28 w 139"/>
                <a:gd name="T67" fmla="*/ 260 h 262"/>
                <a:gd name="T68" fmla="*/ 53 w 139"/>
                <a:gd name="T69" fmla="*/ 253 h 262"/>
                <a:gd name="T70" fmla="*/ 63 w 139"/>
                <a:gd name="T71" fmla="*/ 248 h 262"/>
                <a:gd name="T72" fmla="*/ 77 w 139"/>
                <a:gd name="T73" fmla="*/ 242 h 262"/>
                <a:gd name="T74" fmla="*/ 84 w 139"/>
                <a:gd name="T75" fmla="*/ 235 h 262"/>
                <a:gd name="T76" fmla="*/ 98 w 139"/>
                <a:gd name="T77" fmla="*/ 226 h 262"/>
                <a:gd name="T78" fmla="*/ 104 w 139"/>
                <a:gd name="T79" fmla="*/ 220 h 262"/>
                <a:gd name="T80" fmla="*/ 113 w 139"/>
                <a:gd name="T81" fmla="*/ 207 h 262"/>
                <a:gd name="T82" fmla="*/ 120 w 139"/>
                <a:gd name="T83" fmla="*/ 199 h 262"/>
                <a:gd name="T84" fmla="*/ 126 w 139"/>
                <a:gd name="T85" fmla="*/ 186 h 262"/>
                <a:gd name="T86" fmla="*/ 130 w 139"/>
                <a:gd name="T87" fmla="*/ 176 h 262"/>
                <a:gd name="T88" fmla="*/ 138 w 139"/>
                <a:gd name="T89" fmla="*/ 150 h 262"/>
                <a:gd name="T90" fmla="*/ 139 w 139"/>
                <a:gd name="T91" fmla="*/ 133 h 262"/>
                <a:gd name="T92" fmla="*/ 138 w 139"/>
                <a:gd name="T93" fmla="*/ 122 h 262"/>
                <a:gd name="T94" fmla="*/ 133 w 139"/>
                <a:gd name="T95" fmla="*/ 91 h 262"/>
                <a:gd name="T96" fmla="*/ 129 w 139"/>
                <a:gd name="T97" fmla="*/ 80 h 262"/>
                <a:gd name="T98" fmla="*/ 124 w 139"/>
                <a:gd name="T99" fmla="*/ 70 h 262"/>
                <a:gd name="T100" fmla="*/ 115 w 139"/>
                <a:gd name="T101" fmla="*/ 57 h 262"/>
                <a:gd name="T102" fmla="*/ 110 w 139"/>
                <a:gd name="T103" fmla="*/ 46 h 262"/>
                <a:gd name="T104" fmla="*/ 99 w 139"/>
                <a:gd name="T105" fmla="*/ 39 h 262"/>
                <a:gd name="T106" fmla="*/ 92 w 139"/>
                <a:gd name="T107" fmla="*/ 28 h 262"/>
                <a:gd name="T108" fmla="*/ 81 w 139"/>
                <a:gd name="T109" fmla="*/ 23 h 262"/>
                <a:gd name="T110" fmla="*/ 68 w 139"/>
                <a:gd name="T111" fmla="*/ 14 h 262"/>
                <a:gd name="T112" fmla="*/ 58 w 139"/>
                <a:gd name="T113" fmla="*/ 9 h 262"/>
                <a:gd name="T114" fmla="*/ 47 w 139"/>
                <a:gd name="T115" fmla="*/ 5 h 262"/>
                <a:gd name="T116" fmla="*/ 9 w 139"/>
                <a:gd name="T117" fmla="*/ 0 h 2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9"/>
                <a:gd name="T178" fmla="*/ 0 h 262"/>
                <a:gd name="T179" fmla="*/ 139 w 139"/>
                <a:gd name="T180" fmla="*/ 262 h 26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9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3"/>
                  </a:lnTo>
                  <a:lnTo>
                    <a:pt x="47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1"/>
                  </a:lnTo>
                  <a:lnTo>
                    <a:pt x="65" y="33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1"/>
                  </a:lnTo>
                  <a:lnTo>
                    <a:pt x="115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3"/>
                  </a:lnTo>
                  <a:lnTo>
                    <a:pt x="121" y="130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4"/>
                  </a:lnTo>
                  <a:lnTo>
                    <a:pt x="113" y="170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5"/>
                  </a:lnTo>
                  <a:lnTo>
                    <a:pt x="105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6"/>
                  </a:lnTo>
                  <a:lnTo>
                    <a:pt x="53" y="253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7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5" y="204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6"/>
                  </a:lnTo>
                  <a:lnTo>
                    <a:pt x="133" y="170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3"/>
                  </a:lnTo>
                  <a:lnTo>
                    <a:pt x="139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1"/>
                  </a:lnTo>
                  <a:lnTo>
                    <a:pt x="130" y="85"/>
                  </a:lnTo>
                  <a:lnTo>
                    <a:pt x="129" y="80"/>
                  </a:lnTo>
                  <a:lnTo>
                    <a:pt x="126" y="75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9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6"/>
                  </a:lnTo>
                  <a:lnTo>
                    <a:pt x="81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0" name="Freeform 35"/>
            <p:cNvSpPr>
              <a:spLocks/>
            </p:cNvSpPr>
            <p:nvPr/>
          </p:nvSpPr>
          <p:spPr bwMode="auto">
            <a:xfrm>
              <a:off x="3851" y="979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8"/>
                <a:gd name="T47" fmla="*/ 200 w 200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1" name="Freeform 36"/>
            <p:cNvSpPr>
              <a:spLocks/>
            </p:cNvSpPr>
            <p:nvPr/>
          </p:nvSpPr>
          <p:spPr bwMode="auto">
            <a:xfrm>
              <a:off x="3851" y="1224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8"/>
                <a:gd name="T47" fmla="*/ 200 w 200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2" name="Freeform 37"/>
            <p:cNvSpPr>
              <a:spLocks/>
            </p:cNvSpPr>
            <p:nvPr/>
          </p:nvSpPr>
          <p:spPr bwMode="auto">
            <a:xfrm>
              <a:off x="3851" y="979"/>
              <a:ext cx="18" cy="263"/>
            </a:xfrm>
            <a:custGeom>
              <a:avLst/>
              <a:gdLst>
                <a:gd name="T0" fmla="*/ 18 w 18"/>
                <a:gd name="T1" fmla="*/ 9 h 263"/>
                <a:gd name="T2" fmla="*/ 18 w 18"/>
                <a:gd name="T3" fmla="*/ 6 h 263"/>
                <a:gd name="T4" fmla="*/ 15 w 18"/>
                <a:gd name="T5" fmla="*/ 3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3 h 263"/>
                <a:gd name="T12" fmla="*/ 0 w 18"/>
                <a:gd name="T13" fmla="*/ 6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9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263"/>
                <a:gd name="T47" fmla="*/ 18 w 18"/>
                <a:gd name="T48" fmla="*/ 263 h 26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3" name="Freeform 38"/>
            <p:cNvSpPr>
              <a:spLocks/>
            </p:cNvSpPr>
            <p:nvPr/>
          </p:nvSpPr>
          <p:spPr bwMode="auto">
            <a:xfrm>
              <a:off x="4137" y="1076"/>
              <a:ext cx="78" cy="77"/>
            </a:xfrm>
            <a:custGeom>
              <a:avLst/>
              <a:gdLst>
                <a:gd name="T0" fmla="*/ 2 w 78"/>
                <a:gd name="T1" fmla="*/ 52 h 77"/>
                <a:gd name="T2" fmla="*/ 6 w 78"/>
                <a:gd name="T3" fmla="*/ 61 h 77"/>
                <a:gd name="T4" fmla="*/ 8 w 78"/>
                <a:gd name="T5" fmla="*/ 62 h 77"/>
                <a:gd name="T6" fmla="*/ 17 w 78"/>
                <a:gd name="T7" fmla="*/ 71 h 77"/>
                <a:gd name="T8" fmla="*/ 20 w 78"/>
                <a:gd name="T9" fmla="*/ 74 h 77"/>
                <a:gd name="T10" fmla="*/ 26 w 78"/>
                <a:gd name="T11" fmla="*/ 76 h 77"/>
                <a:gd name="T12" fmla="*/ 45 w 78"/>
                <a:gd name="T13" fmla="*/ 76 h 77"/>
                <a:gd name="T14" fmla="*/ 52 w 78"/>
                <a:gd name="T15" fmla="*/ 76 h 77"/>
                <a:gd name="T16" fmla="*/ 61 w 78"/>
                <a:gd name="T17" fmla="*/ 71 h 77"/>
                <a:gd name="T18" fmla="*/ 61 w 78"/>
                <a:gd name="T19" fmla="*/ 71 h 77"/>
                <a:gd name="T20" fmla="*/ 70 w 78"/>
                <a:gd name="T21" fmla="*/ 62 h 77"/>
                <a:gd name="T22" fmla="*/ 67 w 78"/>
                <a:gd name="T23" fmla="*/ 64 h 77"/>
                <a:gd name="T24" fmla="*/ 76 w 78"/>
                <a:gd name="T25" fmla="*/ 53 h 77"/>
                <a:gd name="T26" fmla="*/ 78 w 78"/>
                <a:gd name="T27" fmla="*/ 43 h 77"/>
                <a:gd name="T28" fmla="*/ 78 w 78"/>
                <a:gd name="T29" fmla="*/ 27 h 77"/>
                <a:gd name="T30" fmla="*/ 75 w 78"/>
                <a:gd name="T31" fmla="*/ 22 h 77"/>
                <a:gd name="T32" fmla="*/ 69 w 78"/>
                <a:gd name="T33" fmla="*/ 15 h 77"/>
                <a:gd name="T34" fmla="*/ 67 w 78"/>
                <a:gd name="T35" fmla="*/ 10 h 77"/>
                <a:gd name="T36" fmla="*/ 61 w 78"/>
                <a:gd name="T37" fmla="*/ 7 h 77"/>
                <a:gd name="T38" fmla="*/ 55 w 78"/>
                <a:gd name="T39" fmla="*/ 1 h 77"/>
                <a:gd name="T40" fmla="*/ 27 w 78"/>
                <a:gd name="T41" fmla="*/ 0 h 77"/>
                <a:gd name="T42" fmla="*/ 21 w 78"/>
                <a:gd name="T43" fmla="*/ 3 h 77"/>
                <a:gd name="T44" fmla="*/ 11 w 78"/>
                <a:gd name="T45" fmla="*/ 10 h 77"/>
                <a:gd name="T46" fmla="*/ 3 w 78"/>
                <a:gd name="T47" fmla="*/ 21 h 77"/>
                <a:gd name="T48" fmla="*/ 0 w 78"/>
                <a:gd name="T49" fmla="*/ 27 h 77"/>
                <a:gd name="T50" fmla="*/ 18 w 78"/>
                <a:gd name="T51" fmla="*/ 33 h 77"/>
                <a:gd name="T52" fmla="*/ 21 w 78"/>
                <a:gd name="T53" fmla="*/ 27 h 77"/>
                <a:gd name="T54" fmla="*/ 23 w 78"/>
                <a:gd name="T55" fmla="*/ 22 h 77"/>
                <a:gd name="T56" fmla="*/ 27 w 78"/>
                <a:gd name="T57" fmla="*/ 21 h 77"/>
                <a:gd name="T58" fmla="*/ 33 w 78"/>
                <a:gd name="T59" fmla="*/ 18 h 77"/>
                <a:gd name="T60" fmla="*/ 47 w 78"/>
                <a:gd name="T61" fmla="*/ 19 h 77"/>
                <a:gd name="T62" fmla="*/ 49 w 78"/>
                <a:gd name="T63" fmla="*/ 18 h 77"/>
                <a:gd name="T64" fmla="*/ 57 w 78"/>
                <a:gd name="T65" fmla="*/ 25 h 77"/>
                <a:gd name="T66" fmla="*/ 54 w 78"/>
                <a:gd name="T67" fmla="*/ 22 h 77"/>
                <a:gd name="T68" fmla="*/ 57 w 78"/>
                <a:gd name="T69" fmla="*/ 25 h 77"/>
                <a:gd name="T70" fmla="*/ 58 w 78"/>
                <a:gd name="T71" fmla="*/ 31 h 77"/>
                <a:gd name="T72" fmla="*/ 63 w 78"/>
                <a:gd name="T73" fmla="*/ 43 h 77"/>
                <a:gd name="T74" fmla="*/ 60 w 78"/>
                <a:gd name="T75" fmla="*/ 44 h 77"/>
                <a:gd name="T76" fmla="*/ 57 w 78"/>
                <a:gd name="T77" fmla="*/ 49 h 77"/>
                <a:gd name="T78" fmla="*/ 54 w 78"/>
                <a:gd name="T79" fmla="*/ 53 h 77"/>
                <a:gd name="T80" fmla="*/ 55 w 78"/>
                <a:gd name="T81" fmla="*/ 55 h 77"/>
                <a:gd name="T82" fmla="*/ 54 w 78"/>
                <a:gd name="T83" fmla="*/ 53 h 77"/>
                <a:gd name="T84" fmla="*/ 49 w 78"/>
                <a:gd name="T85" fmla="*/ 56 h 77"/>
                <a:gd name="T86" fmla="*/ 45 w 78"/>
                <a:gd name="T87" fmla="*/ 59 h 77"/>
                <a:gd name="T88" fmla="*/ 44 w 78"/>
                <a:gd name="T89" fmla="*/ 62 h 77"/>
                <a:gd name="T90" fmla="*/ 32 w 78"/>
                <a:gd name="T91" fmla="*/ 58 h 77"/>
                <a:gd name="T92" fmla="*/ 26 w 78"/>
                <a:gd name="T93" fmla="*/ 56 h 77"/>
                <a:gd name="T94" fmla="*/ 23 w 78"/>
                <a:gd name="T95" fmla="*/ 53 h 77"/>
                <a:gd name="T96" fmla="*/ 26 w 78"/>
                <a:gd name="T97" fmla="*/ 56 h 77"/>
                <a:gd name="T98" fmla="*/ 18 w 78"/>
                <a:gd name="T99" fmla="*/ 49 h 77"/>
                <a:gd name="T100" fmla="*/ 20 w 78"/>
                <a:gd name="T101" fmla="*/ 46 h 77"/>
                <a:gd name="T102" fmla="*/ 0 w 78"/>
                <a:gd name="T103" fmla="*/ 38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8"/>
                <a:gd name="T157" fmla="*/ 0 h 77"/>
                <a:gd name="T158" fmla="*/ 78 w 78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8" h="77">
                  <a:moveTo>
                    <a:pt x="0" y="38"/>
                  </a:moveTo>
                  <a:lnTo>
                    <a:pt x="0" y="50"/>
                  </a:lnTo>
                  <a:lnTo>
                    <a:pt x="2" y="52"/>
                  </a:lnTo>
                  <a:lnTo>
                    <a:pt x="2" y="55"/>
                  </a:lnTo>
                  <a:lnTo>
                    <a:pt x="3" y="56"/>
                  </a:lnTo>
                  <a:lnTo>
                    <a:pt x="6" y="61"/>
                  </a:lnTo>
                  <a:lnTo>
                    <a:pt x="8" y="61"/>
                  </a:lnTo>
                  <a:lnTo>
                    <a:pt x="5" y="59"/>
                  </a:lnTo>
                  <a:lnTo>
                    <a:pt x="8" y="62"/>
                  </a:lnTo>
                  <a:lnTo>
                    <a:pt x="11" y="67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15" y="68"/>
                  </a:lnTo>
                  <a:lnTo>
                    <a:pt x="12" y="67"/>
                  </a:lnTo>
                  <a:lnTo>
                    <a:pt x="20" y="74"/>
                  </a:lnTo>
                  <a:lnTo>
                    <a:pt x="23" y="74"/>
                  </a:lnTo>
                  <a:lnTo>
                    <a:pt x="24" y="76"/>
                  </a:lnTo>
                  <a:lnTo>
                    <a:pt x="26" y="76"/>
                  </a:lnTo>
                  <a:lnTo>
                    <a:pt x="27" y="77"/>
                  </a:lnTo>
                  <a:lnTo>
                    <a:pt x="35" y="77"/>
                  </a:lnTo>
                  <a:lnTo>
                    <a:pt x="45" y="76"/>
                  </a:lnTo>
                  <a:lnTo>
                    <a:pt x="44" y="77"/>
                  </a:lnTo>
                  <a:lnTo>
                    <a:pt x="51" y="77"/>
                  </a:lnTo>
                  <a:lnTo>
                    <a:pt x="52" y="76"/>
                  </a:lnTo>
                  <a:lnTo>
                    <a:pt x="54" y="76"/>
                  </a:lnTo>
                  <a:lnTo>
                    <a:pt x="55" y="74"/>
                  </a:lnTo>
                  <a:lnTo>
                    <a:pt x="61" y="71"/>
                  </a:lnTo>
                  <a:lnTo>
                    <a:pt x="64" y="67"/>
                  </a:lnTo>
                  <a:lnTo>
                    <a:pt x="60" y="71"/>
                  </a:lnTo>
                  <a:lnTo>
                    <a:pt x="61" y="71"/>
                  </a:lnTo>
                  <a:lnTo>
                    <a:pt x="63" y="70"/>
                  </a:lnTo>
                  <a:lnTo>
                    <a:pt x="67" y="67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2" y="59"/>
                  </a:lnTo>
                  <a:lnTo>
                    <a:pt x="67" y="64"/>
                  </a:lnTo>
                  <a:lnTo>
                    <a:pt x="72" y="61"/>
                  </a:lnTo>
                  <a:lnTo>
                    <a:pt x="75" y="55"/>
                  </a:lnTo>
                  <a:lnTo>
                    <a:pt x="76" y="53"/>
                  </a:lnTo>
                  <a:lnTo>
                    <a:pt x="76" y="52"/>
                  </a:lnTo>
                  <a:lnTo>
                    <a:pt x="78" y="50"/>
                  </a:lnTo>
                  <a:lnTo>
                    <a:pt x="78" y="43"/>
                  </a:lnTo>
                  <a:lnTo>
                    <a:pt x="76" y="44"/>
                  </a:lnTo>
                  <a:lnTo>
                    <a:pt x="78" y="34"/>
                  </a:lnTo>
                  <a:lnTo>
                    <a:pt x="78" y="27"/>
                  </a:lnTo>
                  <a:lnTo>
                    <a:pt x="76" y="25"/>
                  </a:lnTo>
                  <a:lnTo>
                    <a:pt x="76" y="24"/>
                  </a:lnTo>
                  <a:lnTo>
                    <a:pt x="75" y="22"/>
                  </a:lnTo>
                  <a:lnTo>
                    <a:pt x="75" y="19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2" y="16"/>
                  </a:lnTo>
                  <a:lnTo>
                    <a:pt x="70" y="15"/>
                  </a:lnTo>
                  <a:lnTo>
                    <a:pt x="67" y="10"/>
                  </a:lnTo>
                  <a:lnTo>
                    <a:pt x="63" y="7"/>
                  </a:lnTo>
                  <a:lnTo>
                    <a:pt x="60" y="4"/>
                  </a:lnTo>
                  <a:lnTo>
                    <a:pt x="61" y="7"/>
                  </a:lnTo>
                  <a:lnTo>
                    <a:pt x="61" y="6"/>
                  </a:lnTo>
                  <a:lnTo>
                    <a:pt x="57" y="3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5" y="7"/>
                  </a:lnTo>
                  <a:lnTo>
                    <a:pt x="11" y="10"/>
                  </a:lnTo>
                  <a:lnTo>
                    <a:pt x="8" y="15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19"/>
                  </a:lnTo>
                  <a:lnTo>
                    <a:pt x="49" y="19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9" y="19"/>
                  </a:lnTo>
                  <a:lnTo>
                    <a:pt x="54" y="22"/>
                  </a:lnTo>
                  <a:lnTo>
                    <a:pt x="57" y="25"/>
                  </a:lnTo>
                  <a:lnTo>
                    <a:pt x="55" y="22"/>
                  </a:lnTo>
                  <a:lnTo>
                    <a:pt x="52" y="21"/>
                  </a:lnTo>
                  <a:lnTo>
                    <a:pt x="54" y="22"/>
                  </a:lnTo>
                  <a:lnTo>
                    <a:pt x="57" y="27"/>
                  </a:lnTo>
                  <a:lnTo>
                    <a:pt x="61" y="30"/>
                  </a:lnTo>
                  <a:lnTo>
                    <a:pt x="57" y="25"/>
                  </a:lnTo>
                  <a:lnTo>
                    <a:pt x="57" y="28"/>
                  </a:lnTo>
                  <a:lnTo>
                    <a:pt x="58" y="30"/>
                  </a:lnTo>
                  <a:lnTo>
                    <a:pt x="58" y="31"/>
                  </a:lnTo>
                  <a:lnTo>
                    <a:pt x="60" y="33"/>
                  </a:lnTo>
                  <a:lnTo>
                    <a:pt x="60" y="37"/>
                  </a:lnTo>
                  <a:lnTo>
                    <a:pt x="63" y="43"/>
                  </a:lnTo>
                  <a:lnTo>
                    <a:pt x="64" y="33"/>
                  </a:lnTo>
                  <a:lnTo>
                    <a:pt x="60" y="37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7" y="49"/>
                  </a:lnTo>
                  <a:lnTo>
                    <a:pt x="60" y="49"/>
                  </a:lnTo>
                  <a:lnTo>
                    <a:pt x="61" y="46"/>
                  </a:lnTo>
                  <a:lnTo>
                    <a:pt x="54" y="53"/>
                  </a:lnTo>
                  <a:lnTo>
                    <a:pt x="54" y="55"/>
                  </a:lnTo>
                  <a:lnTo>
                    <a:pt x="52" y="56"/>
                  </a:lnTo>
                  <a:lnTo>
                    <a:pt x="55" y="55"/>
                  </a:lnTo>
                  <a:lnTo>
                    <a:pt x="57" y="52"/>
                  </a:lnTo>
                  <a:lnTo>
                    <a:pt x="55" y="53"/>
                  </a:lnTo>
                  <a:lnTo>
                    <a:pt x="54" y="53"/>
                  </a:lnTo>
                  <a:lnTo>
                    <a:pt x="47" y="61"/>
                  </a:lnTo>
                  <a:lnTo>
                    <a:pt x="49" y="59"/>
                  </a:lnTo>
                  <a:lnTo>
                    <a:pt x="49" y="56"/>
                  </a:lnTo>
                  <a:lnTo>
                    <a:pt x="48" y="58"/>
                  </a:lnTo>
                  <a:lnTo>
                    <a:pt x="47" y="58"/>
                  </a:lnTo>
                  <a:lnTo>
                    <a:pt x="45" y="59"/>
                  </a:lnTo>
                  <a:lnTo>
                    <a:pt x="38" y="59"/>
                  </a:lnTo>
                  <a:lnTo>
                    <a:pt x="33" y="64"/>
                  </a:lnTo>
                  <a:lnTo>
                    <a:pt x="44" y="62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30" y="58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30" y="61"/>
                  </a:lnTo>
                  <a:lnTo>
                    <a:pt x="27" y="56"/>
                  </a:lnTo>
                  <a:lnTo>
                    <a:pt x="23" y="53"/>
                  </a:lnTo>
                  <a:lnTo>
                    <a:pt x="21" y="52"/>
                  </a:lnTo>
                  <a:lnTo>
                    <a:pt x="23" y="55"/>
                  </a:lnTo>
                  <a:lnTo>
                    <a:pt x="26" y="56"/>
                  </a:lnTo>
                  <a:lnTo>
                    <a:pt x="23" y="53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4" name="Freeform 39"/>
            <p:cNvSpPr>
              <a:spLocks/>
            </p:cNvSpPr>
            <p:nvPr/>
          </p:nvSpPr>
          <p:spPr bwMode="auto">
            <a:xfrm>
              <a:off x="4019" y="1843"/>
              <a:ext cx="139" cy="261"/>
            </a:xfrm>
            <a:custGeom>
              <a:avLst/>
              <a:gdLst>
                <a:gd name="T0" fmla="*/ 6 w 139"/>
                <a:gd name="T1" fmla="*/ 0 h 261"/>
                <a:gd name="T2" fmla="*/ 0 w 139"/>
                <a:gd name="T3" fmla="*/ 6 h 261"/>
                <a:gd name="T4" fmla="*/ 3 w 139"/>
                <a:gd name="T5" fmla="*/ 15 h 261"/>
                <a:gd name="T6" fmla="*/ 25 w 139"/>
                <a:gd name="T7" fmla="*/ 18 h 261"/>
                <a:gd name="T8" fmla="*/ 47 w 139"/>
                <a:gd name="T9" fmla="*/ 25 h 261"/>
                <a:gd name="T10" fmla="*/ 58 w 139"/>
                <a:gd name="T11" fmla="*/ 29 h 261"/>
                <a:gd name="T12" fmla="*/ 65 w 139"/>
                <a:gd name="T13" fmla="*/ 32 h 261"/>
                <a:gd name="T14" fmla="*/ 75 w 139"/>
                <a:gd name="T15" fmla="*/ 40 h 261"/>
                <a:gd name="T16" fmla="*/ 83 w 139"/>
                <a:gd name="T17" fmla="*/ 46 h 261"/>
                <a:gd name="T18" fmla="*/ 95 w 139"/>
                <a:gd name="T19" fmla="*/ 58 h 261"/>
                <a:gd name="T20" fmla="*/ 101 w 139"/>
                <a:gd name="T21" fmla="*/ 68 h 261"/>
                <a:gd name="T22" fmla="*/ 107 w 139"/>
                <a:gd name="T23" fmla="*/ 76 h 261"/>
                <a:gd name="T24" fmla="*/ 111 w 139"/>
                <a:gd name="T25" fmla="*/ 86 h 261"/>
                <a:gd name="T26" fmla="*/ 115 w 139"/>
                <a:gd name="T27" fmla="*/ 96 h 261"/>
                <a:gd name="T28" fmla="*/ 120 w 139"/>
                <a:gd name="T29" fmla="*/ 125 h 261"/>
                <a:gd name="T30" fmla="*/ 121 w 139"/>
                <a:gd name="T31" fmla="*/ 129 h 261"/>
                <a:gd name="T32" fmla="*/ 120 w 139"/>
                <a:gd name="T33" fmla="*/ 147 h 261"/>
                <a:gd name="T34" fmla="*/ 113 w 139"/>
                <a:gd name="T35" fmla="*/ 169 h 261"/>
                <a:gd name="T36" fmla="*/ 108 w 139"/>
                <a:gd name="T37" fmla="*/ 180 h 261"/>
                <a:gd name="T38" fmla="*/ 105 w 139"/>
                <a:gd name="T39" fmla="*/ 187 h 261"/>
                <a:gd name="T40" fmla="*/ 98 w 139"/>
                <a:gd name="T41" fmla="*/ 197 h 261"/>
                <a:gd name="T42" fmla="*/ 92 w 139"/>
                <a:gd name="T43" fmla="*/ 205 h 261"/>
                <a:gd name="T44" fmla="*/ 80 w 139"/>
                <a:gd name="T45" fmla="*/ 217 h 261"/>
                <a:gd name="T46" fmla="*/ 69 w 139"/>
                <a:gd name="T47" fmla="*/ 223 h 261"/>
                <a:gd name="T48" fmla="*/ 62 w 139"/>
                <a:gd name="T49" fmla="*/ 229 h 261"/>
                <a:gd name="T50" fmla="*/ 52 w 139"/>
                <a:gd name="T51" fmla="*/ 233 h 261"/>
                <a:gd name="T52" fmla="*/ 41 w 139"/>
                <a:gd name="T53" fmla="*/ 238 h 261"/>
                <a:gd name="T54" fmla="*/ 13 w 139"/>
                <a:gd name="T55" fmla="*/ 242 h 261"/>
                <a:gd name="T56" fmla="*/ 9 w 139"/>
                <a:gd name="T57" fmla="*/ 243 h 261"/>
                <a:gd name="T58" fmla="*/ 3 w 139"/>
                <a:gd name="T59" fmla="*/ 246 h 261"/>
                <a:gd name="T60" fmla="*/ 0 w 139"/>
                <a:gd name="T61" fmla="*/ 255 h 261"/>
                <a:gd name="T62" fmla="*/ 6 w 139"/>
                <a:gd name="T63" fmla="*/ 261 h 261"/>
                <a:gd name="T64" fmla="*/ 10 w 139"/>
                <a:gd name="T65" fmla="*/ 261 h 261"/>
                <a:gd name="T66" fmla="*/ 28 w 139"/>
                <a:gd name="T67" fmla="*/ 260 h 261"/>
                <a:gd name="T68" fmla="*/ 53 w 139"/>
                <a:gd name="T69" fmla="*/ 252 h 261"/>
                <a:gd name="T70" fmla="*/ 63 w 139"/>
                <a:gd name="T71" fmla="*/ 248 h 261"/>
                <a:gd name="T72" fmla="*/ 77 w 139"/>
                <a:gd name="T73" fmla="*/ 242 h 261"/>
                <a:gd name="T74" fmla="*/ 84 w 139"/>
                <a:gd name="T75" fmla="*/ 235 h 261"/>
                <a:gd name="T76" fmla="*/ 98 w 139"/>
                <a:gd name="T77" fmla="*/ 226 h 261"/>
                <a:gd name="T78" fmla="*/ 104 w 139"/>
                <a:gd name="T79" fmla="*/ 220 h 261"/>
                <a:gd name="T80" fmla="*/ 113 w 139"/>
                <a:gd name="T81" fmla="*/ 206 h 261"/>
                <a:gd name="T82" fmla="*/ 120 w 139"/>
                <a:gd name="T83" fmla="*/ 199 h 261"/>
                <a:gd name="T84" fmla="*/ 126 w 139"/>
                <a:gd name="T85" fmla="*/ 186 h 261"/>
                <a:gd name="T86" fmla="*/ 130 w 139"/>
                <a:gd name="T87" fmla="*/ 175 h 261"/>
                <a:gd name="T88" fmla="*/ 138 w 139"/>
                <a:gd name="T89" fmla="*/ 150 h 261"/>
                <a:gd name="T90" fmla="*/ 139 w 139"/>
                <a:gd name="T91" fmla="*/ 132 h 261"/>
                <a:gd name="T92" fmla="*/ 138 w 139"/>
                <a:gd name="T93" fmla="*/ 122 h 261"/>
                <a:gd name="T94" fmla="*/ 133 w 139"/>
                <a:gd name="T95" fmla="*/ 90 h 261"/>
                <a:gd name="T96" fmla="*/ 129 w 139"/>
                <a:gd name="T97" fmla="*/ 80 h 261"/>
                <a:gd name="T98" fmla="*/ 124 w 139"/>
                <a:gd name="T99" fmla="*/ 70 h 261"/>
                <a:gd name="T100" fmla="*/ 115 w 139"/>
                <a:gd name="T101" fmla="*/ 56 h 261"/>
                <a:gd name="T102" fmla="*/ 110 w 139"/>
                <a:gd name="T103" fmla="*/ 46 h 261"/>
                <a:gd name="T104" fmla="*/ 99 w 139"/>
                <a:gd name="T105" fmla="*/ 38 h 261"/>
                <a:gd name="T106" fmla="*/ 92 w 139"/>
                <a:gd name="T107" fmla="*/ 28 h 261"/>
                <a:gd name="T108" fmla="*/ 81 w 139"/>
                <a:gd name="T109" fmla="*/ 22 h 261"/>
                <a:gd name="T110" fmla="*/ 68 w 139"/>
                <a:gd name="T111" fmla="*/ 13 h 261"/>
                <a:gd name="T112" fmla="*/ 58 w 139"/>
                <a:gd name="T113" fmla="*/ 9 h 261"/>
                <a:gd name="T114" fmla="*/ 47 w 139"/>
                <a:gd name="T115" fmla="*/ 4 h 261"/>
                <a:gd name="T116" fmla="*/ 9 w 139"/>
                <a:gd name="T117" fmla="*/ 0 h 2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9"/>
                <a:gd name="T178" fmla="*/ 0 h 261"/>
                <a:gd name="T179" fmla="*/ 139 w 139"/>
                <a:gd name="T180" fmla="*/ 261 h 26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9" h="261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2"/>
                  </a:lnTo>
                  <a:lnTo>
                    <a:pt x="47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0"/>
                  </a:lnTo>
                  <a:lnTo>
                    <a:pt x="115" y="96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2"/>
                  </a:lnTo>
                  <a:lnTo>
                    <a:pt x="121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3"/>
                  </a:lnTo>
                  <a:lnTo>
                    <a:pt x="113" y="169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4"/>
                  </a:lnTo>
                  <a:lnTo>
                    <a:pt x="105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7"/>
                  </a:lnTo>
                  <a:lnTo>
                    <a:pt x="62" y="229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5"/>
                  </a:lnTo>
                  <a:lnTo>
                    <a:pt x="53" y="252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1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5" y="203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5"/>
                  </a:lnTo>
                  <a:lnTo>
                    <a:pt x="133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2"/>
                  </a:lnTo>
                  <a:lnTo>
                    <a:pt x="139" y="129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0"/>
                  </a:lnTo>
                  <a:lnTo>
                    <a:pt x="130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5"/>
                  </a:lnTo>
                  <a:lnTo>
                    <a:pt x="81" y="22"/>
                  </a:lnTo>
                  <a:lnTo>
                    <a:pt x="77" y="18"/>
                  </a:lnTo>
                  <a:lnTo>
                    <a:pt x="68" y="13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7"/>
                  </a:lnTo>
                  <a:lnTo>
                    <a:pt x="47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5" name="Freeform 40"/>
            <p:cNvSpPr>
              <a:spLocks/>
            </p:cNvSpPr>
            <p:nvPr/>
          </p:nvSpPr>
          <p:spPr bwMode="auto">
            <a:xfrm>
              <a:off x="3851" y="1843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8"/>
                <a:gd name="T47" fmla="*/ 200 w 200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6" name="Freeform 41"/>
            <p:cNvSpPr>
              <a:spLocks/>
            </p:cNvSpPr>
            <p:nvPr/>
          </p:nvSpPr>
          <p:spPr bwMode="auto">
            <a:xfrm>
              <a:off x="3851" y="2088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0"/>
                <a:gd name="T46" fmla="*/ 0 h 18"/>
                <a:gd name="T47" fmla="*/ 200 w 200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7" name="Freeform 42"/>
            <p:cNvSpPr>
              <a:spLocks/>
            </p:cNvSpPr>
            <p:nvPr/>
          </p:nvSpPr>
          <p:spPr bwMode="auto">
            <a:xfrm>
              <a:off x="3851" y="1843"/>
              <a:ext cx="18" cy="263"/>
            </a:xfrm>
            <a:custGeom>
              <a:avLst/>
              <a:gdLst>
                <a:gd name="T0" fmla="*/ 18 w 18"/>
                <a:gd name="T1" fmla="*/ 9 h 263"/>
                <a:gd name="T2" fmla="*/ 18 w 18"/>
                <a:gd name="T3" fmla="*/ 6 h 263"/>
                <a:gd name="T4" fmla="*/ 15 w 18"/>
                <a:gd name="T5" fmla="*/ 3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3 h 263"/>
                <a:gd name="T12" fmla="*/ 0 w 18"/>
                <a:gd name="T13" fmla="*/ 6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9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263"/>
                <a:gd name="T47" fmla="*/ 18 w 18"/>
                <a:gd name="T48" fmla="*/ 263 h 26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8" name="Freeform 43"/>
            <p:cNvSpPr>
              <a:spLocks/>
            </p:cNvSpPr>
            <p:nvPr/>
          </p:nvSpPr>
          <p:spPr bwMode="auto">
            <a:xfrm>
              <a:off x="4137" y="1939"/>
              <a:ext cx="78" cy="79"/>
            </a:xfrm>
            <a:custGeom>
              <a:avLst/>
              <a:gdLst>
                <a:gd name="T0" fmla="*/ 2 w 78"/>
                <a:gd name="T1" fmla="*/ 54 h 79"/>
                <a:gd name="T2" fmla="*/ 6 w 78"/>
                <a:gd name="T3" fmla="*/ 63 h 79"/>
                <a:gd name="T4" fmla="*/ 8 w 78"/>
                <a:gd name="T5" fmla="*/ 64 h 79"/>
                <a:gd name="T6" fmla="*/ 17 w 78"/>
                <a:gd name="T7" fmla="*/ 73 h 79"/>
                <a:gd name="T8" fmla="*/ 20 w 78"/>
                <a:gd name="T9" fmla="*/ 76 h 79"/>
                <a:gd name="T10" fmla="*/ 26 w 78"/>
                <a:gd name="T11" fmla="*/ 78 h 79"/>
                <a:gd name="T12" fmla="*/ 45 w 78"/>
                <a:gd name="T13" fmla="*/ 78 h 79"/>
                <a:gd name="T14" fmla="*/ 52 w 78"/>
                <a:gd name="T15" fmla="*/ 78 h 79"/>
                <a:gd name="T16" fmla="*/ 61 w 78"/>
                <a:gd name="T17" fmla="*/ 73 h 79"/>
                <a:gd name="T18" fmla="*/ 61 w 78"/>
                <a:gd name="T19" fmla="*/ 73 h 79"/>
                <a:gd name="T20" fmla="*/ 70 w 78"/>
                <a:gd name="T21" fmla="*/ 64 h 79"/>
                <a:gd name="T22" fmla="*/ 67 w 78"/>
                <a:gd name="T23" fmla="*/ 66 h 79"/>
                <a:gd name="T24" fmla="*/ 76 w 78"/>
                <a:gd name="T25" fmla="*/ 55 h 79"/>
                <a:gd name="T26" fmla="*/ 78 w 78"/>
                <a:gd name="T27" fmla="*/ 45 h 79"/>
                <a:gd name="T28" fmla="*/ 78 w 78"/>
                <a:gd name="T29" fmla="*/ 27 h 79"/>
                <a:gd name="T30" fmla="*/ 75 w 78"/>
                <a:gd name="T31" fmla="*/ 23 h 79"/>
                <a:gd name="T32" fmla="*/ 72 w 78"/>
                <a:gd name="T33" fmla="*/ 18 h 79"/>
                <a:gd name="T34" fmla="*/ 60 w 78"/>
                <a:gd name="T35" fmla="*/ 6 h 79"/>
                <a:gd name="T36" fmla="*/ 55 w 78"/>
                <a:gd name="T37" fmla="*/ 3 h 79"/>
                <a:gd name="T38" fmla="*/ 51 w 78"/>
                <a:gd name="T39" fmla="*/ 0 h 79"/>
                <a:gd name="T40" fmla="*/ 24 w 78"/>
                <a:gd name="T41" fmla="*/ 2 h 79"/>
                <a:gd name="T42" fmla="*/ 12 w 78"/>
                <a:gd name="T43" fmla="*/ 11 h 79"/>
                <a:gd name="T44" fmla="*/ 5 w 78"/>
                <a:gd name="T45" fmla="*/ 18 h 79"/>
                <a:gd name="T46" fmla="*/ 3 w 78"/>
                <a:gd name="T47" fmla="*/ 21 h 79"/>
                <a:gd name="T48" fmla="*/ 0 w 78"/>
                <a:gd name="T49" fmla="*/ 27 h 79"/>
                <a:gd name="T50" fmla="*/ 18 w 78"/>
                <a:gd name="T51" fmla="*/ 33 h 79"/>
                <a:gd name="T52" fmla="*/ 21 w 78"/>
                <a:gd name="T53" fmla="*/ 27 h 79"/>
                <a:gd name="T54" fmla="*/ 23 w 78"/>
                <a:gd name="T55" fmla="*/ 24 h 79"/>
                <a:gd name="T56" fmla="*/ 26 w 78"/>
                <a:gd name="T57" fmla="*/ 21 h 79"/>
                <a:gd name="T58" fmla="*/ 32 w 78"/>
                <a:gd name="T59" fmla="*/ 20 h 79"/>
                <a:gd name="T60" fmla="*/ 45 w 78"/>
                <a:gd name="T61" fmla="*/ 18 h 79"/>
                <a:gd name="T62" fmla="*/ 49 w 78"/>
                <a:gd name="T63" fmla="*/ 21 h 79"/>
                <a:gd name="T64" fmla="*/ 54 w 78"/>
                <a:gd name="T65" fmla="*/ 24 h 79"/>
                <a:gd name="T66" fmla="*/ 54 w 78"/>
                <a:gd name="T67" fmla="*/ 24 h 79"/>
                <a:gd name="T68" fmla="*/ 57 w 78"/>
                <a:gd name="T69" fmla="*/ 29 h 79"/>
                <a:gd name="T70" fmla="*/ 60 w 78"/>
                <a:gd name="T71" fmla="*/ 33 h 79"/>
                <a:gd name="T72" fmla="*/ 64 w 78"/>
                <a:gd name="T73" fmla="*/ 35 h 79"/>
                <a:gd name="T74" fmla="*/ 58 w 78"/>
                <a:gd name="T75" fmla="*/ 48 h 79"/>
                <a:gd name="T76" fmla="*/ 60 w 78"/>
                <a:gd name="T77" fmla="*/ 51 h 79"/>
                <a:gd name="T78" fmla="*/ 54 w 78"/>
                <a:gd name="T79" fmla="*/ 57 h 79"/>
                <a:gd name="T80" fmla="*/ 57 w 78"/>
                <a:gd name="T81" fmla="*/ 54 h 79"/>
                <a:gd name="T82" fmla="*/ 47 w 78"/>
                <a:gd name="T83" fmla="*/ 63 h 79"/>
                <a:gd name="T84" fmla="*/ 48 w 78"/>
                <a:gd name="T85" fmla="*/ 60 h 79"/>
                <a:gd name="T86" fmla="*/ 38 w 78"/>
                <a:gd name="T87" fmla="*/ 61 h 79"/>
                <a:gd name="T88" fmla="*/ 38 w 78"/>
                <a:gd name="T89" fmla="*/ 61 h 79"/>
                <a:gd name="T90" fmla="*/ 30 w 78"/>
                <a:gd name="T91" fmla="*/ 60 h 79"/>
                <a:gd name="T92" fmla="*/ 30 w 78"/>
                <a:gd name="T93" fmla="*/ 63 h 79"/>
                <a:gd name="T94" fmla="*/ 21 w 78"/>
                <a:gd name="T95" fmla="*/ 54 h 79"/>
                <a:gd name="T96" fmla="*/ 23 w 78"/>
                <a:gd name="T97" fmla="*/ 55 h 79"/>
                <a:gd name="T98" fmla="*/ 21 w 78"/>
                <a:gd name="T99" fmla="*/ 52 h 79"/>
                <a:gd name="T100" fmla="*/ 18 w 78"/>
                <a:gd name="T101" fmla="*/ 46 h 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8"/>
                <a:gd name="T154" fmla="*/ 0 h 79"/>
                <a:gd name="T155" fmla="*/ 78 w 78"/>
                <a:gd name="T156" fmla="*/ 79 h 7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8" h="79">
                  <a:moveTo>
                    <a:pt x="0" y="40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3" y="58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5" y="61"/>
                  </a:lnTo>
                  <a:lnTo>
                    <a:pt x="8" y="64"/>
                  </a:lnTo>
                  <a:lnTo>
                    <a:pt x="11" y="69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20" y="76"/>
                  </a:lnTo>
                  <a:lnTo>
                    <a:pt x="23" y="76"/>
                  </a:lnTo>
                  <a:lnTo>
                    <a:pt x="24" y="78"/>
                  </a:lnTo>
                  <a:lnTo>
                    <a:pt x="26" y="78"/>
                  </a:lnTo>
                  <a:lnTo>
                    <a:pt x="27" y="79"/>
                  </a:lnTo>
                  <a:lnTo>
                    <a:pt x="35" y="79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51" y="79"/>
                  </a:lnTo>
                  <a:lnTo>
                    <a:pt x="52" y="78"/>
                  </a:lnTo>
                  <a:lnTo>
                    <a:pt x="54" y="78"/>
                  </a:lnTo>
                  <a:lnTo>
                    <a:pt x="55" y="76"/>
                  </a:lnTo>
                  <a:lnTo>
                    <a:pt x="61" y="73"/>
                  </a:lnTo>
                  <a:lnTo>
                    <a:pt x="64" y="69"/>
                  </a:lnTo>
                  <a:lnTo>
                    <a:pt x="60" y="73"/>
                  </a:lnTo>
                  <a:lnTo>
                    <a:pt x="61" y="73"/>
                  </a:lnTo>
                  <a:lnTo>
                    <a:pt x="63" y="72"/>
                  </a:lnTo>
                  <a:lnTo>
                    <a:pt x="67" y="69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72" y="61"/>
                  </a:lnTo>
                  <a:lnTo>
                    <a:pt x="67" y="66"/>
                  </a:lnTo>
                  <a:lnTo>
                    <a:pt x="72" y="63"/>
                  </a:lnTo>
                  <a:lnTo>
                    <a:pt x="75" y="57"/>
                  </a:lnTo>
                  <a:lnTo>
                    <a:pt x="76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78" y="45"/>
                  </a:lnTo>
                  <a:lnTo>
                    <a:pt x="76" y="46"/>
                  </a:lnTo>
                  <a:lnTo>
                    <a:pt x="78" y="36"/>
                  </a:lnTo>
                  <a:lnTo>
                    <a:pt x="78" y="27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5" y="23"/>
                  </a:lnTo>
                  <a:lnTo>
                    <a:pt x="72" y="17"/>
                  </a:lnTo>
                  <a:lnTo>
                    <a:pt x="67" y="14"/>
                  </a:lnTo>
                  <a:lnTo>
                    <a:pt x="72" y="18"/>
                  </a:lnTo>
                  <a:lnTo>
                    <a:pt x="72" y="17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5" y="18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18" y="40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3" y="24"/>
                  </a:lnTo>
                  <a:lnTo>
                    <a:pt x="27" y="21"/>
                  </a:lnTo>
                  <a:lnTo>
                    <a:pt x="30" y="17"/>
                  </a:lnTo>
                  <a:lnTo>
                    <a:pt x="26" y="21"/>
                  </a:lnTo>
                  <a:lnTo>
                    <a:pt x="29" y="21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7" y="17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4" y="23"/>
                  </a:lnTo>
                  <a:lnTo>
                    <a:pt x="54" y="24"/>
                  </a:lnTo>
                  <a:lnTo>
                    <a:pt x="61" y="32"/>
                  </a:lnTo>
                  <a:lnTo>
                    <a:pt x="60" y="29"/>
                  </a:lnTo>
                  <a:lnTo>
                    <a:pt x="57" y="29"/>
                  </a:lnTo>
                  <a:lnTo>
                    <a:pt x="58" y="30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0" y="39"/>
                  </a:lnTo>
                  <a:lnTo>
                    <a:pt x="63" y="45"/>
                  </a:lnTo>
                  <a:lnTo>
                    <a:pt x="64" y="35"/>
                  </a:lnTo>
                  <a:lnTo>
                    <a:pt x="60" y="39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8" y="49"/>
                  </a:lnTo>
                  <a:lnTo>
                    <a:pt x="57" y="51"/>
                  </a:lnTo>
                  <a:lnTo>
                    <a:pt x="60" y="51"/>
                  </a:lnTo>
                  <a:lnTo>
                    <a:pt x="61" y="48"/>
                  </a:lnTo>
                  <a:lnTo>
                    <a:pt x="54" y="55"/>
                  </a:lnTo>
                  <a:lnTo>
                    <a:pt x="54" y="57"/>
                  </a:lnTo>
                  <a:lnTo>
                    <a:pt x="52" y="58"/>
                  </a:lnTo>
                  <a:lnTo>
                    <a:pt x="55" y="57"/>
                  </a:lnTo>
                  <a:lnTo>
                    <a:pt x="57" y="54"/>
                  </a:lnTo>
                  <a:lnTo>
                    <a:pt x="55" y="55"/>
                  </a:lnTo>
                  <a:lnTo>
                    <a:pt x="54" y="55"/>
                  </a:lnTo>
                  <a:lnTo>
                    <a:pt x="47" y="63"/>
                  </a:lnTo>
                  <a:lnTo>
                    <a:pt x="49" y="61"/>
                  </a:lnTo>
                  <a:lnTo>
                    <a:pt x="49" y="58"/>
                  </a:lnTo>
                  <a:lnTo>
                    <a:pt x="48" y="60"/>
                  </a:lnTo>
                  <a:lnTo>
                    <a:pt x="47" y="60"/>
                  </a:lnTo>
                  <a:lnTo>
                    <a:pt x="45" y="61"/>
                  </a:lnTo>
                  <a:lnTo>
                    <a:pt x="38" y="61"/>
                  </a:lnTo>
                  <a:lnTo>
                    <a:pt x="33" y="66"/>
                  </a:lnTo>
                  <a:lnTo>
                    <a:pt x="44" y="64"/>
                  </a:lnTo>
                  <a:lnTo>
                    <a:pt x="38" y="61"/>
                  </a:lnTo>
                  <a:lnTo>
                    <a:pt x="33" y="61"/>
                  </a:lnTo>
                  <a:lnTo>
                    <a:pt x="32" y="60"/>
                  </a:lnTo>
                  <a:lnTo>
                    <a:pt x="30" y="60"/>
                  </a:lnTo>
                  <a:lnTo>
                    <a:pt x="29" y="58"/>
                  </a:lnTo>
                  <a:lnTo>
                    <a:pt x="26" y="58"/>
                  </a:lnTo>
                  <a:lnTo>
                    <a:pt x="30" y="63"/>
                  </a:lnTo>
                  <a:lnTo>
                    <a:pt x="27" y="58"/>
                  </a:lnTo>
                  <a:lnTo>
                    <a:pt x="23" y="55"/>
                  </a:lnTo>
                  <a:lnTo>
                    <a:pt x="21" y="54"/>
                  </a:lnTo>
                  <a:lnTo>
                    <a:pt x="23" y="57"/>
                  </a:lnTo>
                  <a:lnTo>
                    <a:pt x="26" y="58"/>
                  </a:lnTo>
                  <a:lnTo>
                    <a:pt x="23" y="55"/>
                  </a:lnTo>
                  <a:lnTo>
                    <a:pt x="20" y="51"/>
                  </a:lnTo>
                  <a:lnTo>
                    <a:pt x="18" y="51"/>
                  </a:lnTo>
                  <a:lnTo>
                    <a:pt x="21" y="52"/>
                  </a:lnTo>
                  <a:lnTo>
                    <a:pt x="20" y="51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8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29" name="Freeform 44"/>
            <p:cNvSpPr>
              <a:spLocks/>
            </p:cNvSpPr>
            <p:nvPr/>
          </p:nvSpPr>
          <p:spPr bwMode="auto">
            <a:xfrm>
              <a:off x="3564" y="1193"/>
              <a:ext cx="296" cy="18"/>
            </a:xfrm>
            <a:custGeom>
              <a:avLst/>
              <a:gdLst>
                <a:gd name="T0" fmla="*/ 287 w 296"/>
                <a:gd name="T1" fmla="*/ 18 h 18"/>
                <a:gd name="T2" fmla="*/ 290 w 296"/>
                <a:gd name="T3" fmla="*/ 18 h 18"/>
                <a:gd name="T4" fmla="*/ 293 w 296"/>
                <a:gd name="T5" fmla="*/ 15 h 18"/>
                <a:gd name="T6" fmla="*/ 296 w 296"/>
                <a:gd name="T7" fmla="*/ 12 h 18"/>
                <a:gd name="T8" fmla="*/ 296 w 296"/>
                <a:gd name="T9" fmla="*/ 6 h 18"/>
                <a:gd name="T10" fmla="*/ 293 w 296"/>
                <a:gd name="T11" fmla="*/ 3 h 18"/>
                <a:gd name="T12" fmla="*/ 290 w 296"/>
                <a:gd name="T13" fmla="*/ 0 h 18"/>
                <a:gd name="T14" fmla="*/ 6 w 296"/>
                <a:gd name="T15" fmla="*/ 0 h 18"/>
                <a:gd name="T16" fmla="*/ 3 w 296"/>
                <a:gd name="T17" fmla="*/ 3 h 18"/>
                <a:gd name="T18" fmla="*/ 0 w 296"/>
                <a:gd name="T19" fmla="*/ 6 h 18"/>
                <a:gd name="T20" fmla="*/ 0 w 296"/>
                <a:gd name="T21" fmla="*/ 12 h 18"/>
                <a:gd name="T22" fmla="*/ 3 w 296"/>
                <a:gd name="T23" fmla="*/ 15 h 18"/>
                <a:gd name="T24" fmla="*/ 6 w 296"/>
                <a:gd name="T25" fmla="*/ 18 h 18"/>
                <a:gd name="T26" fmla="*/ 9 w 296"/>
                <a:gd name="T27" fmla="*/ 18 h 18"/>
                <a:gd name="T28" fmla="*/ 287 w 29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6"/>
                <a:gd name="T46" fmla="*/ 0 h 18"/>
                <a:gd name="T47" fmla="*/ 296 w 29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6" h="18">
                  <a:moveTo>
                    <a:pt x="287" y="18"/>
                  </a:move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8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30" name="Freeform 45"/>
            <p:cNvSpPr>
              <a:spLocks/>
            </p:cNvSpPr>
            <p:nvPr/>
          </p:nvSpPr>
          <p:spPr bwMode="auto">
            <a:xfrm>
              <a:off x="3564" y="1193"/>
              <a:ext cx="18" cy="715"/>
            </a:xfrm>
            <a:custGeom>
              <a:avLst/>
              <a:gdLst>
                <a:gd name="T0" fmla="*/ 18 w 18"/>
                <a:gd name="T1" fmla="*/ 9 h 715"/>
                <a:gd name="T2" fmla="*/ 18 w 18"/>
                <a:gd name="T3" fmla="*/ 6 h 715"/>
                <a:gd name="T4" fmla="*/ 15 w 18"/>
                <a:gd name="T5" fmla="*/ 3 h 715"/>
                <a:gd name="T6" fmla="*/ 12 w 18"/>
                <a:gd name="T7" fmla="*/ 0 h 715"/>
                <a:gd name="T8" fmla="*/ 6 w 18"/>
                <a:gd name="T9" fmla="*/ 0 h 715"/>
                <a:gd name="T10" fmla="*/ 3 w 18"/>
                <a:gd name="T11" fmla="*/ 3 h 715"/>
                <a:gd name="T12" fmla="*/ 0 w 18"/>
                <a:gd name="T13" fmla="*/ 6 h 715"/>
                <a:gd name="T14" fmla="*/ 0 w 18"/>
                <a:gd name="T15" fmla="*/ 709 h 715"/>
                <a:gd name="T16" fmla="*/ 3 w 18"/>
                <a:gd name="T17" fmla="*/ 712 h 715"/>
                <a:gd name="T18" fmla="*/ 6 w 18"/>
                <a:gd name="T19" fmla="*/ 715 h 715"/>
                <a:gd name="T20" fmla="*/ 12 w 18"/>
                <a:gd name="T21" fmla="*/ 715 h 715"/>
                <a:gd name="T22" fmla="*/ 15 w 18"/>
                <a:gd name="T23" fmla="*/ 712 h 715"/>
                <a:gd name="T24" fmla="*/ 18 w 18"/>
                <a:gd name="T25" fmla="*/ 709 h 715"/>
                <a:gd name="T26" fmla="*/ 18 w 18"/>
                <a:gd name="T27" fmla="*/ 706 h 715"/>
                <a:gd name="T28" fmla="*/ 18 w 18"/>
                <a:gd name="T29" fmla="*/ 9 h 7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715"/>
                <a:gd name="T47" fmla="*/ 18 w 18"/>
                <a:gd name="T48" fmla="*/ 715 h 7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715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09"/>
                  </a:lnTo>
                  <a:lnTo>
                    <a:pt x="3" y="712"/>
                  </a:lnTo>
                  <a:lnTo>
                    <a:pt x="6" y="715"/>
                  </a:lnTo>
                  <a:lnTo>
                    <a:pt x="12" y="715"/>
                  </a:lnTo>
                  <a:lnTo>
                    <a:pt x="15" y="712"/>
                  </a:lnTo>
                  <a:lnTo>
                    <a:pt x="18" y="709"/>
                  </a:lnTo>
                  <a:lnTo>
                    <a:pt x="18" y="706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31" name="Freeform 46"/>
            <p:cNvSpPr>
              <a:spLocks/>
            </p:cNvSpPr>
            <p:nvPr/>
          </p:nvSpPr>
          <p:spPr bwMode="auto">
            <a:xfrm>
              <a:off x="3564" y="1890"/>
              <a:ext cx="296" cy="18"/>
            </a:xfrm>
            <a:custGeom>
              <a:avLst/>
              <a:gdLst>
                <a:gd name="T0" fmla="*/ 9 w 296"/>
                <a:gd name="T1" fmla="*/ 0 h 18"/>
                <a:gd name="T2" fmla="*/ 6 w 296"/>
                <a:gd name="T3" fmla="*/ 0 h 18"/>
                <a:gd name="T4" fmla="*/ 3 w 296"/>
                <a:gd name="T5" fmla="*/ 3 h 18"/>
                <a:gd name="T6" fmla="*/ 0 w 296"/>
                <a:gd name="T7" fmla="*/ 6 h 18"/>
                <a:gd name="T8" fmla="*/ 0 w 296"/>
                <a:gd name="T9" fmla="*/ 12 h 18"/>
                <a:gd name="T10" fmla="*/ 3 w 296"/>
                <a:gd name="T11" fmla="*/ 15 h 18"/>
                <a:gd name="T12" fmla="*/ 6 w 296"/>
                <a:gd name="T13" fmla="*/ 18 h 18"/>
                <a:gd name="T14" fmla="*/ 290 w 296"/>
                <a:gd name="T15" fmla="*/ 18 h 18"/>
                <a:gd name="T16" fmla="*/ 293 w 296"/>
                <a:gd name="T17" fmla="*/ 15 h 18"/>
                <a:gd name="T18" fmla="*/ 296 w 296"/>
                <a:gd name="T19" fmla="*/ 12 h 18"/>
                <a:gd name="T20" fmla="*/ 296 w 296"/>
                <a:gd name="T21" fmla="*/ 6 h 18"/>
                <a:gd name="T22" fmla="*/ 293 w 296"/>
                <a:gd name="T23" fmla="*/ 3 h 18"/>
                <a:gd name="T24" fmla="*/ 290 w 296"/>
                <a:gd name="T25" fmla="*/ 0 h 18"/>
                <a:gd name="T26" fmla="*/ 287 w 296"/>
                <a:gd name="T27" fmla="*/ 0 h 18"/>
                <a:gd name="T28" fmla="*/ 9 w 296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6"/>
                <a:gd name="T46" fmla="*/ 0 h 18"/>
                <a:gd name="T47" fmla="*/ 296 w 29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6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28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32" name="Oval 47"/>
            <p:cNvSpPr>
              <a:spLocks noChangeArrowheads="1"/>
            </p:cNvSpPr>
            <p:nvPr/>
          </p:nvSpPr>
          <p:spPr bwMode="auto">
            <a:xfrm>
              <a:off x="3543" y="1513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33" name="Freeform 48"/>
            <p:cNvSpPr>
              <a:spLocks/>
            </p:cNvSpPr>
            <p:nvPr/>
          </p:nvSpPr>
          <p:spPr bwMode="auto">
            <a:xfrm>
              <a:off x="3534" y="1504"/>
              <a:ext cx="72" cy="71"/>
            </a:xfrm>
            <a:custGeom>
              <a:avLst/>
              <a:gdLst>
                <a:gd name="T0" fmla="*/ 2 w 72"/>
                <a:gd name="T1" fmla="*/ 47 h 71"/>
                <a:gd name="T2" fmla="*/ 3 w 72"/>
                <a:gd name="T3" fmla="*/ 52 h 71"/>
                <a:gd name="T4" fmla="*/ 9 w 72"/>
                <a:gd name="T5" fmla="*/ 58 h 71"/>
                <a:gd name="T6" fmla="*/ 20 w 72"/>
                <a:gd name="T7" fmla="*/ 68 h 71"/>
                <a:gd name="T8" fmla="*/ 24 w 72"/>
                <a:gd name="T9" fmla="*/ 71 h 71"/>
                <a:gd name="T10" fmla="*/ 45 w 72"/>
                <a:gd name="T11" fmla="*/ 64 h 71"/>
                <a:gd name="T12" fmla="*/ 48 w 72"/>
                <a:gd name="T13" fmla="*/ 70 h 71"/>
                <a:gd name="T14" fmla="*/ 52 w 72"/>
                <a:gd name="T15" fmla="*/ 68 h 71"/>
                <a:gd name="T16" fmla="*/ 61 w 72"/>
                <a:gd name="T17" fmla="*/ 59 h 71"/>
                <a:gd name="T18" fmla="*/ 64 w 72"/>
                <a:gd name="T19" fmla="*/ 56 h 71"/>
                <a:gd name="T20" fmla="*/ 67 w 72"/>
                <a:gd name="T21" fmla="*/ 53 h 71"/>
                <a:gd name="T22" fmla="*/ 67 w 72"/>
                <a:gd name="T23" fmla="*/ 53 h 71"/>
                <a:gd name="T24" fmla="*/ 69 w 72"/>
                <a:gd name="T25" fmla="*/ 41 h 71"/>
                <a:gd name="T26" fmla="*/ 72 w 72"/>
                <a:gd name="T27" fmla="*/ 31 h 71"/>
                <a:gd name="T28" fmla="*/ 70 w 72"/>
                <a:gd name="T29" fmla="*/ 21 h 71"/>
                <a:gd name="T30" fmla="*/ 57 w 72"/>
                <a:gd name="T31" fmla="*/ 6 h 71"/>
                <a:gd name="T32" fmla="*/ 54 w 72"/>
                <a:gd name="T33" fmla="*/ 4 h 71"/>
                <a:gd name="T34" fmla="*/ 54 w 72"/>
                <a:gd name="T35" fmla="*/ 4 h 71"/>
                <a:gd name="T36" fmla="*/ 24 w 72"/>
                <a:gd name="T37" fmla="*/ 0 h 71"/>
                <a:gd name="T38" fmla="*/ 20 w 72"/>
                <a:gd name="T39" fmla="*/ 3 h 71"/>
                <a:gd name="T40" fmla="*/ 11 w 72"/>
                <a:gd name="T41" fmla="*/ 9 h 71"/>
                <a:gd name="T42" fmla="*/ 6 w 72"/>
                <a:gd name="T43" fmla="*/ 15 h 71"/>
                <a:gd name="T44" fmla="*/ 2 w 72"/>
                <a:gd name="T45" fmla="*/ 21 h 71"/>
                <a:gd name="T46" fmla="*/ 0 w 72"/>
                <a:gd name="T47" fmla="*/ 36 h 71"/>
                <a:gd name="T48" fmla="*/ 20 w 72"/>
                <a:gd name="T49" fmla="*/ 28 h 71"/>
                <a:gd name="T50" fmla="*/ 21 w 72"/>
                <a:gd name="T51" fmla="*/ 24 h 71"/>
                <a:gd name="T52" fmla="*/ 23 w 72"/>
                <a:gd name="T53" fmla="*/ 22 h 71"/>
                <a:gd name="T54" fmla="*/ 24 w 72"/>
                <a:gd name="T55" fmla="*/ 21 h 71"/>
                <a:gd name="T56" fmla="*/ 29 w 72"/>
                <a:gd name="T57" fmla="*/ 19 h 71"/>
                <a:gd name="T58" fmla="*/ 40 w 72"/>
                <a:gd name="T59" fmla="*/ 18 h 71"/>
                <a:gd name="T60" fmla="*/ 42 w 72"/>
                <a:gd name="T61" fmla="*/ 18 h 71"/>
                <a:gd name="T62" fmla="*/ 46 w 72"/>
                <a:gd name="T63" fmla="*/ 19 h 71"/>
                <a:gd name="T64" fmla="*/ 51 w 72"/>
                <a:gd name="T65" fmla="*/ 25 h 71"/>
                <a:gd name="T66" fmla="*/ 54 w 72"/>
                <a:gd name="T67" fmla="*/ 30 h 71"/>
                <a:gd name="T68" fmla="*/ 64 w 72"/>
                <a:gd name="T69" fmla="*/ 27 h 71"/>
                <a:gd name="T70" fmla="*/ 52 w 72"/>
                <a:gd name="T71" fmla="*/ 41 h 71"/>
                <a:gd name="T72" fmla="*/ 51 w 72"/>
                <a:gd name="T73" fmla="*/ 46 h 71"/>
                <a:gd name="T74" fmla="*/ 54 w 72"/>
                <a:gd name="T75" fmla="*/ 43 h 71"/>
                <a:gd name="T76" fmla="*/ 51 w 72"/>
                <a:gd name="T77" fmla="*/ 46 h 71"/>
                <a:gd name="T78" fmla="*/ 48 w 72"/>
                <a:gd name="T79" fmla="*/ 49 h 71"/>
                <a:gd name="T80" fmla="*/ 42 w 72"/>
                <a:gd name="T81" fmla="*/ 55 h 71"/>
                <a:gd name="T82" fmla="*/ 30 w 72"/>
                <a:gd name="T83" fmla="*/ 56 h 71"/>
                <a:gd name="T84" fmla="*/ 37 w 72"/>
                <a:gd name="T85" fmla="*/ 53 h 71"/>
                <a:gd name="T86" fmla="*/ 27 w 72"/>
                <a:gd name="T87" fmla="*/ 52 h 71"/>
                <a:gd name="T88" fmla="*/ 21 w 72"/>
                <a:gd name="T89" fmla="*/ 46 h 71"/>
                <a:gd name="T90" fmla="*/ 21 w 72"/>
                <a:gd name="T91" fmla="*/ 46 h 71"/>
                <a:gd name="T92" fmla="*/ 20 w 72"/>
                <a:gd name="T93" fmla="*/ 41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2"/>
                <a:gd name="T145" fmla="*/ 0 h 71"/>
                <a:gd name="T146" fmla="*/ 72 w 72"/>
                <a:gd name="T147" fmla="*/ 71 h 7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2"/>
                  </a:lnTo>
                  <a:lnTo>
                    <a:pt x="5" y="53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6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2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59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6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3"/>
                  </a:lnTo>
                  <a:lnTo>
                    <a:pt x="69" y="52"/>
                  </a:lnTo>
                  <a:lnTo>
                    <a:pt x="66" y="53"/>
                  </a:lnTo>
                  <a:lnTo>
                    <a:pt x="67" y="53"/>
                  </a:lnTo>
                  <a:lnTo>
                    <a:pt x="70" y="47"/>
                  </a:lnTo>
                  <a:lnTo>
                    <a:pt x="72" y="46"/>
                  </a:lnTo>
                  <a:lnTo>
                    <a:pt x="69" y="41"/>
                  </a:lnTo>
                  <a:lnTo>
                    <a:pt x="64" y="44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4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1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1"/>
                  </a:lnTo>
                  <a:lnTo>
                    <a:pt x="55" y="41"/>
                  </a:lnTo>
                  <a:lnTo>
                    <a:pt x="54" y="41"/>
                  </a:lnTo>
                  <a:lnTo>
                    <a:pt x="51" y="46"/>
                  </a:lnTo>
                  <a:lnTo>
                    <a:pt x="49" y="47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0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3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0"/>
                  </a:lnTo>
                  <a:lnTo>
                    <a:pt x="42" y="53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3"/>
                  </a:lnTo>
                  <a:lnTo>
                    <a:pt x="30" y="56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3"/>
                  </a:lnTo>
                  <a:lnTo>
                    <a:pt x="30" y="53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0"/>
                  </a:lnTo>
                  <a:lnTo>
                    <a:pt x="24" y="50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7"/>
                  </a:lnTo>
                  <a:lnTo>
                    <a:pt x="21" y="46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34" name="Rectangle 49"/>
            <p:cNvSpPr>
              <a:spLocks noChangeArrowheads="1"/>
            </p:cNvSpPr>
            <p:nvPr/>
          </p:nvSpPr>
          <p:spPr bwMode="auto">
            <a:xfrm>
              <a:off x="2632" y="1447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wiss 721 SWA"/>
                </a:rPr>
                <a:t>C</a:t>
              </a:r>
              <a:endParaRPr lang="en-US" sz="2400"/>
            </a:p>
          </p:txBody>
        </p:sp>
        <p:sp>
          <p:nvSpPr>
            <p:cNvPr id="9335" name="Freeform 55"/>
            <p:cNvSpPr>
              <a:spLocks/>
            </p:cNvSpPr>
            <p:nvPr/>
          </p:nvSpPr>
          <p:spPr bwMode="auto">
            <a:xfrm>
              <a:off x="2784" y="1025"/>
              <a:ext cx="1076" cy="18"/>
            </a:xfrm>
            <a:custGeom>
              <a:avLst/>
              <a:gdLst>
                <a:gd name="T0" fmla="*/ 1067 w 1076"/>
                <a:gd name="T1" fmla="*/ 18 h 18"/>
                <a:gd name="T2" fmla="*/ 1070 w 1076"/>
                <a:gd name="T3" fmla="*/ 18 h 18"/>
                <a:gd name="T4" fmla="*/ 1073 w 1076"/>
                <a:gd name="T5" fmla="*/ 15 h 18"/>
                <a:gd name="T6" fmla="*/ 1076 w 1076"/>
                <a:gd name="T7" fmla="*/ 12 h 18"/>
                <a:gd name="T8" fmla="*/ 1076 w 1076"/>
                <a:gd name="T9" fmla="*/ 6 h 18"/>
                <a:gd name="T10" fmla="*/ 1073 w 1076"/>
                <a:gd name="T11" fmla="*/ 3 h 18"/>
                <a:gd name="T12" fmla="*/ 1070 w 1076"/>
                <a:gd name="T13" fmla="*/ 0 h 18"/>
                <a:gd name="T14" fmla="*/ 6 w 1076"/>
                <a:gd name="T15" fmla="*/ 0 h 18"/>
                <a:gd name="T16" fmla="*/ 3 w 1076"/>
                <a:gd name="T17" fmla="*/ 3 h 18"/>
                <a:gd name="T18" fmla="*/ 0 w 1076"/>
                <a:gd name="T19" fmla="*/ 6 h 18"/>
                <a:gd name="T20" fmla="*/ 0 w 1076"/>
                <a:gd name="T21" fmla="*/ 12 h 18"/>
                <a:gd name="T22" fmla="*/ 3 w 1076"/>
                <a:gd name="T23" fmla="*/ 15 h 18"/>
                <a:gd name="T24" fmla="*/ 6 w 1076"/>
                <a:gd name="T25" fmla="*/ 18 h 18"/>
                <a:gd name="T26" fmla="*/ 9 w 1076"/>
                <a:gd name="T27" fmla="*/ 18 h 18"/>
                <a:gd name="T28" fmla="*/ 1067 w 107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76"/>
                <a:gd name="T46" fmla="*/ 0 h 18"/>
                <a:gd name="T47" fmla="*/ 1076 w 1076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76" h="18">
                  <a:moveTo>
                    <a:pt x="1067" y="18"/>
                  </a:moveTo>
                  <a:lnTo>
                    <a:pt x="1070" y="18"/>
                  </a:lnTo>
                  <a:lnTo>
                    <a:pt x="1073" y="15"/>
                  </a:lnTo>
                  <a:lnTo>
                    <a:pt x="1076" y="12"/>
                  </a:lnTo>
                  <a:lnTo>
                    <a:pt x="1076" y="6"/>
                  </a:lnTo>
                  <a:lnTo>
                    <a:pt x="1073" y="3"/>
                  </a:lnTo>
                  <a:lnTo>
                    <a:pt x="107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06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36" name="Freeform 56"/>
            <p:cNvSpPr>
              <a:spLocks/>
            </p:cNvSpPr>
            <p:nvPr/>
          </p:nvSpPr>
          <p:spPr bwMode="auto">
            <a:xfrm>
              <a:off x="2784" y="1528"/>
              <a:ext cx="770" cy="17"/>
            </a:xfrm>
            <a:custGeom>
              <a:avLst/>
              <a:gdLst>
                <a:gd name="T0" fmla="*/ 761 w 770"/>
                <a:gd name="T1" fmla="*/ 17 h 17"/>
                <a:gd name="T2" fmla="*/ 764 w 770"/>
                <a:gd name="T3" fmla="*/ 17 h 17"/>
                <a:gd name="T4" fmla="*/ 767 w 770"/>
                <a:gd name="T5" fmla="*/ 15 h 17"/>
                <a:gd name="T6" fmla="*/ 770 w 770"/>
                <a:gd name="T7" fmla="*/ 12 h 17"/>
                <a:gd name="T8" fmla="*/ 770 w 770"/>
                <a:gd name="T9" fmla="*/ 6 h 17"/>
                <a:gd name="T10" fmla="*/ 767 w 770"/>
                <a:gd name="T11" fmla="*/ 3 h 17"/>
                <a:gd name="T12" fmla="*/ 764 w 770"/>
                <a:gd name="T13" fmla="*/ 0 h 17"/>
                <a:gd name="T14" fmla="*/ 6 w 770"/>
                <a:gd name="T15" fmla="*/ 0 h 17"/>
                <a:gd name="T16" fmla="*/ 3 w 770"/>
                <a:gd name="T17" fmla="*/ 3 h 17"/>
                <a:gd name="T18" fmla="*/ 0 w 770"/>
                <a:gd name="T19" fmla="*/ 6 h 17"/>
                <a:gd name="T20" fmla="*/ 0 w 770"/>
                <a:gd name="T21" fmla="*/ 12 h 17"/>
                <a:gd name="T22" fmla="*/ 3 w 770"/>
                <a:gd name="T23" fmla="*/ 15 h 17"/>
                <a:gd name="T24" fmla="*/ 6 w 770"/>
                <a:gd name="T25" fmla="*/ 17 h 17"/>
                <a:gd name="T26" fmla="*/ 9 w 770"/>
                <a:gd name="T27" fmla="*/ 17 h 17"/>
                <a:gd name="T28" fmla="*/ 761 w 77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70"/>
                <a:gd name="T46" fmla="*/ 0 h 17"/>
                <a:gd name="T47" fmla="*/ 770 w 77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70" h="17">
                  <a:moveTo>
                    <a:pt x="761" y="17"/>
                  </a:moveTo>
                  <a:lnTo>
                    <a:pt x="764" y="17"/>
                  </a:lnTo>
                  <a:lnTo>
                    <a:pt x="767" y="15"/>
                  </a:lnTo>
                  <a:lnTo>
                    <a:pt x="770" y="12"/>
                  </a:lnTo>
                  <a:lnTo>
                    <a:pt x="770" y="6"/>
                  </a:lnTo>
                  <a:lnTo>
                    <a:pt x="767" y="3"/>
                  </a:lnTo>
                  <a:lnTo>
                    <a:pt x="76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76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37" name="Freeform 57"/>
            <p:cNvSpPr>
              <a:spLocks/>
            </p:cNvSpPr>
            <p:nvPr/>
          </p:nvSpPr>
          <p:spPr bwMode="auto">
            <a:xfrm>
              <a:off x="3508" y="2057"/>
              <a:ext cx="352" cy="18"/>
            </a:xfrm>
            <a:custGeom>
              <a:avLst/>
              <a:gdLst>
                <a:gd name="T0" fmla="*/ 8 w 352"/>
                <a:gd name="T1" fmla="*/ 0 h 18"/>
                <a:gd name="T2" fmla="*/ 6 w 352"/>
                <a:gd name="T3" fmla="*/ 0 h 18"/>
                <a:gd name="T4" fmla="*/ 3 w 352"/>
                <a:gd name="T5" fmla="*/ 3 h 18"/>
                <a:gd name="T6" fmla="*/ 0 w 352"/>
                <a:gd name="T7" fmla="*/ 6 h 18"/>
                <a:gd name="T8" fmla="*/ 0 w 352"/>
                <a:gd name="T9" fmla="*/ 12 h 18"/>
                <a:gd name="T10" fmla="*/ 3 w 352"/>
                <a:gd name="T11" fmla="*/ 15 h 18"/>
                <a:gd name="T12" fmla="*/ 6 w 352"/>
                <a:gd name="T13" fmla="*/ 18 h 18"/>
                <a:gd name="T14" fmla="*/ 346 w 352"/>
                <a:gd name="T15" fmla="*/ 18 h 18"/>
                <a:gd name="T16" fmla="*/ 349 w 352"/>
                <a:gd name="T17" fmla="*/ 15 h 18"/>
                <a:gd name="T18" fmla="*/ 352 w 352"/>
                <a:gd name="T19" fmla="*/ 12 h 18"/>
                <a:gd name="T20" fmla="*/ 352 w 352"/>
                <a:gd name="T21" fmla="*/ 6 h 18"/>
                <a:gd name="T22" fmla="*/ 349 w 352"/>
                <a:gd name="T23" fmla="*/ 3 h 18"/>
                <a:gd name="T24" fmla="*/ 346 w 352"/>
                <a:gd name="T25" fmla="*/ 0 h 18"/>
                <a:gd name="T26" fmla="*/ 343 w 352"/>
                <a:gd name="T27" fmla="*/ 0 h 18"/>
                <a:gd name="T28" fmla="*/ 8 w 352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2"/>
                <a:gd name="T46" fmla="*/ 0 h 18"/>
                <a:gd name="T47" fmla="*/ 352 w 352"/>
                <a:gd name="T48" fmla="*/ 18 h 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2" h="18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346" y="18"/>
                  </a:lnTo>
                  <a:lnTo>
                    <a:pt x="349" y="15"/>
                  </a:lnTo>
                  <a:lnTo>
                    <a:pt x="352" y="12"/>
                  </a:lnTo>
                  <a:lnTo>
                    <a:pt x="352" y="6"/>
                  </a:lnTo>
                  <a:lnTo>
                    <a:pt x="349" y="3"/>
                  </a:lnTo>
                  <a:lnTo>
                    <a:pt x="346" y="0"/>
                  </a:lnTo>
                  <a:lnTo>
                    <a:pt x="34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9338" name="Group 151"/>
            <p:cNvGrpSpPr>
              <a:grpSpLocks/>
            </p:cNvGrpSpPr>
            <p:nvPr/>
          </p:nvGrpSpPr>
          <p:grpSpPr bwMode="auto">
            <a:xfrm>
              <a:off x="5464" y="1792"/>
              <a:ext cx="121" cy="182"/>
              <a:chOff x="5464" y="1792"/>
              <a:chExt cx="121" cy="182"/>
            </a:xfrm>
          </p:grpSpPr>
          <p:sp>
            <p:nvSpPr>
              <p:cNvPr id="9347" name="Rectangle 33"/>
              <p:cNvSpPr>
                <a:spLocks noChangeArrowheads="1"/>
              </p:cNvSpPr>
              <p:nvPr/>
            </p:nvSpPr>
            <p:spPr bwMode="auto">
              <a:xfrm>
                <a:off x="5467" y="1792"/>
                <a:ext cx="1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>
                    <a:solidFill>
                      <a:srgbClr val="000000"/>
                    </a:solidFill>
                    <a:latin typeface="Swiss 721 SWA"/>
                  </a:rPr>
                  <a:t>Q</a:t>
                </a:r>
                <a:endParaRPr lang="en-US" sz="2400"/>
              </a:p>
            </p:txBody>
          </p:sp>
          <p:sp>
            <p:nvSpPr>
              <p:cNvPr id="9348" name="Line 150"/>
              <p:cNvSpPr>
                <a:spLocks noChangeShapeType="1"/>
              </p:cNvSpPr>
              <p:nvPr/>
            </p:nvSpPr>
            <p:spPr bwMode="auto">
              <a:xfrm>
                <a:off x="5464" y="1800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9339" name="Group 153"/>
            <p:cNvGrpSpPr>
              <a:grpSpLocks noChangeAspect="1"/>
            </p:cNvGrpSpPr>
            <p:nvPr/>
          </p:nvGrpSpPr>
          <p:grpSpPr bwMode="auto">
            <a:xfrm>
              <a:off x="3224" y="1912"/>
              <a:ext cx="288" cy="288"/>
              <a:chOff x="1968" y="1507"/>
              <a:chExt cx="480" cy="480"/>
            </a:xfrm>
          </p:grpSpPr>
          <p:sp>
            <p:nvSpPr>
              <p:cNvPr id="9345" name="AutoShape 154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346" name="Oval 155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9340" name="Line 156"/>
            <p:cNvSpPr>
              <a:spLocks noChangeShapeType="1"/>
            </p:cNvSpPr>
            <p:nvPr/>
          </p:nvSpPr>
          <p:spPr bwMode="auto">
            <a:xfrm flipH="1">
              <a:off x="2952" y="208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41" name="Line 157"/>
            <p:cNvSpPr>
              <a:spLocks noChangeShapeType="1"/>
            </p:cNvSpPr>
            <p:nvPr/>
          </p:nvSpPr>
          <p:spPr bwMode="auto">
            <a:xfrm>
              <a:off x="2960" y="1032"/>
              <a:ext cx="0" cy="1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9342" name="Group 160"/>
            <p:cNvGrpSpPr>
              <a:grpSpLocks/>
            </p:cNvGrpSpPr>
            <p:nvPr/>
          </p:nvGrpSpPr>
          <p:grpSpPr bwMode="auto">
            <a:xfrm>
              <a:off x="2920" y="989"/>
              <a:ext cx="72" cy="73"/>
              <a:chOff x="4984" y="1165"/>
              <a:chExt cx="72" cy="73"/>
            </a:xfrm>
          </p:grpSpPr>
          <p:sp>
            <p:nvSpPr>
              <p:cNvPr id="9343" name="Oval 161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344" name="Freeform 162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>
                  <a:gd name="T0" fmla="*/ 2 w 72"/>
                  <a:gd name="T1" fmla="*/ 49 h 73"/>
                  <a:gd name="T2" fmla="*/ 3 w 72"/>
                  <a:gd name="T3" fmla="*/ 54 h 73"/>
                  <a:gd name="T4" fmla="*/ 9 w 72"/>
                  <a:gd name="T5" fmla="*/ 59 h 73"/>
                  <a:gd name="T6" fmla="*/ 20 w 72"/>
                  <a:gd name="T7" fmla="*/ 70 h 73"/>
                  <a:gd name="T8" fmla="*/ 24 w 72"/>
                  <a:gd name="T9" fmla="*/ 73 h 73"/>
                  <a:gd name="T10" fmla="*/ 45 w 72"/>
                  <a:gd name="T11" fmla="*/ 65 h 73"/>
                  <a:gd name="T12" fmla="*/ 48 w 72"/>
                  <a:gd name="T13" fmla="*/ 71 h 73"/>
                  <a:gd name="T14" fmla="*/ 52 w 72"/>
                  <a:gd name="T15" fmla="*/ 70 h 73"/>
                  <a:gd name="T16" fmla="*/ 61 w 72"/>
                  <a:gd name="T17" fmla="*/ 61 h 73"/>
                  <a:gd name="T18" fmla="*/ 64 w 72"/>
                  <a:gd name="T19" fmla="*/ 58 h 73"/>
                  <a:gd name="T20" fmla="*/ 67 w 72"/>
                  <a:gd name="T21" fmla="*/ 55 h 73"/>
                  <a:gd name="T22" fmla="*/ 67 w 72"/>
                  <a:gd name="T23" fmla="*/ 55 h 73"/>
                  <a:gd name="T24" fmla="*/ 69 w 72"/>
                  <a:gd name="T25" fmla="*/ 43 h 73"/>
                  <a:gd name="T26" fmla="*/ 72 w 72"/>
                  <a:gd name="T27" fmla="*/ 33 h 73"/>
                  <a:gd name="T28" fmla="*/ 67 w 72"/>
                  <a:gd name="T29" fmla="*/ 18 h 73"/>
                  <a:gd name="T30" fmla="*/ 67 w 72"/>
                  <a:gd name="T31" fmla="*/ 18 h 73"/>
                  <a:gd name="T32" fmla="*/ 64 w 72"/>
                  <a:gd name="T33" fmla="*/ 15 h 73"/>
                  <a:gd name="T34" fmla="*/ 61 w 72"/>
                  <a:gd name="T35" fmla="*/ 12 h 73"/>
                  <a:gd name="T36" fmla="*/ 52 w 72"/>
                  <a:gd name="T37" fmla="*/ 3 h 73"/>
                  <a:gd name="T38" fmla="*/ 48 w 72"/>
                  <a:gd name="T39" fmla="*/ 2 h 73"/>
                  <a:gd name="T40" fmla="*/ 23 w 72"/>
                  <a:gd name="T41" fmla="*/ 2 h 73"/>
                  <a:gd name="T42" fmla="*/ 18 w 72"/>
                  <a:gd name="T43" fmla="*/ 3 h 73"/>
                  <a:gd name="T44" fmla="*/ 8 w 72"/>
                  <a:gd name="T45" fmla="*/ 13 h 73"/>
                  <a:gd name="T46" fmla="*/ 6 w 72"/>
                  <a:gd name="T47" fmla="*/ 18 h 73"/>
                  <a:gd name="T48" fmla="*/ 0 w 72"/>
                  <a:gd name="T49" fmla="*/ 25 h 73"/>
                  <a:gd name="T50" fmla="*/ 18 w 72"/>
                  <a:gd name="T51" fmla="*/ 31 h 73"/>
                  <a:gd name="T52" fmla="*/ 18 w 72"/>
                  <a:gd name="T53" fmla="*/ 30 h 73"/>
                  <a:gd name="T54" fmla="*/ 20 w 72"/>
                  <a:gd name="T55" fmla="*/ 25 h 73"/>
                  <a:gd name="T56" fmla="*/ 25 w 72"/>
                  <a:gd name="T57" fmla="*/ 21 h 73"/>
                  <a:gd name="T58" fmla="*/ 30 w 72"/>
                  <a:gd name="T59" fmla="*/ 18 h 73"/>
                  <a:gd name="T60" fmla="*/ 42 w 72"/>
                  <a:gd name="T61" fmla="*/ 19 h 73"/>
                  <a:gd name="T62" fmla="*/ 46 w 72"/>
                  <a:gd name="T63" fmla="*/ 21 h 73"/>
                  <a:gd name="T64" fmla="*/ 43 w 72"/>
                  <a:gd name="T65" fmla="*/ 18 h 73"/>
                  <a:gd name="T66" fmla="*/ 46 w 72"/>
                  <a:gd name="T67" fmla="*/ 21 h 73"/>
                  <a:gd name="T68" fmla="*/ 49 w 72"/>
                  <a:gd name="T69" fmla="*/ 24 h 73"/>
                  <a:gd name="T70" fmla="*/ 55 w 72"/>
                  <a:gd name="T71" fmla="*/ 30 h 73"/>
                  <a:gd name="T72" fmla="*/ 54 w 72"/>
                  <a:gd name="T73" fmla="*/ 39 h 73"/>
                  <a:gd name="T74" fmla="*/ 57 w 72"/>
                  <a:gd name="T75" fmla="*/ 31 h 73"/>
                  <a:gd name="T76" fmla="*/ 55 w 72"/>
                  <a:gd name="T77" fmla="*/ 43 h 73"/>
                  <a:gd name="T78" fmla="*/ 49 w 72"/>
                  <a:gd name="T79" fmla="*/ 49 h 73"/>
                  <a:gd name="T80" fmla="*/ 46 w 72"/>
                  <a:gd name="T81" fmla="*/ 52 h 73"/>
                  <a:gd name="T82" fmla="*/ 43 w 72"/>
                  <a:gd name="T83" fmla="*/ 55 h 73"/>
                  <a:gd name="T84" fmla="*/ 46 w 72"/>
                  <a:gd name="T85" fmla="*/ 52 h 73"/>
                  <a:gd name="T86" fmla="*/ 42 w 72"/>
                  <a:gd name="T87" fmla="*/ 54 h 73"/>
                  <a:gd name="T88" fmla="*/ 27 w 72"/>
                  <a:gd name="T89" fmla="*/ 65 h 73"/>
                  <a:gd name="T90" fmla="*/ 30 w 72"/>
                  <a:gd name="T91" fmla="*/ 55 h 73"/>
                  <a:gd name="T92" fmla="*/ 25 w 72"/>
                  <a:gd name="T93" fmla="*/ 52 h 73"/>
                  <a:gd name="T94" fmla="*/ 20 w 72"/>
                  <a:gd name="T95" fmla="*/ 48 h 73"/>
                  <a:gd name="T96" fmla="*/ 18 w 72"/>
                  <a:gd name="T97" fmla="*/ 43 h 73"/>
                  <a:gd name="T98" fmla="*/ 18 w 72"/>
                  <a:gd name="T99" fmla="*/ 42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2"/>
                  <a:gd name="T151" fmla="*/ 0 h 73"/>
                  <a:gd name="T152" fmla="*/ 72 w 72"/>
                  <a:gd name="T153" fmla="*/ 73 h 7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9224" name="Group 148"/>
          <p:cNvGrpSpPr>
            <a:grpSpLocks/>
          </p:cNvGrpSpPr>
          <p:nvPr/>
        </p:nvGrpSpPr>
        <p:grpSpPr bwMode="auto">
          <a:xfrm>
            <a:off x="1555750" y="3810000"/>
            <a:ext cx="4006850" cy="1995488"/>
            <a:chOff x="504" y="2495"/>
            <a:chExt cx="2524" cy="1257"/>
          </a:xfrm>
        </p:grpSpPr>
        <p:sp>
          <p:nvSpPr>
            <p:cNvPr id="9225" name="Rectangle 80"/>
            <p:cNvSpPr>
              <a:spLocks noChangeArrowheads="1"/>
            </p:cNvSpPr>
            <p:nvPr/>
          </p:nvSpPr>
          <p:spPr bwMode="auto">
            <a:xfrm>
              <a:off x="598" y="2502"/>
              <a:ext cx="1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Q</a:t>
              </a:r>
              <a:endParaRPr lang="en-US" sz="3200"/>
            </a:p>
          </p:txBody>
        </p:sp>
        <p:sp>
          <p:nvSpPr>
            <p:cNvPr id="9226" name="Rectangle 81"/>
            <p:cNvSpPr>
              <a:spLocks noChangeArrowheads="1"/>
            </p:cNvSpPr>
            <p:nvPr/>
          </p:nvSpPr>
          <p:spPr bwMode="auto">
            <a:xfrm>
              <a:off x="737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27" name="Rectangle 82"/>
            <p:cNvSpPr>
              <a:spLocks noChangeArrowheads="1"/>
            </p:cNvSpPr>
            <p:nvPr/>
          </p:nvSpPr>
          <p:spPr bwMode="auto">
            <a:xfrm>
              <a:off x="889" y="2502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D</a:t>
              </a:r>
              <a:endParaRPr lang="en-US" sz="3200"/>
            </a:p>
          </p:txBody>
        </p:sp>
        <p:sp>
          <p:nvSpPr>
            <p:cNvPr id="9228" name="Rectangle 83"/>
            <p:cNvSpPr>
              <a:spLocks noChangeArrowheads="1"/>
            </p:cNvSpPr>
            <p:nvPr/>
          </p:nvSpPr>
          <p:spPr bwMode="auto">
            <a:xfrm>
              <a:off x="1016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29" name="Rectangle 84"/>
            <p:cNvSpPr>
              <a:spLocks noChangeArrowheads="1"/>
            </p:cNvSpPr>
            <p:nvPr/>
          </p:nvSpPr>
          <p:spPr bwMode="auto">
            <a:xfrm>
              <a:off x="1260" y="2502"/>
              <a:ext cx="50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Q(t+1)</a:t>
              </a:r>
              <a:endParaRPr lang="en-US" sz="3200"/>
            </a:p>
          </p:txBody>
        </p:sp>
        <p:sp>
          <p:nvSpPr>
            <p:cNvPr id="9230" name="Rectangle 85"/>
            <p:cNvSpPr>
              <a:spLocks noChangeArrowheads="1"/>
            </p:cNvSpPr>
            <p:nvPr/>
          </p:nvSpPr>
          <p:spPr bwMode="auto">
            <a:xfrm>
              <a:off x="1766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31" name="Rectangle 86"/>
            <p:cNvSpPr>
              <a:spLocks noChangeArrowheads="1"/>
            </p:cNvSpPr>
            <p:nvPr/>
          </p:nvSpPr>
          <p:spPr bwMode="auto">
            <a:xfrm>
              <a:off x="1997" y="2502"/>
              <a:ext cx="7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Comment</a:t>
              </a:r>
              <a:endParaRPr lang="en-US" sz="3200"/>
            </a:p>
          </p:txBody>
        </p:sp>
        <p:sp>
          <p:nvSpPr>
            <p:cNvPr id="9232" name="Rectangle 87"/>
            <p:cNvSpPr>
              <a:spLocks noChangeArrowheads="1"/>
            </p:cNvSpPr>
            <p:nvPr/>
          </p:nvSpPr>
          <p:spPr bwMode="auto">
            <a:xfrm>
              <a:off x="2746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33" name="Rectangle 88"/>
            <p:cNvSpPr>
              <a:spLocks noChangeArrowheads="1"/>
            </p:cNvSpPr>
            <p:nvPr/>
          </p:nvSpPr>
          <p:spPr bwMode="auto">
            <a:xfrm>
              <a:off x="1070" y="2495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34" name="Line 89"/>
            <p:cNvSpPr>
              <a:spLocks noChangeShapeType="1"/>
            </p:cNvSpPr>
            <p:nvPr/>
          </p:nvSpPr>
          <p:spPr bwMode="auto">
            <a:xfrm>
              <a:off x="1070" y="249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35" name="Rectangle 90"/>
            <p:cNvSpPr>
              <a:spLocks noChangeArrowheads="1"/>
            </p:cNvSpPr>
            <p:nvPr/>
          </p:nvSpPr>
          <p:spPr bwMode="auto">
            <a:xfrm>
              <a:off x="623" y="2763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0</a:t>
              </a:r>
              <a:endParaRPr lang="en-US" sz="3200"/>
            </a:p>
          </p:txBody>
        </p:sp>
        <p:sp>
          <p:nvSpPr>
            <p:cNvPr id="9236" name="Rectangle 91"/>
            <p:cNvSpPr>
              <a:spLocks noChangeArrowheads="1"/>
            </p:cNvSpPr>
            <p:nvPr/>
          </p:nvSpPr>
          <p:spPr bwMode="auto">
            <a:xfrm>
              <a:off x="712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37" name="Rectangle 92"/>
            <p:cNvSpPr>
              <a:spLocks noChangeArrowheads="1"/>
            </p:cNvSpPr>
            <p:nvPr/>
          </p:nvSpPr>
          <p:spPr bwMode="auto">
            <a:xfrm>
              <a:off x="908" y="2763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0</a:t>
              </a:r>
              <a:endParaRPr lang="en-US" sz="3200"/>
            </a:p>
          </p:txBody>
        </p:sp>
        <p:sp>
          <p:nvSpPr>
            <p:cNvPr id="9238" name="Rectangle 93"/>
            <p:cNvSpPr>
              <a:spLocks noChangeArrowheads="1"/>
            </p:cNvSpPr>
            <p:nvPr/>
          </p:nvSpPr>
          <p:spPr bwMode="auto">
            <a:xfrm>
              <a:off x="996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39" name="Rectangle 94"/>
            <p:cNvSpPr>
              <a:spLocks noChangeArrowheads="1"/>
            </p:cNvSpPr>
            <p:nvPr/>
          </p:nvSpPr>
          <p:spPr bwMode="auto">
            <a:xfrm>
              <a:off x="1468" y="2763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0</a:t>
              </a:r>
              <a:endParaRPr lang="en-US" sz="3200"/>
            </a:p>
          </p:txBody>
        </p:sp>
        <p:sp>
          <p:nvSpPr>
            <p:cNvPr id="9240" name="Rectangle 95"/>
            <p:cNvSpPr>
              <a:spLocks noChangeArrowheads="1"/>
            </p:cNvSpPr>
            <p:nvPr/>
          </p:nvSpPr>
          <p:spPr bwMode="auto">
            <a:xfrm>
              <a:off x="1556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41" name="Rectangle 96"/>
            <p:cNvSpPr>
              <a:spLocks noChangeArrowheads="1"/>
            </p:cNvSpPr>
            <p:nvPr/>
          </p:nvSpPr>
          <p:spPr bwMode="auto">
            <a:xfrm>
              <a:off x="1997" y="2763"/>
              <a:ext cx="78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No change</a:t>
              </a:r>
              <a:endParaRPr lang="en-US" sz="3200"/>
            </a:p>
          </p:txBody>
        </p:sp>
        <p:sp>
          <p:nvSpPr>
            <p:cNvPr id="9242" name="Rectangle 97"/>
            <p:cNvSpPr>
              <a:spLocks noChangeArrowheads="1"/>
            </p:cNvSpPr>
            <p:nvPr/>
          </p:nvSpPr>
          <p:spPr bwMode="auto">
            <a:xfrm>
              <a:off x="2788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43" name="Rectangle 98"/>
            <p:cNvSpPr>
              <a:spLocks noChangeArrowheads="1"/>
            </p:cNvSpPr>
            <p:nvPr/>
          </p:nvSpPr>
          <p:spPr bwMode="auto">
            <a:xfrm>
              <a:off x="504" y="2744"/>
              <a:ext cx="31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44" name="Line 99"/>
            <p:cNvSpPr>
              <a:spLocks noChangeShapeType="1"/>
            </p:cNvSpPr>
            <p:nvPr/>
          </p:nvSpPr>
          <p:spPr bwMode="auto">
            <a:xfrm>
              <a:off x="504" y="2744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45" name="Rectangle 100"/>
            <p:cNvSpPr>
              <a:spLocks noChangeArrowheads="1"/>
            </p:cNvSpPr>
            <p:nvPr/>
          </p:nvSpPr>
          <p:spPr bwMode="auto">
            <a:xfrm>
              <a:off x="823" y="274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46" name="Line 101"/>
            <p:cNvSpPr>
              <a:spLocks noChangeShapeType="1"/>
            </p:cNvSpPr>
            <p:nvPr/>
          </p:nvSpPr>
          <p:spPr bwMode="auto">
            <a:xfrm>
              <a:off x="823" y="274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47" name="Line 102"/>
            <p:cNvSpPr>
              <a:spLocks noChangeShapeType="1"/>
            </p:cNvSpPr>
            <p:nvPr/>
          </p:nvSpPr>
          <p:spPr bwMode="auto">
            <a:xfrm>
              <a:off x="823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48" name="Rectangle 103"/>
            <p:cNvSpPr>
              <a:spLocks noChangeArrowheads="1"/>
            </p:cNvSpPr>
            <p:nvPr/>
          </p:nvSpPr>
          <p:spPr bwMode="auto">
            <a:xfrm>
              <a:off x="835" y="2744"/>
              <a:ext cx="23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49" name="Line 104"/>
            <p:cNvSpPr>
              <a:spLocks noChangeShapeType="1"/>
            </p:cNvSpPr>
            <p:nvPr/>
          </p:nvSpPr>
          <p:spPr bwMode="auto">
            <a:xfrm>
              <a:off x="835" y="2744"/>
              <a:ext cx="2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0" name="Rectangle 105"/>
            <p:cNvSpPr>
              <a:spLocks noChangeArrowheads="1"/>
            </p:cNvSpPr>
            <p:nvPr/>
          </p:nvSpPr>
          <p:spPr bwMode="auto">
            <a:xfrm>
              <a:off x="1070" y="274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1" name="Line 106"/>
            <p:cNvSpPr>
              <a:spLocks noChangeShapeType="1"/>
            </p:cNvSpPr>
            <p:nvPr/>
          </p:nvSpPr>
          <p:spPr bwMode="auto">
            <a:xfrm>
              <a:off x="1070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2" name="Line 107"/>
            <p:cNvSpPr>
              <a:spLocks noChangeShapeType="1"/>
            </p:cNvSpPr>
            <p:nvPr/>
          </p:nvSpPr>
          <p:spPr bwMode="auto">
            <a:xfrm>
              <a:off x="1070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3" name="Rectangle 108"/>
            <p:cNvSpPr>
              <a:spLocks noChangeArrowheads="1"/>
            </p:cNvSpPr>
            <p:nvPr/>
          </p:nvSpPr>
          <p:spPr bwMode="auto">
            <a:xfrm>
              <a:off x="1081" y="2744"/>
              <a:ext cx="86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4" name="Line 109"/>
            <p:cNvSpPr>
              <a:spLocks noChangeShapeType="1"/>
            </p:cNvSpPr>
            <p:nvPr/>
          </p:nvSpPr>
          <p:spPr bwMode="auto">
            <a:xfrm>
              <a:off x="1081" y="2744"/>
              <a:ext cx="8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5" name="Rectangle 110"/>
            <p:cNvSpPr>
              <a:spLocks noChangeArrowheads="1"/>
            </p:cNvSpPr>
            <p:nvPr/>
          </p:nvSpPr>
          <p:spPr bwMode="auto">
            <a:xfrm>
              <a:off x="1949" y="274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6" name="Line 111"/>
            <p:cNvSpPr>
              <a:spLocks noChangeShapeType="1"/>
            </p:cNvSpPr>
            <p:nvPr/>
          </p:nvSpPr>
          <p:spPr bwMode="auto">
            <a:xfrm>
              <a:off x="1949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7" name="Line 112"/>
            <p:cNvSpPr>
              <a:spLocks noChangeShapeType="1"/>
            </p:cNvSpPr>
            <p:nvPr/>
          </p:nvSpPr>
          <p:spPr bwMode="auto">
            <a:xfrm>
              <a:off x="1949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8" name="Rectangle 113"/>
            <p:cNvSpPr>
              <a:spLocks noChangeArrowheads="1"/>
            </p:cNvSpPr>
            <p:nvPr/>
          </p:nvSpPr>
          <p:spPr bwMode="auto">
            <a:xfrm>
              <a:off x="1960" y="2744"/>
              <a:ext cx="106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59" name="Line 114"/>
            <p:cNvSpPr>
              <a:spLocks noChangeShapeType="1"/>
            </p:cNvSpPr>
            <p:nvPr/>
          </p:nvSpPr>
          <p:spPr bwMode="auto">
            <a:xfrm>
              <a:off x="1960" y="2744"/>
              <a:ext cx="10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60" name="Rectangle 115"/>
            <p:cNvSpPr>
              <a:spLocks noChangeArrowheads="1"/>
            </p:cNvSpPr>
            <p:nvPr/>
          </p:nvSpPr>
          <p:spPr bwMode="auto">
            <a:xfrm>
              <a:off x="1070" y="2755"/>
              <a:ext cx="11" cy="2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61" name="Line 116"/>
            <p:cNvSpPr>
              <a:spLocks noChangeShapeType="1"/>
            </p:cNvSpPr>
            <p:nvPr/>
          </p:nvSpPr>
          <p:spPr bwMode="auto">
            <a:xfrm>
              <a:off x="1070" y="2755"/>
              <a:ext cx="1" cy="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62" name="Rectangle 117"/>
            <p:cNvSpPr>
              <a:spLocks noChangeArrowheads="1"/>
            </p:cNvSpPr>
            <p:nvPr/>
          </p:nvSpPr>
          <p:spPr bwMode="auto">
            <a:xfrm>
              <a:off x="623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0</a:t>
              </a:r>
              <a:endParaRPr lang="en-US" sz="3200"/>
            </a:p>
          </p:txBody>
        </p:sp>
        <p:sp>
          <p:nvSpPr>
            <p:cNvPr id="9263" name="Rectangle 118"/>
            <p:cNvSpPr>
              <a:spLocks noChangeArrowheads="1"/>
            </p:cNvSpPr>
            <p:nvPr/>
          </p:nvSpPr>
          <p:spPr bwMode="auto">
            <a:xfrm>
              <a:off x="712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64" name="Rectangle 119"/>
            <p:cNvSpPr>
              <a:spLocks noChangeArrowheads="1"/>
            </p:cNvSpPr>
            <p:nvPr/>
          </p:nvSpPr>
          <p:spPr bwMode="auto">
            <a:xfrm>
              <a:off x="90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</a:t>
              </a:r>
              <a:endParaRPr lang="en-US" sz="3200"/>
            </a:p>
          </p:txBody>
        </p:sp>
        <p:sp>
          <p:nvSpPr>
            <p:cNvPr id="9265" name="Rectangle 120"/>
            <p:cNvSpPr>
              <a:spLocks noChangeArrowheads="1"/>
            </p:cNvSpPr>
            <p:nvPr/>
          </p:nvSpPr>
          <p:spPr bwMode="auto">
            <a:xfrm>
              <a:off x="996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66" name="Rectangle 121"/>
            <p:cNvSpPr>
              <a:spLocks noChangeArrowheads="1"/>
            </p:cNvSpPr>
            <p:nvPr/>
          </p:nvSpPr>
          <p:spPr bwMode="auto">
            <a:xfrm>
              <a:off x="146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</a:t>
              </a:r>
              <a:endParaRPr lang="en-US" sz="3200"/>
            </a:p>
          </p:txBody>
        </p:sp>
        <p:sp>
          <p:nvSpPr>
            <p:cNvPr id="9267" name="Rectangle 122"/>
            <p:cNvSpPr>
              <a:spLocks noChangeArrowheads="1"/>
            </p:cNvSpPr>
            <p:nvPr/>
          </p:nvSpPr>
          <p:spPr bwMode="auto">
            <a:xfrm>
              <a:off x="1556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68" name="Rectangle 123"/>
            <p:cNvSpPr>
              <a:spLocks noChangeArrowheads="1"/>
            </p:cNvSpPr>
            <p:nvPr/>
          </p:nvSpPr>
          <p:spPr bwMode="auto">
            <a:xfrm>
              <a:off x="1997" y="3012"/>
              <a:ext cx="41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Set Q</a:t>
              </a:r>
              <a:endParaRPr lang="en-US" sz="3200"/>
            </a:p>
          </p:txBody>
        </p:sp>
        <p:sp>
          <p:nvSpPr>
            <p:cNvPr id="9269" name="Rectangle 124"/>
            <p:cNvSpPr>
              <a:spLocks noChangeArrowheads="1"/>
            </p:cNvSpPr>
            <p:nvPr/>
          </p:nvSpPr>
          <p:spPr bwMode="auto">
            <a:xfrm>
              <a:off x="2417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70" name="Rectangle 125"/>
            <p:cNvSpPr>
              <a:spLocks noChangeArrowheads="1"/>
            </p:cNvSpPr>
            <p:nvPr/>
          </p:nvSpPr>
          <p:spPr bwMode="auto">
            <a:xfrm>
              <a:off x="1070" y="3005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1" name="Line 126"/>
            <p:cNvSpPr>
              <a:spLocks noChangeShapeType="1"/>
            </p:cNvSpPr>
            <p:nvPr/>
          </p:nvSpPr>
          <p:spPr bwMode="auto">
            <a:xfrm>
              <a:off x="1070" y="300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72" name="Rectangle 127"/>
            <p:cNvSpPr>
              <a:spLocks noChangeArrowheads="1"/>
            </p:cNvSpPr>
            <p:nvPr/>
          </p:nvSpPr>
          <p:spPr bwMode="auto">
            <a:xfrm>
              <a:off x="623" y="326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</a:t>
              </a:r>
              <a:endParaRPr lang="en-US" sz="3200"/>
            </a:p>
          </p:txBody>
        </p:sp>
        <p:sp>
          <p:nvSpPr>
            <p:cNvPr id="9273" name="Rectangle 128"/>
            <p:cNvSpPr>
              <a:spLocks noChangeArrowheads="1"/>
            </p:cNvSpPr>
            <p:nvPr/>
          </p:nvSpPr>
          <p:spPr bwMode="auto">
            <a:xfrm>
              <a:off x="712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74" name="Rectangle 129"/>
            <p:cNvSpPr>
              <a:spLocks noChangeArrowheads="1"/>
            </p:cNvSpPr>
            <p:nvPr/>
          </p:nvSpPr>
          <p:spPr bwMode="auto">
            <a:xfrm>
              <a:off x="908" y="326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0</a:t>
              </a:r>
              <a:endParaRPr lang="en-US" sz="3200"/>
            </a:p>
          </p:txBody>
        </p:sp>
        <p:sp>
          <p:nvSpPr>
            <p:cNvPr id="9275" name="Rectangle 130"/>
            <p:cNvSpPr>
              <a:spLocks noChangeArrowheads="1"/>
            </p:cNvSpPr>
            <p:nvPr/>
          </p:nvSpPr>
          <p:spPr bwMode="auto">
            <a:xfrm>
              <a:off x="996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76" name="Rectangle 131"/>
            <p:cNvSpPr>
              <a:spLocks noChangeArrowheads="1"/>
            </p:cNvSpPr>
            <p:nvPr/>
          </p:nvSpPr>
          <p:spPr bwMode="auto">
            <a:xfrm>
              <a:off x="1468" y="326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0</a:t>
              </a:r>
              <a:endParaRPr lang="en-US" sz="3200"/>
            </a:p>
          </p:txBody>
        </p:sp>
        <p:sp>
          <p:nvSpPr>
            <p:cNvPr id="9277" name="Rectangle 132"/>
            <p:cNvSpPr>
              <a:spLocks noChangeArrowheads="1"/>
            </p:cNvSpPr>
            <p:nvPr/>
          </p:nvSpPr>
          <p:spPr bwMode="auto">
            <a:xfrm>
              <a:off x="1556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78" name="Rectangle 133"/>
            <p:cNvSpPr>
              <a:spLocks noChangeArrowheads="1"/>
            </p:cNvSpPr>
            <p:nvPr/>
          </p:nvSpPr>
          <p:spPr bwMode="auto">
            <a:xfrm>
              <a:off x="1997" y="3261"/>
              <a:ext cx="60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Clear Q</a:t>
              </a:r>
              <a:endParaRPr lang="en-US" sz="3200"/>
            </a:p>
          </p:txBody>
        </p:sp>
        <p:sp>
          <p:nvSpPr>
            <p:cNvPr id="9279" name="Rectangle 134"/>
            <p:cNvSpPr>
              <a:spLocks noChangeArrowheads="1"/>
            </p:cNvSpPr>
            <p:nvPr/>
          </p:nvSpPr>
          <p:spPr bwMode="auto">
            <a:xfrm>
              <a:off x="2603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80" name="Rectangle 135"/>
            <p:cNvSpPr>
              <a:spLocks noChangeArrowheads="1"/>
            </p:cNvSpPr>
            <p:nvPr/>
          </p:nvSpPr>
          <p:spPr bwMode="auto">
            <a:xfrm>
              <a:off x="1070" y="3254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81" name="Line 136"/>
            <p:cNvSpPr>
              <a:spLocks noChangeShapeType="1"/>
            </p:cNvSpPr>
            <p:nvPr/>
          </p:nvSpPr>
          <p:spPr bwMode="auto">
            <a:xfrm>
              <a:off x="1070" y="3254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82" name="Rectangle 137"/>
            <p:cNvSpPr>
              <a:spLocks noChangeArrowheads="1"/>
            </p:cNvSpPr>
            <p:nvPr/>
          </p:nvSpPr>
          <p:spPr bwMode="auto">
            <a:xfrm>
              <a:off x="623" y="351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</a:t>
              </a:r>
              <a:endParaRPr lang="en-US" sz="3200"/>
            </a:p>
          </p:txBody>
        </p:sp>
        <p:sp>
          <p:nvSpPr>
            <p:cNvPr id="9283" name="Rectangle 138"/>
            <p:cNvSpPr>
              <a:spLocks noChangeArrowheads="1"/>
            </p:cNvSpPr>
            <p:nvPr/>
          </p:nvSpPr>
          <p:spPr bwMode="auto">
            <a:xfrm>
              <a:off x="712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84" name="Rectangle 139"/>
            <p:cNvSpPr>
              <a:spLocks noChangeArrowheads="1"/>
            </p:cNvSpPr>
            <p:nvPr/>
          </p:nvSpPr>
          <p:spPr bwMode="auto">
            <a:xfrm>
              <a:off x="908" y="351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</a:t>
              </a:r>
              <a:endParaRPr lang="en-US" sz="3200"/>
            </a:p>
          </p:txBody>
        </p:sp>
        <p:sp>
          <p:nvSpPr>
            <p:cNvPr id="9285" name="Rectangle 140"/>
            <p:cNvSpPr>
              <a:spLocks noChangeArrowheads="1"/>
            </p:cNvSpPr>
            <p:nvPr/>
          </p:nvSpPr>
          <p:spPr bwMode="auto">
            <a:xfrm>
              <a:off x="996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86" name="Rectangle 141"/>
            <p:cNvSpPr>
              <a:spLocks noChangeArrowheads="1"/>
            </p:cNvSpPr>
            <p:nvPr/>
          </p:nvSpPr>
          <p:spPr bwMode="auto">
            <a:xfrm>
              <a:off x="1468" y="351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1</a:t>
              </a:r>
              <a:endParaRPr lang="en-US" sz="3200"/>
            </a:p>
          </p:txBody>
        </p:sp>
        <p:sp>
          <p:nvSpPr>
            <p:cNvPr id="9287" name="Rectangle 142"/>
            <p:cNvSpPr>
              <a:spLocks noChangeArrowheads="1"/>
            </p:cNvSpPr>
            <p:nvPr/>
          </p:nvSpPr>
          <p:spPr bwMode="auto">
            <a:xfrm>
              <a:off x="1556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88" name="Rectangle 143"/>
            <p:cNvSpPr>
              <a:spLocks noChangeArrowheads="1"/>
            </p:cNvSpPr>
            <p:nvPr/>
          </p:nvSpPr>
          <p:spPr bwMode="auto">
            <a:xfrm>
              <a:off x="1997" y="3511"/>
              <a:ext cx="83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No Change</a:t>
              </a:r>
              <a:endParaRPr lang="en-US" sz="3200"/>
            </a:p>
          </p:txBody>
        </p:sp>
        <p:sp>
          <p:nvSpPr>
            <p:cNvPr id="9289" name="Rectangle 144"/>
            <p:cNvSpPr>
              <a:spLocks noChangeArrowheads="1"/>
            </p:cNvSpPr>
            <p:nvPr/>
          </p:nvSpPr>
          <p:spPr bwMode="auto">
            <a:xfrm>
              <a:off x="2836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 </a:t>
              </a:r>
              <a:endParaRPr lang="en-US" sz="3200"/>
            </a:p>
          </p:txBody>
        </p:sp>
        <p:sp>
          <p:nvSpPr>
            <p:cNvPr id="9290" name="Rectangle 145"/>
            <p:cNvSpPr>
              <a:spLocks noChangeArrowheads="1"/>
            </p:cNvSpPr>
            <p:nvPr/>
          </p:nvSpPr>
          <p:spPr bwMode="auto">
            <a:xfrm>
              <a:off x="1070" y="3503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91" name="Line 146"/>
            <p:cNvSpPr>
              <a:spLocks noChangeShapeType="1"/>
            </p:cNvSpPr>
            <p:nvPr/>
          </p:nvSpPr>
          <p:spPr bwMode="auto">
            <a:xfrm>
              <a:off x="1070" y="3503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47" y="274637"/>
            <a:ext cx="3937924" cy="1020763"/>
          </a:xfrm>
        </p:spPr>
        <p:txBody>
          <a:bodyPr/>
          <a:lstStyle/>
          <a:p>
            <a:r>
              <a:rPr lang="en-CA" sz="2800" dirty="0" smtClean="0"/>
              <a:t>Ripple Counter: 4-bit Upward Counter</a:t>
            </a: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5644" y="215111"/>
            <a:ext cx="4285397" cy="647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5587"/>
            <a:ext cx="4408228" cy="5027613"/>
          </a:xfrm>
        </p:spPr>
        <p:txBody>
          <a:bodyPr/>
          <a:lstStyle/>
          <a:p>
            <a:r>
              <a:rPr lang="en-CA" sz="2000" dirty="0" smtClean="0"/>
              <a:t>Remember J-K toggles when both J and K are ‘1’</a:t>
            </a:r>
          </a:p>
          <a:p>
            <a:r>
              <a:rPr lang="en-CA" sz="2000" dirty="0" smtClean="0"/>
              <a:t>The bubble on the clock means negative-edge triggered</a:t>
            </a:r>
          </a:p>
          <a:p>
            <a:r>
              <a:rPr lang="en-CA" sz="2000" dirty="0" smtClean="0"/>
              <a:t>When Q0 goes from ‘1’ to ‘0’ (as if a negative-edge has been triggered to clock of Q1), Q1 toggles</a:t>
            </a:r>
          </a:p>
          <a:p>
            <a:r>
              <a:rPr lang="en-CA" sz="2000" dirty="0" smtClean="0"/>
              <a:t>When Q1 goes from ‘1’ to ‘0’, Q2 toggles</a:t>
            </a:r>
          </a:p>
          <a:p>
            <a:r>
              <a:rPr lang="en-CA" sz="2000" dirty="0" smtClean="0"/>
              <a:t>When Q2 goes from ‘1’ to ‘0’, Q3 toggles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Ripple Counter: 4-bit Upward Counter</a:t>
            </a:r>
            <a:endParaRPr lang="en-CA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990600"/>
            <a:ext cx="2825720" cy="534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3372" y="1525587"/>
            <a:ext cx="4408228" cy="5027613"/>
          </a:xfrm>
        </p:spPr>
        <p:txBody>
          <a:bodyPr/>
          <a:lstStyle/>
          <a:p>
            <a:r>
              <a:rPr lang="en-CA" sz="2400" dirty="0" smtClean="0"/>
              <a:t>When Q0 goes from ‘1’ to ‘0’ (as if a negative-edge has been triggered to clock of Q1), Q1 toggles</a:t>
            </a:r>
          </a:p>
          <a:p>
            <a:r>
              <a:rPr lang="en-CA" sz="2400" dirty="0" smtClean="0"/>
              <a:t>When Q1 goes from ‘1’ to ‘0’, Q2 toggles</a:t>
            </a:r>
          </a:p>
          <a:p>
            <a:r>
              <a:rPr lang="en-CA" sz="2400" dirty="0" smtClean="0"/>
              <a:t>When Q2 goes from ‘1’ to ‘0’, Q3 toggles</a:t>
            </a:r>
          </a:p>
          <a:p>
            <a:r>
              <a:rPr lang="en-CA" sz="2400" dirty="0" smtClean="0"/>
              <a:t>What about the last sequence: how it goes from ‘1111’ to ‘0000’?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28848" cy="609600"/>
          </a:xfrm>
        </p:spPr>
        <p:txBody>
          <a:bodyPr/>
          <a:lstStyle/>
          <a:p>
            <a:r>
              <a:rPr lang="en-US" sz="2400" dirty="0" smtClean="0"/>
              <a:t>7476: Dual J-K Flip-Flops With Preset And Clear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F479E-22AA-4C80-B1F6-E9F85BA29080}" type="datetime5">
              <a:rPr lang="en-US" smtClean="0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AA41E-56BE-4B4B-B0BD-1350C1E8E3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050" name="AutoShape 2" descr="data:image/jpeg;base64,/9j/4AAQSkZJRgABAQAAAQABAAD/2wCEAAkGBwgHBgkIBwgKCgkLDRYPDQwMDRsUFRAWIB0iIiAdHx8kKDQsJCYxJx8fLT0tMTU3Ojo6Iys/RD84QzQ5OjcBCgoKDQwNGg8PGjclHyU3Nzc3Nzc3Nzc3Nzc3Nzc3Nzc3Nzc3Nzc3Nzc3Nzc3Nzc3Nzc3Nzc3Nzc3Nzc3Nzc3N//AABEIAFoAbgMBIgACEQEDEQH/xAAbAAEAAgMBAQAAAAAAAAAAAAAFBAYAAgMBB//EAEIQAAICAQMDAQQFCAYLAQAAAAECAwQRAAUSEyExQQYiUWEUQnGBkRUjMlJysbK0NTZkgpPRJCUmNERUdKHB0vEW/8QAFAEBAAAAAAAAAAAAAAAAAAAAAP/EABQRAQAAAAAAAAAAAAAAAAAAAAD/2gAMAwEAAhEDEQA/APsu67gm10ZLksU0scQywhXkwHqfsHro5/amitiCqsVp7k1M3VqrF+dEeVHcZ7HLePkdIbvt8e60JKU7OsMpXqcMZZQwJU5B7HGD8idVrddj2C97RzBrN6tulyvYrt0ZXAYPHGGYZyoIVVxjt8iVGAUoe1m3X7NOtXS11rcKzopgPuI3PgzkZADdNsH7M4yMvaru4ez21x7tX3+UzI9KJVCRqCuEDhSfdLdhK/ggHPfOBhmhegvQ9WuxKA47rj0B/cQfv0EnWaMu71Xp3oKkiSmSVkGQBhQx4gkkjPvYHbJ7+MZIkbjuEG3QrLZYhGbiD88E/uBP3aCXrNFbb7QbfuVgQVZXaQoXw0ZXGOxznx317u+/UdnKC9IU5qWHFeRwCoJwO+MsO+MDPcjQKazWpbCkn4Z0Zs2/0t5ZxTZjwRXJOMEMMgggnI+fg+mdArrNF73vUW0IheKSaSQN044yoLEYHliAO7Duew9SNTadlLdSGzH+hNGsi5+BGRoO+s0dtu8VdymlirMS8WeY7HGGZfQn1Rvw0joI016vDK0TsxkVQ7KiMxVTnBOAceD+B1UoTelO2g07MtSfbzNNfNuUFJOmCO3L1JP4aavV47G/xJOkckRWP3GXPcCfz8ddTs21i5HCNvqiMwMOHSHHAKjx49dBCvyjcalaKP6RJN9FklWPlLD1HCDGSMZGT4z66jbA7UrUK2qtio80dhng5yzKeMqhWGScZDee2c6dOx7UcZ22ocDAzCvYaLl9l9sqxKzSFEjAQH6LA58gDuYiSScaCFNWntWqslahLcrWLbmeY3JUaFeo4yo5Dx7vYYwM6lV5Y7m2ez9WVrD9QoJS3UHPEDt3f195QfPcjUSzsEKWYZapkZFRw6NRjTueJBGK5B8H09dcGoRxggxRho1ZgprwjjhHKni1dex4EdjoO+0TWa0te5um32KUpk6XTjaWbmpgDkcQWzxfkAcfV9M67XhPZmFqjTlsh7HBzI0qGNeUSnCll4jiXPj6ue+e7v5F2rIP5MpZHj/R07f9tH7tt201BVlO31I4xPykK117gIxPYDv40ECO/G+1rRL3S/5UaHn05gvAWivHq4xjiMeflraLr1JIrN2tPWMW4GNBC8svWi6bYJUEk9z8PQHXm20dpsRPLNTc4szgINuwoAlYDxH6YGtPyTt8c1lm2xZomk6kfUrSgoOAGMdI47g+PjoOO+2dwmSzb2PaZNxnW2sTRTySV+CdFWyAcduRx4+tn01LNqKKvf28G32vpEh6czKFYx9uoB2HvH17Z1yueydO9WV6217YDJwkEpOc4IYZHT7g40fY9m46csa2tv2kowLDhXDeGUEfojyGPfQLQrLWF6xdoSVlrbjHHVaKSSVpoSyDlxBJ7lmGMf56sFS/XuPIkPVDxgFllheMgHODhgO3Y/ho+H2T9noVbGy7exY5JesjHxj1Hy1H9loo4LV2GGNY4o+SoiDCqBZs4AHoNBKnH+0UJz5VO392bUyQ43aAf2eT+JNQrMir7RVlY4LBAvbyeM5x+AOkZ6olnSZZZI5EVkBTHgkE+Qf1RoI1/ry36teG3LWRo5HdolQk8SgA95T2946H37b71gCm9zdJazBGaWJYMg8wD26R8Dv8fh3GdSt126W1uNWNNxsxMYZCHXiMYeM47Adj4Pfx8POnhoK5t9PebFN5b267nTmUn81iq/bGQc9HUO1M9iKGeU5kl2+J3OMZJjnJ07vu3Hca8QExiMEglHbOcZ+Y/wAvkdAUKHKqHezYk4bRC6KxXGSkg9B8zoLlob2qUttoIGQpcn/DfTOivab+h5z8Fb+E6CPL1q+0FYpmieTcCvNMZCvZIOMjHg/DWbxtNufa7MNe/bnklQx9OR0VSG7HJCZHYnx31tvNNIq8bRSTKWuwtjmSoLTKScHt5JOlKcP0apFC0rymNApkc5Zsep0AuybZuCU+lbuWq3TcrEkTRkcO2Pqfd92oth5TGqTzvM0cs6B5MciBImM4AGrFuNUXab1y7IHx7y/I5wfiDjBHqCRqvw0I4drsOZJpZIJ2iVpJCcjqKCSPGTxHf7dBadAezv8Av+4fa38zZ0/oD2cP+sNwHzb+Zs6DpdjL+0VEjA6bKx+f5ucf+dSrsIsbjBE8k6x9GRiIpmjyQyYzxI+J1ysf1gg/ZX+GbUifvusI/s0v8UegGtbBW/8A0NWwbm4KDXl9022wCDH35H3vuzjz295sqbVs0e2yySRWJ5DIqqVkI4jiABxUAAeO+PPr4GinrbXC21rb6NZJKjcn5iIuQYjgsCM+PHr31O3T2gr14Y3oy0rTl8On0xE4rgkn1z4Ax8ToErliCCMCeaOPqHgnNwvJj4Az66rsB47TOcA42KHz3+rJqS1/at0oQS7lPWhmjPU6K3QCrA5wSpGR2HbwdabHtlB1rM1Gvhtur5UwqR9b5fPQWKM5jU/IaM9pv6Gn/ZP7jpXUDf4o5tkvpNGkiGu54uoI/ROgC3rba9ylHNbmlYruAU/nm4gGwBjBJxgD0x40nV2aobMd6vamk4uXTEisp7ccE4yw8/pEkeh8YPv09tq7P1nrVYkTcQXk4KnFfpOCSfQYzrJvaHZdno16+1XNsaCIFRGLqBY1AOB57D0+A0FiuW69Cq9m3KsMEY9527Aemhi6NtF4hhhrbEemcyDXCvv+37m9mO9a29KP5t60q3k5Sevo2VIKg5z66nbFW2+WCSWtFXkjWw/SkVQ3YYAw3r48/LQM6A9nf6Q3AfNv5mzp/Vf9ncflHcfj738zZ0Eqx/WCD9lf4ZtSZf6Wg/6eX+KPUXddqsXbImgtRwgKowyScgRy7hkkQ+HPbQlWFn2KlZb6c8kmztO1z6dNlZOCHGOWPeyT/d8aB2tfoDbq/Us1SVhX3WkX9UaKlMG87bCl23tKwTCOSREOGx2JXPL4ZGvKe13Fs0zd3GWaGSu5aOKWxGS2FIJJlbPr4x51pttKe1+TGJt0DJRZ5Kj2rBCNyTA7upBAyMfPQKWdwpLZgr1rO3Kro7M7lWxx4gDAYeeXn5fPXSvZrJbknn3Oi5aNUAjITGCT6sfjojb6snV2xJEuWus1hZ7ItzgRBScfXIAJAGM58ecEjTbqNh6/s/LLfmeOcgygTTcpAYJGGW6h9eJ8dyPTxoLbFLHLGJInV0bwynIP36i70QNnv5P/AA0n8J1XKFezaXbWlrWNqmkmtGWq9qR+wZgCcOMk9m7fE/breBLMT10WC1cWXcpYJ5VtSjoRgMQ2OXgEAefX10Eyt7QUa4kiMsLfnpGDrbg4kM7MPL59R6a7pv2y7lRlSe7URJOcUkUthM4yVI7MRg/boyOnP9DSU37DL+U2Qjry8uH0hl48ufgDA8eBqMtSzPMYZKtjbMbxJBEwsyMLEXSZuoRy+s2fw0Dm326yx16VTeaErgBFUEM74Hf6+SfJ1P6d3/moP8A/+2qpDtkiNuaqk24SxbrBGivYlURxtHBzI97txDO3/wB1vY2TCW51uWViF1FWPrSHC8kBAPLtnv8AjoLLttiaWW9FYMbGvYEasilcgxo3cZPfLHRvs6f9Y7gP2v5mzo87SZW3JHpz0Al6FK9hLMhM6Ex5Yjl9q9/Qae2naU2xpGSV35qFwQAAAzN95JdiSdAlqqTey9hIhDRkhSIRLGEkYlOIfuOOMD3MKD4H6p1a9ZoD9y243BWEbKiwuSV4/pLwYAfL3ip7fq6i7Fs9nbrE0lu2lnlHGiN0grKQPf8AHoT3x6aa1mgrt1NmgZrDtDDWhdvpOVYAknGR/fPp8TpSbbak+3x1FhjWGJQIAFGI8DAx8MDWhoUzMXNSvyZ2LHpLknIOT94B+7U9AAgAGBjQF7NtIpFprCQNZyVV0HhcAefmRk/bj01A3TZLjXp7FOOlIkp5cJU4kNx7kkee4Hz7nz6WXWaAe1tck2wfQYEgilIUgFQVVuQYnBBGc5PjzqNU2CavusFrqVzDFJM3DpDlhuyYOMgqOQ+Jz59NWHWaAO/sJuXppxLFGJOl4iUtlSeROR3yOI+weuvaO3xbT7NtX3mWG1FFG8lmQwBVcZLElB8v3ab1q6K6lHUMrDBBGQRoKvt0eyQ7yjPFUWe1MwoL9E4SLwQFwTwBDdye58Y+erVrhHUrREGKtChHgqgHpj9wH4a76D//2Q=="/>
          <p:cNvSpPr>
            <a:spLocks noChangeAspect="1" noChangeArrowheads="1"/>
          </p:cNvSpPr>
          <p:nvPr/>
        </p:nvSpPr>
        <p:spPr bwMode="auto">
          <a:xfrm>
            <a:off x="63500" y="-447675"/>
            <a:ext cx="1047750" cy="857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wgHBgkIBwgKCgkLDRYPDQwMDRsUFRAWIB0iIiAdHx8kKDQsJCYxJx8fLT0tMTU3Ojo6Iys/RD84QzQ5OjcBCgoKDQwNGg8PGjclHyU3Nzc3Nzc3Nzc3Nzc3Nzc3Nzc3Nzc3Nzc3Nzc3Nzc3Nzc3Nzc3Nzc3Nzc3Nzc3Nzc3N//AABEIAFoAbgMBIgACEQEDEQH/xAAbAAEAAgMBAQAAAAAAAAAAAAAFBAYAAgMBB//EAEIQAAICAQMDAQQFCAYLAQAAAAECAwQRAAUSEyExQQYiUWEUQnGBkRUjMlJysbK0NTZkgpPRJCUmNERUdKHB0vEW/8QAFAEBAAAAAAAAAAAAAAAAAAAAAP/EABQRAQAAAAAAAAAAAAAAAAAAAAD/2gAMAwEAAhEDEQA/APsu67gm10ZLksU0scQywhXkwHqfsHro5/amitiCqsVp7k1M3VqrF+dEeVHcZ7HLePkdIbvt8e60JKU7OsMpXqcMZZQwJU5B7HGD8idVrddj2C97RzBrN6tulyvYrt0ZXAYPHGGYZyoIVVxjt8iVGAUoe1m3X7NOtXS11rcKzopgPuI3PgzkZADdNsH7M4yMvaru4ez21x7tX3+UzI9KJVCRqCuEDhSfdLdhK/ggHPfOBhmhegvQ9WuxKA47rj0B/cQfv0EnWaMu71Xp3oKkiSmSVkGQBhQx4gkkjPvYHbJ7+MZIkbjuEG3QrLZYhGbiD88E/uBP3aCXrNFbb7QbfuVgQVZXaQoXw0ZXGOxznx317u+/UdnKC9IU5qWHFeRwCoJwO+MsO+MDPcjQKazWpbCkn4Z0Zs2/0t5ZxTZjwRXJOMEMMgggnI+fg+mdArrNF73vUW0IheKSaSQN044yoLEYHliAO7Duew9SNTadlLdSGzH+hNGsi5+BGRoO+s0dtu8VdymlirMS8WeY7HGGZfQn1Rvw0joI016vDK0TsxkVQ7KiMxVTnBOAceD+B1UoTelO2g07MtSfbzNNfNuUFJOmCO3L1JP4aavV47G/xJOkckRWP3GXPcCfz8ddTs21i5HCNvqiMwMOHSHHAKjx49dBCvyjcalaKP6RJN9FklWPlLD1HCDGSMZGT4z66jbA7UrUK2qtio80dhng5yzKeMqhWGScZDee2c6dOx7UcZ22ocDAzCvYaLl9l9sqxKzSFEjAQH6LA58gDuYiSScaCFNWntWqslahLcrWLbmeY3JUaFeo4yo5Dx7vYYwM6lV5Y7m2ez9WVrD9QoJS3UHPEDt3f195QfPcjUSzsEKWYZapkZFRw6NRjTueJBGK5B8H09dcGoRxggxRho1ZgprwjjhHKni1dex4EdjoO+0TWa0te5um32KUpk6XTjaWbmpgDkcQWzxfkAcfV9M67XhPZmFqjTlsh7HBzI0qGNeUSnCll4jiXPj6ue+e7v5F2rIP5MpZHj/R07f9tH7tt201BVlO31I4xPykK117gIxPYDv40ECO/G+1rRL3S/5UaHn05gvAWivHq4xjiMeflraLr1JIrN2tPWMW4GNBC8svWi6bYJUEk9z8PQHXm20dpsRPLNTc4szgINuwoAlYDxH6YGtPyTt8c1lm2xZomk6kfUrSgoOAGMdI47g+PjoOO+2dwmSzb2PaZNxnW2sTRTySV+CdFWyAcduRx4+tn01LNqKKvf28G32vpEh6czKFYx9uoB2HvH17Z1yueydO9WV6217YDJwkEpOc4IYZHT7g40fY9m46csa2tv2kowLDhXDeGUEfojyGPfQLQrLWF6xdoSVlrbjHHVaKSSVpoSyDlxBJ7lmGMf56sFS/XuPIkPVDxgFllheMgHODhgO3Y/ho+H2T9noVbGy7exY5JesjHxj1Hy1H9loo4LV2GGNY4o+SoiDCqBZs4AHoNBKnH+0UJz5VO392bUyQ43aAf2eT+JNQrMir7RVlY4LBAvbyeM5x+AOkZ6olnSZZZI5EVkBTHgkE+Qf1RoI1/ry36teG3LWRo5HdolQk8SgA95T2946H37b71gCm9zdJazBGaWJYMg8wD26R8Dv8fh3GdSt126W1uNWNNxsxMYZCHXiMYeM47Adj4Pfx8POnhoK5t9PebFN5b267nTmUn81iq/bGQc9HUO1M9iKGeU5kl2+J3OMZJjnJ07vu3Hca8QExiMEglHbOcZ+Y/wAvkdAUKHKqHezYk4bRC6KxXGSkg9B8zoLlob2qUttoIGQpcn/DfTOivab+h5z8Fb+E6CPL1q+0FYpmieTcCvNMZCvZIOMjHg/DWbxtNufa7MNe/bnklQx9OR0VSG7HJCZHYnx31tvNNIq8bRSTKWuwtjmSoLTKScHt5JOlKcP0apFC0rymNApkc5Zsep0AuybZuCU+lbuWq3TcrEkTRkcO2Pqfd92oth5TGqTzvM0cs6B5MciBImM4AGrFuNUXab1y7IHx7y/I5wfiDjBHqCRqvw0I4drsOZJpZIJ2iVpJCcjqKCSPGTxHf7dBadAezv8Av+4fa38zZ0/oD2cP+sNwHzb+Zs6DpdjL+0VEjA6bKx+f5ucf+dSrsIsbjBE8k6x9GRiIpmjyQyYzxI+J1ysf1gg/ZX+GbUifvusI/s0v8UegGtbBW/8A0NWwbm4KDXl9022wCDH35H3vuzjz295sqbVs0e2yySRWJ5DIqqVkI4jiABxUAAeO+PPr4GinrbXC21rb6NZJKjcn5iIuQYjgsCM+PHr31O3T2gr14Y3oy0rTl8On0xE4rgkn1z4Ax8ToErliCCMCeaOPqHgnNwvJj4Az66rsB47TOcA42KHz3+rJqS1/at0oQS7lPWhmjPU6K3QCrA5wSpGR2HbwdabHtlB1rM1Gvhtur5UwqR9b5fPQWKM5jU/IaM9pv6Gn/ZP7jpXUDf4o5tkvpNGkiGu54uoI/ROgC3rba9ylHNbmlYruAU/nm4gGwBjBJxgD0x40nV2aobMd6vamk4uXTEisp7ccE4yw8/pEkeh8YPv09tq7P1nrVYkTcQXk4KnFfpOCSfQYzrJvaHZdno16+1XNsaCIFRGLqBY1AOB57D0+A0FiuW69Cq9m3KsMEY9527Aemhi6NtF4hhhrbEemcyDXCvv+37m9mO9a29KP5t60q3k5Sevo2VIKg5z66nbFW2+WCSWtFXkjWw/SkVQ3YYAw3r48/LQM6A9nf6Q3AfNv5mzp/Vf9ncflHcfj738zZ0Eqx/WCD9lf4ZtSZf6Wg/6eX+KPUXddqsXbImgtRwgKowyScgRy7hkkQ+HPbQlWFn2KlZb6c8kmztO1z6dNlZOCHGOWPeyT/d8aB2tfoDbq/Us1SVhX3WkX9UaKlMG87bCl23tKwTCOSREOGx2JXPL4ZGvKe13Fs0zd3GWaGSu5aOKWxGS2FIJJlbPr4x51pttKe1+TGJt0DJRZ5Kj2rBCNyTA7upBAyMfPQKWdwpLZgr1rO3Kro7M7lWxx4gDAYeeXn5fPXSvZrJbknn3Oi5aNUAjITGCT6sfjojb6snV2xJEuWus1hZ7ItzgRBScfXIAJAGM58ecEjTbqNh6/s/LLfmeOcgygTTcpAYJGGW6h9eJ8dyPTxoLbFLHLGJInV0bwynIP36i70QNnv5P/AA0n8J1XKFezaXbWlrWNqmkmtGWq9qR+wZgCcOMk9m7fE/breBLMT10WC1cWXcpYJ5VtSjoRgMQ2OXgEAefX10Eyt7QUa4kiMsLfnpGDrbg4kM7MPL59R6a7pv2y7lRlSe7URJOcUkUthM4yVI7MRg/boyOnP9DSU37DL+U2Qjry8uH0hl48ufgDA8eBqMtSzPMYZKtjbMbxJBEwsyMLEXSZuoRy+s2fw0Dm326yx16VTeaErgBFUEM74Hf6+SfJ1P6d3/moP8A/+2qpDtkiNuaqk24SxbrBGivYlURxtHBzI97txDO3/wB1vY2TCW51uWViF1FWPrSHC8kBAPLtnv8AjoLLttiaWW9FYMbGvYEasilcgxo3cZPfLHRvs6f9Y7gP2v5mzo87SZW3JHpz0Al6FK9hLMhM6Ex5Yjl9q9/Qae2naU2xpGSV35qFwQAAAzN95JdiSdAlqqTey9hIhDRkhSIRLGEkYlOIfuOOMD3MKD4H6p1a9ZoD9y243BWEbKiwuSV4/pLwYAfL3ip7fq6i7Fs9nbrE0lu2lnlHGiN0grKQPf8AHoT3x6aa1mgrt1NmgZrDtDDWhdvpOVYAknGR/fPp8TpSbbak+3x1FhjWGJQIAFGI8DAx8MDWhoUzMXNSvyZ2LHpLknIOT94B+7U9AAgAGBjQF7NtIpFprCQNZyVV0HhcAefmRk/bj01A3TZLjXp7FOOlIkp5cJU4kNx7kkee4Hz7nz6WXWaAe1tck2wfQYEgilIUgFQVVuQYnBBGc5PjzqNU2CavusFrqVzDFJM3DpDlhuyYOMgqOQ+Jz59NWHWaAO/sJuXppxLFGJOl4iUtlSeROR3yOI+weuvaO3xbT7NtX3mWG1FFG8lmQwBVcZLElB8v3ab1q6K6lHUMrDBBGQRoKvt0eyQ7yjPFUWe1MwoL9E4SLwQFwTwBDdye58Y+erVrhHUrREGKtChHgqgHpj9wH4a76D//2Q=="/>
          <p:cNvSpPr>
            <a:spLocks noChangeAspect="1" noChangeArrowheads="1"/>
          </p:cNvSpPr>
          <p:nvPr/>
        </p:nvSpPr>
        <p:spPr bwMode="auto">
          <a:xfrm>
            <a:off x="63500" y="-447675"/>
            <a:ext cx="1047750" cy="857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wgHBgkIBwgKCgkLDRYPDQwMDRsUFRAWIB0iIiAdHx8kKDQsJCYxJx8fLT0tMTU3Ojo6Iys/RD84QzQ5OjcBCgoKDQwNGg8PGjclHyU3Nzc3Nzc3Nzc3Nzc3Nzc3Nzc3Nzc3Nzc3Nzc3Nzc3Nzc3Nzc3Nzc3Nzc3Nzc3Nzc3N//AABEIAFoAbgMBIgACEQEDEQH/xAAbAAEAAgMBAQAAAAAAAAAAAAAFBAYAAgMBB//EAEIQAAICAQMDAQQFCAYLAQAAAAECAwQRAAUSEyExQQYiUWEUQnGBkRUjMlJysbK0NTZkgpPRJCUmNERUdKHB0vEW/8QAFAEBAAAAAAAAAAAAAAAAAAAAAP/EABQRAQAAAAAAAAAAAAAAAAAAAAD/2gAMAwEAAhEDEQA/APsu67gm10ZLksU0scQywhXkwHqfsHro5/amitiCqsVp7k1M3VqrF+dEeVHcZ7HLePkdIbvt8e60JKU7OsMpXqcMZZQwJU5B7HGD8idVrddj2C97RzBrN6tulyvYrt0ZXAYPHGGYZyoIVVxjt8iVGAUoe1m3X7NOtXS11rcKzopgPuI3PgzkZADdNsH7M4yMvaru4ez21x7tX3+UzI9KJVCRqCuEDhSfdLdhK/ggHPfOBhmhegvQ9WuxKA47rj0B/cQfv0EnWaMu71Xp3oKkiSmSVkGQBhQx4gkkjPvYHbJ7+MZIkbjuEG3QrLZYhGbiD88E/uBP3aCXrNFbb7QbfuVgQVZXaQoXw0ZXGOxznx317u+/UdnKC9IU5qWHFeRwCoJwO+MsO+MDPcjQKazWpbCkn4Z0Zs2/0t5ZxTZjwRXJOMEMMgggnI+fg+mdArrNF73vUW0IheKSaSQN044yoLEYHliAO7Duew9SNTadlLdSGzH+hNGsi5+BGRoO+s0dtu8VdymlirMS8WeY7HGGZfQn1Rvw0joI016vDK0TsxkVQ7KiMxVTnBOAceD+B1UoTelO2g07MtSfbzNNfNuUFJOmCO3L1JP4aavV47G/xJOkckRWP3GXPcCfz8ddTs21i5HCNvqiMwMOHSHHAKjx49dBCvyjcalaKP6RJN9FklWPlLD1HCDGSMZGT4z66jbA7UrUK2qtio80dhng5yzKeMqhWGScZDee2c6dOx7UcZ22ocDAzCvYaLl9l9sqxKzSFEjAQH6LA58gDuYiSScaCFNWntWqslahLcrWLbmeY3JUaFeo4yo5Dx7vYYwM6lV5Y7m2ez9WVrD9QoJS3UHPEDt3f195QfPcjUSzsEKWYZapkZFRw6NRjTueJBGK5B8H09dcGoRxggxRho1ZgprwjjhHKni1dex4EdjoO+0TWa0te5um32KUpk6XTjaWbmpgDkcQWzxfkAcfV9M67XhPZmFqjTlsh7HBzI0qGNeUSnCll4jiXPj6ue+e7v5F2rIP5MpZHj/R07f9tH7tt201BVlO31I4xPykK117gIxPYDv40ECO/G+1rRL3S/5UaHn05gvAWivHq4xjiMeflraLr1JIrN2tPWMW4GNBC8svWi6bYJUEk9z8PQHXm20dpsRPLNTc4szgINuwoAlYDxH6YGtPyTt8c1lm2xZomk6kfUrSgoOAGMdI47g+PjoOO+2dwmSzb2PaZNxnW2sTRTySV+CdFWyAcduRx4+tn01LNqKKvf28G32vpEh6czKFYx9uoB2HvH17Z1yueydO9WV6217YDJwkEpOc4IYZHT7g40fY9m46csa2tv2kowLDhXDeGUEfojyGPfQLQrLWF6xdoSVlrbjHHVaKSSVpoSyDlxBJ7lmGMf56sFS/XuPIkPVDxgFllheMgHODhgO3Y/ho+H2T9noVbGy7exY5JesjHxj1Hy1H9loo4LV2GGNY4o+SoiDCqBZs4AHoNBKnH+0UJz5VO392bUyQ43aAf2eT+JNQrMir7RVlY4LBAvbyeM5x+AOkZ6olnSZZZI5EVkBTHgkE+Qf1RoI1/ry36teG3LWRo5HdolQk8SgA95T2946H37b71gCm9zdJazBGaWJYMg8wD26R8Dv8fh3GdSt126W1uNWNNxsxMYZCHXiMYeM47Adj4Pfx8POnhoK5t9PebFN5b267nTmUn81iq/bGQc9HUO1M9iKGeU5kl2+J3OMZJjnJ07vu3Hca8QExiMEglHbOcZ+Y/wAvkdAUKHKqHezYk4bRC6KxXGSkg9B8zoLlob2qUttoIGQpcn/DfTOivab+h5z8Fb+E6CPL1q+0FYpmieTcCvNMZCvZIOMjHg/DWbxtNufa7MNe/bnklQx9OR0VSG7HJCZHYnx31tvNNIq8bRSTKWuwtjmSoLTKScHt5JOlKcP0apFC0rymNApkc5Zsep0AuybZuCU+lbuWq3TcrEkTRkcO2Pqfd92oth5TGqTzvM0cs6B5MciBImM4AGrFuNUXab1y7IHx7y/I5wfiDjBHqCRqvw0I4drsOZJpZIJ2iVpJCcjqKCSPGTxHf7dBadAezv8Av+4fa38zZ0/oD2cP+sNwHzb+Zs6DpdjL+0VEjA6bKx+f5ucf+dSrsIsbjBE8k6x9GRiIpmjyQyYzxI+J1ysf1gg/ZX+GbUifvusI/s0v8UegGtbBW/8A0NWwbm4KDXl9022wCDH35H3vuzjz295sqbVs0e2yySRWJ5DIqqVkI4jiABxUAAeO+PPr4GinrbXC21rb6NZJKjcn5iIuQYjgsCM+PHr31O3T2gr14Y3oy0rTl8On0xE4rgkn1z4Ax8ToErliCCMCeaOPqHgnNwvJj4Az66rsB47TOcA42KHz3+rJqS1/at0oQS7lPWhmjPU6K3QCrA5wSpGR2HbwdabHtlB1rM1Gvhtur5UwqR9b5fPQWKM5jU/IaM9pv6Gn/ZP7jpXUDf4o5tkvpNGkiGu54uoI/ROgC3rba9ylHNbmlYruAU/nm4gGwBjBJxgD0x40nV2aobMd6vamk4uXTEisp7ccE4yw8/pEkeh8YPv09tq7P1nrVYkTcQXk4KnFfpOCSfQYzrJvaHZdno16+1XNsaCIFRGLqBY1AOB57D0+A0FiuW69Cq9m3KsMEY9527Aemhi6NtF4hhhrbEemcyDXCvv+37m9mO9a29KP5t60q3k5Sevo2VIKg5z66nbFW2+WCSWtFXkjWw/SkVQ3YYAw3r48/LQM6A9nf6Q3AfNv5mzp/Vf9ncflHcfj738zZ0Eqx/WCD9lf4ZtSZf6Wg/6eX+KPUXddqsXbImgtRwgKowyScgRy7hkkQ+HPbQlWFn2KlZb6c8kmztO1z6dNlZOCHGOWPeyT/d8aB2tfoDbq/Us1SVhX3WkX9UaKlMG87bCl23tKwTCOSREOGx2JXPL4ZGvKe13Fs0zd3GWaGSu5aOKWxGS2FIJJlbPr4x51pttKe1+TGJt0DJRZ5Kj2rBCNyTA7upBAyMfPQKWdwpLZgr1rO3Kro7M7lWxx4gDAYeeXn5fPXSvZrJbknn3Oi5aNUAjITGCT6sfjojb6snV2xJEuWus1hZ7ItzgRBScfXIAJAGM58ecEjTbqNh6/s/LLfmeOcgygTTcpAYJGGW6h9eJ8dyPTxoLbFLHLGJInV0bwynIP36i70QNnv5P/AA0n8J1XKFezaXbWlrWNqmkmtGWq9qR+wZgCcOMk9m7fE/breBLMT10WC1cWXcpYJ5VtSjoRgMQ2OXgEAefX10Eyt7QUa4kiMsLfnpGDrbg4kM7MPL59R6a7pv2y7lRlSe7URJOcUkUthM4yVI7MRg/boyOnP9DSU37DL+U2Qjry8uH0hl48ufgDA8eBqMtSzPMYZKtjbMbxJBEwsyMLEXSZuoRy+s2fw0Dm326yx16VTeaErgBFUEM74Hf6+SfJ1P6d3/moP8A/+2qpDtkiNuaqk24SxbrBGivYlURxtHBzI97txDO3/wB1vY2TCW51uWViF1FWPrSHC8kBAPLtnv8AjoLLttiaWW9FYMbGvYEasilcgxo3cZPfLHRvs6f9Y7gP2v5mzo87SZW3JHpz0Al6FK9hLMhM6Ex5Yjl9q9/Qae2naU2xpGSV35qFwQAAAzN95JdiSdAlqqTey9hIhDRkhSIRLGEkYlOIfuOOMD3MKD4H6p1a9ZoD9y243BWEbKiwuSV4/pLwYAfL3ip7fq6i7Fs9nbrE0lu2lnlHGiN0grKQPf8AHoT3x6aa1mgrt1NmgZrDtDDWhdvpOVYAknGR/fPp8TpSbbak+3x1FhjWGJQIAFGI8DAx8MDWhoUzMXNSvyZ2LHpLknIOT94B+7U9AAgAGBjQF7NtIpFprCQNZyVV0HhcAefmRk/bj01A3TZLjXp7FOOlIkp5cJU4kNx7kkee4Hz7nz6WXWaAe1tck2wfQYEgilIUgFQVVuQYnBBGc5PjzqNU2CavusFrqVzDFJM3DpDlhuyYOMgqOQ+Jz59NWHWaAO/sJuXppxLFGJOl4iUtlSeROR3yOI+weuvaO3xbT7NtX3mWG1FFG8lmQwBVcZLElB8v3ab1q6K6lHUMrDBBGQRoKvt0eyQ7yjPFUWe1MwoL9E4SLwQFwTwBDdye58Y+erVrhHUrREGKtChHgqgHpj9wH4a76D//2Q=="/>
          <p:cNvSpPr>
            <a:spLocks noChangeAspect="1" noChangeArrowheads="1"/>
          </p:cNvSpPr>
          <p:nvPr/>
        </p:nvSpPr>
        <p:spPr bwMode="auto">
          <a:xfrm>
            <a:off x="63500" y="-447675"/>
            <a:ext cx="1047750" cy="857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jpeg;base64,/9j/4AAQSkZJRgABAQAAAQABAAD/2wCEAAkGBhQREBUUEhQWFBUUFBUVFxgVFB4VFRgYFRgVFBgYFh0ZHiYeHxokGRUVHy8gIycpLS0sFx8xNTAqNSYrLCkBCQoKDgwOGg8PGikkHiQ1LTEvLCkpLi8qLCksLCksKSksLC0pLCwpLCwsLCksKSkpLCksKSwsLCksKSwpLCwpKf/AABEIAL4BCQMBIgACEQEDEQH/xAAbAAACAwEBAQAAAAAAAAAAAAAFBgAEBwMBAv/EAFAQAAIBAwEEAgkRBQgBAwUAAAECAwAEEQUGEhMhMTUHFCJBUXSztNMVFhcjMjM0VFVhcnN1kZKT0SRxgZSyJUJSU5WksdJDY6HERIKDhKP/xAAXAQEBAQEAAAAAAAAAAAAAAAAAAgMB/8QAIREBAQABAwUBAQEAAAAAAAAAAAECAxESMTIzQXEhYSL/2gAMAwEAAhEDEQA/ANxqVKlBK4Xtzw42fdZ91S26gyzYGcKPCa70g6AdSvoDML6KJWlnQIbIPgRyvEMtxRnkvg79Ay220aulo24f2vGO6B3CYHuMN4eSEfxzRgGkS22Cu45FkS8tldEWNWGndCqu4APb8ZCdznGccs4q3pt1ew6lHbXNzHcJLbTS9zbCEq0bxKOh2yMOaBxrldS7qMwDNhScKMscDoUd811pF0ltQvGuHS+WFI7u4gVO1EkwsT7oyxYEmgrW20s4CT8S4liSCC5nUi3XcSfJCjEYZ2AVid0jkORJOK0IGs9u+xjNKED3cR4SqiYsVUqqc0AKyAkKeYznB5jGaIRS3ttqFpDNdrcR3AuMjtZYiDEgYEFSe+aBzrnPJuqTgnAJwBknHeA8NfZpJtJr+7ubwRXccEdvc8FVNqJTgRxyZLF177+DvUFgbekxCVLZ2VbcXMwMiK0UbNIgAB92/tMp3Rgdz05IBbUbIz4az687Gc0qqklzbkICqfsG7gE72MrODje54OcHnV2aW+tbqzSW7jnjuJ2iZRaiIgCKSTO9vselB99A7UJ17WzbhAqcR5GYKpfhqAiNI7M2DgBVPeJJI/gWFIWs2dzqF9c2yzxRRWwtnUPbcVt+VJDvK6yIykYI5HoYj94W07JMZIHCbLCBlO+pVuMu8wVlyCUyMgHnkEcs4LbP7QtckrJCYX4UUwG+JAY5t/dOQBhsxsCCOWB05pcHY9ucAdtWoCsjKPU4YBRDGhA4/eQlf3GqraPd6VwGS5gaOW7tIHRbTcYpJIsfu2ldgFUnA6B3sUGkivDXtJ+rXd5LqbW1vcJbolpHOS1uJiWeWSMjmy4GFFB11PboW0rpNA4RGjG+rCQ4kfhgsqAkFuZVebMAeQo/pN+Z4I5Su7xFDgbwfCtzXmvIndIPLI+c9NJ6bAXQkaUXkO+7iRj2kTl1xh8Gfd3hgcwOgY6K4azbX+m2hlS8hZI3j9rFkEBE0yI2DxDjnITyFBodeE1KVdorq6e/gtra4FuHt55mYwrMSY3hQDDEY98P3UH1ebYvHcNALZmcsqR+2rhixIHEIzwwVV3AOSVQnAPKjGiar2xFvlDGwd43QkNuvGxRgCORGV5Ef+1J83Y1nYyFr2MmZt982Y7pxghscXAYbq4ZcEYHOuWoaFe6Xp8zwXyBLeKSVYxZqFJGXIyXJAJz99Bo1SuVq5KKT0lVJ/iM0tbXahci6s7e1mSE3HbBZ3hE3vKK4AUsvhPfoKe0m1NzFdcKIBBuqEDQCVpXZ0jGCJ03ELSBQzgDKPz5UwbOam80TCVd2aJzFKN0KN8BXyuGYbpR0YHePI948qU7jsd3bySu9/GWmCiTNo26xTG4d0XOAylQVZQCDzBBryPZa+0+1mMN/FuoJZypsyxZgu8e6edjz3fn6c0Gh1KHbOXzT2dvK+N+WCGRsDA3nRWOB4Mk0RoJUqVKBa1vbYW1z2uttcXDiJZjwVQgKzOgzvOvPKGqnsgv8m334IvS1U1HruX7Og84nqpp9neXlxdrFdpAlvMkSqbVZicwxSkli699zyrWYY8eVZXLLlxgt7IL/Jt9+CL0tTsZEvpa+6QtLdeDfUtPL+8bwz8/MVyGx1/8ox/6enpa+NJ2L1C1iEUOpRhAzsN6wVjmRmkbnxv8TGoy4+l48vaWWhXyNYZYGOA+2hpjxDlbhWdyMiTk0WBnkSTjvj52o1Y22r2riGWf9juV3YQC4zLbneO8wGOXh79cNN9VJrq6g9UIl7WMI3u0FO/xo+J0cXljo6TXe52Gv5J0nfUYzIkbxKRYLjdkKs3LjdOUXn81cm3t2/xa9kF/k2+/BF6WvOxrOZLe5cq0Ze/u23XA31zJnDYyMj+Nc/Wdf/KMf+np6WuWmbE39uHEWpqokleVs2CHu5DliMy8hnvVWXH05jy9o+z10otgokdoruZzK1xz4RuWccQbwzvQkcwCRjcwAxI+9uNSNvqGnSCKSbHbg3IgC5zGgyN4gYH76qWUWqSXlxbeqSDteO3fe7RQ73H4vLHE5Y4fh55rvebDX80sUsmpKzw8Tc/YEAHEAVsji8+QFTP67f4tnsgv8m334IvS1z7HV2Zn1CQxvEXvidyQAOvtEHJgCRn+NfPrOv8A5Rj/ANPT0tc9P2Iv4GlMWpIDNJxXzYKctuqnL23kN1F5VWXH05jy9vi62Ml3Y4xGkirdzzF2nbipG8qyrw2ZW9sJA3m90AGAPdZFnsg3xhm06QRvKVvGO5GAXb9nnHc7xA7+envVRC6p2+bT1Rj5WwuN/tBe/KYt3d4nzZzn+FWL/Ym/naJpdSQmBzImLBRhirR8/beY3XPKoilr2QX+Tb78EXpar7FakbjUdRkMUkOUsxuSgBxhJRk7pIwf319es+/+Uo/5BPS1zstiL+GaWWPUow8wjD5sFIxEGC4HG5cmNXlx9InL2u3myLstyFPvl7b3KZlbojFsHD/N7XJhOa+56OWPjsmz8O2t3Cs+5qFk26nNm3ZlO6ueWTjAzXT1D1T5Ti/05fTVS1bYu/uVRZdSjISWOZcWCju4mDr/AOboyOioWsjsgv8AJt9+CL0tUtnNXN1rMzmCWDFhCu7MFDHE8h3husRjnjp7xrv6zr/5Rj/09PS1xg2EvkuDOmpIJGiWEntBcbiszjlxenLHnV3jt+InL2765oNy0s7KJJonktnMfH4ZZUWUPHGcqEAYxNgkZweZrnt5HJFoJEpLyIlmHI5lnWa33iPCSwP31X1mPVLeS2T1Rjbtm44Ge0FG77XJLve+HPveMcun5qsavsVqF1C0M2poUYqSBYKp7hlkXnxf8SioWsnsgP8AJt9+CL0tUdM143WtQE289vu2N0MTqoLZltua7rN0Y558Iqydjr/5Rj/09PS1wGwd8LhZxqSCRI3iBFgmNyRkZgRxfCi86u8dvxE5b/ontds1JdTWzxELwnyWLjuRxInJVShyxEZXeVkYZxkgkV27I3VF94rN/QaA7QRapapE3qkj8S5t4MdoouOPIse974c43s47+KtapsbqFzDJDLqamOVGRwLBASrDBweJy5VC33bbfuEUep18cKo9xH4B/wCrQ99oWutW0/NtcW+4LznOqgNmFeS7rNzGO/4aursZfgAeqMfIY6vTvf8A5a4vsFfGaKb1RTfg4m4e0Fx7aoRsgS8+Qq7w2/ETlv8Auwl2QNmpb6GNId3Ks5O8277qN4wwyrDuSwPRvcu5ZTzoptAmLC4B6RbSj7om8OTSttONUsrSW49UIpOEoO72gq5yyr08U46fBV+72Z1KWN431KMq6sjf2eoOGBU4PG8BNQsN2Y25aOxtk9T719y2gXeVI91sRqMrmQHBxnoon7IL/Jt9+CL0tVLTYS+ijSNNRTdjRUXNgpO6gCjJ4vgAqjtJpl9ZWzXBvY5QjRgp2kqbweRIz3XEOPdeCtNsP6z/AN/we0/b4SXMMD2l1A05cI0yoEJjRpGHcuT7lT3qac0g3o/tTTPrrvzWStArmePHLZ3DLlNyJqPXcv2dB5xPVrYP4RqXjcfm1vVXUeu5fs6DzierWwfwjUvG4/Nrervin1E8lONSpUrFsVNm+tdU+lZ+b010qbN9a6p9Kz83pqNB7UpV9k/T+9OTzIyIJmHIkHBEeDzBqeydp/8AnN/LzejoPdG641D6iw/+TTTWa6Xt/ZLqd7KZTuSQ2aqeBLklO2N7lw8j3S9I79MHsnaf/nN/LzejoGqpSr7J2n/5zfy83o6nsnaf/nN/LzejoPB18fs1fOWpYv7y6GoXYR5d8PJ2sha53CRbKYwFVe1iplz7tunOaM6HrUV5rLywFnjWwVCxjdBvdsFt3u1HPBBp4xQZPqV7ILYG3l1I+3Woma4EygEiXihSi8YdC74jBQdzjv0W2Y2iMM+7M1wySW8AizHcyqZeNdLJzkTfBwYhl8cgO8BWhYqYoMrG1l9K0bsZIUWfO8LOQ4je1uCVliB7rdlVF5EgEjmcUeuNqbnh2uVMLMg7ZbtWSYJNw4pFhVF54bfbugTjcK5zTtipigzy62q1ANKEj7oM4KdrORBi5ihiO/nEu/CzvyxjGeQBotstrF49y0dyAycOYhhA0WGhuXt15liDvxqsmPu5U24pUi25d2k4On3Uyxyywl0MIUtE5jbG9KDjKnpFB02y+EaZ4+PNrmjuqX4ggkmYEiKN5CB0kIpYgfPypSvry5vLmy/YLiBYLrjO8pi3QvBmj/uSMc5kHepg2w6uu/FbjyT0Aq22xupEV10u4KuoZTx4BkMMg85PAa6eum8+Srj8+39JRfZz4Hb+Lw/0LRKgzbbPaG6eKDf06ePF9ZsCZoTvMs6FUG655seQJ5c+dMHrpvPkq4/Pt/SV72QB7TbfaNh5xHTRQK3rpvPkq4/Pt/SVPXTefJVx+fb+kppqUCBtXe317Zy266bMhlAUM08G6O6VsnEme9T8K9qUEpU7J/Vc307fy8VNdKnZP6rm+nb+XipALv8ArTTfrrzzaWn+kC/600366882lp/rXW72Wl2wiaj13L9nQecT1a2D+Eal43H5tb1V1HruX7Og84nq1sH8I1LxuPza3rt8U+uTyU41KlSsWxU2b611T6Vn5vTXSns4f7U1T6Vn5vTVxB4R99As9jPqq3/dJ5WSmfFK/YzYepVv+6TyslM++PCPvoEhdora01i+7Znjh34LLd4jhN7d7YzjPTjeH30X9kPTfj1t+cv60bkgRjlgpPzgE/8AvXz2pF/gT8I/SgDeyHpvx62/OX9ansh6b8etvzl/WjPakX+BPwj9KnakX+BPwj9KATBt7p7sFS9t2ZiAAJlJJPIAc6P0o9kK3jFjlVQHtiz5gAH4TD4Kaw48I++g+6leA17QSpUqUEpX7H3vFx9oX/nMlNFK/Y+94uPtC/8AOZKBooPtj1deeK3HknouTQfbBx6nXfMfBbjv/wDpPQWNnPgdv4vD/QtEaGbOOO07fmPeIf6Fojvjwj76ChruhR3kXCl3t0Ojgo5Rg0ZDKwZeYIIzQf2PYfjF9/PTf9qZ98eEffU3x4R99Asex7D8Yvv56b/tU9j2H4xffz03/amffHhH31N8eEffQZ/tVsutpAs0Vxeb63Fqo37yV1w9xEjAqWwQVJFaCKV+yKw7R6f/AKmz85hpn4g8I++g+qVOyf1XN9O38vFTXSp2T+q5vp2/l4qQC7/rTTfrrzzaWn+kC/600366882lp/rXW72Wl2wiaj13L9nQecT1a2D+Eal43H5tb1V1HruX7Og84nq1sH8I1LxuPza3rt8U+uTyU41KlSsWzMtoThdocfF4PNTRDXdg7OOzZ4bOMybsfMRGRgpZBI6pnu2VC7Be+VAoftF7naHxeDzU1pFr7hfor/wKDPdjtjLCZZgbZJEjm3I3ktzBIyFEYll3VGN5mAYAZA+9i9jbTvicX4T+tMle0C17G2nfE4vwn9ansbad8Ti/Cf1plqUC17G2nfE4vwn9ansbad8Ti/Cf1plqUGZbV7DWySxx21tDvNFLIVYRqm7CUyd6RHO8TIigYx0kkYq36x7BtMaYW6FmtXlV2jCPkxs6kheQIyOjwU56toUF0oW4hSUKSQHXOM8jj946R36r63bLHYTogwqW0qqPABGwA5/NQfOxhzp1mT8Ut/JJRmg2xfVtn4pb+SSjNBKlSpQSlfsfe8XH2hf+cyU0Ur9j73i4+0L/AM5koJ2TR/ZVz9FB98iCg21WwdnGsQgtYxJLLwlURoQ5Ks/dGXIVQqMxIBPLGDRrsmdVXP0U8olG9S0qK4TcmQOuQ2DywV5ggjmCPCKBO2W2EsZYN6S1jLiSRGDRqpRomMbJ7Wd0gMpww6QR+6jHsbad8Ti/Cf1oxpOkRWsQigQJGud1QSQN4ljjJPLJP31doFr2NtO+JxfhP61PY2074nF+E/rTLUoFr2NtO+JxfhP61PY2074nF+E/rTLUoMw2y2Ms4WTdthHEY5WLw2puWMylOHGww2FILt0DO77od+xrGxdl6jyz9qQpN2k8uUBG7Jwi2Vyc8m6K0ege3XVd74pP5NqAho5/Z4vqo/6RQDsn9VzfTt/LxUf0f4PD9VH/AEigHZP6rm+nb+XipALv+tNN+uvPNpaf6QL/AK00366882lp/rXW72Wl2wiaj13L9nQecT1a2D+Eal43H5tb1V1HruX7Og84nq1sH8I1LxuPza3rt8U+uTyU41KlSsWzMtovc7Q+LweamtItfe1+iv8AwKzfaL3O0Pi8HmprSLX3tfor/wACg61KlSglSpUoJXhNe1xu4N9GTJXeVlyDgjIIyPnGaDlBq0MhISWNiG3CFkVjvYJ3eR91gE46eRodr+qRPb3USyxtItvNvIHUuuEb3Sg5H8RQaDZK5jEJTtQPbmMJuxNGHWOKeLMjDLZPGyFHJcHmd6q97se0PbFyzqxaO+dk7oqvGjyGiHQG7kqeXdA+EcwKbCa/bvaWsCTxNMlpb70ayKZFxEmcqDnl3/BTTWPaLp00unWMUVm9o9usdwbsCMruiMuWhOSXeUMAVZcDeOc4rSdj7559PtJZTvSSW0LucAZZkVmOBy6SeigMVKlCtqrxobG6kjO68dtO6nwMkbsp5/OBQFM0sdj4+0XH2hf+cyVw03QLuSCOQ6ncgvGjECK3xllBP/i+egmyGzlxJb3G5qNxH+2XydzHCckTyKXOY8gk90cEczyxQEdv9pLaawu4Yp4nljVd5FkDMMSoDkA948j4O/Tn22m8V31yuMjeGRnkMjvZrG9rNIn9TIIGsRB2gY2knLIY3C+1kQFSXbilgzbwGOecmnC52LmPFCpaZMjyJKVYTyFrmO5CyMF7lQE3cjezhfc4oHRrxA4QuocjIXeG8R8w6e8a7Ulz7HyzXiXcvDDq9uTGrFkIi4me63A28N9WXvErgjBpzWg9qVKlBKlSpQSge3XVd74pP5NqOUD266rvfFJ/JtQENH+Dw/VR/wBIoB2T+q5vp2/l4qP6P8Hh+qj/AKRQDsn9VzfTt/LxUgF3/Wmm/XXnm0tP9IF/1ppv1155tLT/AFrrd7LS7YRNR67l+zoPOJ6tbB/CNS8bj82t6q6j13L9nQecT1a2D+Eal43H5tb12+KfXJ5KcalSpWLZmW0XudofF4PNTWkWvva/RX/gVm+0XudofF4PNTWkWvva/RX/AIFB1qVM1yt7lZBlGDDLLkHIypKsP3ggj+FB1zUqjrkMr20ywNuytE4jbOMOVIU573Pv96kufQLtlAtUmtV9u3lmueKzAxxdyCJG4e+ysu+GYjumwpag0KpXGzHcL3JTuV7knJXkO5JBIyOjpPRXs9yqAF2CgsqjJxlmIVQPnJIA/fQdaG7SfArjxebybVctbxJV3o2DqSQGU5UlSVOCOR5gj+FU9pfgVx4vN5NqAds91PB4hF5Ba6bAdVWPidv5Na+NnuprfxCLyC197AdVWPidv5NaA/QXbbqy98UufJPRqgu23Vl74pc+Segt6B8Eg+pi/oWg3Y+94uPtC/8AOZKM6B8Eg+pi/oWg3Y+94uPtC/8AOZKCdkzqq5+inlEpnpZ7JnVVz9FPKJTPQSpVS91aKH311TuHk7o47hCgZv3Aug/+4VaVsjI79B7mvM1Q1+yea1mjibcd42VWyRgkY5kcx4MjmM5FJs+xs8gHCjis1xOTFHKXR8rbgRyHAAVzEwbh4O705LNQaCDXtc7cdwuV3eQ7kHIXl0cvB0V5c3KxozuQqIpZmPQFUZJPzACg60D266rvfFJ/JtRsGgm3XVd74pP5NqAho/weH6qP+kUA7J/Vc307fy8VH9H+Dw/VR/0igHZP6rm+nb+XipALv+tNN+uvPNpaf6QL/rTTfrrzzaWn+tdbvZaXbCJqPXcv2dB5xPVrYP4RqXjcfm1vVXUeu5fs6DzierWwfwjUvG4/Nreu3xT65PJTjUqVDWLZnd9pr3MmuwxAGSWK2RQTgFmtsDmeijUWu6gqgepnQAPhsXe5eCh0Osiz1O/aaK4KzG1KNFayzKwSEK3ONCOR5UU9kK3/AMq8/wBPuPR0Fe91zU2jYR6dw3/usbuJwDnPNeWQeg8wcHkQaGbG7RXrWUTx6fxFl35t7tqOMEyyPI2FOSBliACScYyaNnsg2/8AlXv8hcejr67HFs8elWiSKyOsKhlYFWB58iDzB/fQfHrg1D5M/wB7F+lKC9kS77bM/acvAL9pgcZO1RIG3Qwkxje4pZC/ufcr0jJ1Y1m40CY3PqVxU7TAF5nhnjmPtguLfezu44g93jO7y+egYRtBqHyZ/vYv0oNtdf3k1q4m05ljRkmkK3seSkDrM4G7gglUI5Hv1oAoVtb1fd+Kz+TegWtm9Zv0tYlXT+IgReGxu4lPCxmIMMe6CboJ5ZxnAzVrU9U1CaCWP1NxxI3TPbkRxvqVz0fPR7Zj4FbeLw+TWidAE02yaHTI4nGHis0jYA5G8kQU8/3g1z2A6qsfE7fya0W1P3iX6t/6TQnYDqqx8Tt/JrQH6C7bdWXvilz5J6NUF226svfFLnyT0FvQPgkH1MX9C0G7H3vFx9oX/nMlGdA+CQfUxf0LS3YaDqNsZVgltOHJcTzjiRSFxx5GlwSrgct7FAV250yS50+eKFQ0jqu6CwUEh1bGTyHIGqvrg1D5M/3sX6V5wdX/AM2w/Jm9JU4Or/5th+TN6SgWdtbi5cRTz2Dx8E7kZS7jYrNPLbrFJgciVkReRBHdHPRTLHr+o4GdMyccyLyIDPfwOeB/GquqaDqV0ixzTWYjEsMjcOKUP7TKkuAS5HPcx0U50Cx64NQ+TP8AexfpSfYdkK57daTtSdknftZA06i04kfJVikI3d8sJQT/AHiQP7orVzWbWGhz8ZNKZ4ja2nAug4VuO8QmdoYW/uhg8XdOOkAcsk0DENoNQ+TP97F+lANttdv+1JC9m0EW6yS4uIZd6OUcIgA4IbugQwPI9IYcq0YUsdk3qq5/cnlY6Dxde1ADHqZ/vYv0qjr97qNzazwDTd0zQyRBjeRkDfUrkjHz071KCtp0JSGNW6VRFP7woB/4pd7J/Vc307fy8VNdKnZP6rm+nb+XipALv+tNN+uvPNpaf6QL/rTTfrrzzaWn+tdbvZaXbCJqPXcv2dB5xPVrYP4RqXjcfm1vVXUeu5fs6DzierWwfwjUvG4/Nreu3xT65PJTjUqVKxbFm+23CXMsEdpdXDQ8PfMKIVHEXfUd06nOD4K+PXvJ8m3/AOXF6WvnZsf2rqn0rLzemrFAr+vaT5Nv/wAuL0tT17SfJt/+XF6WmjFTFAr+vaT5Nv8A8uL0tVtDmluNVe4a1nt4xZLCDOqqS4mZ8DdZu8as6htJdduS21rbRS8GOGR2kuDF78ZMAARtn3s9+vPVPVfiNr/PN6Cgaqp6vYce3lhzu8WKSPOM431K5x82aBeqmq/EbX+eb0FT1U1X4ja/zzegoKuzTXVtepZTzRzRrZcRCkHCYcOSOEAnfbPI/NTnWbNqOo+q6ntS34vaLjc7cO7uceMlt7g9O9gbuPnz3qYPVTVfiNr/ADzegoGDU/eJPq3/AKTQnYDqqx8Tt/JrVG4vtUdGXtK2G8pXPbzHGQR/kUZ2W01raxtoHwXhgijbdORvIiqcfNkUBSgu23Vl74pc+SejVBdturL3xS58k9Bb0D4JB9TF/QtX6oaB8Eg+pi/oWr9AsbaXMwezihmaDj3Rjd0VWbdEM0mBvqR0oO9U9at18qXX5dv6KvNr/hWmePHza4pooFj1q3Xypdfl2/oqnrVuvlS6/Lt/RUz1KBY9at18qXX5dv6KrOh7Lm3uJJ5LmW4kkjSLMoRcJGzuoAjVe/I1HqlBKV+yb1Vc/uTysdNFA9ttJkurCaGHd4jqu7vHdXKurczg49zQHKlJmo7U6hbKsk9nbrGZYo2KXhdhxZEiBA4Izzbw05A0HtKnZP6rm+nb+XiprpU7J/Vc307fy8VIBd/1ppv1155tLT/SBf8AWmm/XXnm0tP9a63ey0u2ETUeu5fs6DzierWwfwjUvG4/Nrehmu6lFDrchlljjzp0AHEkVM/tE/RvEZocZoFmmkh1bgcd1d1jmtiu8qLHkb6sfcoO/VzHlpyRO/HO2tVqVlw1AfLr/m2no6ubHaZc3tms7apdgs8y9wIN0iOR41I9qPSFB6e/WWWFx6tccpl0Gtm+tdU+lZ+b010m2/Y9dJJJU1K8DzbnEb2jLcNdxc+094cuVAdfE9pewwvq1wkckEsheU2693G8ahQWiC8w5OOnlUyb3Z23ZqFSst9UR8uv+baejq5sfYXN7DJKdUusLcTxKY+AVZI3Kq3vR5kc+RxVZYXHq5jlMug9pHXN/wCLWH/N3TRSbF2P5FleVdSvRJIqK7Ygywj3twH2nHLfb76CbTRz2dzbRtqtwkc6z7zym3XBiVSoBMQHMt36mTf8dt2abUrLfVEfLr/m2no6sbJ2txetdY1W5ZIZxEjR8Aqy8ON8kiIgnLEcvBVZYXHq5M5ehibr1Ps6TziOmik09j6TjCb1SveIIzEG9ozuFg5X3nHugD/Cg+1lrcWRtSdVuQk1xwnaTgAKvClkyCYgAcoBz8NR1U0qpWW+qI+XX/NtPR112ajnvLm5jXVrh44VgKvEbdsmUOWBIiK8t0dHhq8sLj1RM5ejTap6xpwuLeWEkqJopIiR0gSKUJHzjNAPWhP0eqt7z+o9DQPbGwubKGOUapdYa5t4mMnACqkrhXYnhDGAc5PKoWNW+yl8iKi6o4VVCgdqQdCjA/u+AV9+tu/+VH/k4P8ArSv6oj5df8209HU0R57q/eCPVp5I1tll34jbsd8yshUlYiuN0A46edXlp2TeomcvRZ2l0K8W4sA2ou5a7IQ9qwjcbgTneAAweQIweXdZ71H/AFt3/wAqP/Jwf9aq3uwjO8Rk1S7LRvvxZMAIfdZMqOFzO6zD+ND9s9LurKxluE1O7LR7nuxBu91IiHOIgeQYnp71Qsa9bd/8qP8AycH/AFqetu/+VH/k4P8ArSw2oDJ/t1/zbT0dfGnzzXF/FbxavNIjQTyMY2t3ZWjaJVHcxkAHfbpHeq7p2TdEzluw1rMV9ZiGQ6g0ytdWsTI1rCgKzTJG3NRkcmPRT1SXqGwTyhVl1O8IEiOoPAHtkbCRCPaeZDKDj5qr7T6Fc2tlcTpqd4zQwySKGEG6SilgDiEHGRULPlSsqh1PKqTrjglVJHFtORIBI5x+GvmC8llvba3i1eaVZuOXMbW7svCjDrjdjOMnPSO9Wl07JuiZy3Y39kb4D/8As2XnUNM4pL1PYVpE3J9UuypZGAYwKN5GDrj2ocwyg/wqats3cRW8sq6neExxSOARBglULDOIejIrNZ1pU7J/Vc307fy8VJ+mayZIInfW3V3ijZl4lqN1mUMy4KZ5Ekc/BXt80U6cObWmkjJUlGmtQG3GDgHdQHpUdBrWaWTO6kG7/rTTfrrzzaWn+s1OrQzarpoimikIluyRHIrkA2snTuk8q0rNNXuNLtVLrSIZTmWKOQgYy8ascdOMkdHM1w9bdr8Wg/JT9KJVKyaBvrbtfi0H5KfpQXsYqBpygcgJ7oADkABcSjApsrP7vZl7NoYoby+WOe4kHcNAEiLiWc+6hLHLAgD9/Md8GfRNLeGe7ZiSs0ySIWfeOOFGrDH90BgQB4KEavZpLrVssiK69pXRw6hhkS2/PB7/ADNKz3tykKTSXd7w5eE0YimgmmKS7+Mxra53u5XkMjLEb3I017K7OEvFey3M08jQFVDyRyRqkxSQ7rRxJn3K86A5627X4tB+Sn6UE7HKBYLlVAAGoXoAAwABMwAAHQKbaU49hGRpDDfXkKyyyTFEMO6GlYu2N6EnGT3zQdI9Jk9VWm4RWMR4EglB4hKqCHUnIRd0BVUYyWY9NcNprVJNU05ZEV1KXp3XUMvJI8cjyqtZaNLLcTwjUdRUwcPLNwAH4gYgp7RkgbpGfDnwUUsNjSlzHcS3dzcNCsioJjFujigBj7XGpzgDv0BL1t2vxaD8lP0oLsTAqXOpKiqii8XCqAqj9ngPIDlTYaVbrYwiaeaK9u4OM4kdIeEV3gipkBombO6g5ZoPuHSJRqpnCBYjEyM3Ezv54e73PSGUqRj3IHMc2NV9uoFefTFdQym/5hgGB/Z7jpB5UtLqbHgjt7Ug9wG4aMbZW3lm7XKN7ThTnmSTy6ObEAtcWxB40Mst7dT8CTiokhi3N7dZMnciU+5du/36AuNm7X4tB+Sn6UB2ZtEj1XUVjRUUJZdyihRzSXPIcqbxSZtRoPCle8S5uYOK0CT8Jowqop4YkIkic4XfyeY5ZPeoCM+z0zanHdcVTGiSJwyh3lDqoIQg4OXG8SRnkBzAqr2RYw0FqrAMG1GxBBGQQZ0BBB6RjvUs2ktzJllvbwRII2kZ57dXCTEmIohte6Jj3WwSMlt0ZIq/oez8t20TXV1cMim3vIkNxDIGAYyR8RVt0YYKjmCQckA8qBy9bdr8Wg/JT9KX7Gyji111iRIwdNjJCKFGe2ZBnA7+AKcRSntds6S7XkVxNBKsCxHckjijMYcuWkaSN8Bd9mJA6F5Amgs63s6817b3Cbg4WAXZ23lUPvOqpgo2+vc5JBXpGaq9lMf2TP8AOYB//eGli0lu5FL9t3iKgQSiS4t0kDyR8UBENr3QwydO6TvclypFWdD0RtVgfi3t7wcxZSRogzEKk3dL2urKuShU5yw58gRQPXrbtfi0H5KfpQCXToodatRFGkebO8zuIEz7Za9OBThQLXdle2ZopluJ7eSJJIw0JTmshRmDcRG78a9FBV2q2blubi2kjZMQk7yyAMozJC++AUbLYjZeRQ90DvciDY7IPVN94pP5NqX9otKurYRlL69l33C44kCuSSAFjXtYlnILHvABGJIoje7BPNE8UmpXzJIrIykwYKsCCDiDvg0BXTtnbUwxk20Hvaf+FP8ACPmoJq+mxQ6tpvCijj3he53ECZxCuM4AzTjbxBFVR0KAoz08hig+0Oy4u5IZBPNBJAZNxoSgPtqhWB30YdA8FB97T6ELyJYmWNl4sZffGfa1YM4TlyLKN3vcmPOum0q4sbkDvW83k2pS1jTriCeFO371kkOGbi26so57zhe1j3CABmZioAYYyTiu9ls3LdLcRvqF9upLJbsN6A7wCrk+8DGQ+MUBPZDQLZtPtGa3hJNrbkkxISSYkJJOOmi3rbtfi0H5KfpVjS7BYIIoUJKxRpGpPSQihBnHfwKtUFK30SCNg0cESMOhljVWGeRwQM9FXMV7UoJUqVKCVymtlfd3lDFG3lyM7rAEZHgOCRn5661KAbb7OW0bFkgiVi4kJWMA74yQ3IdI3m/EfDVy1tVjXdRQigkgKMAbxLHAHhJJ/jXapQShesa+tuVXhyyuys4SFN9gibu8x5jkCyjHSSRgGilC9Y2ejuSrO0iMqsm9FIY2KPjfQlf7p3V+cYGCKAfcbR20Mct3uNkyrbOeSszI5jX3bBQAXPMkdNFtH1VLmFJo8hXBwGGDyJU+EdIPMEg9IJFD02NhDMS0rK0om4bSZiDhxJkKR4RzGe+aJ6Zpq28SxR53EyFDHe3VySFBP90A4A7wAHeoLdSpUoBLbL2xUqYhgq6dJ6Hk4zY58jxO6yOYIGMUVAr2pQSuVxbrIjI6hkdSrKwyrKwwQQekEGutSgoS6HA0iStDGZIwAjlAWUDOApxyxk48GTX1p+jQ2+9wYo4t85bcQLvHnjOP3n7zV2pQSq9/p8c8bRzIskbY3kcbynBBGQfnAP8ACrFSgFLsvahlbteLeRdxTuDIXmMA+Dum+8+Grlvp0cZyiKpKomVAHcx5CLy7w3jjwZqzUoJVTVdRW3heV8lY1LELzY+AL85OAP31brjeWaSxtHIoZHUqynoIPIg0C+zxXc0Ud3ZFZAJnj4u4+6I+AGZGRj08ZRy/wMD3s/ey+2aX0kiJGy8MZyWVh7pkw26Tut3JO6e9z8Nd02LtgVIWQMrM2+J5A5L8Pe32395hiKMYYkYQVdsdDhhYNGm6RHw+RPuN4uAcnnhmYjPRvHHTQX6lSpQD73QLeaRZJYY5HVd1WdQxCnmV597J6K76fp0cCBIUWNB0KgCjnzPIfPVmpQSpUqUEqVKl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data:image/jpeg;base64,/9j/4AAQSkZJRgABAQAAAQABAAD/2wCEAAkGBhQREBUUEhQWFBUUFBUVFxgVFB4VFRgYFRgVFBgYFh0ZHiYeHxokGRUVHy8gIycpLS0sFx8xNTAqNSYrLCkBCQoKDgwOGg8PGikkHiQ1LTEvLCkpLi8qLCksLCksKSksLC0pLCwpLCwsLCksKSkpLCksKSwsLCksKSwpLCwpKf/AABEIAL4BCQMBIgACEQEDEQH/xAAbAAACAwEBAQAAAAAAAAAAAAAFBgAEBwMBAv/EAFAQAAIBAwEEAgkRBQgBAwUAAAECAwAEEQUGEhMhMTUHFCJBUXSztNMVFhcjMjM0VFVhcnN1kZKT0SRxgZSyJUJSU5WksdJDY6HERIKDhKP/xAAXAQEBAQEAAAAAAAAAAAAAAAAAAgMB/8QAIREBAQABAwUBAQEAAAAAAAAAAAECAxESMTIzQXEhYSL/2gAMAwEAAhEDEQA/ANxqVKlBK4Xtzw42fdZ91S26gyzYGcKPCa70g6AdSvoDML6KJWlnQIbIPgRyvEMtxRnkvg79Ay220aulo24f2vGO6B3CYHuMN4eSEfxzRgGkS22Cu45FkS8tldEWNWGndCqu4APb8ZCdznGccs4q3pt1ew6lHbXNzHcJLbTS9zbCEq0bxKOh2yMOaBxrldS7qMwDNhScKMscDoUd811pF0ltQvGuHS+WFI7u4gVO1EkwsT7oyxYEmgrW20s4CT8S4liSCC5nUi3XcSfJCjEYZ2AVid0jkORJOK0IGs9u+xjNKED3cR4SqiYsVUqqc0AKyAkKeYznB5jGaIRS3ttqFpDNdrcR3AuMjtZYiDEgYEFSe+aBzrnPJuqTgnAJwBknHeA8NfZpJtJr+7ubwRXccEdvc8FVNqJTgRxyZLF177+DvUFgbekxCVLZ2VbcXMwMiK0UbNIgAB92/tMp3Rgdz05IBbUbIz4az687Gc0qqklzbkICqfsG7gE72MrODje54OcHnV2aW+tbqzSW7jnjuJ2iZRaiIgCKSTO9vselB99A7UJ17WzbhAqcR5GYKpfhqAiNI7M2DgBVPeJJI/gWFIWs2dzqF9c2yzxRRWwtnUPbcVt+VJDvK6yIykYI5HoYj94W07JMZIHCbLCBlO+pVuMu8wVlyCUyMgHnkEcs4LbP7QtckrJCYX4UUwG+JAY5t/dOQBhsxsCCOWB05pcHY9ucAdtWoCsjKPU4YBRDGhA4/eQlf3GqraPd6VwGS5gaOW7tIHRbTcYpJIsfu2ldgFUnA6B3sUGkivDXtJ+rXd5LqbW1vcJbolpHOS1uJiWeWSMjmy4GFFB11PboW0rpNA4RGjG+rCQ4kfhgsqAkFuZVebMAeQo/pN+Z4I5Su7xFDgbwfCtzXmvIndIPLI+c9NJ6bAXQkaUXkO+7iRj2kTl1xh8Gfd3hgcwOgY6K4azbX+m2hlS8hZI3j9rFkEBE0yI2DxDjnITyFBodeE1KVdorq6e/gtra4FuHt55mYwrMSY3hQDDEY98P3UH1ebYvHcNALZmcsqR+2rhixIHEIzwwVV3AOSVQnAPKjGiar2xFvlDGwd43QkNuvGxRgCORGV5Ef+1J83Y1nYyFr2MmZt982Y7pxghscXAYbq4ZcEYHOuWoaFe6Xp8zwXyBLeKSVYxZqFJGXIyXJAJz99Bo1SuVq5KKT0lVJ/iM0tbXahci6s7e1mSE3HbBZ3hE3vKK4AUsvhPfoKe0m1NzFdcKIBBuqEDQCVpXZ0jGCJ03ELSBQzgDKPz5UwbOam80TCVd2aJzFKN0KN8BXyuGYbpR0YHePI948qU7jsd3bySu9/GWmCiTNo26xTG4d0XOAylQVZQCDzBBryPZa+0+1mMN/FuoJZypsyxZgu8e6edjz3fn6c0Gh1KHbOXzT2dvK+N+WCGRsDA3nRWOB4Mk0RoJUqVKBa1vbYW1z2uttcXDiJZjwVQgKzOgzvOvPKGqnsgv8m334IvS1U1HruX7Og84nqpp9neXlxdrFdpAlvMkSqbVZicwxSkli699zyrWYY8eVZXLLlxgt7IL/Jt9+CL0tTsZEvpa+6QtLdeDfUtPL+8bwz8/MVyGx1/8ox/6enpa+NJ2L1C1iEUOpRhAzsN6wVjmRmkbnxv8TGoy4+l48vaWWhXyNYZYGOA+2hpjxDlbhWdyMiTk0WBnkSTjvj52o1Y22r2riGWf9juV3YQC4zLbneO8wGOXh79cNN9VJrq6g9UIl7WMI3u0FO/xo+J0cXljo6TXe52Gv5J0nfUYzIkbxKRYLjdkKs3LjdOUXn81cm3t2/xa9kF/k2+/BF6WvOxrOZLe5cq0Ze/u23XA31zJnDYyMj+Nc/Wdf/KMf+np6WuWmbE39uHEWpqokleVs2CHu5DliMy8hnvVWXH05jy9o+z10otgokdoruZzK1xz4RuWccQbwzvQkcwCRjcwAxI+9uNSNvqGnSCKSbHbg3IgC5zGgyN4gYH76qWUWqSXlxbeqSDteO3fe7RQ73H4vLHE5Y4fh55rvebDX80sUsmpKzw8Tc/YEAHEAVsji8+QFTP67f4tnsgv8m334IvS1z7HV2Zn1CQxvEXvidyQAOvtEHJgCRn+NfPrOv8A5Rj/ANPT0tc9P2Iv4GlMWpIDNJxXzYKctuqnL23kN1F5VWXH05jy9vi62Ml3Y4xGkirdzzF2nbipG8qyrw2ZW9sJA3m90AGAPdZFnsg3xhm06QRvKVvGO5GAXb9nnHc7xA7+envVRC6p2+bT1Rj5WwuN/tBe/KYt3d4nzZzn+FWL/Ym/naJpdSQmBzImLBRhirR8/beY3XPKoilr2QX+Tb78EXpar7FakbjUdRkMUkOUsxuSgBxhJRk7pIwf319es+/+Uo/5BPS1zstiL+GaWWPUow8wjD5sFIxEGC4HG5cmNXlx9InL2u3myLstyFPvl7b3KZlbojFsHD/N7XJhOa+56OWPjsmz8O2t3Cs+5qFk26nNm3ZlO6ueWTjAzXT1D1T5Ti/05fTVS1bYu/uVRZdSjISWOZcWCju4mDr/AOboyOioWsjsgv8AJt9+CL0tUtnNXN1rMzmCWDFhCu7MFDHE8h3husRjnjp7xrv6zr/5Rj/09PS1xg2EvkuDOmpIJGiWEntBcbiszjlxenLHnV3jt+InL2765oNy0s7KJJonktnMfH4ZZUWUPHGcqEAYxNgkZweZrnt5HJFoJEpLyIlmHI5lnWa33iPCSwP31X1mPVLeS2T1Rjbtm44Ge0FG77XJLve+HPveMcun5qsavsVqF1C0M2poUYqSBYKp7hlkXnxf8SioWsnsgP8AJt9+CL0tUdM143WtQE289vu2N0MTqoLZltua7rN0Y558Iqydjr/5Rj/09PS1wGwd8LhZxqSCRI3iBFgmNyRkZgRxfCi86u8dvxE5b/ontds1JdTWzxELwnyWLjuRxInJVShyxEZXeVkYZxkgkV27I3VF94rN/QaA7QRapapE3qkj8S5t4MdoouOPIse974c43s47+KtapsbqFzDJDLqamOVGRwLBASrDBweJy5VC33bbfuEUep18cKo9xH4B/wCrQ99oWutW0/NtcW+4LznOqgNmFeS7rNzGO/4aursZfgAeqMfIY6vTvf8A5a4vsFfGaKb1RTfg4m4e0Fx7aoRsgS8+Qq7w2/ETlv8Auwl2QNmpb6GNId3Ks5O8277qN4wwyrDuSwPRvcu5ZTzoptAmLC4B6RbSj7om8OTSttONUsrSW49UIpOEoO72gq5yyr08U46fBV+72Z1KWN431KMq6sjf2eoOGBU4PG8BNQsN2Y25aOxtk9T719y2gXeVI91sRqMrmQHBxnoon7IL/Jt9+CL0tVLTYS+ijSNNRTdjRUXNgpO6gCjJ4vgAqjtJpl9ZWzXBvY5QjRgp2kqbweRIz3XEOPdeCtNsP6z/AN/we0/b4SXMMD2l1A05cI0yoEJjRpGHcuT7lT3qac0g3o/tTTPrrvzWStArmePHLZ3DLlNyJqPXcv2dB5xPVrYP4RqXjcfm1vVXUeu5fs6DzierWwfwjUvG4/Nrervin1E8lONSpUrFsVNm+tdU+lZ+b010qbN9a6p9Kz83pqNB7UpV9k/T+9OTzIyIJmHIkHBEeDzBqeydp/8AnN/LzejoPdG641D6iw/+TTTWa6Xt/ZLqd7KZTuSQ2aqeBLklO2N7lw8j3S9I79MHsnaf/nN/LzejoGqpSr7J2n/5zfy83o6nsnaf/nN/LzejoPB18fs1fOWpYv7y6GoXYR5d8PJ2sha53CRbKYwFVe1iplz7tunOaM6HrUV5rLywFnjWwVCxjdBvdsFt3u1HPBBp4xQZPqV7ILYG3l1I+3Woma4EygEiXihSi8YdC74jBQdzjv0W2Y2iMM+7M1wySW8AizHcyqZeNdLJzkTfBwYhl8cgO8BWhYqYoMrG1l9K0bsZIUWfO8LOQ4je1uCVliB7rdlVF5EgEjmcUeuNqbnh2uVMLMg7ZbtWSYJNw4pFhVF54bfbugTjcK5zTtipigzy62q1ANKEj7oM4KdrORBi5ihiO/nEu/CzvyxjGeQBotstrF49y0dyAycOYhhA0WGhuXt15liDvxqsmPu5U24pUi25d2k4On3Uyxyywl0MIUtE5jbG9KDjKnpFB02y+EaZ4+PNrmjuqX4ggkmYEiKN5CB0kIpYgfPypSvry5vLmy/YLiBYLrjO8pi3QvBmj/uSMc5kHepg2w6uu/FbjyT0Aq22xupEV10u4KuoZTx4BkMMg85PAa6eum8+Srj8+39JRfZz4Hb+Lw/0LRKgzbbPaG6eKDf06ePF9ZsCZoTvMs6FUG655seQJ5c+dMHrpvPkq4/Pt/SV72QB7TbfaNh5xHTRQK3rpvPkq4/Pt/SVPXTefJVx+fb+kppqUCBtXe317Zy266bMhlAUM08G6O6VsnEme9T8K9qUEpU7J/Vc307fy8VNdKnZP6rm+nb+XipALv8ArTTfrrzzaWn+kC/600366882lp/rXW72Wl2wiaj13L9nQecT1a2D+Eal43H5tb1V1HruX7Og84nq1sH8I1LxuPza3rt8U+uTyU41KlSsWxU2b611T6Vn5vTXSns4f7U1T6Vn5vTVxB4R99As9jPqq3/dJ5WSmfFK/YzYepVv+6TyslM++PCPvoEhdora01i+7Znjh34LLd4jhN7d7YzjPTjeH30X9kPTfj1t+cv60bkgRjlgpPzgE/8AvXz2pF/gT8I/SgDeyHpvx62/OX9ansh6b8etvzl/WjPakX+BPwj9KnakX+BPwj9KATBt7p7sFS9t2ZiAAJlJJPIAc6P0o9kK3jFjlVQHtiz5gAH4TD4Kaw48I++g+6leA17QSpUqUEpX7H3vFx9oX/nMlNFK/Y+94uPtC/8AOZKBooPtj1deeK3HknouTQfbBx6nXfMfBbjv/wDpPQWNnPgdv4vD/QtEaGbOOO07fmPeIf6Fojvjwj76ChruhR3kXCl3t0Ojgo5Rg0ZDKwZeYIIzQf2PYfjF9/PTf9qZ98eEffU3x4R99Asex7D8Yvv56b/tU9j2H4xffz03/amffHhH31N8eEffQZ/tVsutpAs0Vxeb63Fqo37yV1w9xEjAqWwQVJFaCKV+yKw7R6f/AKmz85hpn4g8I++g+qVOyf1XN9O38vFTXSp2T+q5vp2/l4qQC7/rTTfrrzzaWn+kC/600366882lp/rXW72Wl2wiaj13L9nQecT1a2D+Eal43H5tb1V1HruX7Og84nq1sH8I1LxuPza3rt8U+uTyU41KlSsWzMtoThdocfF4PNTRDXdg7OOzZ4bOMybsfMRGRgpZBI6pnu2VC7Be+VAoftF7naHxeDzU1pFr7hfor/wKDPdjtjLCZZgbZJEjm3I3ktzBIyFEYll3VGN5mAYAZA+9i9jbTvicX4T+tMle0C17G2nfE4vwn9ansbad8Ti/Cf1plqUC17G2nfE4vwn9ansbad8Ti/Cf1plqUGZbV7DWySxx21tDvNFLIVYRqm7CUyd6RHO8TIigYx0kkYq36x7BtMaYW6FmtXlV2jCPkxs6kheQIyOjwU56toUF0oW4hSUKSQHXOM8jj946R36r63bLHYTogwqW0qqPABGwA5/NQfOxhzp1mT8Ut/JJRmg2xfVtn4pb+SSjNBKlSpQSlfsfe8XH2hf+cyU0Ur9j73i4+0L/AM5koJ2TR/ZVz9FB98iCg21WwdnGsQgtYxJLLwlURoQ5Ks/dGXIVQqMxIBPLGDRrsmdVXP0U8olG9S0qK4TcmQOuQ2DywV5ggjmCPCKBO2W2EsZYN6S1jLiSRGDRqpRomMbJ7Wd0gMpww6QR+6jHsbad8Ti/Cf1oxpOkRWsQigQJGud1QSQN4ljjJPLJP31doFr2NtO+JxfhP61PY2074nF+E/rTLUoFr2NtO+JxfhP61PY2074nF+E/rTLUoMw2y2Ms4WTdthHEY5WLw2puWMylOHGww2FILt0DO77od+xrGxdl6jyz9qQpN2k8uUBG7Jwi2Vyc8m6K0ege3XVd74pP5NqAho5/Z4vqo/6RQDsn9VzfTt/LxUf0f4PD9VH/AEigHZP6rm+nb+XipALv+tNN+uvPNpaf6QL/AK00366882lp/rXW72Wl2wiaj13L9nQecT1a2D+Eal43H5tb1V1HruX7Og84nq1sH8I1LxuPza3rt8U+uTyU41KlSsWzMtovc7Q+LweamtItfe1+iv8AwKzfaL3O0Pi8HmprSLX3tfor/wACg61KlSglSpUoJXhNe1xu4N9GTJXeVlyDgjIIyPnGaDlBq0MhISWNiG3CFkVjvYJ3eR91gE46eRodr+qRPb3USyxtItvNvIHUuuEb3Sg5H8RQaDZK5jEJTtQPbmMJuxNGHWOKeLMjDLZPGyFHJcHmd6q97se0PbFyzqxaO+dk7oqvGjyGiHQG7kqeXdA+EcwKbCa/bvaWsCTxNMlpb70ayKZFxEmcqDnl3/BTTWPaLp00unWMUVm9o9usdwbsCMruiMuWhOSXeUMAVZcDeOc4rSdj7559PtJZTvSSW0LucAZZkVmOBy6SeigMVKlCtqrxobG6kjO68dtO6nwMkbsp5/OBQFM0sdj4+0XH2hf+cyVw03QLuSCOQ6ncgvGjECK3xllBP/i+egmyGzlxJb3G5qNxH+2XydzHCckTyKXOY8gk90cEczyxQEdv9pLaawu4Yp4nljVd5FkDMMSoDkA948j4O/Tn22m8V31yuMjeGRnkMjvZrG9rNIn9TIIGsRB2gY2knLIY3C+1kQFSXbilgzbwGOecmnC52LmPFCpaZMjyJKVYTyFrmO5CyMF7lQE3cjezhfc4oHRrxA4QuocjIXeG8R8w6e8a7Ulz7HyzXiXcvDDq9uTGrFkIi4me63A28N9WXvErgjBpzWg9qVKlBKlSpQSge3XVd74pP5NqOUD266rvfFJ/JtQENH+Dw/VR/wBIoB2T+q5vp2/l4qP6P8Hh+qj/AKRQDsn9VzfTt/LxUgF3/Wmm/XXnm0tP9IF/1ppv1155tLT/AFrrd7LS7YRNR67l+zoPOJ6tbB/CNS8bj82t6q6j13L9nQecT1a2D+Eal43H5tb12+KfXJ5KcalSpWLZmW0XudofF4PNTWkWvva/RX/gVm+0XudofF4PNTWkWvva/RX/AIFB1qVM1yt7lZBlGDDLLkHIypKsP3ggj+FB1zUqjrkMr20ywNuytE4jbOMOVIU573Pv96kufQLtlAtUmtV9u3lmueKzAxxdyCJG4e+ysu+GYjumwpag0KpXGzHcL3JTuV7knJXkO5JBIyOjpPRXs9yqAF2CgsqjJxlmIVQPnJIA/fQdaG7SfArjxebybVctbxJV3o2DqSQGU5UlSVOCOR5gj+FU9pfgVx4vN5NqAds91PB4hF5Ba6bAdVWPidv5Na+NnuprfxCLyC197AdVWPidv5NaA/QXbbqy98UufJPRqgu23Vl74pc+Segt6B8Eg+pi/oWg3Y+94uPtC/8AOZKM6B8Eg+pi/oWg3Y+94uPtC/8AOZKCdkzqq5+inlEpnpZ7JnVVz9FPKJTPQSpVS91aKH311TuHk7o47hCgZv3Aug/+4VaVsjI79B7mvM1Q1+yea1mjibcd42VWyRgkY5kcx4MjmM5FJs+xs8gHCjis1xOTFHKXR8rbgRyHAAVzEwbh4O705LNQaCDXtc7cdwuV3eQ7kHIXl0cvB0V5c3KxozuQqIpZmPQFUZJPzACg60D266rvfFJ/JtRsGgm3XVd74pP5NqAho/weH6qP+kUA7J/Vc307fy8VH9H+Dw/VR/0igHZP6rm+nb+XipALv+tNN+uvPNpaf6QL/rTTfrrzzaWn+tdbvZaXbCJqPXcv2dB5xPVrYP4RqXjcfm1vVXUeu5fs6DzierWwfwjUvG4/Nreu3xT65PJTjUqVDWLZnd9pr3MmuwxAGSWK2RQTgFmtsDmeijUWu6gqgepnQAPhsXe5eCh0Osiz1O/aaK4KzG1KNFayzKwSEK3ONCOR5UU9kK3/AMq8/wBPuPR0Fe91zU2jYR6dw3/usbuJwDnPNeWQeg8wcHkQaGbG7RXrWUTx6fxFl35t7tqOMEyyPI2FOSBliACScYyaNnsg2/8AlXv8hcejr67HFs8elWiSKyOsKhlYFWB58iDzB/fQfHrg1D5M/wB7F+lKC9kS77bM/acvAL9pgcZO1RIG3Qwkxje4pZC/ufcr0jJ1Y1m40CY3PqVxU7TAF5nhnjmPtguLfezu44g93jO7y+egYRtBqHyZ/vYv0oNtdf3k1q4m05ljRkmkK3seSkDrM4G7gglUI5Hv1oAoVtb1fd+Kz+TegWtm9Zv0tYlXT+IgReGxu4lPCxmIMMe6CboJ5ZxnAzVrU9U1CaCWP1NxxI3TPbkRxvqVz0fPR7Zj4FbeLw+TWidAE02yaHTI4nGHis0jYA5G8kQU8/3g1z2A6qsfE7fya0W1P3iX6t/6TQnYDqqx8Tt/JrQH6C7bdWXvilz5J6NUF226svfFLnyT0FvQPgkH1MX9C0G7H3vFx9oX/nMlGdA+CQfUxf0LS3YaDqNsZVgltOHJcTzjiRSFxx5GlwSrgct7FAV250yS50+eKFQ0jqu6CwUEh1bGTyHIGqvrg1D5M/3sX6V5wdX/AM2w/Jm9JU4Or/5th+TN6SgWdtbi5cRTz2Dx8E7kZS7jYrNPLbrFJgciVkReRBHdHPRTLHr+o4GdMyccyLyIDPfwOeB/GquqaDqV0ixzTWYjEsMjcOKUP7TKkuAS5HPcx0U50Cx64NQ+TP8AexfpSfYdkK57daTtSdknftZA06i04kfJVikI3d8sJQT/AHiQP7orVzWbWGhz8ZNKZ4ja2nAug4VuO8QmdoYW/uhg8XdOOkAcsk0DENoNQ+TP97F+lANttdv+1JC9m0EW6yS4uIZd6OUcIgA4IbugQwPI9IYcq0YUsdk3qq5/cnlY6Dxde1ADHqZ/vYv0qjr97qNzazwDTd0zQyRBjeRkDfUrkjHz071KCtp0JSGNW6VRFP7woB/4pd7J/Vc307fy8VNdKnZP6rm+nb+XipALv+tNN+uvPNpaf6QL/rTTfrrzzaWn+tdbvZaXbCJqPXcv2dB5xPVrYP4RqXjcfm1vVXUeu5fs6DzierWwfwjUvG4/Nreu3xT65PJTjUqVKxbFm+23CXMsEdpdXDQ8PfMKIVHEXfUd06nOD4K+PXvJ8m3/AOXF6WvnZsf2rqn0rLzemrFAr+vaT5Nv/wAuL0tT17SfJt/+XF6WmjFTFAr+vaT5Nv8A8uL0tVtDmluNVe4a1nt4xZLCDOqqS4mZ8DdZu8as6htJdduS21rbRS8GOGR2kuDF78ZMAARtn3s9+vPVPVfiNr/PN6Cgaqp6vYce3lhzu8WKSPOM431K5x82aBeqmq/EbX+eb0FT1U1X4ja/zzegoKuzTXVtepZTzRzRrZcRCkHCYcOSOEAnfbPI/NTnWbNqOo+q6ntS34vaLjc7cO7uceMlt7g9O9gbuPnz3qYPVTVfiNr/ADzegoGDU/eJPq3/AKTQnYDqqx8Tt/JrVG4vtUdGXtK2G8pXPbzHGQR/kUZ2W01raxtoHwXhgijbdORvIiqcfNkUBSgu23Vl74pc+SejVBdturL3xS58k9Bb0D4JB9TF/QtX6oaB8Eg+pi/oWr9AsbaXMwezihmaDj3Rjd0VWbdEM0mBvqR0oO9U9at18qXX5dv6KvNr/hWmePHza4pooFj1q3Xypdfl2/oqnrVuvlS6/Lt/RUz1KBY9at18qXX5dv6KrOh7Lm3uJJ5LmW4kkjSLMoRcJGzuoAjVe/I1HqlBKV+yb1Vc/uTysdNFA9ttJkurCaGHd4jqu7vHdXKurczg49zQHKlJmo7U6hbKsk9nbrGZYo2KXhdhxZEiBA4Izzbw05A0HtKnZP6rm+nb+XiprpU7J/Vc307fy8VIBd/1ppv1155tLT/SBf8AWmm/XXnm0tP9a63ey0u2ETUeu5fs6DzierWwfwjUvG4/Nrehmu6lFDrchlljjzp0AHEkVM/tE/RvEZocZoFmmkh1bgcd1d1jmtiu8qLHkb6sfcoO/VzHlpyRO/HO2tVqVlw1AfLr/m2no6ubHaZc3tms7apdgs8y9wIN0iOR41I9qPSFB6e/WWWFx6tccpl0Gtm+tdU+lZ+b010m2/Y9dJJJU1K8DzbnEb2jLcNdxc+094cuVAdfE9pewwvq1wkckEsheU2693G8ahQWiC8w5OOnlUyb3Z23ZqFSst9UR8uv+baejq5sfYXN7DJKdUusLcTxKY+AVZI3Kq3vR5kc+RxVZYXHq5jlMug9pHXN/wCLWH/N3TRSbF2P5FleVdSvRJIqK7Ygywj3twH2nHLfb76CbTRz2dzbRtqtwkc6z7zym3XBiVSoBMQHMt36mTf8dt2abUrLfVEfLr/m2no6sbJ2txetdY1W5ZIZxEjR8Aqy8ON8kiIgnLEcvBVZYXHq5M5ehibr1Ps6TziOmik09j6TjCb1SveIIzEG9ozuFg5X3nHugD/Cg+1lrcWRtSdVuQk1xwnaTgAKvClkyCYgAcoBz8NR1U0qpWW+qI+XX/NtPR112ajnvLm5jXVrh44VgKvEbdsmUOWBIiK8t0dHhq8sLj1RM5ejTap6xpwuLeWEkqJopIiR0gSKUJHzjNAPWhP0eqt7z+o9DQPbGwubKGOUapdYa5t4mMnACqkrhXYnhDGAc5PKoWNW+yl8iKi6o4VVCgdqQdCjA/u+AV9+tu/+VH/k4P8ArSv6oj5df8209HU0R57q/eCPVp5I1tll34jbsd8yshUlYiuN0A46edXlp2TeomcvRZ2l0K8W4sA2ou5a7IQ9qwjcbgTneAAweQIweXdZ71H/AFt3/wAqP/Jwf9aq3uwjO8Rk1S7LRvvxZMAIfdZMqOFzO6zD+ND9s9LurKxluE1O7LR7nuxBu91IiHOIgeQYnp71Qsa9bd/8qP8AycH/AFqetu/+VH/k4P8ArSw2oDJ/t1/zbT0dfGnzzXF/FbxavNIjQTyMY2t3ZWjaJVHcxkAHfbpHeq7p2TdEzluw1rMV9ZiGQ6g0ytdWsTI1rCgKzTJG3NRkcmPRT1SXqGwTyhVl1O8IEiOoPAHtkbCRCPaeZDKDj5qr7T6Fc2tlcTpqd4zQwySKGEG6SilgDiEHGRULPlSsqh1PKqTrjglVJHFtORIBI5x+GvmC8llvba3i1eaVZuOXMbW7svCjDrjdjOMnPSO9Wl07JuiZy3Y39kb4D/8As2XnUNM4pL1PYVpE3J9UuypZGAYwKN5GDrj2ocwyg/wqats3cRW8sq6neExxSOARBglULDOIejIrNZ1pU7J/Vc307fy8VJ+mayZIInfW3V3ijZl4lqN1mUMy4KZ5Ekc/BXt80U6cObWmkjJUlGmtQG3GDgHdQHpUdBrWaWTO6kG7/rTTfrrzzaWn+s1OrQzarpoimikIluyRHIrkA2snTuk8q0rNNXuNLtVLrSIZTmWKOQgYy8ascdOMkdHM1w9bdr8Wg/JT9KJVKyaBvrbtfi0H5KfpQXsYqBpygcgJ7oADkABcSjApsrP7vZl7NoYoby+WOe4kHcNAEiLiWc+6hLHLAgD9/Md8GfRNLeGe7ZiSs0ySIWfeOOFGrDH90BgQB4KEavZpLrVssiK69pXRw6hhkS2/PB7/ADNKz3tykKTSXd7w5eE0YimgmmKS7+Mxra53u5XkMjLEb3I017K7OEvFey3M08jQFVDyRyRqkxSQ7rRxJn3K86A5627X4tB+Sn6UE7HKBYLlVAAGoXoAAwABMwAAHQKbaU49hGRpDDfXkKyyyTFEMO6GlYu2N6EnGT3zQdI9Jk9VWm4RWMR4EglB4hKqCHUnIRd0BVUYyWY9NcNprVJNU05ZEV1KXp3XUMvJI8cjyqtZaNLLcTwjUdRUwcPLNwAH4gYgp7RkgbpGfDnwUUsNjSlzHcS3dzcNCsioJjFujigBj7XGpzgDv0BL1t2vxaD8lP0oLsTAqXOpKiqii8XCqAqj9ngPIDlTYaVbrYwiaeaK9u4OM4kdIeEV3gipkBombO6g5ZoPuHSJRqpnCBYjEyM3Ezv54e73PSGUqRj3IHMc2NV9uoFefTFdQym/5hgGB/Z7jpB5UtLqbHgjt7Ug9wG4aMbZW3lm7XKN7ThTnmSTy6ObEAtcWxB40Mst7dT8CTiokhi3N7dZMnciU+5du/36AuNm7X4tB+Sn6UB2ZtEj1XUVjRUUJZdyihRzSXPIcqbxSZtRoPCle8S5uYOK0CT8Jowqop4YkIkic4XfyeY5ZPeoCM+z0zanHdcVTGiSJwyh3lDqoIQg4OXG8SRnkBzAqr2RYw0FqrAMG1GxBBGQQZ0BBB6RjvUs2ktzJllvbwRII2kZ57dXCTEmIohte6Jj3WwSMlt0ZIq/oez8t20TXV1cMim3vIkNxDIGAYyR8RVt0YYKjmCQckA8qBy9bdr8Wg/JT9KX7Gyji111iRIwdNjJCKFGe2ZBnA7+AKcRSntds6S7XkVxNBKsCxHckjijMYcuWkaSN8Bd9mJA6F5Amgs63s6817b3Cbg4WAXZ23lUPvOqpgo2+vc5JBXpGaq9lMf2TP8AOYB//eGli0lu5FL9t3iKgQSiS4t0kDyR8UBENr3QwydO6TvclypFWdD0RtVgfi3t7wcxZSRogzEKk3dL2urKuShU5yw58gRQPXrbtfi0H5KfpQCXToodatRFGkebO8zuIEz7Za9OBThQLXdle2ZopluJ7eSJJIw0JTmshRmDcRG78a9FBV2q2blubi2kjZMQk7yyAMozJC++AUbLYjZeRQ90DvciDY7IPVN94pP5NqX9otKurYRlL69l33C44kCuSSAFjXtYlnILHvABGJIoje7BPNE8UmpXzJIrIykwYKsCCDiDvg0BXTtnbUwxk20Hvaf+FP8ACPmoJq+mxQ6tpvCijj3he53ECZxCuM4AzTjbxBFVR0KAoz08hig+0Oy4u5IZBPNBJAZNxoSgPtqhWB30YdA8FB97T6ELyJYmWNl4sZffGfa1YM4TlyLKN3vcmPOum0q4sbkDvW83k2pS1jTriCeFO371kkOGbi26so57zhe1j3CABmZioAYYyTiu9ls3LdLcRvqF9upLJbsN6A7wCrk+8DGQ+MUBPZDQLZtPtGa3hJNrbkkxISSYkJJOOmi3rbtfi0H5KfpVjS7BYIIoUJKxRpGpPSQihBnHfwKtUFK30SCNg0cESMOhljVWGeRwQM9FXMV7UoJUqVKCVymtlfd3lDFG3lyM7rAEZHgOCRn5661KAbb7OW0bFkgiVi4kJWMA74yQ3IdI3m/EfDVy1tVjXdRQigkgKMAbxLHAHhJJ/jXapQShesa+tuVXhyyuys4SFN9gibu8x5jkCyjHSSRgGilC9Y2ejuSrO0iMqsm9FIY2KPjfQlf7p3V+cYGCKAfcbR20Mct3uNkyrbOeSszI5jX3bBQAXPMkdNFtH1VLmFJo8hXBwGGDyJU+EdIPMEg9IJFD02NhDMS0rK0om4bSZiDhxJkKR4RzGe+aJ6Zpq28SxR53EyFDHe3VySFBP90A4A7wAHeoLdSpUoBLbL2xUqYhgq6dJ6Hk4zY58jxO6yOYIGMUVAr2pQSuVxbrIjI6hkdSrKwyrKwwQQekEGutSgoS6HA0iStDGZIwAjlAWUDOApxyxk48GTX1p+jQ2+9wYo4t85bcQLvHnjOP3n7zV2pQSq9/p8c8bRzIskbY3kcbynBBGQfnAP8ACrFSgFLsvahlbteLeRdxTuDIXmMA+Dum+8+Grlvp0cZyiKpKomVAHcx5CLy7w3jjwZqzUoJVTVdRW3heV8lY1LELzY+AL85OAP31brjeWaSxtHIoZHUqynoIPIg0C+zxXc0Ud3ZFZAJnj4u4+6I+AGZGRj08ZRy/wMD3s/ey+2aX0kiJGy8MZyWVh7pkw26Tut3JO6e9z8Nd02LtgVIWQMrM2+J5A5L8Pe32395hiKMYYkYQVdsdDhhYNGm6RHw+RPuN4uAcnnhmYjPRvHHTQX6lSpQD73QLeaRZJYY5HVd1WdQxCnmV597J6K76fp0cCBIUWNB0KgCjnzPIfPVmpQSpUqUEqVKl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data:image/jpeg;base64,/9j/4AAQSkZJRgABAQAAAQABAAD/2wCEAAkGBhQREBUUEhQWFBUUFBUVFxgVFB4VFRgYFRgVFBgYFh0ZHiYeHxokGRUVHy8gIycpLS0sFx8xNTAqNSYrLCkBCQoKDgwOGg8PGikkHiQ1LTEvLCkpLi8qLCksLCksKSksLC0pLCwpLCwsLCksKSkpLCksKSwsLCksKSwpLCwpKf/AABEIAL4BCQMBIgACEQEDEQH/xAAbAAACAwEBAQAAAAAAAAAAAAAFBgAEBwMBAv/EAFAQAAIBAwEEAgkRBQgBAwUAAAECAwAEEQUGEhMhMTUHFCJBUXSztNMVFhcjMjM0VFVhcnN1kZKT0SRxgZSyJUJSU5WksdJDY6HERIKDhKP/xAAXAQEBAQEAAAAAAAAAAAAAAAAAAgMB/8QAIREBAQABAwUBAQEAAAAAAAAAAAECAxESMTIzQXEhYSL/2gAMAwEAAhEDEQA/ANxqVKlBK4Xtzw42fdZ91S26gyzYGcKPCa70g6AdSvoDML6KJWlnQIbIPgRyvEMtxRnkvg79Ay220aulo24f2vGO6B3CYHuMN4eSEfxzRgGkS22Cu45FkS8tldEWNWGndCqu4APb8ZCdznGccs4q3pt1ew6lHbXNzHcJLbTS9zbCEq0bxKOh2yMOaBxrldS7qMwDNhScKMscDoUd811pF0ltQvGuHS+WFI7u4gVO1EkwsT7oyxYEmgrW20s4CT8S4liSCC5nUi3XcSfJCjEYZ2AVid0jkORJOK0IGs9u+xjNKED3cR4SqiYsVUqqc0AKyAkKeYznB5jGaIRS3ttqFpDNdrcR3AuMjtZYiDEgYEFSe+aBzrnPJuqTgnAJwBknHeA8NfZpJtJr+7ubwRXccEdvc8FVNqJTgRxyZLF177+DvUFgbekxCVLZ2VbcXMwMiK0UbNIgAB92/tMp3Rgdz05IBbUbIz4az687Gc0qqklzbkICqfsG7gE72MrODje54OcHnV2aW+tbqzSW7jnjuJ2iZRaiIgCKSTO9vselB99A7UJ17WzbhAqcR5GYKpfhqAiNI7M2DgBVPeJJI/gWFIWs2dzqF9c2yzxRRWwtnUPbcVt+VJDvK6yIykYI5HoYj94W07JMZIHCbLCBlO+pVuMu8wVlyCUyMgHnkEcs4LbP7QtckrJCYX4UUwG+JAY5t/dOQBhsxsCCOWB05pcHY9ucAdtWoCsjKPU4YBRDGhA4/eQlf3GqraPd6VwGS5gaOW7tIHRbTcYpJIsfu2ldgFUnA6B3sUGkivDXtJ+rXd5LqbW1vcJbolpHOS1uJiWeWSMjmy4GFFB11PboW0rpNA4RGjG+rCQ4kfhgsqAkFuZVebMAeQo/pN+Z4I5Su7xFDgbwfCtzXmvIndIPLI+c9NJ6bAXQkaUXkO+7iRj2kTl1xh8Gfd3hgcwOgY6K4azbX+m2hlS8hZI3j9rFkEBE0yI2DxDjnITyFBodeE1KVdorq6e/gtra4FuHt55mYwrMSY3hQDDEY98P3UH1ebYvHcNALZmcsqR+2rhixIHEIzwwVV3AOSVQnAPKjGiar2xFvlDGwd43QkNuvGxRgCORGV5Ef+1J83Y1nYyFr2MmZt982Y7pxghscXAYbq4ZcEYHOuWoaFe6Xp8zwXyBLeKSVYxZqFJGXIyXJAJz99Bo1SuVq5KKT0lVJ/iM0tbXahci6s7e1mSE3HbBZ3hE3vKK4AUsvhPfoKe0m1NzFdcKIBBuqEDQCVpXZ0jGCJ03ELSBQzgDKPz5UwbOam80TCVd2aJzFKN0KN8BXyuGYbpR0YHePI948qU7jsd3bySu9/GWmCiTNo26xTG4d0XOAylQVZQCDzBBryPZa+0+1mMN/FuoJZypsyxZgu8e6edjz3fn6c0Gh1KHbOXzT2dvK+N+WCGRsDA3nRWOB4Mk0RoJUqVKBa1vbYW1z2uttcXDiJZjwVQgKzOgzvOvPKGqnsgv8m334IvS1U1HruX7Og84nqpp9neXlxdrFdpAlvMkSqbVZicwxSkli699zyrWYY8eVZXLLlxgt7IL/Jt9+CL0tTsZEvpa+6QtLdeDfUtPL+8bwz8/MVyGx1/8ox/6enpa+NJ2L1C1iEUOpRhAzsN6wVjmRmkbnxv8TGoy4+l48vaWWhXyNYZYGOA+2hpjxDlbhWdyMiTk0WBnkSTjvj52o1Y22r2riGWf9juV3YQC4zLbneO8wGOXh79cNN9VJrq6g9UIl7WMI3u0FO/xo+J0cXljo6TXe52Gv5J0nfUYzIkbxKRYLjdkKs3LjdOUXn81cm3t2/xa9kF/k2+/BF6WvOxrOZLe5cq0Ze/u23XA31zJnDYyMj+Nc/Wdf/KMf+np6WuWmbE39uHEWpqokleVs2CHu5DliMy8hnvVWXH05jy9o+z10otgokdoruZzK1xz4RuWccQbwzvQkcwCRjcwAxI+9uNSNvqGnSCKSbHbg3IgC5zGgyN4gYH76qWUWqSXlxbeqSDteO3fe7RQ73H4vLHE5Y4fh55rvebDX80sUsmpKzw8Tc/YEAHEAVsji8+QFTP67f4tnsgv8m334IvS1z7HV2Zn1CQxvEXvidyQAOvtEHJgCRn+NfPrOv8A5Rj/ANPT0tc9P2Iv4GlMWpIDNJxXzYKctuqnL23kN1F5VWXH05jy9vi62Ml3Y4xGkirdzzF2nbipG8qyrw2ZW9sJA3m90AGAPdZFnsg3xhm06QRvKVvGO5GAXb9nnHc7xA7+envVRC6p2+bT1Rj5WwuN/tBe/KYt3d4nzZzn+FWL/Ym/naJpdSQmBzImLBRhirR8/beY3XPKoilr2QX+Tb78EXpar7FakbjUdRkMUkOUsxuSgBxhJRk7pIwf319es+/+Uo/5BPS1zstiL+GaWWPUow8wjD5sFIxEGC4HG5cmNXlx9InL2u3myLstyFPvl7b3KZlbojFsHD/N7XJhOa+56OWPjsmz8O2t3Cs+5qFk26nNm3ZlO6ueWTjAzXT1D1T5Ti/05fTVS1bYu/uVRZdSjISWOZcWCju4mDr/AOboyOioWsjsgv8AJt9+CL0tUtnNXN1rMzmCWDFhCu7MFDHE8h3husRjnjp7xrv6zr/5Rj/09PS1xg2EvkuDOmpIJGiWEntBcbiszjlxenLHnV3jt+InL2765oNy0s7KJJonktnMfH4ZZUWUPHGcqEAYxNgkZweZrnt5HJFoJEpLyIlmHI5lnWa33iPCSwP31X1mPVLeS2T1Rjbtm44Ge0FG77XJLve+HPveMcun5qsavsVqF1C0M2poUYqSBYKp7hlkXnxf8SioWsnsgP8AJt9+CL0tUdM143WtQE289vu2N0MTqoLZltua7rN0Y558Iqydjr/5Rj/09PS1wGwd8LhZxqSCRI3iBFgmNyRkZgRxfCi86u8dvxE5b/ontds1JdTWzxELwnyWLjuRxInJVShyxEZXeVkYZxkgkV27I3VF94rN/QaA7QRapapE3qkj8S5t4MdoouOPIse974c43s47+KtapsbqFzDJDLqamOVGRwLBASrDBweJy5VC33bbfuEUep18cKo9xH4B/wCrQ99oWutW0/NtcW+4LznOqgNmFeS7rNzGO/4aursZfgAeqMfIY6vTvf8A5a4vsFfGaKb1RTfg4m4e0Fx7aoRsgS8+Qq7w2/ETlv8Auwl2QNmpb6GNId3Ks5O8277qN4wwyrDuSwPRvcu5ZTzoptAmLC4B6RbSj7om8OTSttONUsrSW49UIpOEoO72gq5yyr08U46fBV+72Z1KWN431KMq6sjf2eoOGBU4PG8BNQsN2Y25aOxtk9T719y2gXeVI91sRqMrmQHBxnoon7IL/Jt9+CL0tVLTYS+ijSNNRTdjRUXNgpO6gCjJ4vgAqjtJpl9ZWzXBvY5QjRgp2kqbweRIz3XEOPdeCtNsP6z/AN/we0/b4SXMMD2l1A05cI0yoEJjRpGHcuT7lT3qac0g3o/tTTPrrvzWStArmePHLZ3DLlNyJqPXcv2dB5xPVrYP4RqXjcfm1vVXUeu5fs6DzierWwfwjUvG4/Nrervin1E8lONSpUrFsVNm+tdU+lZ+b010qbN9a6p9Kz83pqNB7UpV9k/T+9OTzIyIJmHIkHBEeDzBqeydp/8AnN/LzejoPdG641D6iw/+TTTWa6Xt/ZLqd7KZTuSQ2aqeBLklO2N7lw8j3S9I79MHsnaf/nN/LzejoGqpSr7J2n/5zfy83o6nsnaf/nN/LzejoPB18fs1fOWpYv7y6GoXYR5d8PJ2sha53CRbKYwFVe1iplz7tunOaM6HrUV5rLywFnjWwVCxjdBvdsFt3u1HPBBp4xQZPqV7ILYG3l1I+3Woma4EygEiXihSi8YdC74jBQdzjv0W2Y2iMM+7M1wySW8AizHcyqZeNdLJzkTfBwYhl8cgO8BWhYqYoMrG1l9K0bsZIUWfO8LOQ4je1uCVliB7rdlVF5EgEjmcUeuNqbnh2uVMLMg7ZbtWSYJNw4pFhVF54bfbugTjcK5zTtipigzy62q1ANKEj7oM4KdrORBi5ihiO/nEu/CzvyxjGeQBotstrF49y0dyAycOYhhA0WGhuXt15liDvxqsmPu5U24pUi25d2k4On3Uyxyywl0MIUtE5jbG9KDjKnpFB02y+EaZ4+PNrmjuqX4ggkmYEiKN5CB0kIpYgfPypSvry5vLmy/YLiBYLrjO8pi3QvBmj/uSMc5kHepg2w6uu/FbjyT0Aq22xupEV10u4KuoZTx4BkMMg85PAa6eum8+Srj8+39JRfZz4Hb+Lw/0LRKgzbbPaG6eKDf06ePF9ZsCZoTvMs6FUG655seQJ5c+dMHrpvPkq4/Pt/SV72QB7TbfaNh5xHTRQK3rpvPkq4/Pt/SVPXTefJVx+fb+kppqUCBtXe317Zy266bMhlAUM08G6O6VsnEme9T8K9qUEpU7J/Vc307fy8VNdKnZP6rm+nb+XipALv8ArTTfrrzzaWn+kC/600366882lp/rXW72Wl2wiaj13L9nQecT1a2D+Eal43H5tb1V1HruX7Og84nq1sH8I1LxuPza3rt8U+uTyU41KlSsWxU2b611T6Vn5vTXSns4f7U1T6Vn5vTVxB4R99As9jPqq3/dJ5WSmfFK/YzYepVv+6TyslM++PCPvoEhdora01i+7Znjh34LLd4jhN7d7YzjPTjeH30X9kPTfj1t+cv60bkgRjlgpPzgE/8AvXz2pF/gT8I/SgDeyHpvx62/OX9ansh6b8etvzl/WjPakX+BPwj9KnakX+BPwj9KATBt7p7sFS9t2ZiAAJlJJPIAc6P0o9kK3jFjlVQHtiz5gAH4TD4Kaw48I++g+6leA17QSpUqUEpX7H3vFx9oX/nMlNFK/Y+94uPtC/8AOZKBooPtj1deeK3HknouTQfbBx6nXfMfBbjv/wDpPQWNnPgdv4vD/QtEaGbOOO07fmPeIf6Fojvjwj76ChruhR3kXCl3t0Ojgo5Rg0ZDKwZeYIIzQf2PYfjF9/PTf9qZ98eEffU3x4R99Asex7D8Yvv56b/tU9j2H4xffz03/amffHhH31N8eEffQZ/tVsutpAs0Vxeb63Fqo37yV1w9xEjAqWwQVJFaCKV+yKw7R6f/AKmz85hpn4g8I++g+qVOyf1XN9O38vFTXSp2T+q5vp2/l4qQC7/rTTfrrzzaWn+kC/600366882lp/rXW72Wl2wiaj13L9nQecT1a2D+Eal43H5tb1V1HruX7Og84nq1sH8I1LxuPza3rt8U+uTyU41KlSsWzMtoThdocfF4PNTRDXdg7OOzZ4bOMybsfMRGRgpZBI6pnu2VC7Be+VAoftF7naHxeDzU1pFr7hfor/wKDPdjtjLCZZgbZJEjm3I3ktzBIyFEYll3VGN5mAYAZA+9i9jbTvicX4T+tMle0C17G2nfE4vwn9ansbad8Ti/Cf1plqUC17G2nfE4vwn9ansbad8Ti/Cf1plqUGZbV7DWySxx21tDvNFLIVYRqm7CUyd6RHO8TIigYx0kkYq36x7BtMaYW6FmtXlV2jCPkxs6kheQIyOjwU56toUF0oW4hSUKSQHXOM8jj946R36r63bLHYTogwqW0qqPABGwA5/NQfOxhzp1mT8Ut/JJRmg2xfVtn4pb+SSjNBKlSpQSlfsfe8XH2hf+cyU0Ur9j73i4+0L/AM5koJ2TR/ZVz9FB98iCg21WwdnGsQgtYxJLLwlURoQ5Ks/dGXIVQqMxIBPLGDRrsmdVXP0U8olG9S0qK4TcmQOuQ2DywV5ggjmCPCKBO2W2EsZYN6S1jLiSRGDRqpRomMbJ7Wd0gMpww6QR+6jHsbad8Ti/Cf1oxpOkRWsQigQJGud1QSQN4ljjJPLJP31doFr2NtO+JxfhP61PY2074nF+E/rTLUoFr2NtO+JxfhP61PY2074nF+E/rTLUoMw2y2Ms4WTdthHEY5WLw2puWMylOHGww2FILt0DO77od+xrGxdl6jyz9qQpN2k8uUBG7Jwi2Vyc8m6K0ege3XVd74pP5NqAho5/Z4vqo/6RQDsn9VzfTt/LxUf0f4PD9VH/AEigHZP6rm+nb+XipALv+tNN+uvPNpaf6QL/AK00366882lp/rXW72Wl2wiaj13L9nQecT1a2D+Eal43H5tb1V1HruX7Og84nq1sH8I1LxuPza3rt8U+uTyU41KlSsWzMtovc7Q+LweamtItfe1+iv8AwKzfaL3O0Pi8HmprSLX3tfor/wACg61KlSglSpUoJXhNe1xu4N9GTJXeVlyDgjIIyPnGaDlBq0MhISWNiG3CFkVjvYJ3eR91gE46eRodr+qRPb3USyxtItvNvIHUuuEb3Sg5H8RQaDZK5jEJTtQPbmMJuxNGHWOKeLMjDLZPGyFHJcHmd6q97se0PbFyzqxaO+dk7oqvGjyGiHQG7kqeXdA+EcwKbCa/bvaWsCTxNMlpb70ayKZFxEmcqDnl3/BTTWPaLp00unWMUVm9o9usdwbsCMruiMuWhOSXeUMAVZcDeOc4rSdj7559PtJZTvSSW0LucAZZkVmOBy6SeigMVKlCtqrxobG6kjO68dtO6nwMkbsp5/OBQFM0sdj4+0XH2hf+cyVw03QLuSCOQ6ncgvGjECK3xllBP/i+egmyGzlxJb3G5qNxH+2XydzHCckTyKXOY8gk90cEczyxQEdv9pLaawu4Yp4nljVd5FkDMMSoDkA948j4O/Tn22m8V31yuMjeGRnkMjvZrG9rNIn9TIIGsRB2gY2knLIY3C+1kQFSXbilgzbwGOecmnC52LmPFCpaZMjyJKVYTyFrmO5CyMF7lQE3cjezhfc4oHRrxA4QuocjIXeG8R8w6e8a7Ulz7HyzXiXcvDDq9uTGrFkIi4me63A28N9WXvErgjBpzWg9qVKlBKlSpQSge3XVd74pP5NqOUD266rvfFJ/JtQENH+Dw/VR/wBIoB2T+q5vp2/l4qP6P8Hh+qj/AKRQDsn9VzfTt/LxUgF3/Wmm/XXnm0tP9IF/1ppv1155tLT/AFrrd7LS7YRNR67l+zoPOJ6tbB/CNS8bj82t6q6j13L9nQecT1a2D+Eal43H5tb12+KfXJ5KcalSpWLZmW0XudofF4PNTWkWvva/RX/gVm+0XudofF4PNTWkWvva/RX/AIFB1qVM1yt7lZBlGDDLLkHIypKsP3ggj+FB1zUqjrkMr20ywNuytE4jbOMOVIU573Pv96kufQLtlAtUmtV9u3lmueKzAxxdyCJG4e+ysu+GYjumwpag0KpXGzHcL3JTuV7knJXkO5JBIyOjpPRXs9yqAF2CgsqjJxlmIVQPnJIA/fQdaG7SfArjxebybVctbxJV3o2DqSQGU5UlSVOCOR5gj+FU9pfgVx4vN5NqAds91PB4hF5Ba6bAdVWPidv5Na+NnuprfxCLyC197AdVWPidv5NaA/QXbbqy98UufJPRqgu23Vl74pc+Segt6B8Eg+pi/oWg3Y+94uPtC/8AOZKM6B8Eg+pi/oWg3Y+94uPtC/8AOZKCdkzqq5+inlEpnpZ7JnVVz9FPKJTPQSpVS91aKH311TuHk7o47hCgZv3Aug/+4VaVsjI79B7mvM1Q1+yea1mjibcd42VWyRgkY5kcx4MjmM5FJs+xs8gHCjis1xOTFHKXR8rbgRyHAAVzEwbh4O705LNQaCDXtc7cdwuV3eQ7kHIXl0cvB0V5c3KxozuQqIpZmPQFUZJPzACg60D266rvfFJ/JtRsGgm3XVd74pP5NqAho/weH6qP+kUA7J/Vc307fy8VH9H+Dw/VR/0igHZP6rm+nb+XipALv+tNN+uvPNpaf6QL/rTTfrrzzaWn+tdbvZaXbCJqPXcv2dB5xPVrYP4RqXjcfm1vVXUeu5fs6DzierWwfwjUvG4/Nreu3xT65PJTjUqVDWLZnd9pr3MmuwxAGSWK2RQTgFmtsDmeijUWu6gqgepnQAPhsXe5eCh0Osiz1O/aaK4KzG1KNFayzKwSEK3ONCOR5UU9kK3/AMq8/wBPuPR0Fe91zU2jYR6dw3/usbuJwDnPNeWQeg8wcHkQaGbG7RXrWUTx6fxFl35t7tqOMEyyPI2FOSBliACScYyaNnsg2/8AlXv8hcejr67HFs8elWiSKyOsKhlYFWB58iDzB/fQfHrg1D5M/wB7F+lKC9kS77bM/acvAL9pgcZO1RIG3Qwkxje4pZC/ufcr0jJ1Y1m40CY3PqVxU7TAF5nhnjmPtguLfezu44g93jO7y+egYRtBqHyZ/vYv0oNtdf3k1q4m05ljRkmkK3seSkDrM4G7gglUI5Hv1oAoVtb1fd+Kz+TegWtm9Zv0tYlXT+IgReGxu4lPCxmIMMe6CboJ5ZxnAzVrU9U1CaCWP1NxxI3TPbkRxvqVz0fPR7Zj4FbeLw+TWidAE02yaHTI4nGHis0jYA5G8kQU8/3g1z2A6qsfE7fya0W1P3iX6t/6TQnYDqqx8Tt/JrQH6C7bdWXvilz5J6NUF226svfFLnyT0FvQPgkH1MX9C0G7H3vFx9oX/nMlGdA+CQfUxf0LS3YaDqNsZVgltOHJcTzjiRSFxx5GlwSrgct7FAV250yS50+eKFQ0jqu6CwUEh1bGTyHIGqvrg1D5M/3sX6V5wdX/AM2w/Jm9JU4Or/5th+TN6SgWdtbi5cRTz2Dx8E7kZS7jYrNPLbrFJgciVkReRBHdHPRTLHr+o4GdMyccyLyIDPfwOeB/GquqaDqV0ixzTWYjEsMjcOKUP7TKkuAS5HPcx0U50Cx64NQ+TP8AexfpSfYdkK57daTtSdknftZA06i04kfJVikI3d8sJQT/AHiQP7orVzWbWGhz8ZNKZ4ja2nAug4VuO8QmdoYW/uhg8XdOOkAcsk0DENoNQ+TP97F+lANttdv+1JC9m0EW6yS4uIZd6OUcIgA4IbugQwPI9IYcq0YUsdk3qq5/cnlY6Dxde1ADHqZ/vYv0qjr97qNzazwDTd0zQyRBjeRkDfUrkjHz071KCtp0JSGNW6VRFP7woB/4pd7J/Vc307fy8VNdKnZP6rm+nb+XipALv+tNN+uvPNpaf6QL/rTTfrrzzaWn+tdbvZaXbCJqPXcv2dB5xPVrYP4RqXjcfm1vVXUeu5fs6DzierWwfwjUvG4/Nreu3xT65PJTjUqVKxbFm+23CXMsEdpdXDQ8PfMKIVHEXfUd06nOD4K+PXvJ8m3/AOXF6WvnZsf2rqn0rLzemrFAr+vaT5Nv/wAuL0tT17SfJt/+XF6WmjFTFAr+vaT5Nv8A8uL0tVtDmluNVe4a1nt4xZLCDOqqS4mZ8DdZu8as6htJdduS21rbRS8GOGR2kuDF78ZMAARtn3s9+vPVPVfiNr/PN6Cgaqp6vYce3lhzu8WKSPOM431K5x82aBeqmq/EbX+eb0FT1U1X4ja/zzegoKuzTXVtepZTzRzRrZcRCkHCYcOSOEAnfbPI/NTnWbNqOo+q6ntS34vaLjc7cO7uceMlt7g9O9gbuPnz3qYPVTVfiNr/ADzegoGDU/eJPq3/AKTQnYDqqx8Tt/JrVG4vtUdGXtK2G8pXPbzHGQR/kUZ2W01raxtoHwXhgijbdORvIiqcfNkUBSgu23Vl74pc+SejVBdturL3xS58k9Bb0D4JB9TF/QtX6oaB8Eg+pi/oWr9AsbaXMwezihmaDj3Rjd0VWbdEM0mBvqR0oO9U9at18qXX5dv6KvNr/hWmePHza4pooFj1q3Xypdfl2/oqnrVuvlS6/Lt/RUz1KBY9at18qXX5dv6KrOh7Lm3uJJ5LmW4kkjSLMoRcJGzuoAjVe/I1HqlBKV+yb1Vc/uTysdNFA9ttJkurCaGHd4jqu7vHdXKurczg49zQHKlJmo7U6hbKsk9nbrGZYo2KXhdhxZEiBA4Izzbw05A0HtKnZP6rm+nb+XiprpU7J/Vc307fy8VIBd/1ppv1155tLT/SBf8AWmm/XXnm0tP9a63ey0u2ETUeu5fs6DzierWwfwjUvG4/Nrehmu6lFDrchlljjzp0AHEkVM/tE/RvEZocZoFmmkh1bgcd1d1jmtiu8qLHkb6sfcoO/VzHlpyRO/HO2tVqVlw1AfLr/m2no6ubHaZc3tms7apdgs8y9wIN0iOR41I9qPSFB6e/WWWFx6tccpl0Gtm+tdU+lZ+b010m2/Y9dJJJU1K8DzbnEb2jLcNdxc+094cuVAdfE9pewwvq1wkckEsheU2693G8ahQWiC8w5OOnlUyb3Z23ZqFSst9UR8uv+baejq5sfYXN7DJKdUusLcTxKY+AVZI3Kq3vR5kc+RxVZYXHq5jlMug9pHXN/wCLWH/N3TRSbF2P5FleVdSvRJIqK7Ygywj3twH2nHLfb76CbTRz2dzbRtqtwkc6z7zym3XBiVSoBMQHMt36mTf8dt2abUrLfVEfLr/m2no6sbJ2txetdY1W5ZIZxEjR8Aqy8ON8kiIgnLEcvBVZYXHq5M5ehibr1Ps6TziOmik09j6TjCb1SveIIzEG9ozuFg5X3nHugD/Cg+1lrcWRtSdVuQk1xwnaTgAKvClkyCYgAcoBz8NR1U0qpWW+qI+XX/NtPR112ajnvLm5jXVrh44VgKvEbdsmUOWBIiK8t0dHhq8sLj1RM5ejTap6xpwuLeWEkqJopIiR0gSKUJHzjNAPWhP0eqt7z+o9DQPbGwubKGOUapdYa5t4mMnACqkrhXYnhDGAc5PKoWNW+yl8iKi6o4VVCgdqQdCjA/u+AV9+tu/+VH/k4P8ArSv6oj5df8209HU0R57q/eCPVp5I1tll34jbsd8yshUlYiuN0A46edXlp2TeomcvRZ2l0K8W4sA2ou5a7IQ9qwjcbgTneAAweQIweXdZ71H/AFt3/wAqP/Jwf9aq3uwjO8Rk1S7LRvvxZMAIfdZMqOFzO6zD+ND9s9LurKxluE1O7LR7nuxBu91IiHOIgeQYnp71Qsa9bd/8qP8AycH/AFqetu/+VH/k4P8ArSw2oDJ/t1/zbT0dfGnzzXF/FbxavNIjQTyMY2t3ZWjaJVHcxkAHfbpHeq7p2TdEzluw1rMV9ZiGQ6g0ytdWsTI1rCgKzTJG3NRkcmPRT1SXqGwTyhVl1O8IEiOoPAHtkbCRCPaeZDKDj5qr7T6Fc2tlcTpqd4zQwySKGEG6SilgDiEHGRULPlSsqh1PKqTrjglVJHFtORIBI5x+GvmC8llvba3i1eaVZuOXMbW7svCjDrjdjOMnPSO9Wl07JuiZy3Y39kb4D/8As2XnUNM4pL1PYVpE3J9UuypZGAYwKN5GDrj2ocwyg/wqats3cRW8sq6neExxSOARBglULDOIejIrNZ1pU7J/Vc307fy8VJ+mayZIInfW3V3ijZl4lqN1mUMy4KZ5Ekc/BXt80U6cObWmkjJUlGmtQG3GDgHdQHpUdBrWaWTO6kG7/rTTfrrzzaWn+s1OrQzarpoimikIluyRHIrkA2snTuk8q0rNNXuNLtVLrSIZTmWKOQgYy8ascdOMkdHM1w9bdr8Wg/JT9KJVKyaBvrbtfi0H5KfpQXsYqBpygcgJ7oADkABcSjApsrP7vZl7NoYoby+WOe4kHcNAEiLiWc+6hLHLAgD9/Md8GfRNLeGe7ZiSs0ySIWfeOOFGrDH90BgQB4KEavZpLrVssiK69pXRw6hhkS2/PB7/ADNKz3tykKTSXd7w5eE0YimgmmKS7+Mxra53u5XkMjLEb3I017K7OEvFey3M08jQFVDyRyRqkxSQ7rRxJn3K86A5627X4tB+Sn6UE7HKBYLlVAAGoXoAAwABMwAAHQKbaU49hGRpDDfXkKyyyTFEMO6GlYu2N6EnGT3zQdI9Jk9VWm4RWMR4EglB4hKqCHUnIRd0BVUYyWY9NcNprVJNU05ZEV1KXp3XUMvJI8cjyqtZaNLLcTwjUdRUwcPLNwAH4gYgp7RkgbpGfDnwUUsNjSlzHcS3dzcNCsioJjFujigBj7XGpzgDv0BL1t2vxaD8lP0oLsTAqXOpKiqii8XCqAqj9ngPIDlTYaVbrYwiaeaK9u4OM4kdIeEV3gipkBombO6g5ZoPuHSJRqpnCBYjEyM3Ezv54e73PSGUqRj3IHMc2NV9uoFefTFdQym/5hgGB/Z7jpB5UtLqbHgjt7Ug9wG4aMbZW3lm7XKN7ThTnmSTy6ObEAtcWxB40Mst7dT8CTiokhi3N7dZMnciU+5du/36AuNm7X4tB+Sn6UB2ZtEj1XUVjRUUJZdyihRzSXPIcqbxSZtRoPCle8S5uYOK0CT8Jowqop4YkIkic4XfyeY5ZPeoCM+z0zanHdcVTGiSJwyh3lDqoIQg4OXG8SRnkBzAqr2RYw0FqrAMG1GxBBGQQZ0BBB6RjvUs2ktzJllvbwRII2kZ57dXCTEmIohte6Jj3WwSMlt0ZIq/oez8t20TXV1cMim3vIkNxDIGAYyR8RVt0YYKjmCQckA8qBy9bdr8Wg/JT9KX7Gyji111iRIwdNjJCKFGe2ZBnA7+AKcRSntds6S7XkVxNBKsCxHckjijMYcuWkaSN8Bd9mJA6F5Amgs63s6817b3Cbg4WAXZ23lUPvOqpgo2+vc5JBXpGaq9lMf2TP8AOYB//eGli0lu5FL9t3iKgQSiS4t0kDyR8UBENr3QwydO6TvclypFWdD0RtVgfi3t7wcxZSRogzEKk3dL2urKuShU5yw58gRQPXrbtfi0H5KfpQCXToodatRFGkebO8zuIEz7Za9OBThQLXdle2ZopluJ7eSJJIw0JTmshRmDcRG78a9FBV2q2blubi2kjZMQk7yyAMozJC++AUbLYjZeRQ90DvciDY7IPVN94pP5NqX9otKurYRlL69l33C44kCuSSAFjXtYlnILHvABGJIoje7BPNE8UmpXzJIrIykwYKsCCDiDvg0BXTtnbUwxk20Hvaf+FP8ACPmoJq+mxQ6tpvCijj3he53ECZxCuM4AzTjbxBFVR0KAoz08hig+0Oy4u5IZBPNBJAZNxoSgPtqhWB30YdA8FB97T6ELyJYmWNl4sZffGfa1YM4TlyLKN3vcmPOum0q4sbkDvW83k2pS1jTriCeFO371kkOGbi26so57zhe1j3CABmZioAYYyTiu9ls3LdLcRvqF9upLJbsN6A7wCrk+8DGQ+MUBPZDQLZtPtGa3hJNrbkkxISSYkJJOOmi3rbtfi0H5KfpVjS7BYIIoUJKxRpGpPSQihBnHfwKtUFK30SCNg0cESMOhljVWGeRwQM9FXMV7UoJUqVKCVymtlfd3lDFG3lyM7rAEZHgOCRn5661KAbb7OW0bFkgiVi4kJWMA74yQ3IdI3m/EfDVy1tVjXdRQigkgKMAbxLHAHhJJ/jXapQShesa+tuVXhyyuys4SFN9gibu8x5jkCyjHSSRgGilC9Y2ejuSrO0iMqsm9FIY2KPjfQlf7p3V+cYGCKAfcbR20Mct3uNkyrbOeSszI5jX3bBQAXPMkdNFtH1VLmFJo8hXBwGGDyJU+EdIPMEg9IJFD02NhDMS0rK0om4bSZiDhxJkKR4RzGe+aJ6Zpq28SxR53EyFDHe3VySFBP90A4A7wAHeoLdSpUoBLbL2xUqYhgq6dJ6Hk4zY58jxO6yOYIGMUVAr2pQSuVxbrIjI6hkdSrKwyrKwwQQekEGutSgoS6HA0iStDGZIwAjlAWUDOApxyxk48GTX1p+jQ2+9wYo4t85bcQLvHnjOP3n7zV2pQSq9/p8c8bRzIskbY3kcbynBBGQfnAP8ACrFSgFLsvahlbteLeRdxTuDIXmMA+Dum+8+Grlvp0cZyiKpKomVAHcx5CLy7w3jjwZqzUoJVTVdRW3heV8lY1LELzY+AL85OAP31brjeWaSxtHIoZHUqynoIPIg0C+zxXc0Ud3ZFZAJnj4u4+6I+AGZGRj08ZRy/wMD3s/ey+2aX0kiJGy8MZyWVh7pkw26Tut3JO6e9z8Nd02LtgVIWQMrM2+J5A5L8Pe32395hiKMYYkYQVdsdDhhYNGm6RHw+RPuN4uAcnnhmYjPRvHHTQX6lSpQD73QLeaRZJYY5HVd1WdQxCnmV597J6K76fp0cCBIUWNB0KgCjnzPIfPVmpQSpUqUEqVKl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6" descr="http://faculty.kfupm.edu.sa/coe/ashraf/RichFilesTeaching/COE022_200/Chapter4_1_files/jk-flip-flop.gif"/>
          <p:cNvPicPr>
            <a:picLocks noChangeAspect="1" noChangeArrowheads="1"/>
          </p:cNvPicPr>
          <p:nvPr/>
        </p:nvPicPr>
        <p:blipFill>
          <a:blip r:embed="rId2" cstate="print"/>
          <a:srcRect l="34047" t="60188" r="31905" b="7403"/>
          <a:stretch>
            <a:fillRect/>
          </a:stretch>
        </p:blipFill>
        <p:spPr bwMode="auto">
          <a:xfrm>
            <a:off x="6019800" y="2438400"/>
            <a:ext cx="2449286" cy="1905000"/>
          </a:xfrm>
          <a:prstGeom prst="rect">
            <a:avLst/>
          </a:prstGeom>
          <a:noFill/>
        </p:spPr>
      </p:pic>
      <p:pic>
        <p:nvPicPr>
          <p:cNvPr id="4098" name="Picture 2" descr="74LS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3781350" cy="3352800"/>
          </a:xfrm>
          <a:prstGeom prst="rect">
            <a:avLst/>
          </a:prstGeom>
          <a:noFill/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9488" cy="609600"/>
          </a:xfrm>
        </p:spPr>
        <p:txBody>
          <a:bodyPr/>
          <a:lstStyle/>
          <a:p>
            <a:r>
              <a:rPr lang="en-CA" smtClean="0"/>
              <a:t>Writing report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CA" dirty="0" smtClean="0"/>
              <a:t>All the diagrams</a:t>
            </a:r>
          </a:p>
          <a:p>
            <a:pPr>
              <a:buFontTx/>
              <a:buChar char="•"/>
            </a:pPr>
            <a:r>
              <a:rPr lang="en-CA" dirty="0" smtClean="0"/>
              <a:t>Functional tables</a:t>
            </a:r>
          </a:p>
          <a:p>
            <a:pPr>
              <a:buFontTx/>
              <a:buChar char="•"/>
            </a:pPr>
            <a:r>
              <a:rPr lang="en-CA" dirty="0" smtClean="0"/>
              <a:t>Logic diagrams</a:t>
            </a:r>
          </a:p>
          <a:p>
            <a:pPr>
              <a:buFontTx/>
              <a:buChar char="•"/>
            </a:pPr>
            <a:r>
              <a:rPr lang="en-CA" dirty="0" smtClean="0"/>
              <a:t>ICs being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ABA6FC-5B14-40A9-8274-5A45610D0C8B}" type="datetime5">
              <a:rPr lang="en-US" smtClean="0"/>
              <a:pPr>
                <a:defRPr/>
              </a:pPr>
              <a:t>2-Dec-15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226: Digital Logic Design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D175C-AA1A-4FED-829C-386C3D3EDC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CA9145-A3C4-4022-B990-A03E3B455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11906</TotalTime>
  <Words>318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Default Design</vt:lpstr>
      <vt:lpstr>1_Custom Design</vt:lpstr>
      <vt:lpstr>2_Custom Design</vt:lpstr>
      <vt:lpstr>CSE 226: Digital Logic Design Lab Latches and Priority Encoder  United International University</vt:lpstr>
      <vt:lpstr>Objective</vt:lpstr>
      <vt:lpstr>Clocked S - R Latch</vt:lpstr>
      <vt:lpstr>D Latch</vt:lpstr>
      <vt:lpstr>Ripple Counter: 4-bit Upward Counter</vt:lpstr>
      <vt:lpstr>Ripple Counter: 4-bit Upward Counter</vt:lpstr>
      <vt:lpstr>7476: Dual J-K Flip-Flops With Preset And Clear </vt:lpstr>
      <vt:lpstr>Writing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Winter</dc:title>
  <dc:creator>Salekul</dc:creator>
  <cp:lastModifiedBy>user</cp:lastModifiedBy>
  <cp:revision>314</cp:revision>
  <dcterms:modified xsi:type="dcterms:W3CDTF">2015-12-02T06:45:41Z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TC025753819991</vt:lpwstr>
  </property>
</Properties>
</file>