
<file path=[Content_Types].xml><?xml version="1.0" encoding="utf-8"?>
<Types xmlns="http://schemas.openxmlformats.org/package/2006/content-types">
  <Default Extension="bin" ContentType="application/vnd.ms-office.activeX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2"/>
    <p:sldMasterId id="2147483651" r:id="rId3"/>
    <p:sldMasterId id="2147483652" r:id="rId4"/>
  </p:sldMasterIdLst>
  <p:notesMasterIdLst>
    <p:notesMasterId r:id="rId14"/>
  </p:notesMasterIdLst>
  <p:handoutMasterIdLst>
    <p:handoutMasterId r:id="rId15"/>
  </p:handoutMasterIdLst>
  <p:sldIdLst>
    <p:sldId id="261" r:id="rId5"/>
    <p:sldId id="372" r:id="rId6"/>
    <p:sldId id="387" r:id="rId7"/>
    <p:sldId id="386" r:id="rId8"/>
    <p:sldId id="379" r:id="rId9"/>
    <p:sldId id="385" r:id="rId10"/>
    <p:sldId id="380" r:id="rId11"/>
    <p:sldId id="383" r:id="rId12"/>
    <p:sldId id="384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D1F1"/>
    <a:srgbClr val="292929"/>
    <a:srgbClr val="993300"/>
    <a:srgbClr val="003399"/>
    <a:srgbClr val="00660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7" autoAdjust="0"/>
  </p:normalViewPr>
  <p:slideViewPr>
    <p:cSldViewPr>
      <p:cViewPr>
        <p:scale>
          <a:sx n="70" d="100"/>
          <a:sy n="70" d="100"/>
        </p:scale>
        <p:origin x="-1386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52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CC8787A-F712-465C-9E76-A4DAD541F8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93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538DA23-CBDD-49A8-AD0F-3756E6B38F4B}" type="datetimeFigureOut">
              <a:rPr lang="en-US"/>
              <a:pPr>
                <a:defRPr/>
              </a:pPr>
              <a:t>8/23/2016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4001232-B730-4BF5-9A3A-D12F1C205E1F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94790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800px-UIU_Campus_3582FAB2.jpg"/>
          <p:cNvPicPr>
            <a:picLocks noChangeAspect="1"/>
          </p:cNvPicPr>
          <p:nvPr userDrawn="1"/>
        </p:nvPicPr>
        <p:blipFill>
          <a:blip r:embed="rId3" cstate="print"/>
          <a:srcRect b="12509"/>
          <a:stretch>
            <a:fillRect/>
          </a:stretch>
        </p:blipFill>
        <p:spPr>
          <a:xfrm>
            <a:off x="4953000" y="0"/>
            <a:ext cx="4191000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7" descr="UIU_Logo.gif"/>
          <p:cNvPicPr>
            <a:picLocks noChangeAspect="1"/>
          </p:cNvPicPr>
          <p:nvPr userDrawn="1"/>
        </p:nvPicPr>
        <p:blipFill>
          <a:blip r:embed="rId4" cstate="print"/>
          <a:srcRect r="3378"/>
          <a:stretch>
            <a:fillRect/>
          </a:stretch>
        </p:blipFill>
        <p:spPr bwMode="auto">
          <a:xfrm>
            <a:off x="0" y="381000"/>
            <a:ext cx="48768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2797175"/>
            <a:ext cx="7239000" cy="1470025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4267200"/>
            <a:ext cx="6019800" cy="1752600"/>
          </a:xfrm>
        </p:spPr>
        <p:txBody>
          <a:bodyPr/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en-US" noProof="0" smtClean="0"/>
              <a:t>Sub Title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A6BE43-7AAA-4FE4-9956-41811F4B9B7E}" type="datetime5">
              <a:rPr lang="en-US"/>
              <a:pPr>
                <a:defRPr/>
              </a:pPr>
              <a:t>23-Aug-16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226: Digital Logic Design Lab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E49B09-169C-4EC2-8F44-1920E2E034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6A3742-8DFA-4535-A1F3-32CF22757A04}" type="datetime5">
              <a:rPr lang="en-US"/>
              <a:pPr>
                <a:defRPr/>
              </a:pPr>
              <a:t>23-Aug-16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226: Digital Logic Design Lab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8CE855-2DDD-4862-935A-7859061160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381000"/>
            <a:ext cx="196215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81000"/>
            <a:ext cx="573405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C30AA-F987-47F7-BE72-D9CD3E19A03D}" type="datetime5">
              <a:rPr lang="en-US"/>
              <a:pPr>
                <a:defRPr/>
              </a:pPr>
              <a:t>23-Aug-16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226: Digital Logic Design Lab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4415F3-3A6D-4E10-ACBC-FAC6B00C3F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C97F73-EAAD-4F25-9900-9D2E29D1D673}" type="datetime5">
              <a:rPr lang="en-US"/>
              <a:pPr>
                <a:defRPr/>
              </a:pPr>
              <a:t>23-Aug-16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226: Digital Logic Design Lab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16993F-9E19-4DBE-930D-F648E6C423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328848" cy="6096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066800"/>
            <a:ext cx="7772400" cy="5029200"/>
          </a:xfrm>
        </p:spPr>
        <p:txBody>
          <a:bodyPr/>
          <a:lstStyle>
            <a:lvl1pPr>
              <a:buSzPct val="115000"/>
              <a:buFont typeface="Arial" pitchFamily="34" charset="0"/>
              <a:buChar char="•"/>
              <a:defRPr sz="2400"/>
            </a:lvl1pPr>
            <a:lvl2pPr>
              <a:buSzPct val="80000"/>
              <a:buFont typeface="Courier New" pitchFamily="49" charset="0"/>
              <a:buChar char="o"/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1588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ABA6FC-5B14-40A9-8274-5A45610D0C8B}" type="datetime5">
              <a:rPr lang="en-US"/>
              <a:pPr>
                <a:defRPr/>
              </a:pPr>
              <a:t>23-Aug-16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324600"/>
            <a:ext cx="3657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226: Digital Logic Design 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3246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AB846E-5CBC-4A6E-B99A-EBEC8E0210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9D23D-F08B-47DD-B658-0C6E4B51ECDA}" type="datetime5">
              <a:rPr lang="en-US"/>
              <a:pPr>
                <a:defRPr/>
              </a:pPr>
              <a:t>23-Aug-16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226: Digital Logic Design Lab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A302BE-8966-4A66-B21A-BE438D48FE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1265238"/>
            <a:ext cx="3638550" cy="4221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2550" y="1265238"/>
            <a:ext cx="3638550" cy="4221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A15BAB-3E81-46E5-969B-69188E5E417E}" type="datetime5">
              <a:rPr lang="en-US"/>
              <a:pPr>
                <a:defRPr/>
              </a:pPr>
              <a:t>23-Aug-16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226: Digital Logic Design Lab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74084A-E03C-488C-91BE-A99216FF5B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312865-3F8A-432F-B74B-8CD5B8725ABB}" type="datetime5">
              <a:rPr lang="en-US"/>
              <a:pPr>
                <a:defRPr/>
              </a:pPr>
              <a:t>23-Aug-16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226: Digital Logic Design Lab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5E8FA3-7D7C-48EF-9326-039A9C1CF0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B10C87-415A-4899-84F3-58A5FAE700E9}" type="datetime5">
              <a:rPr lang="en-US"/>
              <a:pPr>
                <a:defRPr/>
              </a:pPr>
              <a:t>23-Aug-16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226: Digital Logic Design Lab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8CE1A7-0CA3-47A8-B529-9F0D970A31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2D54DC-0C00-47BB-995F-AB81F5679CDC}" type="datetime5">
              <a:rPr lang="en-US"/>
              <a:pPr>
                <a:defRPr/>
              </a:pPr>
              <a:t>23-Aug-16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226: Digital Logic Design Lab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D682E2-19B1-4079-A804-10D849548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63BD0F-D575-4DAF-B38D-7902879A0125}" type="datetime5">
              <a:rPr lang="en-US"/>
              <a:pPr>
                <a:defRPr/>
              </a:pPr>
              <a:t>23-Aug-16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226: Digital Logic Design Lab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A8C4A4-47B1-40B9-903A-E439094AD2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E1D94E-5D62-48FE-A1F1-1FDD61A154AC}" type="datetime5">
              <a:rPr lang="en-US"/>
              <a:pPr>
                <a:defRPr/>
              </a:pPr>
              <a:t>23-Aug-16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226: Digital Logic Design Lab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F4958-2EB8-4C0A-AC63-32AA9B4EDF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1A0774-39DE-4CBF-B193-951539BA7193}" type="datetime5">
              <a:rPr lang="en-US"/>
              <a:pPr>
                <a:defRPr/>
              </a:pPr>
              <a:t>23-Aug-16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226: Digital Logic Design Lab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CD898F-0ECC-4128-BC8B-A2AE7B18A2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DA92E7-8E2D-4A4A-8F6E-09C86E6A0BB2}" type="datetime5">
              <a:rPr lang="en-US"/>
              <a:pPr>
                <a:defRPr/>
              </a:pPr>
              <a:t>23-Aug-16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226: Digital Logic Design Lab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A5FA37-F3DE-49CA-A4EF-D38DC80E81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43725" y="304800"/>
            <a:ext cx="1857375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304800"/>
            <a:ext cx="5419725" cy="5181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E49FE2-31EB-4F3F-829E-53928B997874}" type="datetime5">
              <a:rPr lang="en-US"/>
              <a:pPr>
                <a:defRPr/>
              </a:pPr>
              <a:t>23-Aug-16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226: Digital Logic Design Lab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BFEC55-22E1-45F1-A045-83ED2509D1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1311C6-805C-408C-98A0-1AE60A994236}" type="datetime5">
              <a:rPr lang="en-US"/>
              <a:pPr>
                <a:defRPr/>
              </a:pPr>
              <a:t>23-Aug-16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226: Digital Logic Design Lab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67144-F3E8-47EC-80FC-9BC87A4582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0316D4-241E-4B9F-A5F4-EC218752B1B6}" type="datetime5">
              <a:rPr lang="en-US"/>
              <a:pPr>
                <a:defRPr/>
              </a:pPr>
              <a:t>23-Aug-16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226: Digital Logic Design Lab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06B110-0045-4289-94BE-37105CD4BF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9B32BA-F357-4A57-B278-3D08A3C9B30E}" type="datetime5">
              <a:rPr lang="en-US"/>
              <a:pPr>
                <a:defRPr/>
              </a:pPr>
              <a:t>23-Aug-16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226: Digital Logic Design Lab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795BCB-033C-4661-A560-36A4B3FCB6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295400"/>
            <a:ext cx="3562350" cy="4221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38750" y="1295400"/>
            <a:ext cx="3562350" cy="4221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ABFA2F-E4CA-4EC7-AC83-05018F27D229}" type="datetime5">
              <a:rPr lang="en-US"/>
              <a:pPr>
                <a:defRPr/>
              </a:pPr>
              <a:t>23-Aug-16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226: Digital Logic Design Lab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3E9539-CDC8-417E-A91A-07989D2381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270A8E-9148-4D12-84D8-AB2D53CB6099}" type="datetime5">
              <a:rPr lang="en-US"/>
              <a:pPr>
                <a:defRPr/>
              </a:pPr>
              <a:t>23-Aug-16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226: Digital Logic Design Lab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6D8087-84B5-4157-82CE-34035BA6E4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E772F7-239D-4743-BCA6-D1700B378637}" type="datetime5">
              <a:rPr lang="en-US"/>
              <a:pPr>
                <a:defRPr/>
              </a:pPr>
              <a:t>23-Aug-16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226: Digital Logic Design Lab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4D9938-8F23-4C43-8837-8C5BF83EB8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FDADAF-9F9D-47F8-9CBB-5C78E683B197}" type="datetime5">
              <a:rPr lang="en-US"/>
              <a:pPr>
                <a:defRPr/>
              </a:pPr>
              <a:t>23-Aug-16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226: Digital Logic Design Lab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EC55A6-A341-4A2E-9804-FF1D8F65C6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4028E-1F66-4E51-B0FF-4A39F18A996F}" type="datetime5">
              <a:rPr lang="en-US"/>
              <a:pPr>
                <a:defRPr/>
              </a:pPr>
              <a:t>23-Aug-16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226: Digital Logic Design Lab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830B83-E918-4545-825C-4BFF09C0AC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77CED0-E69A-4CAA-BAFD-C99DF7673E85}" type="datetime5">
              <a:rPr lang="en-US"/>
              <a:pPr>
                <a:defRPr/>
              </a:pPr>
              <a:t>23-Aug-16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226: Digital Logic Design Lab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33DC5B-9B8E-4CDE-ABDE-360323674A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AD6E0-C102-4DDD-BC50-7F25DC188E4A}" type="datetime5">
              <a:rPr lang="en-US"/>
              <a:pPr>
                <a:defRPr/>
              </a:pPr>
              <a:t>23-Aug-16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226: Digital Logic Design Lab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59494E-D3C6-443C-BFEC-944C333896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6822BC-F9A0-4477-8B9A-07836A64F148}" type="datetime5">
              <a:rPr lang="en-US"/>
              <a:pPr>
                <a:defRPr/>
              </a:pPr>
              <a:t>23-Aug-16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226: Digital Logic Design Lab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898EF3-C44B-485E-B107-E86B6E9076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81825" y="304800"/>
            <a:ext cx="1819275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304800"/>
            <a:ext cx="5305425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D62B15-A448-4083-B2A5-E7B2898BF0E9}" type="datetime5">
              <a:rPr lang="en-US"/>
              <a:pPr>
                <a:defRPr/>
              </a:pPr>
              <a:t>23-Aug-16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226: Digital Logic Design Lab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F28E27-82C3-4503-B87F-0FC266EC0C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295400"/>
            <a:ext cx="38481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5900" y="1295400"/>
            <a:ext cx="38481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5FA5CA-FACE-4C75-A29A-A3FAA930E1BB}" type="datetime5">
              <a:rPr lang="en-US"/>
              <a:pPr>
                <a:defRPr/>
              </a:pPr>
              <a:t>23-Aug-16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226: Digital Logic Design Lab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86F242-582A-473E-8C8F-3134CBE936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04FAAC-1C52-44F0-A38E-25898A995424}" type="datetime5">
              <a:rPr lang="en-US"/>
              <a:pPr>
                <a:defRPr/>
              </a:pPr>
              <a:t>23-Aug-16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226: Digital Logic Design Lab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6C144-A7D5-410D-9AD6-C072869096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BBA81A-AD2D-42F1-9326-4D46B113DDFF}" type="datetime5">
              <a:rPr lang="en-US"/>
              <a:pPr>
                <a:defRPr/>
              </a:pPr>
              <a:t>23-Aug-16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226: Digital Logic Design Lab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2AE269-0E0C-4B64-BA06-0EB42336AB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36A537-0EA6-4C89-929C-02836F984272}" type="datetime5">
              <a:rPr lang="en-US"/>
              <a:pPr>
                <a:defRPr/>
              </a:pPr>
              <a:t>23-Aug-16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226: Digital Logic Design Lab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02036A-8640-4BC4-BF23-9AF62E2297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4343FB-4709-47E7-A543-32099D4B1348}" type="datetime5">
              <a:rPr lang="en-US"/>
              <a:pPr>
                <a:defRPr/>
              </a:pPr>
              <a:t>23-Aug-16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226: Digital Logic Design Lab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AF1035-7ADA-4A4F-BE76-C2DDA0A565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1E5D32-038D-4113-B003-15F1B0358DCF}" type="datetime5">
              <a:rPr lang="en-US"/>
              <a:pPr>
                <a:defRPr/>
              </a:pPr>
              <a:t>23-Aug-16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226: Digital Logic Design Lab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1DB515-3779-4E9C-8877-73B9165649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ontrol" Target="../activeX/activeX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D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381000"/>
            <a:ext cx="7010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295400"/>
            <a:ext cx="7848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EC7770E7-A6FD-42EB-812E-6BE1E0AF464F}" type="datetime5">
              <a:rPr lang="en-US"/>
              <a:pPr>
                <a:defRPr/>
              </a:pPr>
              <a:t>23-Aug-16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CSE 226: Digital Logic Design Lab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D6438989-68A5-4379-B9AC-E28BCD4829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26" r:id="rId14" imgW="1295280" imgH="6858000"/>
        </mc:Choice>
        <mc:Fallback>
          <p:control r:id="rId14" imgW="1295280" imgH="6858000">
            <p:pic>
              <p:nvPicPr>
                <p:cNvPr id="0" name="ShockwaveFlash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295400" cy="68580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</p:spPr>
            </p:pic>
          </p:control>
        </mc:Fallback>
      </mc:AlternateContent>
    </p:controls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0033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33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33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33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33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33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33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04800"/>
            <a:ext cx="7239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1265238"/>
            <a:ext cx="7429500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7A61CDF-C7CD-418E-925A-081848764696}" type="datetime5">
              <a:rPr lang="en-US"/>
              <a:pPr>
                <a:defRPr/>
              </a:pPr>
              <a:t>23-Aug-16</a:t>
            </a:fld>
            <a:endParaRPr lang="en-US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CSE 226: Digital Logic Design Lab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054E406-F350-4889-BF3F-2D8ACF1416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" y="914400"/>
            <a:ext cx="990600" cy="259080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400" b="1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Arial" charset="0"/>
                <a:cs typeface="+mn-cs"/>
              </a:rPr>
              <a:t>U</a:t>
            </a:r>
          </a:p>
          <a:p>
            <a:pPr algn="ctr">
              <a:defRPr/>
            </a:pPr>
            <a:r>
              <a:rPr lang="en-US" sz="5400" b="1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Arial" charset="0"/>
                <a:cs typeface="+mn-cs"/>
              </a:rPr>
              <a:t>I</a:t>
            </a:r>
          </a:p>
          <a:p>
            <a:pPr algn="ctr">
              <a:defRPr/>
            </a:pPr>
            <a:r>
              <a:rPr lang="en-US" sz="5400" b="1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Arial" charset="0"/>
                <a:cs typeface="+mn-cs"/>
              </a:rPr>
              <a:t>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29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304800"/>
            <a:ext cx="7086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295400"/>
            <a:ext cx="7277100" cy="422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A5896C0-21E3-4551-97FE-CC5F388676D5}" type="datetime5">
              <a:rPr lang="en-US"/>
              <a:pPr>
                <a:defRPr/>
              </a:pPr>
              <a:t>23-Aug-16</a:t>
            </a:fld>
            <a:endParaRPr lang="en-US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CSE 226: Digital Logic Design Lab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572EC6A-572B-4826-A9FC-6811CBD7FB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33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33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33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33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3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3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3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3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3025775"/>
            <a:ext cx="8001000" cy="1698625"/>
          </a:xfrm>
          <a:extLst/>
        </p:spPr>
        <p:txBody>
          <a:bodyPr/>
          <a:lstStyle/>
          <a:p>
            <a:pPr algn="ctr" eaLnBrk="1" hangingPunct="1">
              <a:defRPr/>
            </a:pPr>
            <a:r>
              <a:rPr lang="en-US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CSE 226: Digital Logic Design Lab</a:t>
            </a:r>
            <a:br>
              <a:rPr lang="en-US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Sequence recognizers</a:t>
            </a:r>
            <a:r>
              <a:rPr lang="en-US" sz="1000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000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400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United International University</a:t>
            </a:r>
            <a:endParaRPr lang="en-US" sz="2400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329488" cy="609600"/>
          </a:xfrm>
        </p:spPr>
        <p:txBody>
          <a:bodyPr/>
          <a:lstStyle/>
          <a:p>
            <a:pPr eaLnBrk="1" hangingPunct="1"/>
            <a:r>
              <a:rPr lang="en-US" smtClean="0"/>
              <a:t>Objective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CA" sz="2800" dirty="0" smtClean="0"/>
              <a:t>Implementing Sequence Recognizer using</a:t>
            </a:r>
          </a:p>
          <a:p>
            <a:pPr lvl="1" eaLnBrk="1" hangingPunct="1">
              <a:buFontTx/>
              <a:buChar char="•"/>
            </a:pPr>
            <a:r>
              <a:rPr lang="en-CA" dirty="0" smtClean="0"/>
              <a:t>J-K Flip flops</a:t>
            </a:r>
          </a:p>
          <a:p>
            <a:pPr lvl="1" eaLnBrk="1" hangingPunct="1">
              <a:buFontTx/>
              <a:buChar char="•"/>
            </a:pPr>
            <a:r>
              <a:rPr lang="en-CA" dirty="0" smtClean="0"/>
              <a:t>D Flip flops</a:t>
            </a:r>
          </a:p>
          <a:p>
            <a:pPr eaLnBrk="1" hangingPunct="1">
              <a:buFontTx/>
              <a:buChar char="•"/>
            </a:pPr>
            <a:r>
              <a:rPr lang="en-CA" sz="2800" dirty="0" smtClean="0"/>
              <a:t>Our example will detect the bit pattern 1001, while overlap will be supported</a:t>
            </a:r>
          </a:p>
        </p:txBody>
      </p:sp>
      <p:sp>
        <p:nvSpPr>
          <p:cNvPr id="7172" name="Date Placeholder 4"/>
          <p:cNvSpPr>
            <a:spLocks noGrp="1"/>
          </p:cNvSpPr>
          <p:nvPr>
            <p:ph type="dt" sz="quarter" idx="10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803F0A27-6DE7-4EFD-AD3B-9BA5597AAC05}" type="datetime5">
              <a:rPr lang="en-US" smtClean="0"/>
              <a:pPr>
                <a:defRPr/>
              </a:pPr>
              <a:t>23-Aug-16</a:t>
            </a:fld>
            <a:endParaRPr lang="en-US" smtClean="0"/>
          </a:p>
        </p:txBody>
      </p:sp>
      <p:sp>
        <p:nvSpPr>
          <p:cNvPr id="7173" name="Footer Placeholder 5"/>
          <p:cNvSpPr>
            <a:spLocks noGrp="1"/>
          </p:cNvSpPr>
          <p:nvPr>
            <p:ph type="ftr" sz="quarter" idx="1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mtClean="0"/>
              <a:t>CSE 226: Digital Logic Design Lab</a:t>
            </a:r>
          </a:p>
        </p:txBody>
      </p:sp>
      <p:sp>
        <p:nvSpPr>
          <p:cNvPr id="7174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6A962BB5-7B87-4762-A9C5-75EEB35159E2}" type="slidenum">
              <a:rPr lang="en-US" smtClean="0"/>
              <a:pPr>
                <a:defRPr/>
              </a:pPr>
              <a:t>2</a:t>
            </a:fld>
            <a:endParaRPr lang="en-US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3505200"/>
            <a:ext cx="597317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Diagram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ABA6FC-5B14-40A9-8274-5A45610D0C8B}" type="datetime5">
              <a:rPr lang="en-US" smtClean="0"/>
              <a:pPr>
                <a:defRPr/>
              </a:pPr>
              <a:t>23-Aug-16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226: Digital Logic Design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AB846E-5CBC-4A6E-B99A-EBEC8E02108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10" name="Oval 9"/>
          <p:cNvSpPr/>
          <p:nvPr/>
        </p:nvSpPr>
        <p:spPr bwMode="auto">
          <a:xfrm>
            <a:off x="2971800" y="4191000"/>
            <a:ext cx="762000" cy="762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11</a:t>
            </a:r>
          </a:p>
        </p:txBody>
      </p:sp>
      <p:cxnSp>
        <p:nvCxnSpPr>
          <p:cNvPr id="27" name="Straight Arrow Connector 26"/>
          <p:cNvCxnSpPr>
            <a:stCxn id="7" idx="6"/>
            <a:endCxn id="8" idx="2"/>
          </p:cNvCxnSpPr>
          <p:nvPr/>
        </p:nvCxnSpPr>
        <p:spPr bwMode="auto">
          <a:xfrm>
            <a:off x="3733800" y="2286000"/>
            <a:ext cx="1981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 rot="5400000">
            <a:off x="5487194" y="3428206"/>
            <a:ext cx="1524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Arrow Connector 32"/>
          <p:cNvCxnSpPr>
            <a:stCxn id="9" idx="2"/>
            <a:endCxn id="10" idx="6"/>
          </p:cNvCxnSpPr>
          <p:nvPr/>
        </p:nvCxnSpPr>
        <p:spPr bwMode="auto">
          <a:xfrm rot="10800000">
            <a:off x="3733800" y="4572000"/>
            <a:ext cx="1981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Arrow Connector 35"/>
          <p:cNvCxnSpPr>
            <a:stCxn id="10" idx="7"/>
            <a:endCxn id="8" idx="3"/>
          </p:cNvCxnSpPr>
          <p:nvPr/>
        </p:nvCxnSpPr>
        <p:spPr bwMode="auto">
          <a:xfrm rot="5400000" flipH="1" flipV="1">
            <a:off x="3850808" y="2326808"/>
            <a:ext cx="1747184" cy="22043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/>
          <p:cNvSpPr txBox="1"/>
          <p:nvPr/>
        </p:nvSpPr>
        <p:spPr>
          <a:xfrm>
            <a:off x="4419600" y="19050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324600" y="32766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495800" y="45720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419600" y="31242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0" name="Circular Arrow 49"/>
          <p:cNvSpPr/>
          <p:nvPr/>
        </p:nvSpPr>
        <p:spPr bwMode="auto">
          <a:xfrm>
            <a:off x="3048000" y="1371600"/>
            <a:ext cx="685800" cy="1295400"/>
          </a:xfrm>
          <a:prstGeom prst="circularArrow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971800" y="1905000"/>
            <a:ext cx="762000" cy="762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00</a:t>
            </a:r>
          </a:p>
        </p:txBody>
      </p:sp>
      <p:sp>
        <p:nvSpPr>
          <p:cNvPr id="51" name="Circular Arrow 50"/>
          <p:cNvSpPr/>
          <p:nvPr/>
        </p:nvSpPr>
        <p:spPr bwMode="auto">
          <a:xfrm rot="2807446">
            <a:off x="5960646" y="1554517"/>
            <a:ext cx="685800" cy="1295400"/>
          </a:xfrm>
          <a:prstGeom prst="circularArrow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715000" y="1905000"/>
            <a:ext cx="762000" cy="762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01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5715000" y="4191000"/>
            <a:ext cx="762000" cy="762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10</a:t>
            </a:r>
          </a:p>
        </p:txBody>
      </p:sp>
      <p:cxnSp>
        <p:nvCxnSpPr>
          <p:cNvPr id="55" name="Straight Arrow Connector 54"/>
          <p:cNvCxnSpPr>
            <a:stCxn id="10" idx="0"/>
            <a:endCxn id="7" idx="4"/>
          </p:cNvCxnSpPr>
          <p:nvPr/>
        </p:nvCxnSpPr>
        <p:spPr bwMode="auto">
          <a:xfrm rot="5400000" flipH="1" flipV="1">
            <a:off x="2590800" y="3429000"/>
            <a:ext cx="1524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TextBox 56"/>
          <p:cNvSpPr txBox="1"/>
          <p:nvPr/>
        </p:nvSpPr>
        <p:spPr>
          <a:xfrm>
            <a:off x="2819400" y="13716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781800" y="18288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562600" y="32766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65" name="Straight Arrow Connector 64"/>
          <p:cNvCxnSpPr/>
          <p:nvPr/>
        </p:nvCxnSpPr>
        <p:spPr bwMode="auto">
          <a:xfrm rot="5400000" flipH="1" flipV="1">
            <a:off x="5143500" y="3390900"/>
            <a:ext cx="1600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" name="TextBox 65"/>
          <p:cNvSpPr txBox="1"/>
          <p:nvPr/>
        </p:nvSpPr>
        <p:spPr>
          <a:xfrm>
            <a:off x="2971800" y="31242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table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81000" y="1600200"/>
          <a:ext cx="8305800" cy="41299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0580"/>
                <a:gridCol w="830580"/>
                <a:gridCol w="830580"/>
                <a:gridCol w="830580"/>
                <a:gridCol w="830580"/>
                <a:gridCol w="830580"/>
                <a:gridCol w="830580"/>
                <a:gridCol w="830580"/>
                <a:gridCol w="830580"/>
                <a:gridCol w="830580"/>
              </a:tblGrid>
              <a:tr h="3810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Presen</a:t>
                      </a:r>
                      <a:r>
                        <a:rPr lang="en-US" sz="1600" baseline="0" dirty="0" smtClean="0"/>
                        <a:t>t state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Input</a:t>
                      </a:r>
                      <a:endParaRPr 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Next state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Output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J1</a:t>
                      </a:r>
                      <a:endParaRPr lang="en-US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K1</a:t>
                      </a:r>
                      <a:endParaRPr lang="en-US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J0</a:t>
                      </a:r>
                      <a:endParaRPr lang="en-US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K0</a:t>
                      </a:r>
                      <a:endParaRPr lang="en-US" sz="1600" dirty="0"/>
                    </a:p>
                  </a:txBody>
                  <a:tcPr/>
                </a:tc>
              </a:tr>
              <a:tr h="3945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945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945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945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945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945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945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 </a:t>
                      </a:r>
                      <a:endParaRPr lang="en-US" dirty="0"/>
                    </a:p>
                  </a:txBody>
                  <a:tcPr/>
                </a:tc>
              </a:tr>
              <a:tr h="3945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945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ABA6FC-5B14-40A9-8274-5A45610D0C8B}" type="datetime5">
              <a:rPr lang="en-US" smtClean="0"/>
              <a:pPr>
                <a:defRPr/>
              </a:pPr>
              <a:t>23-Aug-16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226: Digital Logic Design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AB846E-5CBC-4A6E-B99A-EBEC8E02108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Implementing with J-K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Equations and logic diagram 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ABA6FC-5B14-40A9-8274-5A45610D0C8B}" type="datetime5">
              <a:rPr lang="en-US" smtClean="0"/>
              <a:pPr>
                <a:defRPr/>
              </a:pPr>
              <a:t>23-Aug-16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226: Digital Logic Design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AB846E-5CBC-4A6E-B99A-EBEC8E02108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981200"/>
            <a:ext cx="7859402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</a:t>
            </a:r>
            <a:r>
              <a:rPr lang="en-US" dirty="0" err="1" smtClean="0"/>
              <a:t>Logisim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implement the circuit diagram in </a:t>
            </a:r>
            <a:r>
              <a:rPr lang="en-US" dirty="0" err="1" smtClean="0"/>
              <a:t>Logisim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ABA6FC-5B14-40A9-8274-5A45610D0C8B}" type="datetime5">
              <a:rPr lang="en-US" smtClean="0"/>
              <a:pPr>
                <a:defRPr/>
              </a:pPr>
              <a:t>23-Aug-16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226: Digital Logic Design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AB846E-5CBC-4A6E-B99A-EBEC8E02108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8305800" cy="609600"/>
          </a:xfrm>
        </p:spPr>
        <p:txBody>
          <a:bodyPr/>
          <a:lstStyle/>
          <a:p>
            <a:r>
              <a:rPr lang="en-CA" sz="2400" dirty="0" smtClean="0"/>
              <a:t>7476: Dual J-K Flip-Flops (with Preset and Clear)  </a:t>
            </a:r>
            <a:endParaRPr lang="en-CA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ABA6FC-5B14-40A9-8274-5A45610D0C8B}" type="datetime5">
              <a:rPr lang="en-US" smtClean="0"/>
              <a:pPr>
                <a:defRPr/>
              </a:pPr>
              <a:t>23-Aug-16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226: Digital Logic Design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AB846E-5CBC-4A6E-B99A-EBEC8E02108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098" name="AutoShape 2" descr="background image"/>
          <p:cNvSpPr>
            <a:spLocks noChangeAspect="1" noChangeArrowheads="1"/>
          </p:cNvSpPr>
          <p:nvPr/>
        </p:nvSpPr>
        <p:spPr bwMode="auto">
          <a:xfrm>
            <a:off x="155575" y="-5767388"/>
            <a:ext cx="8496300" cy="120300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100" name="AutoShape 4" descr="background image"/>
          <p:cNvSpPr>
            <a:spLocks noChangeAspect="1" noChangeArrowheads="1"/>
          </p:cNvSpPr>
          <p:nvPr/>
        </p:nvSpPr>
        <p:spPr bwMode="auto">
          <a:xfrm>
            <a:off x="155575" y="-5767388"/>
            <a:ext cx="8496300" cy="120300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/>
          <a:srcRect l="36250" t="35417" r="38125" b="25000"/>
          <a:stretch>
            <a:fillRect/>
          </a:stretch>
        </p:blipFill>
        <p:spPr bwMode="auto">
          <a:xfrm>
            <a:off x="1828800" y="970155"/>
            <a:ext cx="5257800" cy="4873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Sequential circuit design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AD6D37-E263-4A24-A681-3F728F261EDA}" type="slidenum">
              <a:rPr lang="en-US"/>
              <a:pPr/>
              <a:t>8</a:t>
            </a:fld>
            <a:endParaRPr 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328848" cy="609600"/>
          </a:xfrm>
        </p:spPr>
        <p:txBody>
          <a:bodyPr/>
          <a:lstStyle/>
          <a:p>
            <a:r>
              <a:rPr lang="en-US" dirty="0" smtClean="0"/>
              <a:t>Timing diagram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914400"/>
            <a:ext cx="7772400" cy="5029200"/>
          </a:xfrm>
        </p:spPr>
        <p:txBody>
          <a:bodyPr/>
          <a:lstStyle/>
          <a:p>
            <a:r>
              <a:rPr lang="en-US" sz="2000" dirty="0" smtClean="0"/>
              <a:t>Here is one example timing diagram for our sequence detector.</a:t>
            </a:r>
          </a:p>
          <a:p>
            <a:pPr lvl="1"/>
            <a:r>
              <a:rPr lang="en-US" sz="1800" dirty="0" smtClean="0"/>
              <a:t>The flip-flops Q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Q</a:t>
            </a:r>
            <a:r>
              <a:rPr lang="en-US" sz="1800" baseline="-25000" dirty="0" smtClean="0"/>
              <a:t>0</a:t>
            </a:r>
            <a:r>
              <a:rPr lang="en-US" sz="1800" dirty="0" smtClean="0"/>
              <a:t> start in the initial state, 00.</a:t>
            </a:r>
          </a:p>
          <a:p>
            <a:pPr lvl="1"/>
            <a:r>
              <a:rPr lang="en-US" sz="1800" dirty="0" smtClean="0"/>
              <a:t>On the first three positive clock edges, X is 1, 0, and 0. These inputs cause Q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Q</a:t>
            </a:r>
            <a:r>
              <a:rPr lang="en-US" sz="1800" baseline="-25000" dirty="0" smtClean="0"/>
              <a:t>0</a:t>
            </a:r>
            <a:r>
              <a:rPr lang="en-US" sz="1800" dirty="0" smtClean="0"/>
              <a:t> to change, so after the third edge Q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Q</a:t>
            </a:r>
            <a:r>
              <a:rPr lang="en-US" sz="1800" baseline="-25000" dirty="0" smtClean="0"/>
              <a:t>0</a:t>
            </a:r>
            <a:r>
              <a:rPr lang="en-US" sz="1800" dirty="0" smtClean="0"/>
              <a:t> = 11.</a:t>
            </a:r>
          </a:p>
          <a:p>
            <a:pPr lvl="1"/>
            <a:r>
              <a:rPr lang="en-US" sz="1800" dirty="0" smtClean="0"/>
              <a:t>Then when X=1, Z becomes 1 also, meaning that 1001 was found.</a:t>
            </a:r>
          </a:p>
          <a:p>
            <a:r>
              <a:rPr lang="en-US" sz="2000" dirty="0" smtClean="0"/>
              <a:t>The output Z does not have to change at positive clock edges. Instead, it may change whenever X changes, since Z = Q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Q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X.</a:t>
            </a:r>
          </a:p>
        </p:txBody>
      </p:sp>
      <p:grpSp>
        <p:nvGrpSpPr>
          <p:cNvPr id="2" name="Group 86"/>
          <p:cNvGrpSpPr>
            <a:grpSpLocks/>
          </p:cNvGrpSpPr>
          <p:nvPr/>
        </p:nvGrpSpPr>
        <p:grpSpPr bwMode="auto">
          <a:xfrm>
            <a:off x="3048000" y="3276600"/>
            <a:ext cx="3141663" cy="2895600"/>
            <a:chOff x="1920" y="2064"/>
            <a:chExt cx="1979" cy="1824"/>
          </a:xfrm>
        </p:grpSpPr>
        <p:sp>
          <p:nvSpPr>
            <p:cNvPr id="28679" name="Text Box 7"/>
            <p:cNvSpPr txBox="1">
              <a:spLocks noChangeArrowheads="1"/>
            </p:cNvSpPr>
            <p:nvPr/>
          </p:nvSpPr>
          <p:spPr bwMode="auto">
            <a:xfrm>
              <a:off x="1920" y="2304"/>
              <a:ext cx="370" cy="1494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/>
                <a:t>CLK</a:t>
              </a:r>
            </a:p>
            <a:p>
              <a:pPr algn="ctr">
                <a:lnSpc>
                  <a:spcPct val="170000"/>
                </a:lnSpc>
              </a:pPr>
              <a:r>
                <a:rPr lang="en-US"/>
                <a:t>Q</a:t>
              </a:r>
              <a:r>
                <a:rPr lang="en-US" baseline="-25000"/>
                <a:t>1</a:t>
              </a:r>
              <a:endParaRPr lang="en-US"/>
            </a:p>
            <a:p>
              <a:pPr algn="ctr">
                <a:lnSpc>
                  <a:spcPct val="170000"/>
                </a:lnSpc>
              </a:pPr>
              <a:r>
                <a:rPr lang="en-US"/>
                <a:t>Q</a:t>
              </a:r>
              <a:r>
                <a:rPr lang="en-US" baseline="-25000"/>
                <a:t>0</a:t>
              </a:r>
              <a:endParaRPr lang="en-US"/>
            </a:p>
            <a:p>
              <a:pPr algn="ctr">
                <a:lnSpc>
                  <a:spcPct val="170000"/>
                </a:lnSpc>
              </a:pPr>
              <a:r>
                <a:rPr lang="en-US"/>
                <a:t>X</a:t>
              </a:r>
            </a:p>
            <a:p>
              <a:pPr algn="ctr">
                <a:lnSpc>
                  <a:spcPct val="170000"/>
                </a:lnSpc>
              </a:pPr>
              <a:r>
                <a:rPr lang="en-US"/>
                <a:t>Z</a:t>
              </a:r>
            </a:p>
          </p:txBody>
        </p:sp>
        <p:sp>
          <p:nvSpPr>
            <p:cNvPr id="28680" name="Line 8"/>
            <p:cNvSpPr>
              <a:spLocks noChangeShapeType="1"/>
            </p:cNvSpPr>
            <p:nvPr/>
          </p:nvSpPr>
          <p:spPr bwMode="auto">
            <a:xfrm>
              <a:off x="2640" y="2256"/>
              <a:ext cx="0" cy="1584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1" name="Line 9"/>
            <p:cNvSpPr>
              <a:spLocks noChangeShapeType="1"/>
            </p:cNvSpPr>
            <p:nvPr/>
          </p:nvSpPr>
          <p:spPr bwMode="auto">
            <a:xfrm>
              <a:off x="3024" y="2256"/>
              <a:ext cx="0" cy="1584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2" name="Line 10"/>
            <p:cNvSpPr>
              <a:spLocks noChangeShapeType="1"/>
            </p:cNvSpPr>
            <p:nvPr/>
          </p:nvSpPr>
          <p:spPr bwMode="auto">
            <a:xfrm>
              <a:off x="3792" y="2256"/>
              <a:ext cx="0" cy="1632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3" name="Line 11"/>
            <p:cNvSpPr>
              <a:spLocks noChangeShapeType="1"/>
            </p:cNvSpPr>
            <p:nvPr/>
          </p:nvSpPr>
          <p:spPr bwMode="auto">
            <a:xfrm>
              <a:off x="3408" y="2256"/>
              <a:ext cx="0" cy="1632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2304" y="2400"/>
              <a:ext cx="1584" cy="144"/>
              <a:chOff x="2304" y="1200"/>
              <a:chExt cx="1584" cy="144"/>
            </a:xfrm>
          </p:grpSpPr>
          <p:sp>
            <p:nvSpPr>
              <p:cNvPr id="28734" name="Line 13"/>
              <p:cNvSpPr>
                <a:spLocks noChangeShapeType="1"/>
              </p:cNvSpPr>
              <p:nvPr/>
            </p:nvSpPr>
            <p:spPr bwMode="auto">
              <a:xfrm flipV="1">
                <a:off x="2832" y="120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35" name="Line 14"/>
              <p:cNvSpPr>
                <a:spLocks noChangeShapeType="1"/>
              </p:cNvSpPr>
              <p:nvPr/>
            </p:nvSpPr>
            <p:spPr bwMode="auto">
              <a:xfrm flipV="1">
                <a:off x="2448" y="120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36" name="Line 15"/>
              <p:cNvSpPr>
                <a:spLocks noChangeShapeType="1"/>
              </p:cNvSpPr>
              <p:nvPr/>
            </p:nvSpPr>
            <p:spPr bwMode="auto">
              <a:xfrm>
                <a:off x="2448" y="134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37" name="Line 16"/>
              <p:cNvSpPr>
                <a:spLocks noChangeShapeType="1"/>
              </p:cNvSpPr>
              <p:nvPr/>
            </p:nvSpPr>
            <p:spPr bwMode="auto">
              <a:xfrm flipV="1">
                <a:off x="2640" y="120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38" name="Line 17"/>
              <p:cNvSpPr>
                <a:spLocks noChangeShapeType="1"/>
              </p:cNvSpPr>
              <p:nvPr/>
            </p:nvSpPr>
            <p:spPr bwMode="auto">
              <a:xfrm>
                <a:off x="2640" y="1200"/>
                <a:ext cx="192" cy="0"/>
              </a:xfrm>
              <a:prstGeom prst="line">
                <a:avLst/>
              </a:prstGeom>
              <a:noFill/>
              <a:ln w="25400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39" name="Line 18"/>
              <p:cNvSpPr>
                <a:spLocks noChangeShapeType="1"/>
              </p:cNvSpPr>
              <p:nvPr/>
            </p:nvSpPr>
            <p:spPr bwMode="auto">
              <a:xfrm>
                <a:off x="2832" y="134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40" name="Line 19"/>
              <p:cNvSpPr>
                <a:spLocks noChangeShapeType="1"/>
              </p:cNvSpPr>
              <p:nvPr/>
            </p:nvSpPr>
            <p:spPr bwMode="auto">
              <a:xfrm flipV="1">
                <a:off x="3024" y="120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41" name="Line 20"/>
              <p:cNvSpPr>
                <a:spLocks noChangeShapeType="1"/>
              </p:cNvSpPr>
              <p:nvPr/>
            </p:nvSpPr>
            <p:spPr bwMode="auto">
              <a:xfrm>
                <a:off x="3024" y="1200"/>
                <a:ext cx="192" cy="0"/>
              </a:xfrm>
              <a:prstGeom prst="line">
                <a:avLst/>
              </a:prstGeom>
              <a:noFill/>
              <a:ln w="25400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42" name="Line 21"/>
              <p:cNvSpPr>
                <a:spLocks noChangeShapeType="1"/>
              </p:cNvSpPr>
              <p:nvPr/>
            </p:nvSpPr>
            <p:spPr bwMode="auto">
              <a:xfrm flipV="1">
                <a:off x="3216" y="120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43" name="Line 22"/>
              <p:cNvSpPr>
                <a:spLocks noChangeShapeType="1"/>
              </p:cNvSpPr>
              <p:nvPr/>
            </p:nvSpPr>
            <p:spPr bwMode="auto">
              <a:xfrm>
                <a:off x="3216" y="134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44" name="Line 23"/>
              <p:cNvSpPr>
                <a:spLocks noChangeShapeType="1"/>
              </p:cNvSpPr>
              <p:nvPr/>
            </p:nvSpPr>
            <p:spPr bwMode="auto">
              <a:xfrm flipV="1">
                <a:off x="3408" y="120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45" name="Line 24"/>
              <p:cNvSpPr>
                <a:spLocks noChangeShapeType="1"/>
              </p:cNvSpPr>
              <p:nvPr/>
            </p:nvSpPr>
            <p:spPr bwMode="auto">
              <a:xfrm>
                <a:off x="3408" y="1200"/>
                <a:ext cx="192" cy="0"/>
              </a:xfrm>
              <a:prstGeom prst="line">
                <a:avLst/>
              </a:prstGeom>
              <a:noFill/>
              <a:ln w="25400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46" name="Line 25"/>
              <p:cNvSpPr>
                <a:spLocks noChangeShapeType="1"/>
              </p:cNvSpPr>
              <p:nvPr/>
            </p:nvSpPr>
            <p:spPr bwMode="auto">
              <a:xfrm flipV="1">
                <a:off x="3600" y="120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47" name="Line 26"/>
              <p:cNvSpPr>
                <a:spLocks noChangeShapeType="1"/>
              </p:cNvSpPr>
              <p:nvPr/>
            </p:nvSpPr>
            <p:spPr bwMode="auto">
              <a:xfrm>
                <a:off x="3600" y="134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48" name="Line 27"/>
              <p:cNvSpPr>
                <a:spLocks noChangeShapeType="1"/>
              </p:cNvSpPr>
              <p:nvPr/>
            </p:nvSpPr>
            <p:spPr bwMode="auto">
              <a:xfrm flipV="1">
                <a:off x="3792" y="120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49" name="Line 28"/>
              <p:cNvSpPr>
                <a:spLocks noChangeShapeType="1"/>
              </p:cNvSpPr>
              <p:nvPr/>
            </p:nvSpPr>
            <p:spPr bwMode="auto">
              <a:xfrm>
                <a:off x="3792" y="1200"/>
                <a:ext cx="96" cy="0"/>
              </a:xfrm>
              <a:prstGeom prst="line">
                <a:avLst/>
              </a:prstGeom>
              <a:noFill/>
              <a:ln w="25400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50" name="Line 29"/>
              <p:cNvSpPr>
                <a:spLocks noChangeShapeType="1"/>
              </p:cNvSpPr>
              <p:nvPr/>
            </p:nvSpPr>
            <p:spPr bwMode="auto">
              <a:xfrm>
                <a:off x="2304" y="1200"/>
                <a:ext cx="144" cy="0"/>
              </a:xfrm>
              <a:prstGeom prst="line">
                <a:avLst/>
              </a:prstGeom>
              <a:noFill/>
              <a:ln w="25400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30"/>
            <p:cNvGrpSpPr>
              <a:grpSpLocks/>
            </p:cNvGrpSpPr>
            <p:nvPr/>
          </p:nvGrpSpPr>
          <p:grpSpPr bwMode="auto">
            <a:xfrm>
              <a:off x="2304" y="2976"/>
              <a:ext cx="1584" cy="144"/>
              <a:chOff x="2304" y="1776"/>
              <a:chExt cx="1584" cy="144"/>
            </a:xfrm>
          </p:grpSpPr>
          <p:grpSp>
            <p:nvGrpSpPr>
              <p:cNvPr id="5" name="Group 31"/>
              <p:cNvGrpSpPr>
                <a:grpSpLocks/>
              </p:cNvGrpSpPr>
              <p:nvPr/>
            </p:nvGrpSpPr>
            <p:grpSpPr bwMode="auto">
              <a:xfrm>
                <a:off x="2304" y="1920"/>
                <a:ext cx="384" cy="0"/>
                <a:chOff x="2256" y="2208"/>
                <a:chExt cx="384" cy="0"/>
              </a:xfrm>
            </p:grpSpPr>
            <p:sp>
              <p:nvSpPr>
                <p:cNvPr id="28732" name="Line 32"/>
                <p:cNvSpPr>
                  <a:spLocks noChangeShapeType="1"/>
                </p:cNvSpPr>
                <p:nvPr/>
              </p:nvSpPr>
              <p:spPr bwMode="auto">
                <a:xfrm>
                  <a:off x="2448" y="2208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33" name="Line 33"/>
                <p:cNvSpPr>
                  <a:spLocks noChangeShapeType="1"/>
                </p:cNvSpPr>
                <p:nvPr/>
              </p:nvSpPr>
              <p:spPr bwMode="auto">
                <a:xfrm>
                  <a:off x="2256" y="2208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34"/>
              <p:cNvGrpSpPr>
                <a:grpSpLocks/>
              </p:cNvGrpSpPr>
              <p:nvPr/>
            </p:nvGrpSpPr>
            <p:grpSpPr bwMode="auto">
              <a:xfrm>
                <a:off x="2688" y="1776"/>
                <a:ext cx="384" cy="0"/>
                <a:chOff x="2640" y="2064"/>
                <a:chExt cx="384" cy="0"/>
              </a:xfrm>
            </p:grpSpPr>
            <p:sp>
              <p:nvSpPr>
                <p:cNvPr id="28730" name="Line 35"/>
                <p:cNvSpPr>
                  <a:spLocks noChangeShapeType="1"/>
                </p:cNvSpPr>
                <p:nvPr/>
              </p:nvSpPr>
              <p:spPr bwMode="auto">
                <a:xfrm>
                  <a:off x="2640" y="2064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rgbClr val="FF0033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31" name="Line 36"/>
                <p:cNvSpPr>
                  <a:spLocks noChangeShapeType="1"/>
                </p:cNvSpPr>
                <p:nvPr/>
              </p:nvSpPr>
              <p:spPr bwMode="auto">
                <a:xfrm>
                  <a:off x="2832" y="2064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rgbClr val="FF0033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8722" name="Line 37"/>
              <p:cNvSpPr>
                <a:spLocks noChangeShapeType="1"/>
              </p:cNvSpPr>
              <p:nvPr/>
            </p:nvSpPr>
            <p:spPr bwMode="auto">
              <a:xfrm flipV="1">
                <a:off x="2688" y="1776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" name="Group 38"/>
              <p:cNvGrpSpPr>
                <a:grpSpLocks/>
              </p:cNvGrpSpPr>
              <p:nvPr/>
            </p:nvGrpSpPr>
            <p:grpSpPr bwMode="auto">
              <a:xfrm>
                <a:off x="3072" y="1920"/>
                <a:ext cx="384" cy="0"/>
                <a:chOff x="2256" y="1920"/>
                <a:chExt cx="384" cy="0"/>
              </a:xfrm>
            </p:grpSpPr>
            <p:sp>
              <p:nvSpPr>
                <p:cNvPr id="28728" name="Line 39"/>
                <p:cNvSpPr>
                  <a:spLocks noChangeShapeType="1"/>
                </p:cNvSpPr>
                <p:nvPr/>
              </p:nvSpPr>
              <p:spPr bwMode="auto">
                <a:xfrm>
                  <a:off x="2256" y="1920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29" name="Line 40"/>
                <p:cNvSpPr>
                  <a:spLocks noChangeShapeType="1"/>
                </p:cNvSpPr>
                <p:nvPr/>
              </p:nvSpPr>
              <p:spPr bwMode="auto">
                <a:xfrm>
                  <a:off x="2448" y="1920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8724" name="Line 41"/>
              <p:cNvSpPr>
                <a:spLocks noChangeShapeType="1"/>
              </p:cNvSpPr>
              <p:nvPr/>
            </p:nvSpPr>
            <p:spPr bwMode="auto">
              <a:xfrm>
                <a:off x="3456" y="1776"/>
                <a:ext cx="192" cy="0"/>
              </a:xfrm>
              <a:prstGeom prst="line">
                <a:avLst/>
              </a:prstGeom>
              <a:noFill/>
              <a:ln w="25400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25" name="Line 42"/>
              <p:cNvSpPr>
                <a:spLocks noChangeShapeType="1"/>
              </p:cNvSpPr>
              <p:nvPr/>
            </p:nvSpPr>
            <p:spPr bwMode="auto">
              <a:xfrm>
                <a:off x="3648" y="1776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26" name="Line 43"/>
              <p:cNvSpPr>
                <a:spLocks noChangeShapeType="1"/>
              </p:cNvSpPr>
              <p:nvPr/>
            </p:nvSpPr>
            <p:spPr bwMode="auto">
              <a:xfrm flipV="1">
                <a:off x="3072" y="1776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27" name="Line 44"/>
              <p:cNvSpPr>
                <a:spLocks noChangeShapeType="1"/>
              </p:cNvSpPr>
              <p:nvPr/>
            </p:nvSpPr>
            <p:spPr bwMode="auto">
              <a:xfrm flipV="1">
                <a:off x="3456" y="1776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686" name="Line 51"/>
            <p:cNvSpPr>
              <a:spLocks noChangeShapeType="1"/>
            </p:cNvSpPr>
            <p:nvPr/>
          </p:nvSpPr>
          <p:spPr bwMode="auto">
            <a:xfrm>
              <a:off x="2304" y="2832"/>
              <a:ext cx="7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" name="Group 52"/>
            <p:cNvGrpSpPr>
              <a:grpSpLocks/>
            </p:cNvGrpSpPr>
            <p:nvPr/>
          </p:nvGrpSpPr>
          <p:grpSpPr bwMode="auto">
            <a:xfrm>
              <a:off x="3072" y="2688"/>
              <a:ext cx="384" cy="0"/>
              <a:chOff x="2640" y="2064"/>
              <a:chExt cx="384" cy="0"/>
            </a:xfrm>
          </p:grpSpPr>
          <p:sp>
            <p:nvSpPr>
              <p:cNvPr id="28718" name="Line 53"/>
              <p:cNvSpPr>
                <a:spLocks noChangeShapeType="1"/>
              </p:cNvSpPr>
              <p:nvPr/>
            </p:nvSpPr>
            <p:spPr bwMode="auto">
              <a:xfrm>
                <a:off x="2640" y="2064"/>
                <a:ext cx="192" cy="0"/>
              </a:xfrm>
              <a:prstGeom prst="line">
                <a:avLst/>
              </a:prstGeom>
              <a:noFill/>
              <a:ln w="25400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19" name="Line 54"/>
              <p:cNvSpPr>
                <a:spLocks noChangeShapeType="1"/>
              </p:cNvSpPr>
              <p:nvPr/>
            </p:nvSpPr>
            <p:spPr bwMode="auto">
              <a:xfrm>
                <a:off x="2832" y="2064"/>
                <a:ext cx="192" cy="0"/>
              </a:xfrm>
              <a:prstGeom prst="line">
                <a:avLst/>
              </a:prstGeom>
              <a:noFill/>
              <a:ln w="25400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688" name="Line 55"/>
            <p:cNvSpPr>
              <a:spLocks noChangeShapeType="1"/>
            </p:cNvSpPr>
            <p:nvPr/>
          </p:nvSpPr>
          <p:spPr bwMode="auto">
            <a:xfrm>
              <a:off x="3456" y="2688"/>
              <a:ext cx="192" cy="0"/>
            </a:xfrm>
            <a:prstGeom prst="line">
              <a:avLst/>
            </a:prstGeom>
            <a:noFill/>
            <a:ln w="254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9" name="Line 56"/>
            <p:cNvSpPr>
              <a:spLocks noChangeShapeType="1"/>
            </p:cNvSpPr>
            <p:nvPr/>
          </p:nvSpPr>
          <p:spPr bwMode="auto">
            <a:xfrm>
              <a:off x="3648" y="2688"/>
              <a:ext cx="240" cy="0"/>
            </a:xfrm>
            <a:prstGeom prst="line">
              <a:avLst/>
            </a:prstGeom>
            <a:noFill/>
            <a:ln w="254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0" name="Line 57"/>
            <p:cNvSpPr>
              <a:spLocks noChangeShapeType="1"/>
            </p:cNvSpPr>
            <p:nvPr/>
          </p:nvSpPr>
          <p:spPr bwMode="auto">
            <a:xfrm flipV="1">
              <a:off x="3072" y="2688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58"/>
            <p:cNvGrpSpPr>
              <a:grpSpLocks/>
            </p:cNvGrpSpPr>
            <p:nvPr/>
          </p:nvGrpSpPr>
          <p:grpSpPr bwMode="auto">
            <a:xfrm>
              <a:off x="2304" y="3264"/>
              <a:ext cx="1584" cy="144"/>
              <a:chOff x="2304" y="2064"/>
              <a:chExt cx="1584" cy="144"/>
            </a:xfrm>
          </p:grpSpPr>
          <p:sp>
            <p:nvSpPr>
              <p:cNvPr id="28706" name="Line 59"/>
              <p:cNvSpPr>
                <a:spLocks noChangeShapeType="1"/>
              </p:cNvSpPr>
              <p:nvPr/>
            </p:nvSpPr>
            <p:spPr bwMode="auto">
              <a:xfrm>
                <a:off x="2688" y="2064"/>
                <a:ext cx="192" cy="0"/>
              </a:xfrm>
              <a:prstGeom prst="line">
                <a:avLst/>
              </a:prstGeom>
              <a:noFill/>
              <a:ln w="25400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7" name="Line 60"/>
              <p:cNvSpPr>
                <a:spLocks noChangeShapeType="1"/>
              </p:cNvSpPr>
              <p:nvPr/>
            </p:nvSpPr>
            <p:spPr bwMode="auto">
              <a:xfrm>
                <a:off x="3408" y="2208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8" name="Line 61"/>
              <p:cNvSpPr>
                <a:spLocks noChangeShapeType="1"/>
              </p:cNvSpPr>
              <p:nvPr/>
            </p:nvSpPr>
            <p:spPr bwMode="auto">
              <a:xfrm flipV="1">
                <a:off x="2880" y="2064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9" name="Line 62"/>
              <p:cNvSpPr>
                <a:spLocks noChangeShapeType="1"/>
              </p:cNvSpPr>
              <p:nvPr/>
            </p:nvSpPr>
            <p:spPr bwMode="auto">
              <a:xfrm>
                <a:off x="2880" y="2208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10" name="Line 63"/>
              <p:cNvSpPr>
                <a:spLocks noChangeShapeType="1"/>
              </p:cNvSpPr>
              <p:nvPr/>
            </p:nvSpPr>
            <p:spPr bwMode="auto">
              <a:xfrm flipV="1">
                <a:off x="3600" y="2064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11" name="Line 64"/>
              <p:cNvSpPr>
                <a:spLocks noChangeShapeType="1"/>
              </p:cNvSpPr>
              <p:nvPr/>
            </p:nvSpPr>
            <p:spPr bwMode="auto">
              <a:xfrm>
                <a:off x="3600" y="2064"/>
                <a:ext cx="288" cy="0"/>
              </a:xfrm>
              <a:prstGeom prst="line">
                <a:avLst/>
              </a:prstGeom>
              <a:noFill/>
              <a:ln w="25400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" name="Group 65"/>
              <p:cNvGrpSpPr>
                <a:grpSpLocks/>
              </p:cNvGrpSpPr>
              <p:nvPr/>
            </p:nvGrpSpPr>
            <p:grpSpPr bwMode="auto">
              <a:xfrm>
                <a:off x="2304" y="2064"/>
                <a:ext cx="384" cy="0"/>
                <a:chOff x="2256" y="1536"/>
                <a:chExt cx="384" cy="0"/>
              </a:xfrm>
            </p:grpSpPr>
            <p:sp>
              <p:nvSpPr>
                <p:cNvPr id="28716" name="Line 66"/>
                <p:cNvSpPr>
                  <a:spLocks noChangeShapeType="1"/>
                </p:cNvSpPr>
                <p:nvPr/>
              </p:nvSpPr>
              <p:spPr bwMode="auto">
                <a:xfrm>
                  <a:off x="2448" y="1536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rgbClr val="FF0033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17" name="Line 67"/>
                <p:cNvSpPr>
                  <a:spLocks noChangeShapeType="1"/>
                </p:cNvSpPr>
                <p:nvPr/>
              </p:nvSpPr>
              <p:spPr bwMode="auto">
                <a:xfrm>
                  <a:off x="2256" y="1536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rgbClr val="FF0033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68"/>
              <p:cNvGrpSpPr>
                <a:grpSpLocks/>
              </p:cNvGrpSpPr>
              <p:nvPr/>
            </p:nvGrpSpPr>
            <p:grpSpPr bwMode="auto">
              <a:xfrm>
                <a:off x="3072" y="2208"/>
                <a:ext cx="384" cy="0"/>
                <a:chOff x="2640" y="1680"/>
                <a:chExt cx="384" cy="0"/>
              </a:xfrm>
            </p:grpSpPr>
            <p:sp>
              <p:nvSpPr>
                <p:cNvPr id="28714" name="Line 69"/>
                <p:cNvSpPr>
                  <a:spLocks noChangeShapeType="1"/>
                </p:cNvSpPr>
                <p:nvPr/>
              </p:nvSpPr>
              <p:spPr bwMode="auto">
                <a:xfrm>
                  <a:off x="2832" y="1680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15" name="Line 70"/>
                <p:cNvSpPr>
                  <a:spLocks noChangeShapeType="1"/>
                </p:cNvSpPr>
                <p:nvPr/>
              </p:nvSpPr>
              <p:spPr bwMode="auto">
                <a:xfrm>
                  <a:off x="2640" y="1680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2" name="Group 71"/>
            <p:cNvGrpSpPr>
              <a:grpSpLocks/>
            </p:cNvGrpSpPr>
            <p:nvPr/>
          </p:nvGrpSpPr>
          <p:grpSpPr bwMode="auto">
            <a:xfrm>
              <a:off x="2304" y="3552"/>
              <a:ext cx="1584" cy="144"/>
              <a:chOff x="2304" y="2352"/>
              <a:chExt cx="1584" cy="144"/>
            </a:xfrm>
          </p:grpSpPr>
          <p:sp>
            <p:nvSpPr>
              <p:cNvPr id="28694" name="Line 72"/>
              <p:cNvSpPr>
                <a:spLocks noChangeShapeType="1"/>
              </p:cNvSpPr>
              <p:nvPr/>
            </p:nvSpPr>
            <p:spPr bwMode="auto">
              <a:xfrm>
                <a:off x="3456" y="2496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5" name="Line 73"/>
              <p:cNvSpPr>
                <a:spLocks noChangeShapeType="1"/>
              </p:cNvSpPr>
              <p:nvPr/>
            </p:nvSpPr>
            <p:spPr bwMode="auto">
              <a:xfrm flipV="1">
                <a:off x="3696" y="235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" name="Group 74"/>
              <p:cNvGrpSpPr>
                <a:grpSpLocks/>
              </p:cNvGrpSpPr>
              <p:nvPr/>
            </p:nvGrpSpPr>
            <p:grpSpPr bwMode="auto">
              <a:xfrm>
                <a:off x="2304" y="2496"/>
                <a:ext cx="384" cy="0"/>
                <a:chOff x="2256" y="2208"/>
                <a:chExt cx="384" cy="0"/>
              </a:xfrm>
            </p:grpSpPr>
            <p:sp>
              <p:nvSpPr>
                <p:cNvPr id="28704" name="Line 75"/>
                <p:cNvSpPr>
                  <a:spLocks noChangeShapeType="1"/>
                </p:cNvSpPr>
                <p:nvPr/>
              </p:nvSpPr>
              <p:spPr bwMode="auto">
                <a:xfrm>
                  <a:off x="2448" y="2208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05" name="Line 76"/>
                <p:cNvSpPr>
                  <a:spLocks noChangeShapeType="1"/>
                </p:cNvSpPr>
                <p:nvPr/>
              </p:nvSpPr>
              <p:spPr bwMode="auto">
                <a:xfrm>
                  <a:off x="2256" y="2208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77"/>
              <p:cNvGrpSpPr>
                <a:grpSpLocks/>
              </p:cNvGrpSpPr>
              <p:nvPr/>
            </p:nvGrpSpPr>
            <p:grpSpPr bwMode="auto">
              <a:xfrm>
                <a:off x="2688" y="2496"/>
                <a:ext cx="384" cy="0"/>
                <a:chOff x="2256" y="2208"/>
                <a:chExt cx="384" cy="0"/>
              </a:xfrm>
            </p:grpSpPr>
            <p:sp>
              <p:nvSpPr>
                <p:cNvPr id="28702" name="Line 78"/>
                <p:cNvSpPr>
                  <a:spLocks noChangeShapeType="1"/>
                </p:cNvSpPr>
                <p:nvPr/>
              </p:nvSpPr>
              <p:spPr bwMode="auto">
                <a:xfrm>
                  <a:off x="2448" y="2208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03" name="Line 79"/>
                <p:cNvSpPr>
                  <a:spLocks noChangeShapeType="1"/>
                </p:cNvSpPr>
                <p:nvPr/>
              </p:nvSpPr>
              <p:spPr bwMode="auto">
                <a:xfrm>
                  <a:off x="2256" y="2208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80"/>
              <p:cNvGrpSpPr>
                <a:grpSpLocks/>
              </p:cNvGrpSpPr>
              <p:nvPr/>
            </p:nvGrpSpPr>
            <p:grpSpPr bwMode="auto">
              <a:xfrm>
                <a:off x="3072" y="2496"/>
                <a:ext cx="384" cy="0"/>
                <a:chOff x="2256" y="2208"/>
                <a:chExt cx="384" cy="0"/>
              </a:xfrm>
            </p:grpSpPr>
            <p:sp>
              <p:nvSpPr>
                <p:cNvPr id="28700" name="Line 81"/>
                <p:cNvSpPr>
                  <a:spLocks noChangeShapeType="1"/>
                </p:cNvSpPr>
                <p:nvPr/>
              </p:nvSpPr>
              <p:spPr bwMode="auto">
                <a:xfrm>
                  <a:off x="2448" y="2208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01" name="Line 82"/>
                <p:cNvSpPr>
                  <a:spLocks noChangeShapeType="1"/>
                </p:cNvSpPr>
                <p:nvPr/>
              </p:nvSpPr>
              <p:spPr bwMode="auto">
                <a:xfrm>
                  <a:off x="2256" y="2208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8699" name="Line 83"/>
              <p:cNvSpPr>
                <a:spLocks noChangeShapeType="1"/>
              </p:cNvSpPr>
              <p:nvPr/>
            </p:nvSpPr>
            <p:spPr bwMode="auto">
              <a:xfrm>
                <a:off x="3696" y="2352"/>
                <a:ext cx="192" cy="0"/>
              </a:xfrm>
              <a:prstGeom prst="line">
                <a:avLst/>
              </a:prstGeom>
              <a:noFill/>
              <a:ln w="25400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693" name="Text Box 84"/>
            <p:cNvSpPr txBox="1">
              <a:spLocks noChangeArrowheads="1"/>
            </p:cNvSpPr>
            <p:nvPr/>
          </p:nvSpPr>
          <p:spPr bwMode="auto">
            <a:xfrm>
              <a:off x="2544" y="2064"/>
              <a:ext cx="1355" cy="231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tabLst>
                  <a:tab pos="623888" algn="l"/>
                  <a:tab pos="1200150" algn="l"/>
                  <a:tab pos="1827213" algn="l"/>
                </a:tabLst>
              </a:pPr>
              <a:r>
                <a:rPr lang="en-US"/>
                <a:t>1	2	3	4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diagram</a:t>
            </a:r>
          </a:p>
          <a:p>
            <a:r>
              <a:rPr lang="en-US" dirty="0" smtClean="0"/>
              <a:t>Flip-flop assignment table</a:t>
            </a:r>
          </a:p>
          <a:p>
            <a:r>
              <a:rPr lang="en-US" dirty="0" smtClean="0"/>
              <a:t>K-maps</a:t>
            </a:r>
          </a:p>
          <a:p>
            <a:r>
              <a:rPr lang="en-US" dirty="0" smtClean="0"/>
              <a:t>Circuit diagram</a:t>
            </a:r>
          </a:p>
          <a:p>
            <a:r>
              <a:rPr lang="en-US" dirty="0" smtClean="0"/>
              <a:t>Pin diagram of flip-flop IC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ABA6FC-5B14-40A9-8274-5A45610D0C8B}" type="datetime5">
              <a:rPr lang="en-US" smtClean="0"/>
              <a:pPr>
                <a:defRPr/>
              </a:pPr>
              <a:t>23-Aug-16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226: Digital Logic Design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AB846E-5CBC-4A6E-B99A-EBEC8E02108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6CA9145-A3C4-4022-B990-A03E3B455E3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11969</TotalTime>
  <Words>360</Words>
  <Application>Microsoft Office PowerPoint</Application>
  <PresentationFormat>On-screen Show (4:3)</PresentationFormat>
  <Paragraphs>160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Default Design</vt:lpstr>
      <vt:lpstr>1_Custom Design</vt:lpstr>
      <vt:lpstr>2_Custom Design</vt:lpstr>
      <vt:lpstr>CSE 226: Digital Logic Design Lab Sequence recognizers  United International University</vt:lpstr>
      <vt:lpstr>Objective</vt:lpstr>
      <vt:lpstr>State Diagram</vt:lpstr>
      <vt:lpstr>State table</vt:lpstr>
      <vt:lpstr>Implementing with J-K</vt:lpstr>
      <vt:lpstr>Implementing Logisim</vt:lpstr>
      <vt:lpstr>7476: Dual J-K Flip-Flops (with Preset and Clear)  </vt:lpstr>
      <vt:lpstr>Timing diagram</vt:lpstr>
      <vt:lpstr>Writing Report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Crystal Winter</dc:title>
  <dc:creator>Salekul</dc:creator>
  <cp:lastModifiedBy>Zarrin Tasnim Sworna</cp:lastModifiedBy>
  <cp:revision>323</cp:revision>
  <dcterms:modified xsi:type="dcterms:W3CDTF">2016-08-23T09:08:35Z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TC025753819991</vt:lpwstr>
  </property>
</Properties>
</file>