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71" r:id="rId12"/>
    <p:sldId id="264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F7853E-49DE-4521-B80E-3BDBA8302C1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Multiplication of Signed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430 – Assignment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signals of Q: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3495040"/>
            <a:ext cx="10753725" cy="2812995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Functions: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T</a:t>
            </a:r>
            <a:r>
              <a:rPr lang="en-US" baseline="-25000" dirty="0"/>
              <a:t>1</a:t>
            </a:r>
            <a:r>
              <a:rPr lang="en-US" dirty="0" smtClean="0"/>
              <a:t> + T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= T</a:t>
            </a:r>
            <a:r>
              <a:rPr lang="en-US" baseline="-25000" dirty="0"/>
              <a:t>1</a:t>
            </a:r>
            <a:endParaRPr lang="en-US" baseline="-25000" dirty="0" smtClean="0"/>
          </a:p>
          <a:p>
            <a:r>
              <a:rPr lang="en-US" dirty="0"/>
              <a:t>Also, </a:t>
            </a:r>
            <a:r>
              <a:rPr lang="en-US" dirty="0" smtClean="0"/>
              <a:t>RES = 1</a:t>
            </a:r>
          </a:p>
          <a:p>
            <a:r>
              <a:rPr lang="en-US" dirty="0" smtClean="0"/>
              <a:t>and MSB = A</a:t>
            </a:r>
            <a:r>
              <a:rPr lang="en-US" baseline="-25000" dirty="0" smtClean="0"/>
              <a:t>1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06415"/>
              </p:ext>
            </p:extLst>
          </p:nvPr>
        </p:nvGraphicFramePr>
        <p:xfrm>
          <a:off x="2995611" y="2011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T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1" baseline="-25000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0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signals of Counter: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157732"/>
                <a:ext cx="10753725" cy="415030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Functions:</a:t>
                </a:r>
              </a:p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– D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 = 0100 (4)</a:t>
                </a:r>
              </a:p>
              <a:p>
                <a:r>
                  <a:rPr lang="en-US" dirty="0" smtClean="0"/>
                  <a:t>DN = 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.CLK</a:t>
                </a:r>
              </a:p>
              <a:p>
                <a:r>
                  <a:rPr lang="en-US" dirty="0" smtClean="0"/>
                  <a:t>PL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MR = 0</a:t>
                </a:r>
              </a:p>
              <a:p>
                <a:endParaRPr lang="en-US" dirty="0"/>
              </a:p>
              <a:p>
                <a:r>
                  <a:rPr lang="en-US" dirty="0" smtClean="0"/>
                  <a:t>Output: </a:t>
                </a:r>
              </a:p>
              <a:p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z</a:t>
                </a:r>
                <a:r>
                  <a:rPr lang="en-US" dirty="0" smtClean="0"/>
                  <a:t> </a:t>
                </a:r>
                <a:r>
                  <a:rPr lang="en-US" smtClean="0"/>
                  <a:t>= TCD’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157732"/>
                <a:ext cx="10753725" cy="4150304"/>
              </a:xfrm>
              <a:blipFill rotWithShape="0">
                <a:blip r:embed="rId2"/>
                <a:stretch>
                  <a:fillRect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6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Implement A</a:t>
            </a:r>
            <a:r>
              <a:rPr lang="en-US" baseline="-25000" dirty="0" smtClean="0"/>
              <a:t>s</a:t>
            </a:r>
            <a:r>
              <a:rPr lang="en-US" dirty="0" smtClean="0"/>
              <a:t> and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 (like previous assignment) </a:t>
            </a:r>
          </a:p>
          <a:p>
            <a:endParaRPr lang="en-US" dirty="0"/>
          </a:p>
          <a:p>
            <a:r>
              <a:rPr lang="en-US" dirty="0" smtClean="0"/>
              <a:t>Implement A</a:t>
            </a:r>
            <a:r>
              <a:rPr lang="en-US" baseline="-25000" dirty="0" smtClean="0"/>
              <a:t>s</a:t>
            </a:r>
            <a:r>
              <a:rPr lang="en-US" dirty="0" smtClean="0"/>
              <a:t> =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Q</a:t>
            </a:r>
            <a:r>
              <a:rPr lang="en-US" baseline="-25000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signals of 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3495040"/>
            <a:ext cx="10753725" cy="2812995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Functions:</a:t>
            </a:r>
          </a:p>
          <a:p>
            <a:r>
              <a:rPr lang="en-US" dirty="0" smtClean="0"/>
              <a:t>J</a:t>
            </a:r>
            <a:r>
              <a:rPr lang="en-US" baseline="-25000" dirty="0"/>
              <a:t>E</a:t>
            </a:r>
            <a:r>
              <a:rPr lang="en-US" dirty="0" smtClean="0"/>
              <a:t> = Q</a:t>
            </a:r>
            <a:r>
              <a:rPr lang="en-US" baseline="-25000" dirty="0" smtClean="0"/>
              <a:t>1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out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E</a:t>
            </a:r>
            <a:r>
              <a:rPr lang="en-US" dirty="0" smtClean="0"/>
              <a:t> = T</a:t>
            </a:r>
            <a:r>
              <a:rPr lang="en-US" baseline="-25000" dirty="0" smtClean="0"/>
              <a:t>1 </a:t>
            </a:r>
            <a:r>
              <a:rPr lang="en-US" dirty="0" smtClean="0"/>
              <a:t> + T</a:t>
            </a:r>
            <a:r>
              <a:rPr lang="en-US" baseline="-25000" dirty="0" smtClean="0"/>
              <a:t>3</a:t>
            </a:r>
            <a:r>
              <a:rPr lang="en-US" dirty="0" smtClean="0"/>
              <a:t> + Q</a:t>
            </a:r>
            <a:r>
              <a:rPr lang="en-US" baseline="-25000" dirty="0" smtClean="0"/>
              <a:t>1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out</a:t>
            </a:r>
            <a:r>
              <a:rPr lang="en-US" dirty="0" smtClean="0"/>
              <a:t>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04301"/>
              </p:ext>
            </p:extLst>
          </p:nvPr>
        </p:nvGraphicFramePr>
        <p:xfrm>
          <a:off x="2995611" y="20116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r>
                        <a:rPr lang="en-US" baseline="-25000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="1" baseline="-25000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out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1" baseline="-25000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are good to go now, check the design for all possible scenarios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×(±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B: </a:t>
            </a:r>
            <a:r>
              <a:rPr lang="en-US" dirty="0" smtClean="0"/>
              <a:t>02/09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Submit your </a:t>
            </a:r>
            <a:r>
              <a:rPr lang="en-US" dirty="0"/>
              <a:t>P</a:t>
            </a:r>
            <a:r>
              <a:rPr lang="en-US" dirty="0" smtClean="0"/>
              <a:t>roteus files in ELMS.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assignment you will need to implement the control logic for multiplication of signed numbers using sequence register and decoder method.  We will be using 5 bit sign-magnitude form for this. Meaning 1 bit sign and 4 bit magnitude.</a:t>
            </a:r>
          </a:p>
          <a:p>
            <a:endParaRPr lang="en-US" dirty="0"/>
          </a:p>
          <a:p>
            <a:r>
              <a:rPr lang="en-US" dirty="0" smtClean="0"/>
              <a:t>In this slide we will be going step by step of what we need to do to implement this control logic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ALU Sub-circuit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689240" cy="3766185"/>
          </a:xfrm>
        </p:spPr>
        <p:txBody>
          <a:bodyPr/>
          <a:lstStyle/>
          <a:p>
            <a:r>
              <a:rPr lang="en-US" dirty="0" smtClean="0"/>
              <a:t>First we need design the sub-circuit of our basic ALU. </a:t>
            </a:r>
            <a:r>
              <a:rPr lang="en-US" dirty="0" smtClean="0"/>
              <a:t>Use your previously designed ALU here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97" y="1769905"/>
            <a:ext cx="5826103" cy="43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9"/>
            <a:ext cx="10772775" cy="1658198"/>
          </a:xfrm>
        </p:spPr>
        <p:txBody>
          <a:bodyPr/>
          <a:lstStyle/>
          <a:p>
            <a:r>
              <a:rPr lang="en-US" dirty="0" smtClean="0"/>
              <a:t>Step 2: Accumulator Sub-circuit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895060"/>
            <a:ext cx="10753342" cy="48370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don’t need our accumulator to implement many functions here. We just need it to load the output from ALU or hold it’s current value. For this we will be using a universal shift register (74194). </a:t>
            </a:r>
          </a:p>
          <a:p>
            <a:r>
              <a:rPr lang="en-US" dirty="0" smtClean="0"/>
              <a:t>The shift register operates as follows- 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= 00 </a:t>
            </a:r>
            <a:r>
              <a:rPr lang="en-US" dirty="0" smtClean="0">
                <a:sym typeface="Wingdings" panose="05000000000000000000" pitchFamily="2" charset="2"/>
              </a:rPr>
              <a:t> Hold value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Shift right (MSB in SL)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Parallel Load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MR = 0  Reset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Similar to the ALU we check if it can load and value as expected.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you have checked that, connect the ALU’s output to the accumulators input, and the accumulators output to the A input of ALU. Now check the components together.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Implement Multiplier register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be the same as the accumulator. Except we will need provision to load an initial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Implement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7395" cy="4495137"/>
          </a:xfrm>
        </p:spPr>
        <p:txBody>
          <a:bodyPr/>
          <a:lstStyle/>
          <a:p>
            <a:r>
              <a:rPr lang="en-US" dirty="0" smtClean="0"/>
              <a:t>We will need to control the number of iterations depending on the number of bits, 4 in this case. In this case we will not count down from 4 to 0 like the algorithm suggests. It will be easier for us to count up from 0 to 4 and terminate after 4 count. </a:t>
            </a:r>
          </a:p>
          <a:p>
            <a:endParaRPr lang="en-US" dirty="0"/>
          </a:p>
          <a:p>
            <a:r>
              <a:rPr lang="en-US" dirty="0" smtClean="0"/>
              <a:t>Use a 74193 to implement the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Implement Transition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state transition logic using JK flip flops and a decoder. </a:t>
            </a:r>
          </a:p>
        </p:txBody>
      </p:sp>
    </p:spTree>
    <p:extLst>
      <p:ext uri="{BB962C8B-B14F-4D97-AF65-F5344CB8AC3E}">
        <p14:creationId xmlns:p14="http://schemas.microsoft.com/office/powerpoint/2010/main" val="22245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Implement the control signals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178030" cy="3766185"/>
          </a:xfrm>
        </p:spPr>
        <p:txBody>
          <a:bodyPr/>
          <a:lstStyle/>
          <a:p>
            <a:r>
              <a:rPr lang="en-US" dirty="0" smtClean="0"/>
              <a:t>Implement the control signals as the functions of the states. </a:t>
            </a:r>
            <a:endParaRPr lang="en-US" dirty="0"/>
          </a:p>
          <a:p>
            <a:r>
              <a:rPr lang="en-US" dirty="0" smtClean="0"/>
              <a:t>Check the values with </a:t>
            </a:r>
            <a:r>
              <a:rPr lang="en-US" dirty="0" err="1" smtClean="0"/>
              <a:t>logicprobes</a:t>
            </a:r>
            <a:r>
              <a:rPr lang="en-US" dirty="0" smtClean="0"/>
              <a:t> when you are done. </a:t>
            </a:r>
          </a:p>
        </p:txBody>
      </p:sp>
    </p:spTree>
    <p:extLst>
      <p:ext uri="{BB962C8B-B14F-4D97-AF65-F5344CB8AC3E}">
        <p14:creationId xmlns:p14="http://schemas.microsoft.com/office/powerpoint/2010/main" val="11259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signals of 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3495040"/>
                <a:ext cx="10753725" cy="281299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Functions:</a:t>
                </a:r>
              </a:p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T</a:t>
                </a:r>
                <a:r>
                  <a:rPr lang="en-US" baseline="-25000" dirty="0" smtClean="0"/>
                  <a:t>3</a:t>
                </a:r>
              </a:p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2</a:t>
                </a:r>
              </a:p>
              <a:p>
                <a:r>
                  <a:rPr lang="en-US" dirty="0" smtClean="0"/>
                  <a:t>RES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Also, MSB = 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3495040"/>
                <a:ext cx="10753725" cy="2812995"/>
              </a:xfrm>
              <a:blipFill rotWithShape="0">
                <a:blip r:embed="rId2"/>
                <a:stretch>
                  <a:fillRect t="-3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57121"/>
              </p:ext>
            </p:extLst>
          </p:nvPr>
        </p:nvGraphicFramePr>
        <p:xfrm>
          <a:off x="1989518" y="20116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="1" baseline="-25000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US" b="1" baseline="-25000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1749</TotalTime>
  <Words>534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Cambria Math</vt:lpstr>
      <vt:lpstr>Wingdings</vt:lpstr>
      <vt:lpstr>Metropolitan</vt:lpstr>
      <vt:lpstr>Multiplication of Signed Numbers</vt:lpstr>
      <vt:lpstr>Problem Statement </vt:lpstr>
      <vt:lpstr>Step 1: ALU Sub-circuit</vt:lpstr>
      <vt:lpstr>Step 2: Accumulator Sub-circuit</vt:lpstr>
      <vt:lpstr>Step 3: Implement Multiplier register Q</vt:lpstr>
      <vt:lpstr>Step 4: Implement Counter</vt:lpstr>
      <vt:lpstr>Step 5: Implement Transition logic</vt:lpstr>
      <vt:lpstr>Step 6: Implement the control signals </vt:lpstr>
      <vt:lpstr>Control signals of A:</vt:lpstr>
      <vt:lpstr>Control signals of Q:</vt:lpstr>
      <vt:lpstr>Control signals of Counter:</vt:lpstr>
      <vt:lpstr>Step 7: Implement As and E</vt:lpstr>
      <vt:lpstr>Control signals of E:</vt:lpstr>
      <vt:lpstr>Final Step: </vt:lpstr>
      <vt:lpstr>Deadline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Subtraction of Signed Numbers</dc:title>
  <dc:creator>Niloy</dc:creator>
  <cp:lastModifiedBy>Niloy</cp:lastModifiedBy>
  <cp:revision>109</cp:revision>
  <dcterms:created xsi:type="dcterms:W3CDTF">2019-10-30T17:26:08Z</dcterms:created>
  <dcterms:modified xsi:type="dcterms:W3CDTF">2020-08-26T03:51:02Z</dcterms:modified>
</cp:coreProperties>
</file>