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3" name="AutoShape 2"/>
          <p:cNvSpPr>
            <a:spLocks noGrp="1" noChangeArrowheads="1"/>
          </p:cNvSpPr>
          <p:nvPr>
            <p:ph type="title"/>
          </p:nvPr>
        </p:nvSpPr>
        <p:spPr>
          <a:prstGeom prst="roundRect">
            <a:avLst>
              <a:gd name="adj" fmla="val 833"/>
            </a:avLst>
          </a:prstGeom>
          <a:solidFill>
            <a:srgbClr val="C0C0C0">
              <a:alpha val="1961"/>
            </a:srgbClr>
          </a:solidFill>
        </p:spPr>
        <p:txBody>
          <a:bodyPr/>
          <a:lstStyle/>
          <a:p>
            <a:pPr eaLnBrk="1" hangingPunct="1"/>
            <a:r>
              <a:rPr lang="en-US" smtClean="0"/>
              <a:t>Page Replacement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81000" indent="-381000" eaLnBrk="1" hangingPunct="1">
              <a:defRPr/>
            </a:pPr>
            <a:r>
              <a:rPr lang="en-US" dirty="0" smtClean="0"/>
              <a:t>Upon page fault</a:t>
            </a:r>
          </a:p>
          <a:p>
            <a:pPr marL="800100" lvl="1" indent="-342900" eaLnBrk="1" hangingPunct="1">
              <a:defRPr/>
            </a:pPr>
            <a:r>
              <a:rPr lang="en-US" dirty="0" smtClean="0"/>
              <a:t>Find a </a:t>
            </a:r>
            <a:r>
              <a:rPr lang="en-US" dirty="0" smtClean="0">
                <a:solidFill>
                  <a:srgbClr val="FF0000"/>
                </a:solidFill>
              </a:rPr>
              <a:t>free</a:t>
            </a:r>
            <a:r>
              <a:rPr lang="en-US" dirty="0" smtClean="0"/>
              <a:t> page </a:t>
            </a:r>
            <a:r>
              <a:rPr lang="en-US" dirty="0" smtClean="0">
                <a:solidFill>
                  <a:srgbClr val="FF0000"/>
                </a:solidFill>
              </a:rPr>
              <a:t>frame</a:t>
            </a:r>
            <a:r>
              <a:rPr lang="en-US" dirty="0" smtClean="0"/>
              <a:t>. </a:t>
            </a:r>
          </a:p>
          <a:p>
            <a:pPr marL="800100" lvl="1" indent="-342900" eaLnBrk="1" hangingPunct="1">
              <a:defRPr/>
            </a:pPr>
            <a:r>
              <a:rPr lang="en-US" dirty="0" smtClean="0"/>
              <a:t>Fetch </a:t>
            </a:r>
            <a:r>
              <a:rPr lang="en-US" dirty="0" smtClean="0">
                <a:solidFill>
                  <a:srgbClr val="FF0000"/>
                </a:solidFill>
              </a:rPr>
              <a:t>disk</a:t>
            </a:r>
            <a:r>
              <a:rPr lang="en-US" dirty="0" smtClean="0"/>
              <a:t> block into page </a:t>
            </a:r>
            <a:r>
              <a:rPr lang="en-US" dirty="0" smtClean="0">
                <a:solidFill>
                  <a:srgbClr val="FF0000"/>
                </a:solidFill>
              </a:rPr>
              <a:t>frame</a:t>
            </a:r>
            <a:r>
              <a:rPr lang="en-US" dirty="0" smtClean="0"/>
              <a:t>. </a:t>
            </a:r>
          </a:p>
          <a:p>
            <a:pPr marL="800100" lvl="1" indent="-342900" eaLnBrk="1" hangingPunct="1">
              <a:defRPr/>
            </a:pPr>
            <a:r>
              <a:rPr lang="en-US" dirty="0" smtClean="0"/>
              <a:t>When disk read finishes, add </a:t>
            </a:r>
            <a:r>
              <a:rPr lang="en-US" altLang="zh-CN" dirty="0" smtClean="0">
                <a:ea typeface="宋体" panose="02010600030101010101" pitchFamily="2" charset="-122"/>
              </a:rPr>
              <a:t>VM mapping for the page (change page table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entries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endParaRPr lang="en-US" dirty="0" smtClean="0"/>
          </a:p>
          <a:p>
            <a:pPr marL="457200" indent="-457200" eaLnBrk="1" hangingPunct="1">
              <a:defRPr/>
            </a:pPr>
            <a:r>
              <a:rPr lang="en-US" dirty="0" smtClean="0"/>
              <a:t>Find a free page </a:t>
            </a:r>
            <a:r>
              <a:rPr lang="en-US" dirty="0" smtClean="0">
                <a:solidFill>
                  <a:srgbClr val="FF0000"/>
                </a:solidFill>
              </a:rPr>
              <a:t>frame </a:t>
            </a:r>
          </a:p>
          <a:p>
            <a:pPr marL="838200" lvl="1" indent="-381000" eaLnBrk="1" hangingPunct="1">
              <a:defRPr/>
            </a:pPr>
            <a:r>
              <a:rPr lang="en-US" dirty="0" smtClean="0"/>
              <a:t>If there is a free page frame, use it </a:t>
            </a:r>
          </a:p>
          <a:p>
            <a:pPr marL="838200" lvl="1" indent="-381000" eaLnBrk="1" hangingPunct="1">
              <a:defRPr/>
            </a:pPr>
            <a:r>
              <a:rPr lang="en-US" dirty="0" smtClean="0"/>
              <a:t>Otherwise, </a:t>
            </a:r>
          </a:p>
          <a:p>
            <a:pPr marL="1112520" lvl="2" indent="-381000">
              <a:defRPr/>
            </a:pPr>
            <a:r>
              <a:rPr lang="en-US" dirty="0" smtClean="0"/>
              <a:t>Select a page to be replaced (page replacement algorithm), </a:t>
            </a:r>
          </a:p>
          <a:p>
            <a:pPr marL="1112520" lvl="2" indent="-381000">
              <a:defRPr/>
            </a:pPr>
            <a:r>
              <a:rPr lang="en-US" dirty="0" smtClean="0"/>
              <a:t>Write the selected page to the disk </a:t>
            </a:r>
            <a:r>
              <a:rPr lang="en-US" dirty="0" smtClean="0">
                <a:solidFill>
                  <a:srgbClr val="FF0000"/>
                </a:solidFill>
              </a:rPr>
              <a:t>if necessary</a:t>
            </a:r>
          </a:p>
        </p:txBody>
      </p:sp>
      <p:sp>
        <p:nvSpPr>
          <p:cNvPr id="14029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A1C4A4-AD30-443E-B4CC-E029122F43B5}" type="datetime1">
              <a:rPr 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01-Mar-17</a:t>
            </a:fld>
            <a:endParaRPr 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0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t>Dept. of CSE, BUET</a:t>
            </a:r>
          </a:p>
        </p:txBody>
      </p:sp>
      <p:sp>
        <p:nvSpPr>
          <p:cNvPr id="140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37E703-D539-40E6-9CCC-3CBD86DDF3B9}" type="slidenum">
              <a:rPr lang="en-US" sz="1600" b="1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sz="1600" b="1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The Clock Page Replacement Algorithm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0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2DC895-A3D6-4306-A634-54D98F2CD914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150532" name="Picture 3" descr="C:\B\b4\JPG\foo\4-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8188" y="1412875"/>
            <a:ext cx="7754937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3" name="Rectangle 1"/>
          <p:cNvSpPr>
            <a:spLocks noChangeArrowheads="1"/>
          </p:cNvSpPr>
          <p:nvPr/>
        </p:nvSpPr>
        <p:spPr bwMode="auto">
          <a:xfrm>
            <a:off x="5918200" y="4286250"/>
            <a:ext cx="24145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FreeSerif"/>
              </a:rPr>
              <a:t>and the process is repeated until a page is replaced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Least Recently Used (LRU)</a:t>
            </a:r>
          </a:p>
        </p:txBody>
      </p:sp>
      <p:sp>
        <p:nvSpPr>
          <p:cNvPr id="151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Assume pages used </a:t>
            </a:r>
            <a:r>
              <a:rPr lang="en-US" sz="2800" smtClean="0">
                <a:solidFill>
                  <a:srgbClr val="FF0000"/>
                </a:solidFill>
              </a:rPr>
              <a:t>recently</a:t>
            </a:r>
            <a:r>
              <a:rPr lang="en-US" sz="2800" smtClean="0"/>
              <a:t> will used </a:t>
            </a:r>
            <a:r>
              <a:rPr lang="en-US" sz="2800" smtClean="0">
                <a:solidFill>
                  <a:srgbClr val="FF0000"/>
                </a:solidFill>
              </a:rPr>
              <a:t>again</a:t>
            </a:r>
            <a:r>
              <a:rPr lang="en-US" sz="2800" smtClean="0"/>
              <a:t> soon</a:t>
            </a:r>
          </a:p>
          <a:p>
            <a:pPr lvl="1" eaLnBrk="1" hangingPunct="1"/>
            <a:r>
              <a:rPr lang="en-US" sz="2400" smtClean="0"/>
              <a:t>throw out page that has been </a:t>
            </a:r>
            <a:r>
              <a:rPr lang="en-US" sz="2400" smtClean="0">
                <a:solidFill>
                  <a:srgbClr val="FF0000"/>
                </a:solidFill>
              </a:rPr>
              <a:t>unused</a:t>
            </a:r>
            <a:r>
              <a:rPr lang="en-US" sz="2400" smtClean="0"/>
              <a:t> for </a:t>
            </a:r>
            <a:r>
              <a:rPr lang="en-US" sz="2400" smtClean="0">
                <a:solidFill>
                  <a:srgbClr val="FF0000"/>
                </a:solidFill>
              </a:rPr>
              <a:t>longest</a:t>
            </a:r>
            <a:r>
              <a:rPr lang="en-US" sz="2400" smtClean="0"/>
              <a:t> time</a:t>
            </a:r>
          </a:p>
          <a:p>
            <a:pPr lvl="1" eaLnBrk="1" hangingPunct="1"/>
            <a:endParaRPr lang="en-US" sz="2400" smtClean="0"/>
          </a:p>
          <a:p>
            <a:pPr lvl="1" eaLnBrk="1" hangingPunct="1"/>
            <a:endParaRPr lang="en-US" sz="2400" smtClean="0"/>
          </a:p>
        </p:txBody>
      </p:sp>
      <p:sp>
        <p:nvSpPr>
          <p:cNvPr id="151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91D4D2-1191-4C20-9809-2DE447B21462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15155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7878" y="3247064"/>
            <a:ext cx="5721350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Least Recently Used (LRU)</a:t>
            </a:r>
          </a:p>
        </p:txBody>
      </p:sp>
      <p:sp>
        <p:nvSpPr>
          <p:cNvPr id="152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Assume pages used </a:t>
            </a:r>
            <a:r>
              <a:rPr lang="en-US" sz="2800" smtClean="0">
                <a:solidFill>
                  <a:srgbClr val="FF0000"/>
                </a:solidFill>
              </a:rPr>
              <a:t>recently</a:t>
            </a:r>
            <a:r>
              <a:rPr lang="en-US" sz="2800" smtClean="0"/>
              <a:t> will used </a:t>
            </a:r>
            <a:r>
              <a:rPr lang="en-US" sz="2800" smtClean="0">
                <a:solidFill>
                  <a:srgbClr val="FF0000"/>
                </a:solidFill>
              </a:rPr>
              <a:t>again</a:t>
            </a:r>
            <a:r>
              <a:rPr lang="en-US" sz="2800" smtClean="0"/>
              <a:t> soon</a:t>
            </a:r>
          </a:p>
          <a:p>
            <a:pPr lvl="1" eaLnBrk="1" hangingPunct="1"/>
            <a:r>
              <a:rPr lang="en-US" sz="2400" smtClean="0"/>
              <a:t>throw out page that has been </a:t>
            </a:r>
            <a:r>
              <a:rPr lang="en-US" sz="2400" smtClean="0">
                <a:solidFill>
                  <a:srgbClr val="FF0000"/>
                </a:solidFill>
              </a:rPr>
              <a:t>unused</a:t>
            </a:r>
            <a:r>
              <a:rPr lang="en-US" sz="2400" smtClean="0"/>
              <a:t> for </a:t>
            </a:r>
            <a:r>
              <a:rPr lang="en-US" sz="2400" smtClean="0">
                <a:solidFill>
                  <a:srgbClr val="FF0000"/>
                </a:solidFill>
              </a:rPr>
              <a:t>longest</a:t>
            </a:r>
            <a:r>
              <a:rPr lang="en-US" sz="2400" smtClean="0"/>
              <a:t> time</a:t>
            </a:r>
          </a:p>
          <a:p>
            <a:pPr lvl="1" eaLnBrk="1" hangingPunct="1"/>
            <a:endParaRPr lang="en-US" sz="2400" smtClean="0"/>
          </a:p>
          <a:p>
            <a:pPr lvl="1" eaLnBrk="1" hangingPunct="1"/>
            <a:endParaRPr lang="en-US" sz="2400" smtClean="0"/>
          </a:p>
        </p:txBody>
      </p:sp>
      <p:sp>
        <p:nvSpPr>
          <p:cNvPr id="152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6F2A62-CFB8-42BE-8A57-DFE4E7565FAC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15258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763" y="2706688"/>
            <a:ext cx="6448425" cy="31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LRU using a matrix – pages referenced in order</a:t>
            </a:r>
            <a:r>
              <a:rPr lang="en-US" sz="2000" smtClean="0"/>
              <a:t> </a:t>
            </a:r>
            <a:r>
              <a:rPr lang="en-US" sz="2400" smtClean="0"/>
              <a:t>0,1,2,3,2,1,0,3,2,3</a:t>
            </a:r>
            <a:endParaRPr lang="en-US" sz="2000" smtClean="0"/>
          </a:p>
        </p:txBody>
      </p:sp>
      <p:sp>
        <p:nvSpPr>
          <p:cNvPr id="153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1FCAFC-E794-40C4-A6C1-099E2DCA03C6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15360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1325"/>
            <a:ext cx="35020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6" name="Picture 4" descr="C:\B\b4\JPG\foo\4-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65238"/>
            <a:ext cx="771207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Simulating</a:t>
            </a:r>
            <a:r>
              <a:rPr lang="en-US" dirty="0" smtClean="0"/>
              <a:t> LRU in </a:t>
            </a:r>
            <a:r>
              <a:rPr lang="en-US" dirty="0" smtClean="0">
                <a:solidFill>
                  <a:srgbClr val="FF0000"/>
                </a:solidFill>
              </a:rPr>
              <a:t>Software </a:t>
            </a:r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154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Times New Roman" panose="02020603050405020304" pitchFamily="18" charset="0"/>
              <a:buAutoNum type="arabicPeriod"/>
            </a:pPr>
            <a:r>
              <a:rPr lang="en-US" sz="2800" smtClean="0"/>
              <a:t>Not Frequently Used (NFU) Algorithm</a:t>
            </a:r>
          </a:p>
          <a:p>
            <a:pPr marL="514350" indent="-514350" eaLnBrk="1" hangingPunct="1">
              <a:lnSpc>
                <a:spcPct val="90000"/>
              </a:lnSpc>
              <a:buFont typeface="Times New Roman" panose="02020603050405020304" pitchFamily="18" charset="0"/>
              <a:buAutoNum type="arabicPeriod"/>
            </a:pPr>
            <a:r>
              <a:rPr lang="en-US" sz="2800" smtClean="0"/>
              <a:t>Aging</a:t>
            </a:r>
          </a:p>
        </p:txBody>
      </p:sp>
      <p:sp>
        <p:nvSpPr>
          <p:cNvPr id="154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73BC5C-7415-4214-8381-956166A5EA5B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Not Frequently Used (NFU) Algorithm</a:t>
            </a:r>
            <a:br>
              <a:rPr lang="en-US" smtClean="0"/>
            </a:br>
            <a:endParaRPr lang="en-US" smtClean="0"/>
          </a:p>
        </p:txBody>
      </p:sp>
      <p:pic>
        <p:nvPicPr>
          <p:cNvPr id="155651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153017"/>
            <a:ext cx="8233854" cy="5484893"/>
          </a:xfrm>
        </p:spPr>
      </p:pic>
      <p:sp>
        <p:nvSpPr>
          <p:cNvPr id="155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35B20D-D217-4DAE-B3D2-7843F3B306C5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Aging</a:t>
            </a:r>
          </a:p>
        </p:txBody>
      </p:sp>
      <p:sp>
        <p:nvSpPr>
          <p:cNvPr id="15667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Modification of NFU to make it aware of the time span of use</a:t>
            </a:r>
          </a:p>
        </p:txBody>
      </p:sp>
      <p:sp>
        <p:nvSpPr>
          <p:cNvPr id="156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18376A-23BD-4BA3-BE94-533F4E81EB74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15667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099" y="2498501"/>
            <a:ext cx="9004644" cy="309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Aging</a:t>
            </a:r>
          </a:p>
        </p:txBody>
      </p:sp>
      <p:sp>
        <p:nvSpPr>
          <p:cNvPr id="157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instance, if a page has </a:t>
            </a:r>
            <a:r>
              <a:rPr lang="en-US" dirty="0" smtClean="0">
                <a:solidFill>
                  <a:srgbClr val="FF0000"/>
                </a:solidFill>
              </a:rPr>
              <a:t>referenced bits </a:t>
            </a:r>
            <a:r>
              <a:rPr lang="en-US" dirty="0" smtClean="0"/>
              <a:t>1,0,0,1,1,0 in the </a:t>
            </a:r>
            <a:r>
              <a:rPr lang="en-US" dirty="0" smtClean="0">
                <a:solidFill>
                  <a:srgbClr val="FF0000"/>
                </a:solidFill>
              </a:rPr>
              <a:t>past 6 clock ticks</a:t>
            </a:r>
            <a:r>
              <a:rPr lang="en-US" dirty="0" smtClean="0"/>
              <a:t>, its </a:t>
            </a:r>
            <a:r>
              <a:rPr lang="en-US" dirty="0" smtClean="0">
                <a:solidFill>
                  <a:srgbClr val="FF0000"/>
                </a:solidFill>
              </a:rPr>
              <a:t>counter</a:t>
            </a:r>
            <a:r>
              <a:rPr lang="en-US" dirty="0" smtClean="0"/>
              <a:t> will look like this:</a:t>
            </a:r>
          </a:p>
          <a:p>
            <a:pPr lvl="1"/>
            <a:r>
              <a:rPr lang="en-US" dirty="0" smtClean="0"/>
              <a:t>10000000, </a:t>
            </a:r>
          </a:p>
          <a:p>
            <a:pPr lvl="1"/>
            <a:r>
              <a:rPr lang="en-US" dirty="0" smtClean="0"/>
              <a:t>01000000,</a:t>
            </a:r>
          </a:p>
          <a:p>
            <a:pPr lvl="1"/>
            <a:r>
              <a:rPr lang="en-US" dirty="0" smtClean="0"/>
              <a:t>00100000, </a:t>
            </a:r>
          </a:p>
          <a:p>
            <a:pPr lvl="1"/>
            <a:r>
              <a:rPr lang="en-US" dirty="0" smtClean="0"/>
              <a:t>10010000, </a:t>
            </a:r>
          </a:p>
          <a:p>
            <a:pPr lvl="1"/>
            <a:r>
              <a:rPr lang="en-US" dirty="0" smtClean="0"/>
              <a:t>11001000,</a:t>
            </a:r>
          </a:p>
          <a:p>
            <a:pPr lvl="1"/>
            <a:r>
              <a:rPr lang="en-US" dirty="0" smtClean="0"/>
              <a:t>01100100.</a:t>
            </a:r>
          </a:p>
          <a:p>
            <a:r>
              <a:rPr lang="en-US" dirty="0" smtClean="0"/>
              <a:t>Page references </a:t>
            </a:r>
            <a:r>
              <a:rPr lang="en-US" dirty="0" smtClean="0">
                <a:solidFill>
                  <a:srgbClr val="FF0000"/>
                </a:solidFill>
              </a:rPr>
              <a:t>closer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0000"/>
                </a:solidFill>
              </a:rPr>
              <a:t>present</a:t>
            </a:r>
            <a:r>
              <a:rPr lang="en-US" dirty="0" smtClean="0"/>
              <a:t> time have </a:t>
            </a:r>
            <a:r>
              <a:rPr lang="en-US" dirty="0" smtClean="0">
                <a:solidFill>
                  <a:srgbClr val="FF0000"/>
                </a:solidFill>
              </a:rPr>
              <a:t>more impact </a:t>
            </a:r>
            <a:r>
              <a:rPr lang="en-US" dirty="0" smtClean="0"/>
              <a:t>than page references long ago</a:t>
            </a:r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05B733-464D-4207-B4A1-859B776FD72B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Aging</a:t>
            </a:r>
          </a:p>
        </p:txBody>
      </p:sp>
      <p:sp>
        <p:nvSpPr>
          <p:cNvPr id="158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with LRU</a:t>
            </a:r>
          </a:p>
          <a:p>
            <a:pPr lvl="1"/>
            <a:r>
              <a:rPr lang="en-US" dirty="0" smtClean="0"/>
              <a:t>The exact reference time not known</a:t>
            </a:r>
          </a:p>
          <a:p>
            <a:pPr lvl="1"/>
            <a:r>
              <a:rPr lang="en-US" dirty="0" smtClean="0"/>
              <a:t>Can recall </a:t>
            </a:r>
            <a:r>
              <a:rPr lang="en-US" dirty="0" smtClean="0">
                <a:solidFill>
                  <a:srgbClr val="FF0000"/>
                </a:solidFill>
              </a:rPr>
              <a:t>limited</a:t>
            </a:r>
            <a:r>
              <a:rPr lang="en-US" dirty="0" smtClean="0"/>
              <a:t> past    </a:t>
            </a:r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B203E7-3ACF-477F-8618-ED75680CA2D0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7" name="AutoShape 2"/>
          <p:cNvSpPr>
            <a:spLocks noGrp="1" noChangeArrowheads="1"/>
          </p:cNvSpPr>
          <p:nvPr>
            <p:ph type="title"/>
          </p:nvPr>
        </p:nvSpPr>
        <p:spPr>
          <a:solidFill>
            <a:srgbClr val="C0C0C0">
              <a:alpha val="1961"/>
            </a:srgbClr>
          </a:solidFill>
        </p:spPr>
        <p:txBody>
          <a:bodyPr/>
          <a:lstStyle/>
          <a:p>
            <a:pPr eaLnBrk="1" hangingPunct="1"/>
            <a:r>
              <a:rPr lang="en-US" dirty="0" smtClean="0"/>
              <a:t>Issue: Eviction</a:t>
            </a:r>
          </a:p>
        </p:txBody>
      </p:sp>
      <p:sp>
        <p:nvSpPr>
          <p:cNvPr id="14131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Goal: kick out the page that’s </a:t>
            </a:r>
            <a:r>
              <a:rPr lang="en-US" dirty="0" smtClean="0">
                <a:solidFill>
                  <a:srgbClr val="FF0000"/>
                </a:solidFill>
              </a:rPr>
              <a:t>least useful</a:t>
            </a:r>
          </a:p>
          <a:p>
            <a:pPr eaLnBrk="1" hangingPunct="1"/>
            <a:r>
              <a:rPr lang="en-US" dirty="0" smtClean="0"/>
              <a:t>Problem: how do you determine </a:t>
            </a:r>
            <a:r>
              <a:rPr lang="en-US" i="1" dirty="0" smtClean="0">
                <a:solidFill>
                  <a:srgbClr val="FF0000"/>
                </a:solidFill>
              </a:rPr>
              <a:t>least useful</a:t>
            </a:r>
            <a:r>
              <a:rPr lang="en-US" dirty="0" smtClean="0"/>
              <a:t>?</a:t>
            </a:r>
          </a:p>
          <a:p>
            <a:pPr lvl="1" eaLnBrk="1" hangingPunct="1"/>
            <a:r>
              <a:rPr lang="en-US" dirty="0" smtClean="0"/>
              <a:t>Different heuristics</a:t>
            </a:r>
          </a:p>
          <a:p>
            <a:pPr lvl="2"/>
            <a:r>
              <a:rPr lang="en-US" dirty="0"/>
              <a:t>Better not to choose a page that will be used immediately, frequently</a:t>
            </a:r>
          </a:p>
          <a:p>
            <a:pPr lvl="3"/>
            <a:r>
              <a:rPr lang="en-US" dirty="0"/>
              <a:t>probably need to be brought back in soon</a:t>
            </a:r>
          </a:p>
          <a:p>
            <a:pPr lvl="2"/>
            <a:r>
              <a:rPr lang="en-US" dirty="0"/>
              <a:t>Clean pages (not modified)</a:t>
            </a:r>
          </a:p>
          <a:p>
            <a:pPr lvl="3"/>
            <a:r>
              <a:rPr lang="en-US"/>
              <a:t>A </a:t>
            </a:r>
            <a:r>
              <a:rPr lang="en-US" smtClean="0"/>
              <a:t>dirty/Modified </a:t>
            </a:r>
            <a:r>
              <a:rPr lang="en-US" dirty="0"/>
              <a:t>bit for each page frame</a:t>
            </a:r>
          </a:p>
          <a:p>
            <a:pPr lvl="3"/>
            <a:r>
              <a:rPr lang="en-US" dirty="0"/>
              <a:t>Need to write back to disk if a “dirty” page is evicted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141314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611788-8E36-4D35-87B6-C6C493A03236}" type="datetime1">
              <a:rPr 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01-Mar-17</a:t>
            </a:fld>
            <a:endParaRPr 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1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t>Dept. of CSE, BUET</a:t>
            </a:r>
          </a:p>
        </p:txBody>
      </p:sp>
      <p:sp>
        <p:nvSpPr>
          <p:cNvPr id="141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9AAFAF-635B-4697-8FDA-ED3359DAC44D}" type="slidenum">
              <a:rPr lang="en-US" sz="1600" b="1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sz="1600" b="1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1" name="AutoShape 2"/>
          <p:cNvSpPr>
            <a:spLocks noGrp="1" noChangeArrowheads="1"/>
          </p:cNvSpPr>
          <p:nvPr>
            <p:ph type="title"/>
          </p:nvPr>
        </p:nvSpPr>
        <p:spPr>
          <a:solidFill>
            <a:srgbClr val="C0C0C0">
              <a:alpha val="1961"/>
            </a:srgbClr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Optimal Page Replacement Algorithm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Replace a page whose </a:t>
            </a:r>
            <a:r>
              <a:rPr lang="en-US" dirty="0" smtClean="0">
                <a:solidFill>
                  <a:srgbClr val="FF0000"/>
                </a:solidFill>
              </a:rPr>
              <a:t>next</a:t>
            </a:r>
            <a:r>
              <a:rPr lang="en-US" dirty="0" smtClean="0"/>
              <a:t> use will occur </a:t>
            </a:r>
            <a:r>
              <a:rPr lang="en-US" dirty="0" smtClean="0">
                <a:solidFill>
                  <a:srgbClr val="FF0000"/>
                </a:solidFill>
              </a:rPr>
              <a:t>farthest</a:t>
            </a:r>
            <a:r>
              <a:rPr lang="en-US" dirty="0" smtClean="0"/>
              <a:t> in the future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Should have least number of page faults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only problem 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Unrealizable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Needs a time machine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142338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E62734-9FEC-41E0-AB8C-081C6E7A8B69}" type="datetime1">
              <a:rPr 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01-Mar-17</a:t>
            </a:fld>
            <a:endParaRPr 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2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t>Dept. of CSE, BUET</a:t>
            </a:r>
          </a:p>
        </p:txBody>
      </p:sp>
      <p:sp>
        <p:nvSpPr>
          <p:cNvPr id="142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934D41-8D8E-4FB1-9EF2-18172D842331}" type="slidenum">
              <a:rPr lang="en-US" sz="1600" b="1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sz="1600" b="1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Not Recently Used Page Replacement Algorithm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defRPr/>
            </a:pPr>
            <a:r>
              <a:rPr lang="en-US" dirty="0" smtClean="0"/>
              <a:t>Each page has Reference bit, Modified bit</a:t>
            </a:r>
          </a:p>
          <a:p>
            <a:pPr marL="914400" lvl="1" indent="-457200" eaLnBrk="1" hangingPunct="1">
              <a:defRPr/>
            </a:pPr>
            <a:r>
              <a:rPr lang="en-US" dirty="0" smtClean="0"/>
              <a:t>bits are </a:t>
            </a:r>
            <a:r>
              <a:rPr lang="en-US" dirty="0" smtClean="0">
                <a:solidFill>
                  <a:srgbClr val="FF0000"/>
                </a:solidFill>
              </a:rPr>
              <a:t>set</a:t>
            </a:r>
            <a:r>
              <a:rPr lang="en-US" dirty="0" smtClean="0"/>
              <a:t> when page is referenced, modified</a:t>
            </a:r>
          </a:p>
          <a:p>
            <a:pPr marL="514350" indent="-457200" eaLnBrk="1" hangingPunct="1">
              <a:defRPr/>
            </a:pPr>
            <a:r>
              <a:rPr lang="en-US" dirty="0" smtClean="0"/>
              <a:t>At a certain </a:t>
            </a:r>
            <a:r>
              <a:rPr lang="en-US" b="1" i="1" dirty="0" smtClean="0">
                <a:solidFill>
                  <a:srgbClr val="0070C0"/>
                </a:solidFill>
              </a:rPr>
              <a:t>fixed time interval</a:t>
            </a:r>
            <a:r>
              <a:rPr lang="en-US" dirty="0" smtClean="0"/>
              <a:t>, the clock interrupt triggers and </a:t>
            </a:r>
            <a:r>
              <a:rPr lang="en-US" dirty="0" smtClean="0">
                <a:solidFill>
                  <a:srgbClr val="FF0000"/>
                </a:solidFill>
              </a:rPr>
              <a:t>clears</a:t>
            </a:r>
            <a:r>
              <a:rPr lang="en-US" dirty="0" smtClean="0"/>
              <a:t> the referenced bit of </a:t>
            </a:r>
            <a:r>
              <a:rPr lang="en-US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 the pages</a:t>
            </a:r>
          </a:p>
          <a:p>
            <a:pPr marL="914400" lvl="1" indent="-457200" eaLnBrk="1" hangingPunct="1">
              <a:defRPr/>
            </a:pPr>
            <a:r>
              <a:rPr lang="en-US" dirty="0" smtClean="0"/>
              <a:t>only pages referenced </a:t>
            </a:r>
            <a:r>
              <a:rPr lang="en-US" dirty="0" smtClean="0">
                <a:solidFill>
                  <a:srgbClr val="FF0000"/>
                </a:solidFill>
              </a:rPr>
              <a:t>within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current</a:t>
            </a:r>
            <a:r>
              <a:rPr lang="en-US" dirty="0" smtClean="0"/>
              <a:t> clock interval are marked with a referenced bit</a:t>
            </a:r>
          </a:p>
        </p:txBody>
      </p:sp>
      <p:sp>
        <p:nvSpPr>
          <p:cNvPr id="144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4B184A7-CADD-4E0B-9E72-F4AC24BBE1C8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Not Recently Used Page Replacement Algorithm</a:t>
            </a:r>
          </a:p>
        </p:txBody>
      </p:sp>
      <p:sp>
        <p:nvSpPr>
          <p:cNvPr id="145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F0BB4A-2816-43D4-898A-46F9C4ADB44D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14541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02050"/>
            <a:ext cx="6826250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1432"/>
            <a:ext cx="7772400" cy="86156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FIFO Page Replacement Algorithm</a:t>
            </a:r>
            <a:endParaRPr lang="en-US" sz="40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6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7B53C7-1B7F-42FC-81C4-7A1FD8B44312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14643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5825" y="1143000"/>
            <a:ext cx="7046913" cy="548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19532"/>
            <a:ext cx="7772400" cy="86156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Second Chance Page Replacement Algorithm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7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F001FB-49A9-4C53-A1BC-4322CF426065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14746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" y="927100"/>
            <a:ext cx="7689850" cy="578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Second Chance Page Replacement Algorithm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Operation of a second chance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Page list if </a:t>
            </a:r>
            <a:r>
              <a:rPr lang="en-US" sz="2400" smtClean="0">
                <a:solidFill>
                  <a:srgbClr val="FF0000"/>
                </a:solidFill>
              </a:rPr>
              <a:t>fault</a:t>
            </a:r>
            <a:r>
              <a:rPr lang="en-US" sz="2400" smtClean="0"/>
              <a:t> occurs at time 20, </a:t>
            </a:r>
            <a:r>
              <a:rPr lang="en-US" sz="2400" i="1" u="sng" smtClean="0"/>
              <a:t>A</a:t>
            </a:r>
            <a:r>
              <a:rPr lang="en-US" sz="2400" smtClean="0"/>
              <a:t> has </a:t>
            </a:r>
            <a:r>
              <a:rPr lang="en-US" sz="2400" i="1" smtClean="0"/>
              <a:t>R</a:t>
            </a:r>
            <a:r>
              <a:rPr lang="en-US" sz="2400" smtClean="0"/>
              <a:t> bit set</a:t>
            </a:r>
            <a:br>
              <a:rPr lang="en-US" sz="2400" smtClean="0"/>
            </a:br>
            <a:r>
              <a:rPr lang="en-US" sz="2400" smtClean="0"/>
              <a:t>(numbers above pages are loading times)</a:t>
            </a:r>
          </a:p>
        </p:txBody>
      </p:sp>
      <p:sp>
        <p:nvSpPr>
          <p:cNvPr id="148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3006BF-9DF0-42AE-B075-A5133C5F16A6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1484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475" y="1223963"/>
            <a:ext cx="8315325" cy="325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The Clock Page Replacement Algorithm</a:t>
            </a:r>
          </a:p>
        </p:txBody>
      </p:sp>
      <p:sp>
        <p:nvSpPr>
          <p:cNvPr id="14950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fficient implementation of Second-chance </a:t>
            </a:r>
          </a:p>
          <a:p>
            <a:pPr lvl="1"/>
            <a:r>
              <a:rPr lang="en-US" dirty="0" smtClean="0"/>
              <a:t>pages don't have to be constantly pushed to the back of the list</a:t>
            </a:r>
          </a:p>
          <a:p>
            <a:pPr lvl="1"/>
            <a:r>
              <a:rPr lang="en-US" dirty="0" smtClean="0"/>
              <a:t>keeps a circular list of pages in memory</a:t>
            </a:r>
          </a:p>
          <a:p>
            <a:pPr lvl="1"/>
            <a:r>
              <a:rPr lang="en-US" dirty="0" smtClean="0"/>
              <a:t>the hand (iterator) points to </a:t>
            </a:r>
          </a:p>
          <a:p>
            <a:pPr lvl="2"/>
            <a:r>
              <a:rPr lang="en-US" dirty="0" smtClean="0"/>
              <a:t>The oldest page (initially)</a:t>
            </a:r>
          </a:p>
          <a:p>
            <a:pPr lvl="2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last examined page</a:t>
            </a:r>
          </a:p>
        </p:txBody>
      </p:sp>
      <p:sp>
        <p:nvSpPr>
          <p:cNvPr id="149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F4D6F1-6D1B-46B7-9C07-4A81A3123C61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Microsoft Office PowerPoint</Application>
  <PresentationFormat>On-screen Show (4:3)</PresentationFormat>
  <Paragraphs>96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Page Replacement</vt:lpstr>
      <vt:lpstr>Issue: Eviction</vt:lpstr>
      <vt:lpstr>Optimal Page Replacement Algorithm</vt:lpstr>
      <vt:lpstr>Not Recently Used Page Replacement Algorithm</vt:lpstr>
      <vt:lpstr>Not Recently Used Page Replacement Algorithm</vt:lpstr>
      <vt:lpstr>FIFO Page Replacement Algorithm</vt:lpstr>
      <vt:lpstr>Second Chance Page Replacement Algorithm</vt:lpstr>
      <vt:lpstr>Second Chance Page Replacement Algorithm</vt:lpstr>
      <vt:lpstr>The Clock Page Replacement Algorithm</vt:lpstr>
      <vt:lpstr>The Clock Page Replacement Algorithm</vt:lpstr>
      <vt:lpstr>Least Recently Used (LRU)</vt:lpstr>
      <vt:lpstr>Least Recently Used (LRU)</vt:lpstr>
      <vt:lpstr>Slide 13</vt:lpstr>
      <vt:lpstr>Simulating LRU in Software </vt:lpstr>
      <vt:lpstr>Not Frequently Used (NFU) Algorithm </vt:lpstr>
      <vt:lpstr>Aging</vt:lpstr>
      <vt:lpstr>Aging</vt:lpstr>
      <vt:lpstr>Aging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Replacement</dc:title>
  <dc:creator>Euna Khan</dc:creator>
  <cp:lastModifiedBy>Euna Mehnaz Khan</cp:lastModifiedBy>
  <cp:revision>1</cp:revision>
  <dcterms:created xsi:type="dcterms:W3CDTF">2006-08-16T00:00:00Z</dcterms:created>
  <dcterms:modified xsi:type="dcterms:W3CDTF">2017-02-28T20:08:36Z</dcterms:modified>
</cp:coreProperties>
</file>