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6"/>
  </p:notesMasterIdLst>
  <p:sldIdLst>
    <p:sldId id="378" r:id="rId2"/>
    <p:sldId id="380" r:id="rId3"/>
    <p:sldId id="381" r:id="rId4"/>
    <p:sldId id="382" r:id="rId5"/>
    <p:sldId id="383" r:id="rId6"/>
    <p:sldId id="432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433" r:id="rId23"/>
    <p:sldId id="442" r:id="rId24"/>
    <p:sldId id="443" r:id="rId25"/>
    <p:sldId id="444" r:id="rId26"/>
    <p:sldId id="434" r:id="rId27"/>
    <p:sldId id="445" r:id="rId28"/>
    <p:sldId id="446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37" r:id="rId40"/>
    <p:sldId id="409" r:id="rId41"/>
    <p:sldId id="410" r:id="rId42"/>
    <p:sldId id="411" r:id="rId43"/>
    <p:sldId id="412" r:id="rId44"/>
    <p:sldId id="413" r:id="rId45"/>
    <p:sldId id="415" r:id="rId46"/>
    <p:sldId id="447" r:id="rId47"/>
    <p:sldId id="416" r:id="rId48"/>
    <p:sldId id="417" r:id="rId49"/>
    <p:sldId id="448" r:id="rId50"/>
    <p:sldId id="449" r:id="rId51"/>
    <p:sldId id="418" r:id="rId52"/>
    <p:sldId id="419" r:id="rId53"/>
    <p:sldId id="420" r:id="rId54"/>
    <p:sldId id="422" r:id="rId55"/>
    <p:sldId id="423" r:id="rId56"/>
    <p:sldId id="424" r:id="rId57"/>
    <p:sldId id="425" r:id="rId58"/>
    <p:sldId id="426" r:id="rId59"/>
    <p:sldId id="438" r:id="rId60"/>
    <p:sldId id="428" r:id="rId61"/>
    <p:sldId id="429" r:id="rId62"/>
    <p:sldId id="430" r:id="rId63"/>
    <p:sldId id="431" r:id="rId64"/>
    <p:sldId id="43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228" autoAdjust="0"/>
  </p:normalViewPr>
  <p:slideViewPr>
    <p:cSldViewPr snapToGrid="0">
      <p:cViewPr varScale="1">
        <p:scale>
          <a:sx n="66" d="100"/>
          <a:sy n="66" d="100"/>
        </p:scale>
        <p:origin x="15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8753-F12F-4940-9E74-F7DACCCBEC48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DFD11-8A70-449D-8EA4-EED3FB96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5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hatis.techtarget.com/definition/streaming-media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26CB73DB-8410-44F7-A92C-234F714230F2}" type="slidenum">
              <a:rPr lang="en-US" smtClean="0"/>
              <a:pPr eaLnBrk="0" hangingPunct="0">
                <a:spcBef>
                  <a:spcPct val="0"/>
                </a:spcBef>
              </a:pPr>
              <a:t>36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25423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A7677F8C-A428-43AA-87EE-B614E3A4AAFB}" type="slidenum">
              <a:rPr lang="en-US" smtClean="0"/>
              <a:pPr eaLnBrk="0" hangingPunct="0">
                <a:spcBef>
                  <a:spcPct val="0"/>
                </a:spcBef>
              </a:pPr>
              <a:t>47</a:t>
            </a:fld>
            <a:endParaRPr lang="en-US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9102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42BDAC03-5C82-469D-81F6-BBAD4848B220}" type="slidenum">
              <a:rPr lang="en-US" smtClean="0"/>
              <a:pPr eaLnBrk="0" hangingPunct="0">
                <a:spcBef>
                  <a:spcPct val="0"/>
                </a:spcBef>
              </a:pPr>
              <a:t>48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1076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42BDAC03-5C82-469D-81F6-BBAD4848B220}" type="slidenum">
              <a:rPr lang="en-US" smtClean="0"/>
              <a:pPr eaLnBrk="0" hangingPunct="0">
                <a:spcBef>
                  <a:spcPct val="0"/>
                </a:spcBef>
              </a:pPr>
              <a:t>49</a:t>
            </a:fld>
            <a:endParaRPr lang="en-US" smtClean="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6958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15B629A6-295D-4A96-8B0E-F76D15F16D16}" type="slidenum">
              <a:rPr lang="en-US" smtClean="0"/>
              <a:pPr eaLnBrk="0" hangingPunct="0">
                <a:spcBef>
                  <a:spcPct val="0"/>
                </a:spcBef>
              </a:pPr>
              <a:t>51</a:t>
            </a:fld>
            <a:endParaRPr lang="en-US" smtClean="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2008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7B98C128-DE4F-43D1-9934-2438E4E0D949}" type="slidenum">
              <a:rPr lang="en-US" smtClean="0"/>
              <a:pPr eaLnBrk="0" hangingPunct="0">
                <a:spcBef>
                  <a:spcPct val="0"/>
                </a:spcBef>
              </a:pPr>
              <a:t>52</a:t>
            </a:fld>
            <a:endParaRPr lang="en-US" smtClean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7477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9426C0DB-9A15-4CDF-9309-AB74A4941C18}" type="slidenum">
              <a:rPr lang="en-US" smtClean="0"/>
              <a:pPr eaLnBrk="0" hangingPunct="0">
                <a:spcBef>
                  <a:spcPct val="0"/>
                </a:spcBef>
              </a:pPr>
              <a:t>53</a:t>
            </a:fld>
            <a:endParaRPr lang="en-US" smtClean="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Streaming video is content sent in compressed form over the Internet and displayed by the viewer in real time. With streaming video or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streaming media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Web user does not have to wait to download a file to play it. Instead, the media is sent in a continuous stream of data and is played as it arrives. The user needs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player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a special program that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uncompresses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sends video data to the display and audio data to speakers. A player can be either an integral part of a browser or downloaded from the software maker's Web site.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2714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usually dedicated, embedded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FD11-8A70-449D-8EA4-EED3FB96498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47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B48B1F26-CDC2-4732-BE5E-FEF8C7B3CBEE}" type="slidenum">
              <a:rPr lang="en-US" smtClean="0"/>
              <a:pPr eaLnBrk="0" hangingPunct="0">
                <a:spcBef>
                  <a:spcPct val="0"/>
                </a:spcBef>
              </a:pPr>
              <a:t>37</a:t>
            </a:fld>
            <a:endParaRPr lang="en-US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5743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EB17E478-FE2B-4491-8F63-6568B8EA7765}" type="slidenum">
              <a:rPr lang="en-US" smtClean="0"/>
              <a:pPr eaLnBrk="0" hangingPunct="0">
                <a:spcBef>
                  <a:spcPct val="0"/>
                </a:spcBef>
              </a:pPr>
              <a:t>38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0312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EB17E478-FE2B-4491-8F63-6568B8EA7765}" type="slidenum">
              <a:rPr lang="en-US" smtClean="0"/>
              <a:pPr eaLnBrk="0" hangingPunct="0">
                <a:spcBef>
                  <a:spcPct val="0"/>
                </a:spcBef>
              </a:pPr>
              <a:t>39</a:t>
            </a:fld>
            <a:endParaRPr lang="en-US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38851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82E2248A-AB4B-46E5-81B1-B7A536B2E1E3}" type="slidenum">
              <a:rPr lang="en-US" smtClean="0"/>
              <a:pPr eaLnBrk="0" hangingPunct="0">
                <a:spcBef>
                  <a:spcPct val="0"/>
                </a:spcBef>
              </a:pPr>
              <a:t>40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92024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C7F1722C-ECB2-4A73-944C-0E3A5CB17AEF}" type="slidenum">
              <a:rPr lang="en-US" smtClean="0"/>
              <a:pPr eaLnBrk="0" hangingPunct="0">
                <a:spcBef>
                  <a:spcPct val="0"/>
                </a:spcBef>
              </a:pPr>
              <a:t>41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334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7E9FD400-220D-4425-A667-46979AB85E33}" type="slidenum">
              <a:rPr lang="en-US" smtClean="0"/>
              <a:pPr eaLnBrk="0" hangingPunct="0">
                <a:spcBef>
                  <a:spcPct val="0"/>
                </a:spcBef>
              </a:pPr>
              <a:t>42</a:t>
            </a:fld>
            <a:endParaRPr lang="en-US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9817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5A6ADD07-D191-451D-B3CA-4CA05FC9157C}" type="slidenum">
              <a:rPr lang="en-US" smtClean="0"/>
              <a:pPr eaLnBrk="0" hangingPunct="0">
                <a:spcBef>
                  <a:spcPct val="0"/>
                </a:spcBef>
              </a:pPr>
              <a:t>43</a:t>
            </a:fld>
            <a:endParaRPr lang="en-US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2274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E49296C3-5A41-4536-B5EE-852D8BF904A6}" type="slidenum">
              <a:rPr lang="en-US" smtClean="0"/>
              <a:pPr eaLnBrk="0" hangingPunct="0">
                <a:spcBef>
                  <a:spcPct val="0"/>
                </a:spcBef>
              </a:pPr>
              <a:t>44</a:t>
            </a:fld>
            <a:endParaRPr lang="en-US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515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1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1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42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214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17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77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0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62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36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5" y="50958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0B056-083D-4252-A40D-97977986CC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03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0"/>
            <a:ext cx="8128000" cy="1295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69900" y="1524000"/>
            <a:ext cx="8128000" cy="4991101"/>
          </a:xfrm>
        </p:spPr>
        <p:txBody>
          <a:bodyPr>
            <a:normAutofit/>
          </a:bodyPr>
          <a:lstStyle>
            <a:lvl1pPr>
              <a:defRPr sz="2800" cap="none">
                <a:latin typeface="Calibri" panose="020F0502020204030204" pitchFamily="34" charset="0"/>
              </a:defRPr>
            </a:lvl1pPr>
            <a:lvl2pPr>
              <a:defRPr sz="2400" cap="none">
                <a:latin typeface="Calibri" panose="020F0502020204030204" pitchFamily="34" charset="0"/>
              </a:defRPr>
            </a:lvl2pPr>
            <a:lvl3pPr>
              <a:defRPr sz="2000" cap="none">
                <a:latin typeface="Calibri" panose="020F0502020204030204" pitchFamily="34" charset="0"/>
              </a:defRPr>
            </a:lvl3pPr>
            <a:lvl4pPr>
              <a:defRPr sz="1800" cap="none">
                <a:latin typeface="Calibri" panose="020F0502020204030204" pitchFamily="34" charset="0"/>
              </a:defRPr>
            </a:lvl4pPr>
            <a:lvl5pPr>
              <a:defRPr sz="1800" cap="none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3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5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0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37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1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9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087C-5A70-4B6F-B591-5C6E2B6817A0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5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6C1087C-5A70-4B6F-B591-5C6E2B6817A0}" type="datetimeFigureOut">
              <a:rPr lang="en-US" smtClean="0"/>
              <a:t>13/10/2015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72345F-ABD1-45B8-A203-DE98C7843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9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33" r:id="rId1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MAN</a:t>
            </a:r>
          </a:p>
          <a:p>
            <a:r>
              <a:rPr lang="en-US" dirty="0" smtClean="0"/>
              <a:t>August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Schedule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When an I/O interrupt occurs: </a:t>
            </a:r>
          </a:p>
          <a:p>
            <a:pPr lvl="1"/>
            <a:r>
              <a:rPr lang="en-US" dirty="0" smtClean="0"/>
              <a:t>In case of an interrupt of an I/O device having </a:t>
            </a:r>
            <a:r>
              <a:rPr lang="en-US" dirty="0" smtClean="0">
                <a:solidFill>
                  <a:srgbClr val="FF0000"/>
                </a:solidFill>
              </a:rPr>
              <a:t>completed</a:t>
            </a:r>
            <a:r>
              <a:rPr lang="en-US" dirty="0" smtClean="0"/>
              <a:t> its work, some blocked process may now be ready</a:t>
            </a:r>
          </a:p>
          <a:p>
            <a:r>
              <a:rPr lang="en-US" dirty="0" smtClean="0"/>
              <a:t>If a h/w clock provides </a:t>
            </a:r>
            <a:r>
              <a:rPr lang="en-US" dirty="0" smtClean="0">
                <a:solidFill>
                  <a:srgbClr val="FF0000"/>
                </a:solidFill>
              </a:rPr>
              <a:t>periodic</a:t>
            </a:r>
            <a:r>
              <a:rPr lang="en-US" dirty="0" smtClean="0"/>
              <a:t> interrupt: A scheduling decision can be made at each (or </a:t>
            </a:r>
            <a:r>
              <a:rPr lang="en-US" dirty="0" err="1" smtClean="0"/>
              <a:t>kth</a:t>
            </a:r>
            <a:r>
              <a:rPr lang="en-US" dirty="0" smtClean="0"/>
              <a:t> ) clock interrupt</a:t>
            </a:r>
          </a:p>
          <a:p>
            <a:endParaRPr lang="en-US" dirty="0" smtClean="0"/>
          </a:p>
        </p:txBody>
      </p:sp>
      <p:sp>
        <p:nvSpPr>
          <p:cNvPr id="1075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3F5F0E-8379-435D-802A-2722672FEF14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7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Preemptive &amp; Non-preemptive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/>
              <a:t>Classification of </a:t>
            </a:r>
            <a:r>
              <a:rPr lang="en-US" sz="2800" dirty="0" smtClean="0">
                <a:solidFill>
                  <a:srgbClr val="FF0000"/>
                </a:solidFill>
              </a:rPr>
              <a:t>Scheduling Algorithm </a:t>
            </a:r>
            <a:r>
              <a:rPr lang="en-US" sz="2800" dirty="0" smtClean="0"/>
              <a:t>depending on dealing with clock interrupt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Non-preemptive:</a:t>
            </a:r>
            <a:r>
              <a:rPr lang="en-US" sz="2800" dirty="0" smtClean="0"/>
              <a:t> Picks a process to run and lets it run until it </a:t>
            </a:r>
            <a:r>
              <a:rPr lang="en-US" sz="2800" b="1" dirty="0" smtClean="0">
                <a:solidFill>
                  <a:srgbClr val="FF0000"/>
                </a:solidFill>
              </a:rPr>
              <a:t>blocks</a:t>
            </a:r>
            <a:r>
              <a:rPr lang="en-US" sz="2800" dirty="0" smtClean="0"/>
              <a:t> or voluntarily releases the CPU. </a:t>
            </a:r>
            <a:r>
              <a:rPr lang="en-US" sz="2800" dirty="0" smtClean="0">
                <a:solidFill>
                  <a:srgbClr val="FF0000"/>
                </a:solidFill>
              </a:rPr>
              <a:t>In effect at each clock interrupt, no scheduling is done.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accent1"/>
                </a:solidFill>
              </a:rPr>
              <a:t>Preemptive:</a:t>
            </a:r>
            <a:r>
              <a:rPr lang="en-US" sz="2800" dirty="0" smtClean="0"/>
              <a:t> Picks a process and lets it run for a maximum of some fixed time. If still running, it is </a:t>
            </a:r>
            <a:r>
              <a:rPr lang="en-US" sz="2800" dirty="0" smtClean="0">
                <a:solidFill>
                  <a:srgbClr val="FF0000"/>
                </a:solidFill>
              </a:rPr>
              <a:t>suspended</a:t>
            </a:r>
            <a:r>
              <a:rPr lang="en-US" sz="2800" dirty="0" smtClean="0"/>
              <a:t> and another is picked.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Preemptive scheduling requires having a </a:t>
            </a:r>
            <a:r>
              <a:rPr lang="en-US" sz="2800" dirty="0" smtClean="0">
                <a:solidFill>
                  <a:srgbClr val="FF0000"/>
                </a:solidFill>
              </a:rPr>
              <a:t>clock interrupt</a:t>
            </a:r>
            <a:r>
              <a:rPr lang="en-US" sz="2800" dirty="0" smtClean="0"/>
              <a:t> occur at the end of the time interval to give </a:t>
            </a:r>
            <a:r>
              <a:rPr lang="en-US" sz="2800" dirty="0" smtClean="0">
                <a:solidFill>
                  <a:srgbClr val="FF0000"/>
                </a:solidFill>
              </a:rPr>
              <a:t>control</a:t>
            </a:r>
            <a:r>
              <a:rPr lang="en-US" sz="2800" dirty="0" smtClean="0"/>
              <a:t> of the CPU back to the </a:t>
            </a:r>
            <a:r>
              <a:rPr lang="en-US" sz="2800" dirty="0" smtClean="0">
                <a:solidFill>
                  <a:srgbClr val="FF0000"/>
                </a:solidFill>
              </a:rPr>
              <a:t>scheduler</a:t>
            </a:r>
            <a:endParaRPr lang="en-US" sz="2800" dirty="0" smtClean="0"/>
          </a:p>
        </p:txBody>
      </p:sp>
      <p:sp>
        <p:nvSpPr>
          <p:cNvPr id="1085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48E910-760A-4E6C-BC7A-588CA594B1E2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4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Different Systems, Different Focuses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95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8" y="1322388"/>
            <a:ext cx="8909301" cy="54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27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Batch Systems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Users </a:t>
            </a:r>
            <a:r>
              <a:rPr lang="en-US" dirty="0" smtClean="0">
                <a:solidFill>
                  <a:srgbClr val="FF0000"/>
                </a:solidFill>
              </a:rPr>
              <a:t>submit</a:t>
            </a:r>
            <a:r>
              <a:rPr lang="en-US" dirty="0" smtClean="0"/>
              <a:t> their job to the batch system</a:t>
            </a:r>
          </a:p>
          <a:p>
            <a:pPr eaLnBrk="1" hangingPunct="1"/>
            <a:r>
              <a:rPr lang="en-US" dirty="0" smtClean="0"/>
              <a:t>Batch system starts user job when appropriate</a:t>
            </a:r>
          </a:p>
          <a:p>
            <a:pPr eaLnBrk="1" hangingPunct="1"/>
            <a:r>
              <a:rPr lang="en-US" dirty="0" smtClean="0"/>
              <a:t>User gets notification that job is </a:t>
            </a:r>
            <a:r>
              <a:rPr lang="en-US" dirty="0" smtClean="0">
                <a:solidFill>
                  <a:srgbClr val="FF0000"/>
                </a:solidFill>
              </a:rPr>
              <a:t>done</a:t>
            </a:r>
            <a:endParaRPr lang="en-US" dirty="0"/>
          </a:p>
          <a:p>
            <a:pPr lvl="1"/>
            <a:r>
              <a:rPr lang="en-US" dirty="0" smtClean="0"/>
              <a:t>No interaction </a:t>
            </a:r>
            <a:r>
              <a:rPr lang="en-US" dirty="0" smtClean="0">
                <a:solidFill>
                  <a:srgbClr val="FF0000"/>
                </a:solidFill>
              </a:rPr>
              <a:t>in between</a:t>
            </a:r>
            <a:endParaRPr lang="en-US" dirty="0" smtClean="0"/>
          </a:p>
          <a:p>
            <a:pPr eaLnBrk="1" hangingPunct="1"/>
            <a:r>
              <a:rPr lang="en-US" dirty="0" smtClean="0"/>
              <a:t>No users impatiently waiting at terminals for a </a:t>
            </a:r>
            <a:r>
              <a:rPr lang="en-US" dirty="0" smtClean="0">
                <a:solidFill>
                  <a:srgbClr val="FF0000"/>
                </a:solidFill>
              </a:rPr>
              <a:t>quick</a:t>
            </a:r>
            <a:r>
              <a:rPr lang="en-US" dirty="0" smtClean="0"/>
              <a:t> response to a </a:t>
            </a:r>
            <a:r>
              <a:rPr lang="en-US" dirty="0" smtClean="0">
                <a:solidFill>
                  <a:srgbClr val="FF0000"/>
                </a:solidFill>
              </a:rPr>
              <a:t>short</a:t>
            </a:r>
            <a:r>
              <a:rPr lang="en-US" dirty="0" smtClean="0"/>
              <a:t> request</a:t>
            </a:r>
          </a:p>
          <a:p>
            <a:pPr eaLnBrk="1" hangingPunct="1"/>
            <a:r>
              <a:rPr lang="en-US" dirty="0" smtClean="0"/>
              <a:t>Used in business world such as Profit calculation at banks, claims processing at insurance companies…</a:t>
            </a:r>
          </a:p>
        </p:txBody>
      </p:sp>
    </p:spTree>
    <p:extLst>
      <p:ext uri="{BB962C8B-B14F-4D97-AF65-F5344CB8AC3E}">
        <p14:creationId xmlns:p14="http://schemas.microsoft.com/office/powerpoint/2010/main" val="53651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Batch Systems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Common performance metrics</a:t>
            </a:r>
          </a:p>
          <a:p>
            <a:pPr lvl="1"/>
            <a:r>
              <a:rPr lang="en-US" smtClean="0"/>
              <a:t>Throughput: number of jobs </a:t>
            </a:r>
            <a:r>
              <a:rPr lang="en-US" smtClean="0">
                <a:solidFill>
                  <a:srgbClr val="FF0000"/>
                </a:solidFill>
              </a:rPr>
              <a:t>completed</a:t>
            </a:r>
            <a:r>
              <a:rPr lang="en-US" smtClean="0"/>
              <a:t> per hour</a:t>
            </a:r>
          </a:p>
          <a:p>
            <a:pPr lvl="1"/>
            <a:r>
              <a:rPr lang="en-US" smtClean="0"/>
              <a:t>Turnaround time: average time between the </a:t>
            </a:r>
            <a:r>
              <a:rPr lang="en-US" smtClean="0">
                <a:solidFill>
                  <a:srgbClr val="FF0000"/>
                </a:solidFill>
              </a:rPr>
              <a:t>submission</a:t>
            </a:r>
            <a:r>
              <a:rPr lang="en-US" smtClean="0"/>
              <a:t> and </a:t>
            </a:r>
            <a:r>
              <a:rPr lang="en-US" smtClean="0">
                <a:solidFill>
                  <a:srgbClr val="FF0000"/>
                </a:solidFill>
              </a:rPr>
              <a:t>completion</a:t>
            </a:r>
            <a:r>
              <a:rPr lang="en-US" smtClean="0"/>
              <a:t> of a job</a:t>
            </a:r>
          </a:p>
          <a:p>
            <a:r>
              <a:rPr lang="en-US" smtClean="0"/>
              <a:t>Maximizing Throughput may not necessarily minimize Turnaround time</a:t>
            </a: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0EA561-2060-42A0-B358-0C9252E361F2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324350" y="3123484"/>
            <a:ext cx="419100" cy="52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Down Arrow 5"/>
          <p:cNvSpPr/>
          <p:nvPr/>
        </p:nvSpPr>
        <p:spPr>
          <a:xfrm rot="10800000">
            <a:off x="7461876" y="2029853"/>
            <a:ext cx="419100" cy="520700"/>
          </a:xfrm>
          <a:prstGeom prst="downArrow">
            <a:avLst>
              <a:gd name="adj1" fmla="val 43939"/>
              <a:gd name="adj2" fmla="val 59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Batch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609600" indent="-609600">
              <a:buFontTx/>
              <a:buNone/>
              <a:defRPr/>
            </a:pPr>
            <a:r>
              <a:rPr lang="en-US" dirty="0" smtClean="0"/>
              <a:t>Algorithms used:</a:t>
            </a:r>
          </a:p>
          <a:p>
            <a:pPr marL="609600" indent="-609600">
              <a:defRPr/>
            </a:pPr>
            <a:r>
              <a:rPr lang="en-US" dirty="0" smtClean="0"/>
              <a:t>Non-preemptive</a:t>
            </a:r>
          </a:p>
          <a:p>
            <a:pPr marL="609600" indent="-609600">
              <a:defRPr/>
            </a:pPr>
            <a:r>
              <a:rPr lang="en-US" dirty="0" smtClean="0"/>
              <a:t>Preemptive algorithms with long time periods are often acceptable</a:t>
            </a:r>
          </a:p>
          <a:p>
            <a:pPr marL="1371600" lvl="2" indent="-457200">
              <a:defRPr/>
            </a:pPr>
            <a:r>
              <a:rPr lang="en-US" dirty="0" smtClean="0"/>
              <a:t>Reduces process switches and improves performance</a:t>
            </a:r>
          </a:p>
          <a:p>
            <a:pPr marL="114300" indent="0">
              <a:buFontTx/>
              <a:buNone/>
              <a:defRPr/>
            </a:pPr>
            <a:r>
              <a:rPr lang="en-US" dirty="0" smtClean="0"/>
              <a:t>Representative algorithms: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400" dirty="0" smtClean="0"/>
              <a:t>First Come First Serve (FCFS)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400" dirty="0" smtClean="0"/>
              <a:t>Shortest Job First</a:t>
            </a:r>
          </a:p>
          <a:p>
            <a:pPr marL="914400" lvl="1" indent="-514350">
              <a:buFont typeface="+mj-lt"/>
              <a:buAutoNum type="arabicPeriod"/>
              <a:defRPr/>
            </a:pPr>
            <a:r>
              <a:rPr lang="en-US" sz="2400" dirty="0" smtClean="0"/>
              <a:t>Shortest Remaining Time First</a:t>
            </a: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8E7486-EB7A-46DC-AE2B-8492BC609538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First Come First Serve (FCFS)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Process that requests the CPU FIRST is allocated the CPU FIRST.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Also called FIFO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non</a:t>
            </a:r>
            <a:r>
              <a:rPr lang="en-US" sz="2800" dirty="0" smtClean="0"/>
              <a:t>-preemptive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Used in Batch Systems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Real life analogy?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66"/>
                </a:solidFill>
              </a:rPr>
              <a:t> </a:t>
            </a:r>
            <a:r>
              <a:rPr lang="en-US" sz="2400" dirty="0" smtClean="0"/>
              <a:t>Transaction </a:t>
            </a:r>
            <a:r>
              <a:rPr lang="en-US" dirty="0" smtClean="0"/>
              <a:t>at </a:t>
            </a:r>
            <a:r>
              <a:rPr lang="en-US" sz="2400" dirty="0" err="1" smtClean="0"/>
              <a:t>Sonali</a:t>
            </a:r>
            <a:r>
              <a:rPr lang="en-US" sz="2400" dirty="0" smtClean="0"/>
              <a:t> Bank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FIFO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 A 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process enters the </a:t>
            </a:r>
            <a:r>
              <a:rPr lang="en-US" sz="2400" dirty="0" smtClean="0">
                <a:solidFill>
                  <a:srgbClr val="FF0000"/>
                </a:solidFill>
              </a:rPr>
              <a:t>tail</a:t>
            </a:r>
            <a:r>
              <a:rPr lang="en-US" sz="2400" dirty="0" smtClean="0"/>
              <a:t> of the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schedule</a:t>
            </a:r>
            <a:r>
              <a:rPr lang="en-US" sz="2400" dirty="0" smtClean="0"/>
              <a:t> selects from the </a:t>
            </a:r>
            <a:r>
              <a:rPr lang="en-US" sz="2400" dirty="0" smtClean="0">
                <a:solidFill>
                  <a:srgbClr val="FF0000"/>
                </a:solidFill>
              </a:rPr>
              <a:t>head</a:t>
            </a:r>
            <a:r>
              <a:rPr lang="en-US" sz="2400" dirty="0" smtClean="0"/>
              <a:t> of the queue. </a:t>
            </a:r>
          </a:p>
        </p:txBody>
      </p:sp>
    </p:spTree>
    <p:extLst>
      <p:ext uri="{BB962C8B-B14F-4D97-AF65-F5344CB8AC3E}">
        <p14:creationId xmlns:p14="http://schemas.microsoft.com/office/powerpoint/2010/main" val="186135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FCFS Example</a:t>
            </a:r>
          </a:p>
        </p:txBody>
      </p:sp>
      <p:graphicFrame>
        <p:nvGraphicFramePr>
          <p:cNvPr id="95235" name="Group 3"/>
          <p:cNvGraphicFramePr>
            <a:graphicFrameLocks noGrp="1"/>
          </p:cNvGraphicFramePr>
          <p:nvPr>
            <p:ph sz="quarter" idx="13"/>
          </p:nvPr>
        </p:nvGraphicFramePr>
        <p:xfrm>
          <a:off x="469900" y="1524000"/>
          <a:ext cx="8127999" cy="1828800"/>
        </p:xfrm>
        <a:graphic>
          <a:graphicData uri="http://schemas.openxmlformats.org/drawingml/2006/table">
            <a:tbl>
              <a:tblPr/>
              <a:tblGrid>
                <a:gridCol w="1989657"/>
                <a:gridCol w="2333747"/>
                <a:gridCol w="1383489"/>
                <a:gridCol w="2421106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Process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Duration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Order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Arrival Time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P1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24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P2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P3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4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718" name="Text Box 30"/>
          <p:cNvSpPr txBox="1">
            <a:spLocks noChangeArrowheads="1"/>
          </p:cNvSpPr>
          <p:nvPr/>
        </p:nvSpPr>
        <p:spPr bwMode="auto">
          <a:xfrm>
            <a:off x="0" y="3733800"/>
            <a:ext cx="2744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The final schedule:</a:t>
            </a:r>
          </a:p>
        </p:txBody>
      </p:sp>
      <p:sp>
        <p:nvSpPr>
          <p:cNvPr id="114719" name="Line 31"/>
          <p:cNvSpPr>
            <a:spLocks noChangeShapeType="1"/>
          </p:cNvSpPr>
          <p:nvPr/>
        </p:nvSpPr>
        <p:spPr bwMode="auto">
          <a:xfrm>
            <a:off x="1905000" y="44958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4720" name="Text Box 32"/>
          <p:cNvSpPr txBox="1">
            <a:spLocks noChangeArrowheads="1"/>
          </p:cNvSpPr>
          <p:nvPr/>
        </p:nvSpPr>
        <p:spPr bwMode="auto">
          <a:xfrm>
            <a:off x="1431925" y="45069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5265" name="Rectangle 33"/>
          <p:cNvSpPr>
            <a:spLocks noChangeArrowheads="1"/>
          </p:cNvSpPr>
          <p:nvPr/>
        </p:nvSpPr>
        <p:spPr bwMode="auto">
          <a:xfrm>
            <a:off x="1600200" y="4419600"/>
            <a:ext cx="4038600" cy="1524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5266" name="Text Box 34"/>
          <p:cNvSpPr txBox="1">
            <a:spLocks noChangeArrowheads="1"/>
          </p:cNvSpPr>
          <p:nvPr/>
        </p:nvSpPr>
        <p:spPr bwMode="auto">
          <a:xfrm>
            <a:off x="2133600" y="4013200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P1 (24)</a:t>
            </a:r>
          </a:p>
        </p:txBody>
      </p:sp>
      <p:sp>
        <p:nvSpPr>
          <p:cNvPr id="95267" name="Text Box 35"/>
          <p:cNvSpPr txBox="1">
            <a:spLocks noChangeArrowheads="1"/>
          </p:cNvSpPr>
          <p:nvPr/>
        </p:nvSpPr>
        <p:spPr bwMode="auto">
          <a:xfrm>
            <a:off x="5257800" y="44958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95268" name="Text Box 36"/>
          <p:cNvSpPr txBox="1">
            <a:spLocks noChangeArrowheads="1"/>
          </p:cNvSpPr>
          <p:nvPr/>
        </p:nvSpPr>
        <p:spPr bwMode="auto">
          <a:xfrm>
            <a:off x="6019800" y="44958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27</a:t>
            </a:r>
          </a:p>
        </p:txBody>
      </p:sp>
      <p:sp>
        <p:nvSpPr>
          <p:cNvPr id="95269" name="Rectangle 37"/>
          <p:cNvSpPr>
            <a:spLocks noChangeArrowheads="1"/>
          </p:cNvSpPr>
          <p:nvPr/>
        </p:nvSpPr>
        <p:spPr bwMode="auto">
          <a:xfrm>
            <a:off x="5562600" y="4419600"/>
            <a:ext cx="7620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5270" name="Text Box 38"/>
          <p:cNvSpPr txBox="1">
            <a:spLocks noChangeArrowheads="1"/>
          </p:cNvSpPr>
          <p:nvPr/>
        </p:nvSpPr>
        <p:spPr bwMode="auto">
          <a:xfrm>
            <a:off x="5486400" y="4038600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P2 (3)</a:t>
            </a:r>
          </a:p>
        </p:txBody>
      </p:sp>
      <p:sp>
        <p:nvSpPr>
          <p:cNvPr id="95271" name="Text Box 39"/>
          <p:cNvSpPr txBox="1">
            <a:spLocks noChangeArrowheads="1"/>
          </p:cNvSpPr>
          <p:nvPr/>
        </p:nvSpPr>
        <p:spPr bwMode="auto">
          <a:xfrm>
            <a:off x="6324600" y="4038600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P3 (4)</a:t>
            </a:r>
          </a:p>
        </p:txBody>
      </p:sp>
      <p:sp>
        <p:nvSpPr>
          <p:cNvPr id="95272" name="Rectangle 40"/>
          <p:cNvSpPr>
            <a:spLocks noChangeArrowheads="1"/>
          </p:cNvSpPr>
          <p:nvPr/>
        </p:nvSpPr>
        <p:spPr bwMode="auto">
          <a:xfrm>
            <a:off x="6248400" y="4419600"/>
            <a:ext cx="9906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1219200" y="4953000"/>
            <a:ext cx="2235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P1 turnaround: 24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P2 turnaround: 27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P3 turnaround: 31</a:t>
            </a:r>
          </a:p>
        </p:txBody>
      </p:sp>
      <p:sp>
        <p:nvSpPr>
          <p:cNvPr id="95274" name="Text Box 42"/>
          <p:cNvSpPr txBox="1">
            <a:spLocks noChangeArrowheads="1"/>
          </p:cNvSpPr>
          <p:nvPr/>
        </p:nvSpPr>
        <p:spPr bwMode="auto">
          <a:xfrm>
            <a:off x="3962400" y="4876800"/>
            <a:ext cx="3659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The average turnaround: </a:t>
            </a:r>
            <a:b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  (24+27+31)/3 = 27.33</a:t>
            </a:r>
          </a:p>
        </p:txBody>
      </p:sp>
    </p:spTree>
    <p:extLst>
      <p:ext uri="{BB962C8B-B14F-4D97-AF65-F5344CB8AC3E}">
        <p14:creationId xmlns:p14="http://schemas.microsoft.com/office/powerpoint/2010/main" val="372941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5" grpId="0" animBg="1"/>
      <p:bldP spid="95266" grpId="0"/>
      <p:bldP spid="95267" grpId="0"/>
      <p:bldP spid="95268" grpId="0"/>
      <p:bldP spid="95269" grpId="0" animBg="1"/>
      <p:bldP spid="95270" grpId="0"/>
      <p:bldP spid="95271" grpId="0"/>
      <p:bldP spid="95272" grpId="0" animBg="1"/>
      <p:bldP spid="95273" grpId="0" build="allAtOnce"/>
      <p:bldP spid="952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FCFS Example 2</a:t>
            </a:r>
          </a:p>
        </p:txBody>
      </p:sp>
      <p:graphicFrame>
        <p:nvGraphicFramePr>
          <p:cNvPr id="96259" name="Group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92504046"/>
              </p:ext>
            </p:extLst>
          </p:nvPr>
        </p:nvGraphicFramePr>
        <p:xfrm>
          <a:off x="469900" y="1524000"/>
          <a:ext cx="8127999" cy="1828800"/>
        </p:xfrm>
        <a:graphic>
          <a:graphicData uri="http://schemas.openxmlformats.org/drawingml/2006/table">
            <a:tbl>
              <a:tblPr/>
              <a:tblGrid>
                <a:gridCol w="1989657"/>
                <a:gridCol w="2333747"/>
                <a:gridCol w="1383489"/>
                <a:gridCol w="2421106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Process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Duration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Order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Arrival Time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P1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24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P2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icrosoft Sans Serif" pitchFamily="34" charset="0"/>
                        </a:rPr>
                        <a:t>1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P3</a:t>
                      </a:r>
                    </a:p>
                  </a:txBody>
                  <a:tcPr marL="102692" marR="102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4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02692" marR="102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533400" y="3810000"/>
            <a:ext cx="210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The final schedule:</a:t>
            </a:r>
          </a:p>
        </p:txBody>
      </p:sp>
      <p:sp>
        <p:nvSpPr>
          <p:cNvPr id="115744" name="Text Box 32"/>
          <p:cNvSpPr txBox="1">
            <a:spLocks noChangeArrowheads="1"/>
          </p:cNvSpPr>
          <p:nvPr/>
        </p:nvSpPr>
        <p:spPr bwMode="auto">
          <a:xfrm>
            <a:off x="3084459" y="4506913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15745" name="Rectangle 33"/>
          <p:cNvSpPr>
            <a:spLocks noChangeArrowheads="1"/>
          </p:cNvSpPr>
          <p:nvPr/>
        </p:nvSpPr>
        <p:spPr bwMode="auto">
          <a:xfrm>
            <a:off x="3186632" y="4419600"/>
            <a:ext cx="40386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3786134" y="4013200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P1 (24)</a:t>
            </a:r>
          </a:p>
        </p:txBody>
      </p:sp>
      <p:sp>
        <p:nvSpPr>
          <p:cNvPr id="115747" name="Text Box 35"/>
          <p:cNvSpPr txBox="1">
            <a:spLocks noChangeArrowheads="1"/>
          </p:cNvSpPr>
          <p:nvPr/>
        </p:nvSpPr>
        <p:spPr bwMode="auto">
          <a:xfrm>
            <a:off x="1291727" y="44958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5748" name="Text Box 36"/>
          <p:cNvSpPr txBox="1">
            <a:spLocks noChangeArrowheads="1"/>
          </p:cNvSpPr>
          <p:nvPr/>
        </p:nvSpPr>
        <p:spPr bwMode="auto">
          <a:xfrm>
            <a:off x="1965591" y="44958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5749" name="Rectangle 37"/>
          <p:cNvSpPr>
            <a:spLocks noChangeArrowheads="1"/>
          </p:cNvSpPr>
          <p:nvPr/>
        </p:nvSpPr>
        <p:spPr bwMode="auto">
          <a:xfrm>
            <a:off x="1431274" y="4419600"/>
            <a:ext cx="7620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5750" name="Text Box 38"/>
          <p:cNvSpPr txBox="1">
            <a:spLocks noChangeArrowheads="1"/>
          </p:cNvSpPr>
          <p:nvPr/>
        </p:nvSpPr>
        <p:spPr bwMode="auto">
          <a:xfrm>
            <a:off x="1388120" y="4038600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P2 (3)</a:t>
            </a:r>
          </a:p>
        </p:txBody>
      </p:sp>
      <p:sp>
        <p:nvSpPr>
          <p:cNvPr id="115751" name="Text Box 39"/>
          <p:cNvSpPr txBox="1">
            <a:spLocks noChangeArrowheads="1"/>
          </p:cNvSpPr>
          <p:nvPr/>
        </p:nvSpPr>
        <p:spPr bwMode="auto">
          <a:xfrm>
            <a:off x="2226320" y="4038600"/>
            <a:ext cx="874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P3 (4)</a:t>
            </a:r>
          </a:p>
        </p:txBody>
      </p:sp>
      <p:sp>
        <p:nvSpPr>
          <p:cNvPr id="115752" name="Rectangle 40"/>
          <p:cNvSpPr>
            <a:spLocks noChangeArrowheads="1"/>
          </p:cNvSpPr>
          <p:nvPr/>
        </p:nvSpPr>
        <p:spPr bwMode="auto">
          <a:xfrm>
            <a:off x="2194191" y="4419600"/>
            <a:ext cx="9906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6297" name="Text Box 41"/>
          <p:cNvSpPr txBox="1">
            <a:spLocks noChangeArrowheads="1"/>
          </p:cNvSpPr>
          <p:nvPr/>
        </p:nvSpPr>
        <p:spPr bwMode="auto">
          <a:xfrm>
            <a:off x="1219200" y="5080000"/>
            <a:ext cx="2235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P1 turnaround: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31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P2 turnaround: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P3 turnaround: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6298" name="Text Box 42"/>
          <p:cNvSpPr txBox="1">
            <a:spLocks noChangeArrowheads="1"/>
          </p:cNvSpPr>
          <p:nvPr/>
        </p:nvSpPr>
        <p:spPr bwMode="auto">
          <a:xfrm>
            <a:off x="3962400" y="5181600"/>
            <a:ext cx="3659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average turnaround: 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(31+3+7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)/3 =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13.67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7061565" y="4572000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31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6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97" grpId="0"/>
      <p:bldP spid="962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</a:t>
            </a:r>
          </a:p>
        </p:txBody>
      </p:sp>
      <p:sp>
        <p:nvSpPr>
          <p:cNvPr id="116739" name="Tex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r>
              <a:rPr lang="en-US" dirty="0" smtClean="0"/>
              <a:t>Easy to understand and implement</a:t>
            </a:r>
          </a:p>
          <a:p>
            <a:r>
              <a:rPr lang="en-US" dirty="0" smtClean="0"/>
              <a:t>Fair for equivalent processes</a:t>
            </a:r>
          </a:p>
          <a:p>
            <a:endParaRPr lang="en-US" dirty="0" smtClean="0"/>
          </a:p>
        </p:txBody>
      </p:sp>
      <p:sp>
        <p:nvSpPr>
          <p:cNvPr id="11674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70913" y="5883275"/>
            <a:ext cx="5730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7FA64B-4E3D-404B-92B3-B0D3EC7CEFA7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Scheduling</a:t>
            </a:r>
          </a:p>
        </p:txBody>
      </p:sp>
      <p:sp>
        <p:nvSpPr>
          <p:cNvPr id="100355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When more than one process is ready to run, but </a:t>
            </a:r>
            <a:r>
              <a:rPr lang="en-US" dirty="0" smtClean="0">
                <a:solidFill>
                  <a:srgbClr val="FF0000"/>
                </a:solidFill>
              </a:rPr>
              <a:t>only one CPU </a:t>
            </a:r>
            <a:r>
              <a:rPr lang="en-US" dirty="0" smtClean="0"/>
              <a:t>is available, a choice is to make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Part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OS</a:t>
            </a:r>
            <a:r>
              <a:rPr lang="en-US" dirty="0" smtClean="0"/>
              <a:t> that does it is </a:t>
            </a:r>
            <a:r>
              <a:rPr lang="en-US" dirty="0" smtClean="0">
                <a:solidFill>
                  <a:srgbClr val="FF0000"/>
                </a:solidFill>
              </a:rPr>
              <a:t>scheduler</a:t>
            </a:r>
          </a:p>
          <a:p>
            <a:pPr eaLnBrk="1" hangingPunct="1"/>
            <a:r>
              <a:rPr lang="en-US" dirty="0" smtClean="0"/>
              <a:t>The algorithm it uses is </a:t>
            </a:r>
            <a:r>
              <a:rPr lang="en-US" dirty="0" smtClean="0">
                <a:solidFill>
                  <a:srgbClr val="FF0000"/>
                </a:solidFill>
              </a:rPr>
              <a:t>scheduling algorithm</a:t>
            </a:r>
          </a:p>
        </p:txBody>
      </p:sp>
    </p:spTree>
    <p:extLst>
      <p:ext uri="{BB962C8B-B14F-4D97-AF65-F5344CB8AC3E}">
        <p14:creationId xmlns:p14="http://schemas.microsoft.com/office/powerpoint/2010/main" val="411972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Problems with </a:t>
            </a:r>
            <a:r>
              <a:rPr lang="en-US" b="1" smtClean="0">
                <a:solidFill>
                  <a:srgbClr val="92D050"/>
                </a:solidFill>
              </a:rPr>
              <a:t>FCFS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Non-preemptive</a:t>
            </a:r>
          </a:p>
          <a:p>
            <a:pPr eaLnBrk="1" hangingPunct="1"/>
            <a:r>
              <a:rPr lang="en-US" dirty="0" smtClean="0"/>
              <a:t>Non optimal turnaround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utilize</a:t>
            </a:r>
            <a:r>
              <a:rPr lang="en-US" dirty="0" smtClean="0"/>
              <a:t> resources in </a:t>
            </a:r>
            <a:r>
              <a:rPr lang="en-US" dirty="0" smtClean="0">
                <a:solidFill>
                  <a:srgbClr val="FF0000"/>
                </a:solidFill>
              </a:rPr>
              <a:t>parallel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Assume </a:t>
            </a:r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process CPU bounded and </a:t>
            </a:r>
            <a:r>
              <a:rPr lang="en-US" dirty="0" smtClean="0">
                <a:solidFill>
                  <a:srgbClr val="FF0000"/>
                </a:solidFill>
              </a:rPr>
              <a:t>many</a:t>
            </a:r>
            <a:r>
              <a:rPr lang="en-US" dirty="0" smtClean="0"/>
              <a:t> I/O bounded processes </a:t>
            </a:r>
          </a:p>
          <a:p>
            <a:pPr lvl="1" eaLnBrk="1" hangingPunct="1"/>
            <a:r>
              <a:rPr lang="en-US" dirty="0" smtClean="0"/>
              <a:t>result: </a:t>
            </a:r>
            <a:r>
              <a:rPr lang="en-US" b="1" dirty="0" smtClean="0">
                <a:solidFill>
                  <a:srgbClr val="FF0000"/>
                </a:solidFill>
              </a:rPr>
              <a:t>Convoy effect</a:t>
            </a:r>
            <a:r>
              <a:rPr lang="en-US" dirty="0" smtClean="0"/>
              <a:t>,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low</a:t>
            </a:r>
            <a:r>
              <a:rPr lang="en-US" dirty="0" smtClean="0"/>
              <a:t> CPU </a:t>
            </a:r>
            <a:r>
              <a:rPr lang="en-US" b="1" dirty="0" smtClean="0">
                <a:solidFill>
                  <a:srgbClr val="00B0F0"/>
                </a:solidFill>
              </a:rPr>
              <a:t>and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I/O Device utilization </a:t>
            </a:r>
          </a:p>
          <a:p>
            <a:pPr lvl="1" eaLnBrk="1" hangingPunct="1"/>
            <a:r>
              <a:rPr lang="en-US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5809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Convoy effect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the CBP </a:t>
            </a:r>
            <a:r>
              <a:rPr lang="en-US" dirty="0" smtClean="0">
                <a:solidFill>
                  <a:srgbClr val="FF0000"/>
                </a:solidFill>
              </a:rPr>
              <a:t>uses</a:t>
            </a:r>
            <a:r>
              <a:rPr lang="en-US" dirty="0" smtClean="0"/>
              <a:t> the CPU </a:t>
            </a:r>
          </a:p>
          <a:p>
            <a:pPr lvl="1"/>
            <a:r>
              <a:rPr lang="en-US" dirty="0"/>
              <a:t>IBPs </a:t>
            </a:r>
            <a:r>
              <a:rPr lang="en-US" dirty="0" smtClean="0">
                <a:solidFill>
                  <a:srgbClr val="FF0000"/>
                </a:solidFill>
              </a:rPr>
              <a:t>finish</a:t>
            </a:r>
            <a:r>
              <a:rPr lang="en-US" dirty="0" smtClean="0"/>
              <a:t> </a:t>
            </a:r>
            <a:r>
              <a:rPr lang="en-US" dirty="0"/>
              <a:t>their I/O and </a:t>
            </a:r>
            <a:r>
              <a:rPr lang="en-US" dirty="0" smtClean="0"/>
              <a:t>move </a:t>
            </a:r>
            <a:r>
              <a:rPr lang="en-US" dirty="0"/>
              <a:t>into the ready queue, </a:t>
            </a:r>
            <a:r>
              <a:rPr lang="en-US" dirty="0">
                <a:solidFill>
                  <a:srgbClr val="FF0000"/>
                </a:solidFill>
              </a:rPr>
              <a:t>waiting</a:t>
            </a:r>
            <a:r>
              <a:rPr lang="en-US" dirty="0"/>
              <a:t> for the CPU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I/O</a:t>
            </a:r>
            <a:r>
              <a:rPr lang="en-US" dirty="0" smtClean="0"/>
              <a:t> devices are </a:t>
            </a:r>
            <a:r>
              <a:rPr lang="en-US" dirty="0" smtClean="0">
                <a:solidFill>
                  <a:srgbClr val="FF0000"/>
                </a:solidFill>
              </a:rPr>
              <a:t>idle</a:t>
            </a:r>
            <a:endParaRPr lang="en-US" dirty="0" smtClean="0"/>
          </a:p>
          <a:p>
            <a:r>
              <a:rPr lang="en-US" dirty="0" smtClean="0"/>
              <a:t>When the CBP finally relinquishes the CPU, </a:t>
            </a:r>
          </a:p>
          <a:p>
            <a:pPr lvl="1"/>
            <a:r>
              <a:rPr lang="en-US" dirty="0" smtClean="0"/>
              <a:t>CBP moves </a:t>
            </a:r>
            <a:r>
              <a:rPr lang="en-US" dirty="0"/>
              <a:t>to an I/O device</a:t>
            </a:r>
            <a:endParaRPr lang="en-US" dirty="0" smtClean="0"/>
          </a:p>
          <a:p>
            <a:pPr lvl="1"/>
            <a:r>
              <a:rPr lang="en-US" dirty="0" smtClean="0"/>
              <a:t>the IBPs pass through the CPU </a:t>
            </a:r>
            <a:r>
              <a:rPr lang="en-US" dirty="0" smtClean="0">
                <a:solidFill>
                  <a:srgbClr val="FF0000"/>
                </a:solidFill>
              </a:rPr>
              <a:t>quickly</a:t>
            </a:r>
            <a:r>
              <a:rPr lang="en-US" dirty="0"/>
              <a:t> </a:t>
            </a:r>
            <a:r>
              <a:rPr lang="en-US" dirty="0" smtClean="0"/>
              <a:t>and move </a:t>
            </a:r>
            <a:r>
              <a:rPr lang="en-US" dirty="0"/>
              <a:t>back to the I/O </a:t>
            </a:r>
            <a:r>
              <a:rPr lang="en-US" dirty="0" smtClean="0"/>
              <a:t>queues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CPU is </a:t>
            </a:r>
            <a:r>
              <a:rPr lang="en-US" dirty="0">
                <a:solidFill>
                  <a:srgbClr val="FF0000"/>
                </a:solidFill>
              </a:rPr>
              <a:t>idle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cycle </a:t>
            </a:r>
            <a:r>
              <a:rPr lang="en-US" dirty="0" smtClean="0">
                <a:solidFill>
                  <a:srgbClr val="FF0000"/>
                </a:solidFill>
              </a:rPr>
              <a:t>repeats</a:t>
            </a:r>
            <a:r>
              <a:rPr lang="en-US" dirty="0" smtClean="0"/>
              <a:t> itself when the CBP gets back to the ready queue</a:t>
            </a:r>
          </a:p>
          <a:p>
            <a:endParaRPr lang="en-US" dirty="0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CD5CCF-7F9F-4D44-AAF9-D25842DB0E03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5603" name="AutoShape 3"/>
          <p:cNvCxnSpPr>
            <a:cxnSpLocks noChangeShapeType="1"/>
            <a:stCxn id="25604" idx="3"/>
            <a:endCxn id="25616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AutoShape 19"/>
          <p:cNvSpPr>
            <a:spLocks noChangeArrowheads="1"/>
          </p:cNvSpPr>
          <p:nvPr/>
        </p:nvSpPr>
        <p:spPr bwMode="auto">
          <a:xfrm>
            <a:off x="5257800" y="28956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4164" name="AutoShape 20"/>
          <p:cNvSpPr>
            <a:spLocks noChangeArrowheads="1"/>
          </p:cNvSpPr>
          <p:nvPr/>
        </p:nvSpPr>
        <p:spPr bwMode="auto">
          <a:xfrm>
            <a:off x="2111375" y="4091659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2822575" y="4037262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6" name="AutoShape 22"/>
          <p:cNvSpPr>
            <a:spLocks noChangeArrowheads="1"/>
          </p:cNvSpPr>
          <p:nvPr/>
        </p:nvSpPr>
        <p:spPr bwMode="auto">
          <a:xfrm>
            <a:off x="3584575" y="4064461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089525" y="5449888"/>
            <a:ext cx="3198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</a:rPr>
              <a:t>CPU is running </a:t>
            </a:r>
            <a:r>
              <a:rPr lang="en-US" i="1" dirty="0" smtClean="0">
                <a:latin typeface="Arial" panose="020B0604020202020204" pitchFamily="34" charset="0"/>
              </a:rPr>
              <a:t>CPUB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1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5603" name="AutoShape 3"/>
          <p:cNvCxnSpPr>
            <a:cxnSpLocks noChangeShapeType="1"/>
            <a:stCxn id="25604" idx="3"/>
            <a:endCxn id="25616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AutoShape 19"/>
          <p:cNvSpPr>
            <a:spLocks noChangeArrowheads="1"/>
          </p:cNvSpPr>
          <p:nvPr/>
        </p:nvSpPr>
        <p:spPr bwMode="auto">
          <a:xfrm>
            <a:off x="5257800" y="28956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4164" name="AutoShape 20"/>
          <p:cNvSpPr>
            <a:spLocks noChangeArrowheads="1"/>
          </p:cNvSpPr>
          <p:nvPr/>
        </p:nvSpPr>
        <p:spPr bwMode="auto">
          <a:xfrm>
            <a:off x="3024188" y="2259013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2333625" y="4072846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6" name="AutoShape 22"/>
          <p:cNvSpPr>
            <a:spLocks noChangeArrowheads="1"/>
          </p:cNvSpPr>
          <p:nvPr/>
        </p:nvSpPr>
        <p:spPr bwMode="auto">
          <a:xfrm>
            <a:off x="3005138" y="4072846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089525" y="5449888"/>
            <a:ext cx="3198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</a:rPr>
              <a:t>CPU is running </a:t>
            </a:r>
            <a:r>
              <a:rPr lang="en-US" i="1" dirty="0" smtClean="0">
                <a:latin typeface="Arial" panose="020B0604020202020204" pitchFamily="34" charset="0"/>
              </a:rPr>
              <a:t>CPUB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5603" name="AutoShape 3"/>
          <p:cNvCxnSpPr>
            <a:cxnSpLocks noChangeShapeType="1"/>
            <a:stCxn id="25604" idx="3"/>
            <a:endCxn id="25616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AutoShape 19"/>
          <p:cNvSpPr>
            <a:spLocks noChangeArrowheads="1"/>
          </p:cNvSpPr>
          <p:nvPr/>
        </p:nvSpPr>
        <p:spPr bwMode="auto">
          <a:xfrm>
            <a:off x="5257800" y="28956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4164" name="AutoShape 20"/>
          <p:cNvSpPr>
            <a:spLocks noChangeArrowheads="1"/>
          </p:cNvSpPr>
          <p:nvPr/>
        </p:nvSpPr>
        <p:spPr bwMode="auto">
          <a:xfrm>
            <a:off x="3024188" y="2259013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2262188" y="2259013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6" name="AutoShape 22"/>
          <p:cNvSpPr>
            <a:spLocks noChangeArrowheads="1"/>
          </p:cNvSpPr>
          <p:nvPr/>
        </p:nvSpPr>
        <p:spPr bwMode="auto">
          <a:xfrm>
            <a:off x="2493169" y="4242046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089525" y="5449888"/>
            <a:ext cx="31983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</a:rPr>
              <a:t>CPU is running </a:t>
            </a:r>
            <a:r>
              <a:rPr lang="en-US" i="1" dirty="0" smtClean="0">
                <a:latin typeface="Arial" panose="020B0604020202020204" pitchFamily="34" charset="0"/>
              </a:rPr>
              <a:t>CPUB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45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5603" name="AutoShape 3"/>
          <p:cNvCxnSpPr>
            <a:cxnSpLocks noChangeShapeType="1"/>
            <a:stCxn id="25604" idx="3"/>
            <a:endCxn id="25616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AutoShape 19"/>
          <p:cNvSpPr>
            <a:spLocks noChangeArrowheads="1"/>
          </p:cNvSpPr>
          <p:nvPr/>
        </p:nvSpPr>
        <p:spPr bwMode="auto">
          <a:xfrm>
            <a:off x="5257800" y="28956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4164" name="AutoShape 20"/>
          <p:cNvSpPr>
            <a:spLocks noChangeArrowheads="1"/>
          </p:cNvSpPr>
          <p:nvPr/>
        </p:nvSpPr>
        <p:spPr bwMode="auto">
          <a:xfrm>
            <a:off x="3024188" y="2259013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5" name="AutoShape 21"/>
          <p:cNvSpPr>
            <a:spLocks noChangeArrowheads="1"/>
          </p:cNvSpPr>
          <p:nvPr/>
        </p:nvSpPr>
        <p:spPr bwMode="auto">
          <a:xfrm>
            <a:off x="2262188" y="2259013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4166" name="AutoShape 22"/>
          <p:cNvSpPr>
            <a:spLocks noChangeArrowheads="1"/>
          </p:cNvSpPr>
          <p:nvPr/>
        </p:nvSpPr>
        <p:spPr bwMode="auto">
          <a:xfrm>
            <a:off x="1466885" y="2246558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089525" y="5449888"/>
            <a:ext cx="319831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</a:rPr>
              <a:t>CPU is running </a:t>
            </a:r>
            <a:r>
              <a:rPr lang="en-US" i="1" dirty="0" smtClean="0">
                <a:latin typeface="Arial" panose="020B0604020202020204" pitchFamily="34" charset="0"/>
              </a:rPr>
              <a:t>CPUB</a:t>
            </a:r>
          </a:p>
          <a:p>
            <a:r>
              <a:rPr lang="en-US" i="1" dirty="0" smtClean="0">
                <a:latin typeface="Arial" panose="020B0604020202020204" pitchFamily="34" charset="0"/>
              </a:rPr>
              <a:t>I/O devices idle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6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6627" name="AutoShape 3"/>
          <p:cNvCxnSpPr>
            <a:cxnSpLocks noChangeShapeType="1"/>
            <a:stCxn id="26628" idx="3"/>
            <a:endCxn id="26640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7" name="AutoShape 19"/>
          <p:cNvSpPr>
            <a:spLocks noChangeArrowheads="1"/>
          </p:cNvSpPr>
          <p:nvPr/>
        </p:nvSpPr>
        <p:spPr bwMode="auto">
          <a:xfrm>
            <a:off x="1219200" y="38862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5188" name="AutoShape 20"/>
          <p:cNvSpPr>
            <a:spLocks noChangeArrowheads="1"/>
          </p:cNvSpPr>
          <p:nvPr/>
        </p:nvSpPr>
        <p:spPr bwMode="auto">
          <a:xfrm>
            <a:off x="3124200" y="2667000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5189" name="AutoShape 21"/>
          <p:cNvSpPr>
            <a:spLocks noChangeArrowheads="1"/>
          </p:cNvSpPr>
          <p:nvPr/>
        </p:nvSpPr>
        <p:spPr bwMode="auto">
          <a:xfrm>
            <a:off x="5638800" y="2743200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5190" name="AutoShape 22"/>
          <p:cNvSpPr>
            <a:spLocks noChangeArrowheads="1"/>
          </p:cNvSpPr>
          <p:nvPr/>
        </p:nvSpPr>
        <p:spPr bwMode="auto">
          <a:xfrm>
            <a:off x="2438400" y="3733800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3597130" y="5509163"/>
            <a:ext cx="38443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 smtClean="0">
                <a:latin typeface="Arial" panose="020B0604020202020204" pitchFamily="34" charset="0"/>
              </a:rPr>
              <a:t>CPUB moves to I/O device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6627" name="AutoShape 3"/>
          <p:cNvCxnSpPr>
            <a:cxnSpLocks noChangeShapeType="1"/>
            <a:stCxn id="26628" idx="3"/>
            <a:endCxn id="26640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7" name="AutoShape 19"/>
          <p:cNvSpPr>
            <a:spLocks noChangeArrowheads="1"/>
          </p:cNvSpPr>
          <p:nvPr/>
        </p:nvSpPr>
        <p:spPr bwMode="auto">
          <a:xfrm>
            <a:off x="1219200" y="38862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5188" name="AutoShape 20"/>
          <p:cNvSpPr>
            <a:spLocks noChangeArrowheads="1"/>
          </p:cNvSpPr>
          <p:nvPr/>
        </p:nvSpPr>
        <p:spPr bwMode="auto">
          <a:xfrm>
            <a:off x="3027363" y="3745182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5189" name="AutoShape 21"/>
          <p:cNvSpPr>
            <a:spLocks noChangeArrowheads="1"/>
          </p:cNvSpPr>
          <p:nvPr/>
        </p:nvSpPr>
        <p:spPr bwMode="auto">
          <a:xfrm>
            <a:off x="5638800" y="2743200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5190" name="AutoShape 22"/>
          <p:cNvSpPr>
            <a:spLocks noChangeArrowheads="1"/>
          </p:cNvSpPr>
          <p:nvPr/>
        </p:nvSpPr>
        <p:spPr bwMode="auto">
          <a:xfrm>
            <a:off x="2438400" y="3733800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3597130" y="5509163"/>
            <a:ext cx="492154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>
                <a:latin typeface="Arial" panose="020B0604020202020204" pitchFamily="34" charset="0"/>
              </a:rPr>
              <a:t>I/O Bound jobs take very small</a:t>
            </a:r>
          </a:p>
          <a:p>
            <a:r>
              <a:rPr lang="en-US" i="1" dirty="0">
                <a:latin typeface="Arial" panose="020B0604020202020204" pitchFamily="34" charset="0"/>
              </a:rPr>
              <a:t>amount of CPU </a:t>
            </a:r>
            <a:r>
              <a:rPr lang="en-US" i="1" dirty="0" smtClean="0">
                <a:latin typeface="Arial" panose="020B0604020202020204" pitchFamily="34" charset="0"/>
              </a:rPr>
              <a:t>time and go for I/O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Convoy Effect</a:t>
            </a:r>
          </a:p>
        </p:txBody>
      </p:sp>
      <p:cxnSp>
        <p:nvCxnSpPr>
          <p:cNvPr id="26627" name="AutoShape 3"/>
          <p:cNvCxnSpPr>
            <a:cxnSpLocks noChangeShapeType="1"/>
            <a:stCxn id="26628" idx="3"/>
            <a:endCxn id="26640" idx="2"/>
          </p:cNvCxnSpPr>
          <p:nvPr/>
        </p:nvCxnSpPr>
        <p:spPr bwMode="auto">
          <a:xfrm flipV="1">
            <a:off x="3786188" y="2781300"/>
            <a:ext cx="1833562" cy="12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662113" y="2449513"/>
            <a:ext cx="2105025" cy="68897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Ready Queue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495800" y="3652838"/>
            <a:ext cx="2743200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Request</a:t>
            </a: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8077200" y="2901950"/>
            <a:ext cx="0" cy="984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838200" y="29845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838200" y="2967038"/>
            <a:ext cx="0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H="1">
            <a:off x="4017963" y="3886200"/>
            <a:ext cx="477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7239000" y="3886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1176338" y="34671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2389188" y="3652838"/>
            <a:ext cx="1628775" cy="495300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>
                <a:latin typeface="Arial" panose="020B0604020202020204" pitchFamily="34" charset="0"/>
              </a:rPr>
              <a:t>I/O Queue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H="1">
            <a:off x="838200" y="3886200"/>
            <a:ext cx="338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2014538" y="3886200"/>
            <a:ext cx="3746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182563" y="2768600"/>
            <a:ext cx="149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5638800" y="2362200"/>
            <a:ext cx="838200" cy="8382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/>
            <a:r>
              <a:rPr lang="en-US">
                <a:latin typeface="Arial" panose="020B0604020202020204" pitchFamily="34" charset="0"/>
              </a:rPr>
              <a:t>CPU</a:t>
            </a: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6477000" y="2743200"/>
            <a:ext cx="2335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6464300" y="2895600"/>
            <a:ext cx="16271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87" name="AutoShape 19"/>
          <p:cNvSpPr>
            <a:spLocks noChangeArrowheads="1"/>
          </p:cNvSpPr>
          <p:nvPr/>
        </p:nvSpPr>
        <p:spPr bwMode="auto">
          <a:xfrm>
            <a:off x="1219200" y="3886200"/>
            <a:ext cx="990600" cy="381000"/>
          </a:xfrm>
          <a:prstGeom prst="flowChartPreparation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CPUB</a:t>
            </a:r>
          </a:p>
        </p:txBody>
      </p:sp>
      <p:sp>
        <p:nvSpPr>
          <p:cNvPr id="135188" name="AutoShape 20"/>
          <p:cNvSpPr>
            <a:spLocks noChangeArrowheads="1"/>
          </p:cNvSpPr>
          <p:nvPr/>
        </p:nvSpPr>
        <p:spPr bwMode="auto">
          <a:xfrm>
            <a:off x="2798273" y="3736518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5189" name="AutoShape 21"/>
          <p:cNvSpPr>
            <a:spLocks noChangeArrowheads="1"/>
          </p:cNvSpPr>
          <p:nvPr/>
        </p:nvSpPr>
        <p:spPr bwMode="auto">
          <a:xfrm>
            <a:off x="3381934" y="3765327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135190" name="AutoShape 22"/>
          <p:cNvSpPr>
            <a:spLocks noChangeArrowheads="1"/>
          </p:cNvSpPr>
          <p:nvPr/>
        </p:nvSpPr>
        <p:spPr bwMode="auto">
          <a:xfrm>
            <a:off x="2236788" y="3806826"/>
            <a:ext cx="762000" cy="3810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IOB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5837654" y="5586281"/>
            <a:ext cx="14013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i="1" dirty="0" smtClean="0">
                <a:latin typeface="Arial" panose="020B0604020202020204" pitchFamily="34" charset="0"/>
              </a:rPr>
              <a:t>CPU idle</a:t>
            </a:r>
            <a:endParaRPr lang="en-US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 Job First (SJF)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smtClean="0"/>
              <a:t>Scheduling algorithm in </a:t>
            </a:r>
            <a:r>
              <a:rPr lang="en-US" sz="2800" smtClean="0">
                <a:solidFill>
                  <a:srgbClr val="FF0000"/>
                </a:solidFill>
              </a:rPr>
              <a:t>batch</a:t>
            </a:r>
            <a:r>
              <a:rPr lang="en-US" sz="2800" smtClean="0"/>
              <a:t> systems </a:t>
            </a:r>
          </a:p>
          <a:p>
            <a:pPr eaLnBrk="1" hangingPunct="1"/>
            <a:r>
              <a:rPr lang="en-US" sz="2800" smtClean="0"/>
              <a:t>Schedule the job with the shortest run time first</a:t>
            </a:r>
          </a:p>
          <a:p>
            <a:pPr eaLnBrk="1" hangingPunct="1"/>
            <a:r>
              <a:rPr lang="en-US" sz="2800" smtClean="0"/>
              <a:t>Requirement: </a:t>
            </a:r>
            <a:r>
              <a:rPr lang="en-US" sz="2800" smtClean="0">
                <a:solidFill>
                  <a:srgbClr val="FF0066"/>
                </a:solidFill>
              </a:rPr>
              <a:t>the run time needs to be known in </a:t>
            </a:r>
            <a:r>
              <a:rPr lang="en-US" sz="2800" b="1" smtClean="0">
                <a:solidFill>
                  <a:srgbClr val="00B050"/>
                </a:solidFill>
              </a:rPr>
              <a:t>advance</a:t>
            </a:r>
          </a:p>
          <a:p>
            <a:pPr eaLnBrk="1" hangingPunct="1"/>
            <a:r>
              <a:rPr lang="en-US" sz="2800" smtClean="0"/>
              <a:t>SJF is</a:t>
            </a:r>
            <a:r>
              <a:rPr lang="en-US" sz="2800" smtClean="0">
                <a:solidFill>
                  <a:srgbClr val="FF0066"/>
                </a:solidFill>
              </a:rPr>
              <a:t> optimal </a:t>
            </a:r>
            <a:r>
              <a:rPr lang="en-US" sz="2800" smtClean="0"/>
              <a:t>in terms of turnaround, if </a:t>
            </a:r>
            <a:r>
              <a:rPr lang="en-US" sz="2800" b="1" smtClean="0">
                <a:solidFill>
                  <a:srgbClr val="FF0000"/>
                </a:solidFill>
              </a:rPr>
              <a:t>all</a:t>
            </a:r>
            <a:r>
              <a:rPr lang="en-US" sz="2800" smtClean="0"/>
              <a:t> jobs arrive at </a:t>
            </a:r>
            <a:r>
              <a:rPr lang="en-US" sz="2800" b="1" smtClean="0">
                <a:solidFill>
                  <a:srgbClr val="00B050"/>
                </a:solidFill>
              </a:rPr>
              <a:t>same time</a:t>
            </a:r>
          </a:p>
        </p:txBody>
      </p:sp>
    </p:spTree>
    <p:extLst>
      <p:ext uri="{BB962C8B-B14F-4D97-AF65-F5344CB8AC3E}">
        <p14:creationId xmlns:p14="http://schemas.microsoft.com/office/powerpoint/2010/main" val="31208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Scheduling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Efficiency is needed as process switching is </a:t>
            </a:r>
            <a:r>
              <a:rPr lang="en-US" dirty="0" smtClean="0">
                <a:solidFill>
                  <a:srgbClr val="FF0000"/>
                </a:solidFill>
              </a:rPr>
              <a:t>costly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dirty="0" smtClean="0"/>
              <a:t>Switch from user mode to kernel mode</a:t>
            </a:r>
          </a:p>
          <a:p>
            <a:pPr lvl="1" eaLnBrk="1" hangingPunct="1"/>
            <a:r>
              <a:rPr lang="en-US" dirty="0" smtClean="0"/>
              <a:t>State of current process need to be saved</a:t>
            </a:r>
          </a:p>
          <a:p>
            <a:pPr lvl="1" eaLnBrk="1" hangingPunct="1"/>
            <a:r>
              <a:rPr lang="en-US" dirty="0" smtClean="0"/>
              <a:t>Memory map may be saved</a:t>
            </a:r>
          </a:p>
          <a:p>
            <a:pPr lvl="1" eaLnBrk="1" hangingPunct="1"/>
            <a:r>
              <a:rPr lang="en-US" dirty="0" smtClean="0"/>
              <a:t>A process is selected</a:t>
            </a:r>
          </a:p>
          <a:p>
            <a:pPr lvl="1" eaLnBrk="1" hangingPunct="1"/>
            <a:r>
              <a:rPr lang="en-US" dirty="0" smtClean="0"/>
              <a:t>MMU to be reloaded with memory map of new process</a:t>
            </a:r>
          </a:p>
          <a:p>
            <a:pPr lvl="1" eaLnBrk="1" hangingPunct="1"/>
            <a:r>
              <a:rPr lang="en-US" dirty="0" smtClean="0"/>
              <a:t>New process is started</a:t>
            </a:r>
          </a:p>
        </p:txBody>
      </p:sp>
    </p:spTree>
    <p:extLst>
      <p:ext uri="{BB962C8B-B14F-4D97-AF65-F5344CB8AC3E}">
        <p14:creationId xmlns:p14="http://schemas.microsoft.com/office/powerpoint/2010/main" val="3510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SJF: Example</a:t>
            </a:r>
          </a:p>
        </p:txBody>
      </p:sp>
      <p:graphicFrame>
        <p:nvGraphicFramePr>
          <p:cNvPr id="124931" name="Group 3"/>
          <p:cNvGraphicFramePr>
            <a:graphicFrameLocks noGrp="1"/>
          </p:cNvGraphicFramePr>
          <p:nvPr>
            <p:ph sz="quarter" idx="13"/>
          </p:nvPr>
        </p:nvGraphicFramePr>
        <p:xfrm>
          <a:off x="469900" y="1524000"/>
          <a:ext cx="8128000" cy="2286000"/>
        </p:xfrm>
        <a:graphic>
          <a:graphicData uri="http://schemas.openxmlformats.org/drawingml/2006/table">
            <a:tbl>
              <a:tblPr/>
              <a:tblGrid>
                <a:gridCol w="1988837"/>
                <a:gridCol w="2335804"/>
                <a:gridCol w="1382888"/>
                <a:gridCol w="24204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Process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Duration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Order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Arrival Time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P1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6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P2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8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P3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7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P4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4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685800" y="4854575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64" name="Text Box 36"/>
          <p:cNvSpPr txBox="1">
            <a:spLocks noChangeArrowheads="1"/>
          </p:cNvSpPr>
          <p:nvPr/>
        </p:nvSpPr>
        <p:spPr bwMode="auto">
          <a:xfrm>
            <a:off x="517525" y="4891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4965" name="Rectangle 37"/>
          <p:cNvSpPr>
            <a:spLocks noChangeArrowheads="1"/>
          </p:cNvSpPr>
          <p:nvPr/>
        </p:nvSpPr>
        <p:spPr bwMode="auto">
          <a:xfrm>
            <a:off x="685800" y="4778375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4966" name="Text Box 38"/>
          <p:cNvSpPr txBox="1">
            <a:spLocks noChangeArrowheads="1"/>
          </p:cNvSpPr>
          <p:nvPr/>
        </p:nvSpPr>
        <p:spPr bwMode="auto">
          <a:xfrm>
            <a:off x="1600200" y="48545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4967" name="Text Box 39"/>
          <p:cNvSpPr txBox="1">
            <a:spLocks noChangeArrowheads="1"/>
          </p:cNvSpPr>
          <p:nvPr/>
        </p:nvSpPr>
        <p:spPr bwMode="auto">
          <a:xfrm>
            <a:off x="822325" y="43576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P4 (3)</a:t>
            </a:r>
          </a:p>
        </p:txBody>
      </p:sp>
      <p:sp>
        <p:nvSpPr>
          <p:cNvPr id="124968" name="Rectangle 40"/>
          <p:cNvSpPr>
            <a:spLocks noChangeArrowheads="1"/>
          </p:cNvSpPr>
          <p:nvPr/>
        </p:nvSpPr>
        <p:spPr bwMode="auto">
          <a:xfrm>
            <a:off x="1676400" y="4778375"/>
            <a:ext cx="2362200" cy="1524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4969" name="Text Box 41"/>
          <p:cNvSpPr txBox="1">
            <a:spLocks noChangeArrowheads="1"/>
          </p:cNvSpPr>
          <p:nvPr/>
        </p:nvSpPr>
        <p:spPr bwMode="auto">
          <a:xfrm>
            <a:off x="2667000" y="43576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P1 (6)</a:t>
            </a:r>
          </a:p>
        </p:txBody>
      </p:sp>
      <p:sp>
        <p:nvSpPr>
          <p:cNvPr id="124970" name="Text Box 42"/>
          <p:cNvSpPr txBox="1">
            <a:spLocks noChangeArrowheads="1"/>
          </p:cNvSpPr>
          <p:nvPr/>
        </p:nvSpPr>
        <p:spPr bwMode="auto">
          <a:xfrm>
            <a:off x="3810000" y="48545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24971" name="Rectangle 43"/>
          <p:cNvSpPr>
            <a:spLocks noChangeArrowheads="1"/>
          </p:cNvSpPr>
          <p:nvPr/>
        </p:nvSpPr>
        <p:spPr bwMode="auto">
          <a:xfrm>
            <a:off x="4038600" y="4778375"/>
            <a:ext cx="2362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4972" name="Text Box 44"/>
          <p:cNvSpPr txBox="1">
            <a:spLocks noChangeArrowheads="1"/>
          </p:cNvSpPr>
          <p:nvPr/>
        </p:nvSpPr>
        <p:spPr bwMode="auto">
          <a:xfrm>
            <a:off x="5181600" y="42814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P3 (7)</a:t>
            </a:r>
          </a:p>
        </p:txBody>
      </p:sp>
      <p:sp>
        <p:nvSpPr>
          <p:cNvPr id="124973" name="Text Box 45"/>
          <p:cNvSpPr txBox="1">
            <a:spLocks noChangeArrowheads="1"/>
          </p:cNvSpPr>
          <p:nvPr/>
        </p:nvSpPr>
        <p:spPr bwMode="auto">
          <a:xfrm>
            <a:off x="6248400" y="48545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16</a:t>
            </a:r>
          </a:p>
        </p:txBody>
      </p:sp>
      <p:sp>
        <p:nvSpPr>
          <p:cNvPr id="124974" name="Text Box 46"/>
          <p:cNvSpPr txBox="1">
            <a:spLocks noChangeArrowheads="1"/>
          </p:cNvSpPr>
          <p:nvPr/>
        </p:nvSpPr>
        <p:spPr bwMode="auto">
          <a:xfrm>
            <a:off x="1219200" y="5470525"/>
            <a:ext cx="2235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P4 turnaround: 3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P1 turnaround: 9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P3 turnaround: 16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P2 turnaround: 24</a:t>
            </a:r>
          </a:p>
        </p:txBody>
      </p:sp>
      <p:sp>
        <p:nvSpPr>
          <p:cNvPr id="124975" name="Text Box 47"/>
          <p:cNvSpPr txBox="1">
            <a:spLocks noChangeArrowheads="1"/>
          </p:cNvSpPr>
          <p:nvPr/>
        </p:nvSpPr>
        <p:spPr bwMode="auto">
          <a:xfrm>
            <a:off x="3962400" y="5495925"/>
            <a:ext cx="37957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Total execution time: 24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The average turnaround: </a:t>
            </a:r>
            <a:b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  (3+9+16+24)/4 = 13</a:t>
            </a:r>
          </a:p>
        </p:txBody>
      </p:sp>
      <p:sp>
        <p:nvSpPr>
          <p:cNvPr id="124976" name="Rectangle 48"/>
          <p:cNvSpPr>
            <a:spLocks noChangeArrowheads="1"/>
          </p:cNvSpPr>
          <p:nvPr/>
        </p:nvSpPr>
        <p:spPr bwMode="auto">
          <a:xfrm>
            <a:off x="6400800" y="4778375"/>
            <a:ext cx="25146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4977" name="Text Box 49"/>
          <p:cNvSpPr txBox="1">
            <a:spLocks noChangeArrowheads="1"/>
          </p:cNvSpPr>
          <p:nvPr/>
        </p:nvSpPr>
        <p:spPr bwMode="auto">
          <a:xfrm>
            <a:off x="7239000" y="42814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P2 (8)</a:t>
            </a:r>
          </a:p>
        </p:txBody>
      </p:sp>
      <p:sp>
        <p:nvSpPr>
          <p:cNvPr id="124978" name="Text Box 50"/>
          <p:cNvSpPr txBox="1">
            <a:spLocks noChangeArrowheads="1"/>
          </p:cNvSpPr>
          <p:nvPr/>
        </p:nvSpPr>
        <p:spPr bwMode="auto">
          <a:xfrm>
            <a:off x="8534400" y="48545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124979" name="Text Box 51"/>
          <p:cNvSpPr txBox="1">
            <a:spLocks noChangeArrowheads="1"/>
          </p:cNvSpPr>
          <p:nvPr/>
        </p:nvSpPr>
        <p:spPr bwMode="auto">
          <a:xfrm>
            <a:off x="1066800" y="4876800"/>
            <a:ext cx="151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sz="180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rgbClr val="FF3300"/>
                </a:solidFill>
                <a:latin typeface="Arial" panose="020B0604020202020204" pitchFamily="34" charset="0"/>
              </a:rPr>
              <a:t>Do it yourself</a:t>
            </a:r>
          </a:p>
        </p:txBody>
      </p:sp>
    </p:spTree>
    <p:extLst>
      <p:ext uri="{BB962C8B-B14F-4D97-AF65-F5344CB8AC3E}">
        <p14:creationId xmlns:p14="http://schemas.microsoft.com/office/powerpoint/2010/main" val="15521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4" grpId="0"/>
      <p:bldP spid="124965" grpId="0" animBg="1"/>
      <p:bldP spid="124966" grpId="0"/>
      <p:bldP spid="124967" grpId="0"/>
      <p:bldP spid="124968" grpId="0" animBg="1"/>
      <p:bldP spid="124969" grpId="0"/>
      <p:bldP spid="124970" grpId="0"/>
      <p:bldP spid="124971" grpId="0" animBg="1"/>
      <p:bldP spid="124972" grpId="0"/>
      <p:bldP spid="124973" grpId="0"/>
      <p:bldP spid="124974" grpId="0" build="allAtOnce"/>
      <p:bldP spid="124975" grpId="0"/>
      <p:bldP spid="124976" grpId="0" animBg="1"/>
      <p:bldP spid="124977" grpId="0"/>
      <p:bldP spid="124978" grpId="0"/>
      <p:bldP spid="124979" grpId="0"/>
      <p:bldP spid="124979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to FCFS</a:t>
            </a:r>
          </a:p>
        </p:txBody>
      </p:sp>
      <p:graphicFrame>
        <p:nvGraphicFramePr>
          <p:cNvPr id="125955" name="Group 3"/>
          <p:cNvGraphicFramePr>
            <a:graphicFrameLocks noGrp="1"/>
          </p:cNvGraphicFramePr>
          <p:nvPr>
            <p:ph sz="quarter" idx="13"/>
          </p:nvPr>
        </p:nvGraphicFramePr>
        <p:xfrm>
          <a:off x="469900" y="1524000"/>
          <a:ext cx="8128000" cy="2286000"/>
        </p:xfrm>
        <a:graphic>
          <a:graphicData uri="http://schemas.openxmlformats.org/drawingml/2006/table">
            <a:tbl>
              <a:tblPr/>
              <a:tblGrid>
                <a:gridCol w="1988837"/>
                <a:gridCol w="2335804"/>
                <a:gridCol w="1382888"/>
                <a:gridCol w="2420471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Process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Duration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Order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Arrival Time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P1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6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P2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8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P3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7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P4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3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4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1891" name="Line 35"/>
          <p:cNvSpPr>
            <a:spLocks noChangeShapeType="1"/>
          </p:cNvSpPr>
          <p:nvPr/>
        </p:nvSpPr>
        <p:spPr bwMode="auto">
          <a:xfrm>
            <a:off x="685800" y="44196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5988" name="Text Box 36"/>
          <p:cNvSpPr txBox="1">
            <a:spLocks noChangeArrowheads="1"/>
          </p:cNvSpPr>
          <p:nvPr/>
        </p:nvSpPr>
        <p:spPr bwMode="auto">
          <a:xfrm>
            <a:off x="517525" y="44561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5989" name="Rectangle 37"/>
          <p:cNvSpPr>
            <a:spLocks noChangeArrowheads="1"/>
          </p:cNvSpPr>
          <p:nvPr/>
        </p:nvSpPr>
        <p:spPr bwMode="auto">
          <a:xfrm>
            <a:off x="7848600" y="4343400"/>
            <a:ext cx="1066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5990" name="Text Box 38"/>
          <p:cNvSpPr txBox="1">
            <a:spLocks noChangeArrowheads="1"/>
          </p:cNvSpPr>
          <p:nvPr/>
        </p:nvSpPr>
        <p:spPr bwMode="auto">
          <a:xfrm>
            <a:off x="2819400" y="4495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5991" name="Text Box 39"/>
          <p:cNvSpPr txBox="1">
            <a:spLocks noChangeArrowheads="1"/>
          </p:cNvSpPr>
          <p:nvPr/>
        </p:nvSpPr>
        <p:spPr bwMode="auto">
          <a:xfrm>
            <a:off x="8077200" y="39624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P4 (3)</a:t>
            </a: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609600" y="4343400"/>
            <a:ext cx="2362200" cy="1524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5993" name="Text Box 41"/>
          <p:cNvSpPr txBox="1">
            <a:spLocks noChangeArrowheads="1"/>
          </p:cNvSpPr>
          <p:nvPr/>
        </p:nvSpPr>
        <p:spPr bwMode="auto">
          <a:xfrm>
            <a:off x="1524000" y="39624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P1 (6)</a:t>
            </a:r>
          </a:p>
        </p:txBody>
      </p:sp>
      <p:sp>
        <p:nvSpPr>
          <p:cNvPr id="125994" name="Text Box 42"/>
          <p:cNvSpPr txBox="1">
            <a:spLocks noChangeArrowheads="1"/>
          </p:cNvSpPr>
          <p:nvPr/>
        </p:nvSpPr>
        <p:spPr bwMode="auto">
          <a:xfrm>
            <a:off x="5334000" y="4419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14</a:t>
            </a:r>
          </a:p>
        </p:txBody>
      </p:sp>
      <p:sp>
        <p:nvSpPr>
          <p:cNvPr id="125995" name="Rectangle 43"/>
          <p:cNvSpPr>
            <a:spLocks noChangeArrowheads="1"/>
          </p:cNvSpPr>
          <p:nvPr/>
        </p:nvSpPr>
        <p:spPr bwMode="auto">
          <a:xfrm>
            <a:off x="5486400" y="4343400"/>
            <a:ext cx="2362200" cy="152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5996" name="Text Box 44"/>
          <p:cNvSpPr txBox="1">
            <a:spLocks noChangeArrowheads="1"/>
          </p:cNvSpPr>
          <p:nvPr/>
        </p:nvSpPr>
        <p:spPr bwMode="auto">
          <a:xfrm>
            <a:off x="6477000" y="39624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P3 (7)</a:t>
            </a:r>
          </a:p>
        </p:txBody>
      </p:sp>
      <p:sp>
        <p:nvSpPr>
          <p:cNvPr id="125997" name="Text Box 45"/>
          <p:cNvSpPr txBox="1">
            <a:spLocks noChangeArrowheads="1"/>
          </p:cNvSpPr>
          <p:nvPr/>
        </p:nvSpPr>
        <p:spPr bwMode="auto">
          <a:xfrm>
            <a:off x="7696200" y="4419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21</a:t>
            </a:r>
          </a:p>
        </p:txBody>
      </p:sp>
      <p:sp>
        <p:nvSpPr>
          <p:cNvPr id="125998" name="Text Box 46"/>
          <p:cNvSpPr txBox="1">
            <a:spLocks noChangeArrowheads="1"/>
          </p:cNvSpPr>
          <p:nvPr/>
        </p:nvSpPr>
        <p:spPr bwMode="auto">
          <a:xfrm>
            <a:off x="1219200" y="5080000"/>
            <a:ext cx="2235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P1 turnaround: 6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P2 turnaround: 14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P3 turnaround: 21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P4 turnaround: 24</a:t>
            </a:r>
          </a:p>
        </p:txBody>
      </p:sp>
      <p:sp>
        <p:nvSpPr>
          <p:cNvPr id="125999" name="Text Box 47"/>
          <p:cNvSpPr txBox="1">
            <a:spLocks noChangeArrowheads="1"/>
          </p:cNvSpPr>
          <p:nvPr/>
        </p:nvSpPr>
        <p:spPr bwMode="auto">
          <a:xfrm>
            <a:off x="3962400" y="4800600"/>
            <a:ext cx="37957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The total time is the same.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The average turnaround: </a:t>
            </a:r>
            <a:b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  (6+14+21+24)/4 = 16.25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(comparing to 13)</a:t>
            </a:r>
          </a:p>
        </p:txBody>
      </p:sp>
      <p:sp>
        <p:nvSpPr>
          <p:cNvPr id="126000" name="Rectangle 48"/>
          <p:cNvSpPr>
            <a:spLocks noChangeArrowheads="1"/>
          </p:cNvSpPr>
          <p:nvPr/>
        </p:nvSpPr>
        <p:spPr bwMode="auto">
          <a:xfrm>
            <a:off x="2971800" y="4343400"/>
            <a:ext cx="25146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6001" name="Text Box 49"/>
          <p:cNvSpPr txBox="1">
            <a:spLocks noChangeArrowheads="1"/>
          </p:cNvSpPr>
          <p:nvPr/>
        </p:nvSpPr>
        <p:spPr bwMode="auto">
          <a:xfrm>
            <a:off x="3429000" y="39624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P2 (8)</a:t>
            </a:r>
          </a:p>
        </p:txBody>
      </p:sp>
      <p:sp>
        <p:nvSpPr>
          <p:cNvPr id="126002" name="Text Box 50"/>
          <p:cNvSpPr txBox="1">
            <a:spLocks noChangeArrowheads="1"/>
          </p:cNvSpPr>
          <p:nvPr/>
        </p:nvSpPr>
        <p:spPr bwMode="auto">
          <a:xfrm>
            <a:off x="8705850" y="4419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126003" name="Text Box 51"/>
          <p:cNvSpPr txBox="1">
            <a:spLocks noChangeArrowheads="1"/>
          </p:cNvSpPr>
          <p:nvPr/>
        </p:nvSpPr>
        <p:spPr bwMode="auto">
          <a:xfrm>
            <a:off x="1143000" y="3352800"/>
            <a:ext cx="31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sz="180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rgbClr val="FF3300"/>
                </a:solidFill>
                <a:latin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4416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8" grpId="0"/>
      <p:bldP spid="125989" grpId="0" animBg="1"/>
      <p:bldP spid="125990" grpId="0"/>
      <p:bldP spid="125991" grpId="0"/>
      <p:bldP spid="125992" grpId="0" animBg="1"/>
      <p:bldP spid="125993" grpId="0"/>
      <p:bldP spid="125994" grpId="0"/>
      <p:bldP spid="125995" grpId="0" animBg="1"/>
      <p:bldP spid="125996" grpId="0"/>
      <p:bldP spid="125997" grpId="0"/>
      <p:bldP spid="125998" grpId="0" build="allAtOnce"/>
      <p:bldP spid="125999" grpId="0"/>
      <p:bldP spid="126000" grpId="0" animBg="1"/>
      <p:bldP spid="126001" grpId="0"/>
      <p:bldP spid="126002" grpId="0"/>
      <p:bldP spid="126003" grpId="0"/>
      <p:bldP spid="12600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SJF is not always optimal</a:t>
            </a:r>
          </a:p>
        </p:txBody>
      </p:sp>
      <p:graphicFrame>
        <p:nvGraphicFramePr>
          <p:cNvPr id="128046" name="Group 4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55611897"/>
              </p:ext>
            </p:extLst>
          </p:nvPr>
        </p:nvGraphicFramePr>
        <p:xfrm>
          <a:off x="469900" y="1858853"/>
          <a:ext cx="8127999" cy="1673225"/>
        </p:xfrm>
        <a:graphic>
          <a:graphicData uri="http://schemas.openxmlformats.org/drawingml/2006/table">
            <a:tbl>
              <a:tblPr/>
              <a:tblGrid>
                <a:gridCol w="2032000"/>
                <a:gridCol w="1843617"/>
                <a:gridCol w="1375833"/>
                <a:gridCol w="2876549"/>
              </a:tblGrid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Process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Duration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Order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Arrival Time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8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8456" y="1028700"/>
            <a:ext cx="6937352" cy="1600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solidFill>
                  <a:srgbClr val="FF0066"/>
                </a:solidFill>
              </a:rPr>
              <a:t>SJF optimal only if all jobs have arrived at scheduling time</a:t>
            </a:r>
          </a:p>
        </p:txBody>
      </p:sp>
      <p:sp>
        <p:nvSpPr>
          <p:cNvPr id="122906" name="Line 26"/>
          <p:cNvSpPr>
            <a:spLocks noChangeShapeType="1"/>
          </p:cNvSpPr>
          <p:nvPr/>
        </p:nvSpPr>
        <p:spPr bwMode="auto">
          <a:xfrm>
            <a:off x="838200" y="4267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765175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5962650" y="4267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28029" name="Rectangle 29"/>
          <p:cNvSpPr>
            <a:spLocks noChangeArrowheads="1"/>
          </p:cNvSpPr>
          <p:nvPr/>
        </p:nvSpPr>
        <p:spPr bwMode="auto">
          <a:xfrm>
            <a:off x="857250" y="4114800"/>
            <a:ext cx="5257800" cy="1524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8030" name="Text Box 30"/>
          <p:cNvSpPr txBox="1">
            <a:spLocks noChangeArrowheads="1"/>
          </p:cNvSpPr>
          <p:nvPr/>
        </p:nvSpPr>
        <p:spPr bwMode="auto">
          <a:xfrm>
            <a:off x="3448050" y="3810000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P1 (10)</a:t>
            </a:r>
          </a:p>
        </p:txBody>
      </p:sp>
      <p:sp>
        <p:nvSpPr>
          <p:cNvPr id="128031" name="Text Box 31"/>
          <p:cNvSpPr txBox="1">
            <a:spLocks noChangeArrowheads="1"/>
          </p:cNvSpPr>
          <p:nvPr/>
        </p:nvSpPr>
        <p:spPr bwMode="auto">
          <a:xfrm>
            <a:off x="1066800" y="4724400"/>
            <a:ext cx="223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P1 turnaround: 10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</a:rPr>
              <a:t>P2 turnaround: 10</a:t>
            </a:r>
          </a:p>
        </p:txBody>
      </p:sp>
      <p:sp>
        <p:nvSpPr>
          <p:cNvPr id="128032" name="Text Box 32"/>
          <p:cNvSpPr txBox="1">
            <a:spLocks noChangeArrowheads="1"/>
          </p:cNvSpPr>
          <p:nvPr/>
        </p:nvSpPr>
        <p:spPr bwMode="auto">
          <a:xfrm>
            <a:off x="3733800" y="4572000"/>
            <a:ext cx="4757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The average turnaround (AWT): </a:t>
            </a:r>
            <a:b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  (10+10)/2 = 10</a:t>
            </a:r>
          </a:p>
        </p:txBody>
      </p:sp>
      <p:sp>
        <p:nvSpPr>
          <p:cNvPr id="128033" name="Rectangle 33"/>
          <p:cNvSpPr>
            <a:spLocks noChangeArrowheads="1"/>
          </p:cNvSpPr>
          <p:nvPr/>
        </p:nvSpPr>
        <p:spPr bwMode="auto">
          <a:xfrm>
            <a:off x="6115050" y="4114800"/>
            <a:ext cx="1143000" cy="152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8034" name="Text Box 34"/>
          <p:cNvSpPr txBox="1">
            <a:spLocks noChangeArrowheads="1"/>
          </p:cNvSpPr>
          <p:nvPr/>
        </p:nvSpPr>
        <p:spPr bwMode="auto">
          <a:xfrm>
            <a:off x="6343650" y="38100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P2 (2)</a:t>
            </a:r>
          </a:p>
        </p:txBody>
      </p:sp>
      <p:sp>
        <p:nvSpPr>
          <p:cNvPr id="128035" name="Text Box 35"/>
          <p:cNvSpPr txBox="1">
            <a:spLocks noChangeArrowheads="1"/>
          </p:cNvSpPr>
          <p:nvPr/>
        </p:nvSpPr>
        <p:spPr bwMode="auto">
          <a:xfrm>
            <a:off x="1314450" y="4267200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2 (p2 arrives)</a:t>
            </a:r>
          </a:p>
        </p:txBody>
      </p:sp>
      <p:sp>
        <p:nvSpPr>
          <p:cNvPr id="128036" name="Line 36"/>
          <p:cNvSpPr>
            <a:spLocks noChangeShapeType="1"/>
          </p:cNvSpPr>
          <p:nvPr/>
        </p:nvSpPr>
        <p:spPr bwMode="auto">
          <a:xfrm>
            <a:off x="1466850" y="41275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037" name="Text Box 37"/>
          <p:cNvSpPr txBox="1">
            <a:spLocks noChangeArrowheads="1"/>
          </p:cNvSpPr>
          <p:nvPr/>
        </p:nvSpPr>
        <p:spPr bwMode="auto">
          <a:xfrm>
            <a:off x="7105650" y="4267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28038" name="Text Box 38"/>
          <p:cNvSpPr txBox="1">
            <a:spLocks noChangeArrowheads="1"/>
          </p:cNvSpPr>
          <p:nvPr/>
        </p:nvSpPr>
        <p:spPr bwMode="auto">
          <a:xfrm>
            <a:off x="1143000" y="3200400"/>
            <a:ext cx="37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sz="180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rgbClr val="FF3300"/>
                </a:solidFill>
                <a:latin typeface="Arial" panose="020B060402020202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3359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7" grpId="0"/>
      <p:bldP spid="128028" grpId="0"/>
      <p:bldP spid="128029" grpId="0" animBg="1"/>
      <p:bldP spid="128030" grpId="0"/>
      <p:bldP spid="128031" grpId="0" build="allAtOnce"/>
      <p:bldP spid="128032" grpId="0"/>
      <p:bldP spid="128033" grpId="0" animBg="1"/>
      <p:bldP spid="128034" grpId="0"/>
      <p:bldP spid="128035" grpId="0"/>
      <p:bldP spid="128036" grpId="0" animBg="1"/>
      <p:bldP spid="128037" grpId="0"/>
      <p:bldP spid="128038" grpId="0"/>
      <p:bldP spid="12803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Preemptive SJF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Also called </a:t>
            </a:r>
            <a:r>
              <a:rPr lang="en-US" dirty="0" smtClean="0">
                <a:solidFill>
                  <a:srgbClr val="FF0066"/>
                </a:solidFill>
              </a:rPr>
              <a:t>Shortest Remaining Time Next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Schedule the job with the shortest </a:t>
            </a:r>
            <a:r>
              <a:rPr lang="en-US" dirty="0" smtClean="0">
                <a:solidFill>
                  <a:srgbClr val="FF0000"/>
                </a:solidFill>
              </a:rPr>
              <a:t>remaining</a:t>
            </a:r>
            <a:r>
              <a:rPr lang="en-US" dirty="0" smtClean="0"/>
              <a:t> time required to complete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When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job </a:t>
            </a:r>
            <a:r>
              <a:rPr lang="en-US" dirty="0" smtClean="0">
                <a:solidFill>
                  <a:srgbClr val="FF0000"/>
                </a:solidFill>
              </a:rPr>
              <a:t>arrives</a:t>
            </a:r>
            <a:r>
              <a:rPr lang="en-US" dirty="0" smtClean="0"/>
              <a:t>, compare its </a:t>
            </a:r>
            <a:r>
              <a:rPr lang="en-US" dirty="0" smtClean="0">
                <a:solidFill>
                  <a:srgbClr val="FF0000"/>
                </a:solidFill>
              </a:rPr>
              <a:t>total</a:t>
            </a:r>
            <a:r>
              <a:rPr lang="en-US" dirty="0" smtClean="0"/>
              <a:t> time with the </a:t>
            </a:r>
            <a:r>
              <a:rPr lang="en-US" dirty="0" smtClean="0">
                <a:solidFill>
                  <a:srgbClr val="FF0000"/>
                </a:solidFill>
              </a:rPr>
              <a:t>remaining</a:t>
            </a:r>
            <a:r>
              <a:rPr lang="en-US" dirty="0" smtClean="0"/>
              <a:t> time of the running job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If the new job needs less time the current job is suspended and the new job started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Requirement: the run time needs to be known in advance</a:t>
            </a:r>
          </a:p>
        </p:txBody>
      </p:sp>
    </p:spTree>
    <p:extLst>
      <p:ext uri="{BB962C8B-B14F-4D97-AF65-F5344CB8AC3E}">
        <p14:creationId xmlns:p14="http://schemas.microsoft.com/office/powerpoint/2010/main" val="92952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Preemptive SJF: Same Example</a:t>
            </a:r>
          </a:p>
        </p:txBody>
      </p:sp>
      <p:graphicFrame>
        <p:nvGraphicFramePr>
          <p:cNvPr id="130051" name="Group 3"/>
          <p:cNvGraphicFramePr>
            <a:graphicFrameLocks noGrp="1"/>
          </p:cNvGraphicFramePr>
          <p:nvPr>
            <p:ph sz="quarter" idx="13"/>
          </p:nvPr>
        </p:nvGraphicFramePr>
        <p:xfrm>
          <a:off x="469900" y="1524000"/>
          <a:ext cx="8128000" cy="1676401"/>
        </p:xfrm>
        <a:graphic>
          <a:graphicData uri="http://schemas.openxmlformats.org/drawingml/2006/table">
            <a:tbl>
              <a:tblPr/>
              <a:tblGrid>
                <a:gridCol w="1875948"/>
                <a:gridCol w="2000458"/>
                <a:gridCol w="1376248"/>
                <a:gridCol w="2875346"/>
              </a:tblGrid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Process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Duration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Order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Arrival Time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P1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1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0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P2</a:t>
                      </a:r>
                    </a:p>
                  </a:txBody>
                  <a:tcPr marL="95624" marR="956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Sans Serif" pitchFamily="34" charset="0"/>
                        </a:rPr>
                        <a:t>2</a:t>
                      </a:r>
                    </a:p>
                  </a:txBody>
                  <a:tcPr marL="95624" marR="956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0073" name="Text Box 25"/>
          <p:cNvSpPr txBox="1">
            <a:spLocks noChangeArrowheads="1"/>
          </p:cNvSpPr>
          <p:nvPr/>
        </p:nvSpPr>
        <p:spPr bwMode="auto">
          <a:xfrm>
            <a:off x="1219200" y="5029200"/>
            <a:ext cx="223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P1 turnaround: 12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P2 turnaround: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0074" name="Text Box 26"/>
          <p:cNvSpPr txBox="1">
            <a:spLocks noChangeArrowheads="1"/>
          </p:cNvSpPr>
          <p:nvPr/>
        </p:nvSpPr>
        <p:spPr bwMode="auto">
          <a:xfrm>
            <a:off x="3962400" y="4968875"/>
            <a:ext cx="37957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The average turnaround: 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(2+12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)/2 =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7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4955" name="Line 27"/>
          <p:cNvSpPr>
            <a:spLocks noChangeShapeType="1"/>
          </p:cNvSpPr>
          <p:nvPr/>
        </p:nvSpPr>
        <p:spPr bwMode="auto">
          <a:xfrm>
            <a:off x="838200" y="42672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56" name="Text Box 28"/>
          <p:cNvSpPr txBox="1">
            <a:spLocks noChangeArrowheads="1"/>
          </p:cNvSpPr>
          <p:nvPr/>
        </p:nvSpPr>
        <p:spPr bwMode="auto">
          <a:xfrm>
            <a:off x="746125" y="4267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0077" name="Text Box 29"/>
          <p:cNvSpPr txBox="1">
            <a:spLocks noChangeArrowheads="1"/>
          </p:cNvSpPr>
          <p:nvPr/>
        </p:nvSpPr>
        <p:spPr bwMode="auto">
          <a:xfrm>
            <a:off x="6781800" y="43434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30078" name="Rectangle 30"/>
          <p:cNvSpPr>
            <a:spLocks noChangeArrowheads="1"/>
          </p:cNvSpPr>
          <p:nvPr/>
        </p:nvSpPr>
        <p:spPr bwMode="auto">
          <a:xfrm>
            <a:off x="2590800" y="4191000"/>
            <a:ext cx="4419600" cy="1524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0079" name="Rectangle 31"/>
          <p:cNvSpPr>
            <a:spLocks noChangeArrowheads="1"/>
          </p:cNvSpPr>
          <p:nvPr/>
        </p:nvSpPr>
        <p:spPr bwMode="auto">
          <a:xfrm>
            <a:off x="1676400" y="4191000"/>
            <a:ext cx="914400" cy="1524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0080" name="Text Box 32"/>
          <p:cNvSpPr txBox="1">
            <a:spLocks noChangeArrowheads="1"/>
          </p:cNvSpPr>
          <p:nvPr/>
        </p:nvSpPr>
        <p:spPr bwMode="auto">
          <a:xfrm>
            <a:off x="1524000" y="4281488"/>
            <a:ext cx="190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2 </a:t>
            </a:r>
          </a:p>
        </p:txBody>
      </p:sp>
      <p:sp>
        <p:nvSpPr>
          <p:cNvPr id="124961" name="Line 33"/>
          <p:cNvSpPr>
            <a:spLocks noChangeShapeType="1"/>
          </p:cNvSpPr>
          <p:nvPr/>
        </p:nvSpPr>
        <p:spPr bwMode="auto">
          <a:xfrm>
            <a:off x="1676400" y="4191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082" name="Text Box 34"/>
          <p:cNvSpPr txBox="1">
            <a:spLocks noChangeArrowheads="1"/>
          </p:cNvSpPr>
          <p:nvPr/>
        </p:nvSpPr>
        <p:spPr bwMode="auto">
          <a:xfrm>
            <a:off x="3429000" y="38100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P1 (8)</a:t>
            </a:r>
          </a:p>
        </p:txBody>
      </p:sp>
      <p:sp>
        <p:nvSpPr>
          <p:cNvPr id="130083" name="Text Box 35"/>
          <p:cNvSpPr txBox="1">
            <a:spLocks noChangeArrowheads="1"/>
          </p:cNvSpPr>
          <p:nvPr/>
        </p:nvSpPr>
        <p:spPr bwMode="auto">
          <a:xfrm>
            <a:off x="1752600" y="37338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P2 (2)</a:t>
            </a:r>
          </a:p>
        </p:txBody>
      </p:sp>
      <p:sp>
        <p:nvSpPr>
          <p:cNvPr id="130084" name="Text Box 36"/>
          <p:cNvSpPr txBox="1">
            <a:spLocks noChangeArrowheads="1"/>
          </p:cNvSpPr>
          <p:nvPr/>
        </p:nvSpPr>
        <p:spPr bwMode="auto">
          <a:xfrm>
            <a:off x="2432050" y="4281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30085" name="Rectangle 37"/>
          <p:cNvSpPr>
            <a:spLocks noChangeArrowheads="1"/>
          </p:cNvSpPr>
          <p:nvPr/>
        </p:nvSpPr>
        <p:spPr bwMode="auto">
          <a:xfrm>
            <a:off x="838200" y="4191000"/>
            <a:ext cx="838200" cy="1524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0086" name="Text Box 38"/>
          <p:cNvSpPr txBox="1">
            <a:spLocks noChangeArrowheads="1"/>
          </p:cNvSpPr>
          <p:nvPr/>
        </p:nvSpPr>
        <p:spPr bwMode="auto">
          <a:xfrm>
            <a:off x="762000" y="3810000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</a:rPr>
              <a:t>P1 (2)</a:t>
            </a:r>
          </a:p>
        </p:txBody>
      </p:sp>
    </p:spTree>
    <p:extLst>
      <p:ext uri="{BB962C8B-B14F-4D97-AF65-F5344CB8AC3E}">
        <p14:creationId xmlns:p14="http://schemas.microsoft.com/office/powerpoint/2010/main" val="91739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74" grpId="0"/>
      <p:bldP spid="130077" grpId="0"/>
      <p:bldP spid="130078" grpId="0" animBg="1"/>
      <p:bldP spid="130079" grpId="0" animBg="1"/>
      <p:bldP spid="130080" grpId="0"/>
      <p:bldP spid="130082" grpId="0"/>
      <p:bldP spid="130083" grpId="0"/>
      <p:bldP spid="130084" grpId="0"/>
      <p:bldP spid="130085" grpId="0" animBg="1"/>
      <p:bldP spid="130086" grpId="0"/>
      <p:bldP spid="130086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with Preemptive SJF?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Starvation</a:t>
            </a:r>
          </a:p>
          <a:p>
            <a:pPr lvl="1" eaLnBrk="1" hangingPunct="1"/>
            <a:r>
              <a:rPr lang="en-US" sz="2400" dirty="0" smtClean="0"/>
              <a:t>In some condition, a job is waiting for ever</a:t>
            </a:r>
          </a:p>
          <a:p>
            <a:pPr lvl="1" eaLnBrk="1" hangingPunct="1"/>
            <a:r>
              <a:rPr lang="en-US" sz="2400" dirty="0" smtClean="0"/>
              <a:t>Example: Preemptive SJF</a:t>
            </a:r>
          </a:p>
          <a:p>
            <a:pPr lvl="2" eaLnBrk="1" hangingPunct="1"/>
            <a:r>
              <a:rPr lang="en-US" sz="2400" dirty="0" smtClean="0"/>
              <a:t>Process A with run time of 1 hour arrives at time 0</a:t>
            </a:r>
          </a:p>
          <a:p>
            <a:pPr lvl="2" eaLnBrk="1" hangingPunct="1"/>
            <a:r>
              <a:rPr lang="en-US" sz="2400" dirty="0" smtClean="0"/>
              <a:t>But every 1 minute, a short process with run time of 1 minute arrives</a:t>
            </a:r>
          </a:p>
          <a:p>
            <a:pPr lvl="2" eaLnBrk="1" hangingPunct="1"/>
            <a:r>
              <a:rPr lang="en-US" sz="2400" dirty="0" smtClean="0"/>
              <a:t>Result of Preemptive SJF: A never gets to run</a:t>
            </a:r>
          </a:p>
        </p:txBody>
      </p:sp>
    </p:spTree>
    <p:extLst>
      <p:ext uri="{BB962C8B-B14F-4D97-AF65-F5344CB8AC3E}">
        <p14:creationId xmlns:p14="http://schemas.microsoft.com/office/powerpoint/2010/main" val="262530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Interactive System</a:t>
            </a:r>
            <a:endParaRPr lang="en-US" sz="3600" smtClean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Example: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Serve multiple remote users all of whom are in a big hurry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Performance Criteria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Min response time: 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amount of time it takes from when a request was submitted until the </a:t>
            </a:r>
            <a:r>
              <a:rPr lang="en-US" sz="2400" dirty="0">
                <a:solidFill>
                  <a:srgbClr val="FF0000"/>
                </a:solidFill>
              </a:rPr>
              <a:t>first response </a:t>
            </a:r>
            <a:r>
              <a:rPr lang="en-US" sz="2400" dirty="0"/>
              <a:t>is produced, not </a:t>
            </a:r>
            <a:r>
              <a:rPr lang="en-US" sz="2400" dirty="0" smtClean="0"/>
              <a:t>output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respond to requests quickly</a:t>
            </a:r>
          </a:p>
        </p:txBody>
      </p:sp>
    </p:spTree>
    <p:extLst>
      <p:ext uri="{BB962C8B-B14F-4D97-AF65-F5344CB8AC3E}">
        <p14:creationId xmlns:p14="http://schemas.microsoft.com/office/powerpoint/2010/main" val="7972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Interactive System</a:t>
            </a:r>
            <a:endParaRPr lang="en-US" sz="3600" smtClean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Algorithms used here usually preemptive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Time is </a:t>
            </a:r>
            <a:r>
              <a:rPr lang="en-US" sz="2400" b="1" smtClean="0"/>
              <a:t>sliced</a:t>
            </a:r>
            <a:r>
              <a:rPr lang="en-US" sz="2400" smtClean="0"/>
              <a:t> into quantum (time intervals)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Scheduling decision is also made at the beginning of each quantum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Representative algorithms: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66"/>
                </a:solidFill>
              </a:rPr>
              <a:t>Round-robin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66"/>
                </a:solidFill>
              </a:rPr>
              <a:t>Priority-based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66"/>
                </a:solidFill>
              </a:rPr>
              <a:t>Shortest process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66"/>
                </a:solidFill>
              </a:rPr>
              <a:t>Guaranteed Scheduling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66"/>
                </a:solidFill>
              </a:rPr>
              <a:t>Lottery Scheduling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66"/>
                </a:solidFill>
              </a:rPr>
              <a:t>Fair Sharing Scheduling</a:t>
            </a:r>
          </a:p>
        </p:txBody>
      </p:sp>
    </p:spTree>
    <p:extLst>
      <p:ext uri="{BB962C8B-B14F-4D97-AF65-F5344CB8AC3E}">
        <p14:creationId xmlns:p14="http://schemas.microsoft.com/office/powerpoint/2010/main" val="30583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Round Robin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u="sng" dirty="0" smtClean="0">
                <a:solidFill>
                  <a:srgbClr val="FF3300"/>
                </a:solidFill>
              </a:rPr>
              <a:t>Round Robin</a:t>
            </a:r>
            <a:r>
              <a:rPr lang="en-US" sz="2800" b="1" dirty="0" smtClean="0"/>
              <a:t> (RR)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Often used for timesharing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Each process is given a time slice called a </a:t>
            </a:r>
            <a:r>
              <a:rPr lang="en-US" sz="2400" b="1" i="1" dirty="0" smtClean="0">
                <a:solidFill>
                  <a:srgbClr val="FF0000"/>
                </a:solidFill>
              </a:rPr>
              <a:t>quantum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It is run for the quantum or until it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RR allocates the CPU uniformly (fairly) across participants from ready queue.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Do not consider priority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Context switch overhead</a:t>
            </a:r>
          </a:p>
        </p:txBody>
      </p:sp>
      <p:pic>
        <p:nvPicPr>
          <p:cNvPr id="131076" name="Picture 4" descr="C:\B\b4\JPG\foo\2-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5232400"/>
            <a:ext cx="74072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7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tx1"/>
                </a:solidFill>
              </a:rPr>
              <a:t>Round Robin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K</a:t>
            </a:r>
            <a:r>
              <a:rPr lang="en-US" sz="2400" dirty="0" smtClean="0"/>
              <a:t>eep </a:t>
            </a:r>
            <a:r>
              <a:rPr lang="en-US" sz="2400" dirty="0"/>
              <a:t>the ready queue as a FIFO queue of processes. 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</a:t>
            </a:r>
            <a:r>
              <a:rPr lang="en-US" sz="2400" dirty="0"/>
              <a:t>processes are added to the </a:t>
            </a:r>
            <a:r>
              <a:rPr lang="en-US" sz="2400" dirty="0">
                <a:solidFill>
                  <a:srgbClr val="FF0000"/>
                </a:solidFill>
              </a:rPr>
              <a:t>tail</a:t>
            </a:r>
            <a:r>
              <a:rPr lang="en-US" sz="2400" dirty="0"/>
              <a:t> of the ready queue. 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The scheduler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picks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first</a:t>
            </a:r>
            <a:r>
              <a:rPr lang="en-US" dirty="0"/>
              <a:t> process from the ready </a:t>
            </a:r>
            <a:r>
              <a:rPr lang="en-US" dirty="0" smtClean="0"/>
              <a:t>queue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sets </a:t>
            </a:r>
            <a:r>
              <a:rPr lang="en-US" dirty="0"/>
              <a:t>a timer to interrupt after 1 time quantum, and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Starts the </a:t>
            </a:r>
            <a:r>
              <a:rPr lang="en-US" dirty="0"/>
              <a:t>process</a:t>
            </a:r>
            <a:r>
              <a:rPr lang="en-US" sz="2000" dirty="0" smtClean="0"/>
              <a:t>.</a:t>
            </a:r>
          </a:p>
          <a:p>
            <a:r>
              <a:rPr lang="en-US" dirty="0" smtClean="0"/>
              <a:t>When the quantum is over</a:t>
            </a:r>
          </a:p>
          <a:p>
            <a:pPr lvl="1"/>
            <a:r>
              <a:rPr lang="en-US" dirty="0" smtClean="0"/>
              <a:t>The running process </a:t>
            </a:r>
            <a:r>
              <a:rPr lang="en-US" dirty="0"/>
              <a:t>will </a:t>
            </a:r>
            <a:r>
              <a:rPr lang="en-US" dirty="0" smtClean="0"/>
              <a:t>be put </a:t>
            </a:r>
            <a:r>
              <a:rPr lang="en-US" dirty="0"/>
              <a:t>at the </a:t>
            </a:r>
            <a:r>
              <a:rPr lang="en-US" b="1" dirty="0">
                <a:solidFill>
                  <a:srgbClr val="FF0000"/>
                </a:solidFill>
              </a:rPr>
              <a:t>tail</a:t>
            </a:r>
            <a:r>
              <a:rPr lang="en-US" b="1" dirty="0"/>
              <a:t> </a:t>
            </a:r>
            <a:r>
              <a:rPr lang="en-US" dirty="0"/>
              <a:t>of the ready queue.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96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Importance of Scheduling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Good</a:t>
            </a:r>
            <a:r>
              <a:rPr lang="en-US" dirty="0" smtClean="0"/>
              <a:t> scheduling algorithms can make a </a:t>
            </a:r>
            <a:r>
              <a:rPr lang="en-US" dirty="0" smtClean="0">
                <a:solidFill>
                  <a:srgbClr val="FF0000"/>
                </a:solidFill>
              </a:rPr>
              <a:t>big</a:t>
            </a:r>
            <a:r>
              <a:rPr lang="en-US" dirty="0" smtClean="0"/>
              <a:t> difference</a:t>
            </a:r>
          </a:p>
          <a:p>
            <a:pPr lvl="1" eaLnBrk="1" hangingPunct="1"/>
            <a:r>
              <a:rPr lang="en-US" dirty="0" smtClean="0"/>
              <a:t>Resource utilization</a:t>
            </a:r>
          </a:p>
          <a:p>
            <a:pPr lvl="1" eaLnBrk="1" hangingPunct="1"/>
            <a:r>
              <a:rPr lang="en-US" dirty="0" smtClean="0"/>
              <a:t>Perceived performance &amp; User satisfaction</a:t>
            </a:r>
          </a:p>
          <a:p>
            <a:pPr lvl="1" eaLnBrk="1" hangingPunct="1"/>
            <a:r>
              <a:rPr lang="en-US" dirty="0" smtClean="0"/>
              <a:t>Meeting other system goals (e.g., important tasks being taken care of immediately)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 lvl="1" eaLnBrk="1" hangingPunct="1"/>
            <a:endParaRPr lang="en-US" dirty="0" smtClean="0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65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954213" y="4661328"/>
            <a:ext cx="5637212" cy="6016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RR with Time Quantum = 20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0" indent="-228600"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400" dirty="0" smtClean="0"/>
              <a:t>		</a:t>
            </a:r>
            <a:r>
              <a:rPr lang="en-US" sz="2400" u="sng" dirty="0" smtClean="0"/>
              <a:t>Process</a:t>
            </a:r>
            <a:r>
              <a:rPr lang="en-US" sz="2400" dirty="0" smtClean="0"/>
              <a:t>	</a:t>
            </a:r>
            <a:r>
              <a:rPr lang="en-US" sz="2400" u="sng" dirty="0" smtClean="0"/>
              <a:t>Run Time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400" i="1" dirty="0" smtClean="0"/>
              <a:t>		P</a:t>
            </a:r>
            <a:r>
              <a:rPr lang="en-US" sz="2400" i="1" baseline="-25000" dirty="0" smtClean="0"/>
              <a:t>1	</a:t>
            </a:r>
            <a:r>
              <a:rPr lang="en-US" sz="2400" dirty="0" smtClean="0"/>
              <a:t>53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2	 </a:t>
            </a:r>
            <a:r>
              <a:rPr lang="en-US" sz="2400" dirty="0" smtClean="0"/>
              <a:t>17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3	</a:t>
            </a:r>
            <a:r>
              <a:rPr lang="en-US" sz="2400" dirty="0" smtClean="0"/>
              <a:t>68</a:t>
            </a:r>
          </a:p>
          <a:p>
            <a:pPr marL="228600" indent="-228600" eaLnBrk="1" hangingPunct="1">
              <a:lnSpc>
                <a:spcPct val="90000"/>
              </a:lnSpc>
              <a:buFontTx/>
              <a:buNone/>
              <a:tabLst>
                <a:tab pos="2222500" algn="ctr"/>
                <a:tab pos="3997325" algn="ctr"/>
              </a:tabLst>
            </a:pPr>
            <a:r>
              <a:rPr lang="en-US" sz="2400" dirty="0" smtClean="0"/>
              <a:t>		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4	 </a:t>
            </a:r>
            <a:r>
              <a:rPr lang="en-US" sz="2400" dirty="0" smtClean="0"/>
              <a:t>24</a:t>
            </a:r>
          </a:p>
          <a:p>
            <a:pPr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sz="2400" dirty="0" smtClean="0"/>
              <a:t>All processes arrive at time 0</a:t>
            </a:r>
          </a:p>
          <a:p>
            <a:pPr marL="228600" indent="-228600"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Gantt</a:t>
            </a:r>
            <a:r>
              <a:rPr lang="en-US" sz="2400" dirty="0" smtClean="0"/>
              <a:t> chart is</a:t>
            </a:r>
          </a:p>
          <a:p>
            <a:pPr marL="228600" indent="-228600"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endParaRPr lang="en-US" sz="2400" dirty="0" smtClean="0"/>
          </a:p>
          <a:p>
            <a:pPr marL="228600" indent="-228600"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endParaRPr lang="en-US" sz="2400" dirty="0" smtClean="0"/>
          </a:p>
          <a:p>
            <a:pPr marL="228600" indent="-228600"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endParaRPr lang="en-US" sz="2400" dirty="0" smtClean="0"/>
          </a:p>
          <a:p>
            <a:pPr marL="228600" indent="-228600"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sz="2200" dirty="0" smtClean="0"/>
              <a:t>Higher average turnaround than SJF </a:t>
            </a:r>
          </a:p>
          <a:p>
            <a:pPr marL="228600" indent="-228600" eaLnBrk="1" hangingPunct="1"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sz="2200" dirty="0" smtClean="0"/>
              <a:t>But better response time</a:t>
            </a:r>
          </a:p>
        </p:txBody>
      </p:sp>
      <p:grpSp>
        <p:nvGrpSpPr>
          <p:cNvPr id="75781" name="Group 5"/>
          <p:cNvGrpSpPr>
            <a:grpSpLocks/>
          </p:cNvGrpSpPr>
          <p:nvPr/>
        </p:nvGrpSpPr>
        <p:grpSpPr bwMode="auto">
          <a:xfrm>
            <a:off x="1905000" y="4640690"/>
            <a:ext cx="5638800" cy="609600"/>
            <a:chOff x="1152" y="2736"/>
            <a:chExt cx="2880" cy="288"/>
          </a:xfrm>
        </p:grpSpPr>
        <p:sp>
          <p:nvSpPr>
            <p:cNvPr id="133137" name="Rectangle 6"/>
            <p:cNvSpPr>
              <a:spLocks noChangeArrowheads="1"/>
            </p:cNvSpPr>
            <p:nvPr/>
          </p:nvSpPr>
          <p:spPr bwMode="auto">
            <a:xfrm>
              <a:off x="1152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1</a:t>
              </a:r>
              <a:endParaRPr lang="en-US" sz="1800" b="1" dirty="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33138" name="Rectangle 7"/>
            <p:cNvSpPr>
              <a:spLocks noChangeArrowheads="1"/>
            </p:cNvSpPr>
            <p:nvPr/>
          </p:nvSpPr>
          <p:spPr bwMode="auto">
            <a:xfrm>
              <a:off x="1440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133139" name="Rectangle 8"/>
            <p:cNvSpPr>
              <a:spLocks noChangeArrowheads="1"/>
            </p:cNvSpPr>
            <p:nvPr/>
          </p:nvSpPr>
          <p:spPr bwMode="auto">
            <a:xfrm>
              <a:off x="1728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133140" name="Rectangle 9"/>
            <p:cNvSpPr>
              <a:spLocks noChangeArrowheads="1"/>
            </p:cNvSpPr>
            <p:nvPr/>
          </p:nvSpPr>
          <p:spPr bwMode="auto">
            <a:xfrm>
              <a:off x="2016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 dirty="0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 dirty="0">
                  <a:solidFill>
                    <a:schemeClr val="tx1"/>
                  </a:solidFill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133141" name="Rectangle 10"/>
            <p:cNvSpPr>
              <a:spLocks noChangeArrowheads="1"/>
            </p:cNvSpPr>
            <p:nvPr/>
          </p:nvSpPr>
          <p:spPr bwMode="auto">
            <a:xfrm>
              <a:off x="2304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133142" name="Rectangle 11"/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133143" name="Rectangle 12"/>
            <p:cNvSpPr>
              <a:spLocks noChangeArrowheads="1"/>
            </p:cNvSpPr>
            <p:nvPr/>
          </p:nvSpPr>
          <p:spPr bwMode="auto">
            <a:xfrm>
              <a:off x="2880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133144" name="Rectangle 13"/>
            <p:cNvSpPr>
              <a:spLocks noChangeArrowheads="1"/>
            </p:cNvSpPr>
            <p:nvPr/>
          </p:nvSpPr>
          <p:spPr bwMode="auto">
            <a:xfrm>
              <a:off x="3168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133145" name="Rectangle 14"/>
            <p:cNvSpPr>
              <a:spLocks noChangeArrowheads="1"/>
            </p:cNvSpPr>
            <p:nvPr/>
          </p:nvSpPr>
          <p:spPr bwMode="auto">
            <a:xfrm>
              <a:off x="3456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133146" name="Rectangle 15"/>
            <p:cNvSpPr>
              <a:spLocks noChangeArrowheads="1"/>
            </p:cNvSpPr>
            <p:nvPr/>
          </p:nvSpPr>
          <p:spPr bwMode="auto">
            <a:xfrm>
              <a:off x="3744" y="2736"/>
              <a:ext cx="288" cy="288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3" tIns="45712" rIns="91423" bIns="45712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1800" b="1">
                  <a:solidFill>
                    <a:schemeClr val="tx1"/>
                  </a:solidFill>
                  <a:latin typeface="Helvetica" panose="020B0604020202020204" pitchFamily="34" charset="0"/>
                </a:rPr>
                <a:t>P</a:t>
              </a:r>
              <a:r>
                <a:rPr lang="en-US" sz="1800" b="1" baseline="-25000">
                  <a:solidFill>
                    <a:schemeClr val="tx1"/>
                  </a:solidFill>
                  <a:latin typeface="Helvetica" panose="020B0604020202020204" pitchFamily="34" charset="0"/>
                </a:rPr>
                <a:t>3</a:t>
              </a:r>
            </a:p>
          </p:txBody>
        </p:sp>
      </p:grp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1727200" y="526140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2197100" y="526140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20</a:t>
            </a:r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2728913" y="526140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37</a:t>
            </a: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3333750" y="526140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57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3949700" y="526140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77</a:t>
            </a:r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4483100" y="526140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97</a:t>
            </a:r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4953000" y="526140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117</a:t>
            </a:r>
          </a:p>
        </p:txBody>
      </p:sp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5561013" y="526140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121</a:t>
            </a:r>
          </a:p>
        </p:txBody>
      </p:sp>
      <p:sp>
        <p:nvSpPr>
          <p:cNvPr id="75800" name="Text Box 24"/>
          <p:cNvSpPr txBox="1">
            <a:spLocks noChangeArrowheads="1"/>
          </p:cNvSpPr>
          <p:nvPr/>
        </p:nvSpPr>
        <p:spPr bwMode="auto">
          <a:xfrm>
            <a:off x="6096000" y="526140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134</a:t>
            </a:r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6680200" y="526140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154</a:t>
            </a:r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7213600" y="5261403"/>
            <a:ext cx="565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3" tIns="45712" rIns="91423" bIns="45712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  <a:latin typeface="Helvetica" panose="020B0604020202020204" pitchFamily="34" charset="0"/>
              </a:rPr>
              <a:t>162</a:t>
            </a:r>
          </a:p>
        </p:txBody>
      </p:sp>
    </p:spTree>
    <p:extLst>
      <p:ext uri="{BB962C8B-B14F-4D97-AF65-F5344CB8AC3E}">
        <p14:creationId xmlns:p14="http://schemas.microsoft.com/office/powerpoint/2010/main" val="326413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nimBg="1"/>
      <p:bldP spid="75792" grpId="0"/>
      <p:bldP spid="75793" grpId="0"/>
      <p:bldP spid="75794" grpId="0"/>
      <p:bldP spid="75795" grpId="0"/>
      <p:bldP spid="75796" grpId="0"/>
      <p:bldP spid="75797" grpId="0"/>
      <p:bldP spid="75798" grpId="0"/>
      <p:bldP spid="75799" grpId="0"/>
      <p:bldP spid="75800" grpId="0"/>
      <p:bldP spid="75801" grpId="0"/>
      <p:bldP spid="7580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RR: Choice of Time Quantum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Performance depends on length of the </a:t>
            </a:r>
            <a:r>
              <a:rPr lang="en-US" sz="2800" dirty="0" err="1" smtClean="0"/>
              <a:t>timeslice</a:t>
            </a:r>
            <a:endParaRPr lang="en-US" sz="2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/>
              <a:t>Context switching isn’t a free operation.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/>
              <a:t>If </a:t>
            </a:r>
            <a:r>
              <a:rPr lang="en-US" sz="2800" dirty="0" err="1" smtClean="0"/>
              <a:t>timeslice</a:t>
            </a:r>
            <a:r>
              <a:rPr lang="en-US" sz="2800" dirty="0" smtClean="0"/>
              <a:t> time is set too high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400" dirty="0" smtClean="0"/>
              <a:t>attempting to amortize context switch cost, you get FCFS. 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2400" dirty="0" smtClean="0"/>
              <a:t>i.e. processes will finish or block before their slice is up anyway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2400" dirty="0" smtClean="0"/>
              <a:t>Poor response time</a:t>
            </a:r>
            <a:endParaRPr lang="en-US" sz="3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800" dirty="0" smtClean="0"/>
              <a:t>If it’s set too low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400" dirty="0" smtClean="0"/>
              <a:t>you’re spending all of your time context switching between threads.</a:t>
            </a:r>
          </a:p>
        </p:txBody>
      </p:sp>
    </p:spTree>
    <p:extLst>
      <p:ext uri="{BB962C8B-B14F-4D97-AF65-F5344CB8AC3E}">
        <p14:creationId xmlns:p14="http://schemas.microsoft.com/office/powerpoint/2010/main" val="380869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Priority Scheduling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1459605"/>
            <a:ext cx="8128000" cy="49911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Each job is assigned a priority</a:t>
            </a:r>
          </a:p>
          <a:p>
            <a:pPr eaLnBrk="1" hangingPunct="1"/>
            <a:r>
              <a:rPr lang="en-US" dirty="0" smtClean="0"/>
              <a:t>Select </a:t>
            </a:r>
            <a:r>
              <a:rPr lang="en-US" dirty="0" smtClean="0">
                <a:solidFill>
                  <a:srgbClr val="FF0000"/>
                </a:solidFill>
              </a:rPr>
              <a:t>highest</a:t>
            </a:r>
            <a:r>
              <a:rPr lang="en-US" dirty="0" smtClean="0"/>
              <a:t> priority job to run next</a:t>
            </a:r>
          </a:p>
          <a:p>
            <a:pPr eaLnBrk="1" hangingPunct="1"/>
            <a:r>
              <a:rPr lang="en-US" dirty="0" smtClean="0"/>
              <a:t>Rational:  higher priority jobs are more important</a:t>
            </a:r>
          </a:p>
          <a:p>
            <a:pPr lvl="1" eaLnBrk="1" hangingPunct="1"/>
            <a:r>
              <a:rPr lang="en-US" dirty="0" smtClean="0"/>
              <a:t>Example: </a:t>
            </a:r>
            <a:r>
              <a:rPr lang="en-US" dirty="0" smtClean="0"/>
              <a:t>simulation vs</a:t>
            </a:r>
            <a:r>
              <a:rPr lang="en-US" dirty="0" smtClean="0"/>
              <a:t>. auto save a document</a:t>
            </a:r>
          </a:p>
          <a:p>
            <a:pPr eaLnBrk="1" hangingPunct="1"/>
            <a:r>
              <a:rPr lang="en-US" dirty="0" smtClean="0"/>
              <a:t>Problems:</a:t>
            </a:r>
          </a:p>
          <a:p>
            <a:pPr lvl="1" eaLnBrk="1" hangingPunct="1"/>
            <a:r>
              <a:rPr lang="en-US" dirty="0" smtClean="0"/>
              <a:t>Low priority process may </a:t>
            </a:r>
            <a:r>
              <a:rPr lang="en-US" dirty="0" smtClean="0">
                <a:solidFill>
                  <a:srgbClr val="FF0000"/>
                </a:solidFill>
              </a:rPr>
              <a:t>starve</a:t>
            </a:r>
          </a:p>
          <a:p>
            <a:pPr eaLnBrk="1" hangingPunct="1"/>
            <a:r>
              <a:rPr lang="en-US" dirty="0" smtClean="0"/>
              <a:t>Solution:</a:t>
            </a:r>
          </a:p>
          <a:p>
            <a:pPr lvl="1" eaLnBrk="1" hangingPunct="1"/>
            <a:r>
              <a:rPr lang="en-US" dirty="0" smtClean="0"/>
              <a:t>Priority need to be </a:t>
            </a:r>
            <a:r>
              <a:rPr lang="en-US" b="1" dirty="0" smtClean="0">
                <a:solidFill>
                  <a:srgbClr val="FF0000"/>
                </a:solidFill>
              </a:rPr>
              <a:t>adjusted</a:t>
            </a:r>
            <a:r>
              <a:rPr lang="en-US" dirty="0" smtClean="0"/>
              <a:t> depending on the situation</a:t>
            </a:r>
          </a:p>
        </p:txBody>
      </p:sp>
    </p:spTree>
    <p:extLst>
      <p:ext uri="{BB962C8B-B14F-4D97-AF65-F5344CB8AC3E}">
        <p14:creationId xmlns:p14="http://schemas.microsoft.com/office/powerpoint/2010/main" val="225637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 Priority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2800" dirty="0" smtClean="0"/>
              <a:t>Two approaches</a:t>
            </a:r>
          </a:p>
          <a:p>
            <a:pPr lvl="1" eaLnBrk="1" hangingPunct="1"/>
            <a:r>
              <a:rPr lang="en-US" sz="2400" dirty="0" smtClean="0"/>
              <a:t>Static (for system with well known and regular application behaviors)</a:t>
            </a:r>
          </a:p>
          <a:p>
            <a:pPr lvl="1" eaLnBrk="1" hangingPunct="1"/>
            <a:r>
              <a:rPr lang="en-US" sz="2400" dirty="0" smtClean="0"/>
              <a:t>Dynamic (otherwise)</a:t>
            </a:r>
          </a:p>
          <a:p>
            <a:pPr eaLnBrk="1" hangingPunct="1"/>
            <a:r>
              <a:rPr lang="en-US" sz="2800" dirty="0" smtClean="0"/>
              <a:t>Priority may be based on: </a:t>
            </a:r>
          </a:p>
          <a:p>
            <a:pPr lvl="1" eaLnBrk="1" hangingPunct="1"/>
            <a:r>
              <a:rPr lang="en-US" sz="2400" dirty="0" smtClean="0"/>
              <a:t>Cost to user. </a:t>
            </a:r>
          </a:p>
          <a:p>
            <a:pPr lvl="1" eaLnBrk="1" hangingPunct="1"/>
            <a:r>
              <a:rPr lang="en-US" sz="2400" dirty="0" smtClean="0"/>
              <a:t>Importance of </a:t>
            </a:r>
            <a:r>
              <a:rPr lang="en-US" sz="2400" dirty="0" smtClean="0"/>
              <a:t>user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Percentage of CPU time used in last X </a:t>
            </a:r>
            <a:r>
              <a:rPr lang="en-US" sz="2400" dirty="0" smtClean="0"/>
              <a:t>hours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238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620" y="121186"/>
            <a:ext cx="8128000" cy="1295400"/>
          </a:xfrm>
        </p:spPr>
        <p:txBody>
          <a:bodyPr/>
          <a:lstStyle/>
          <a:p>
            <a:pPr eaLnBrk="1" hangingPunct="1"/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Dynamic</a:t>
            </a:r>
            <a:r>
              <a:rPr lang="en-US" dirty="0" smtClean="0"/>
              <a:t> Priority Assignment</a:t>
            </a:r>
          </a:p>
        </p:txBody>
      </p:sp>
      <p:sp>
        <p:nvSpPr>
          <p:cNvPr id="12291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3"/>
          </p:nvPr>
        </p:nvSpPr>
        <p:spPr>
          <a:prstGeom prst="rect">
            <a:avLst/>
          </a:prstGeom>
          <a:blipFill rotWithShape="1">
            <a:blip r:embed="rId3"/>
            <a:stretch>
              <a:fillRect l="-1412" t="-1166" r="-2118" b="-3030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380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Priority </a:t>
            </a:r>
            <a:r>
              <a:rPr lang="en-US" sz="4000" dirty="0" smtClean="0">
                <a:solidFill>
                  <a:srgbClr val="FF0000"/>
                </a:solidFill>
              </a:rPr>
              <a:t>class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It is often convenient to </a:t>
            </a:r>
            <a:r>
              <a:rPr lang="en-US" sz="3100" dirty="0" smtClean="0">
                <a:solidFill>
                  <a:srgbClr val="FF0000"/>
                </a:solidFill>
              </a:rPr>
              <a:t>group</a:t>
            </a:r>
            <a:r>
              <a:rPr lang="en-US" sz="3100" dirty="0" smtClean="0"/>
              <a:t> processes into priority classes and use priority scheduling among the classes but RR within each class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3100" dirty="0" smtClean="0"/>
              <a:t>If priorities are not adjusted occasionally, lower priority classes may all </a:t>
            </a:r>
            <a:r>
              <a:rPr lang="en-US" sz="3100" dirty="0" smtClean="0">
                <a:solidFill>
                  <a:srgbClr val="FF0000"/>
                </a:solidFill>
              </a:rPr>
              <a:t>starve</a:t>
            </a:r>
            <a:r>
              <a:rPr lang="en-US" sz="3100" dirty="0" smtClean="0"/>
              <a:t> to death</a:t>
            </a:r>
            <a:endParaRPr lang="en-US" sz="2600" dirty="0" smtClean="0"/>
          </a:p>
        </p:txBody>
      </p:sp>
      <p:sp>
        <p:nvSpPr>
          <p:cNvPr id="144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EEA51A-385E-4DE1-8E35-7AA652951CBF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44389" name="Picture 4" descr="2-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2721178"/>
            <a:ext cx="6405505" cy="272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5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" y="945332"/>
            <a:ext cx="8785225" cy="572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 Process Next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644071" y="1161143"/>
            <a:ext cx="8128000" cy="499110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/>
              <a:t>Let’s apply SJF for </a:t>
            </a:r>
            <a:r>
              <a:rPr lang="en-US" dirty="0" smtClean="0">
                <a:solidFill>
                  <a:srgbClr val="FF0000"/>
                </a:solidFill>
              </a:rPr>
              <a:t>interactive</a:t>
            </a:r>
            <a:r>
              <a:rPr lang="en-US" dirty="0" smtClean="0"/>
              <a:t> processes</a:t>
            </a:r>
          </a:p>
          <a:p>
            <a:pPr eaLnBrk="1" hangingPunct="1"/>
            <a:r>
              <a:rPr lang="en-US" dirty="0" smtClean="0"/>
              <a:t>General pattern of a </a:t>
            </a:r>
            <a:r>
              <a:rPr lang="en-US" dirty="0" smtClean="0">
                <a:solidFill>
                  <a:srgbClr val="FF0000"/>
                </a:solidFill>
              </a:rPr>
              <a:t>interactive</a:t>
            </a:r>
            <a:r>
              <a:rPr lang="en-US" dirty="0" smtClean="0"/>
              <a:t> process: </a:t>
            </a:r>
            <a:r>
              <a:rPr lang="en-US" dirty="0" smtClean="0"/>
              <a:t>CPU burst, I/O burst,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Let’s regard the execution of each </a:t>
            </a:r>
            <a:r>
              <a:rPr lang="en-US" dirty="0"/>
              <a:t>CPU burst as </a:t>
            </a:r>
            <a:r>
              <a:rPr lang="en-US" dirty="0" smtClean="0"/>
              <a:t>a separate “</a:t>
            </a:r>
            <a:r>
              <a:rPr lang="en-US" dirty="0" smtClean="0">
                <a:solidFill>
                  <a:srgbClr val="FF0000"/>
                </a:solidFill>
              </a:rPr>
              <a:t>job</a:t>
            </a:r>
            <a:r>
              <a:rPr lang="en-US" dirty="0" smtClean="0"/>
              <a:t>”</a:t>
            </a:r>
          </a:p>
          <a:p>
            <a:pPr eaLnBrk="1" hangingPunct="1"/>
            <a:r>
              <a:rPr lang="en-US" dirty="0" smtClean="0"/>
              <a:t>Now we can minimize overall response time by running the process with shortest “</a:t>
            </a:r>
            <a:r>
              <a:rPr lang="en-US" dirty="0" smtClean="0">
                <a:solidFill>
                  <a:srgbClr val="FF0000"/>
                </a:solidFill>
              </a:rPr>
              <a:t>job</a:t>
            </a:r>
            <a:r>
              <a:rPr lang="en-US" dirty="0" smtClean="0"/>
              <a:t>” </a:t>
            </a:r>
            <a:r>
              <a:rPr lang="en-US" dirty="0" smtClean="0"/>
              <a:t>first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24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Shortest Process Next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1" name="Rectangle 3"/>
              <p:cNvSpPr>
                <a:spLocks noGrp="1" noChangeArrowheads="1"/>
              </p:cNvSpPr>
              <p:nvPr>
                <p:ph sz="quarter" idx="13"/>
              </p:nvPr>
            </p:nvSpPr>
            <p:spPr>
              <a:xfrm>
                <a:off x="580571" y="1116987"/>
                <a:ext cx="8128000" cy="499110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defRPr/>
                </a:pPr>
                <a:r>
                  <a:rPr lang="en-US" sz="2600" dirty="0" smtClean="0"/>
                  <a:t>How to </a:t>
                </a:r>
                <a:r>
                  <a:rPr lang="en-US" sz="2600" dirty="0"/>
                  <a:t>know the length of the next CPU burst?</a:t>
                </a:r>
                <a:endParaRPr lang="en-US" sz="2600" dirty="0" smtClean="0"/>
              </a:p>
              <a:p>
                <a:pPr eaLnBrk="1" hangingPunct="1">
                  <a:defRPr/>
                </a:pPr>
                <a:r>
                  <a:rPr lang="en-US" sz="2600" dirty="0" smtClean="0"/>
                  <a:t>A possible answer: </a:t>
                </a:r>
                <a:r>
                  <a:rPr lang="en-US" sz="2600" dirty="0" smtClean="0"/>
                  <a:t>Exponential averaging</a:t>
                </a:r>
                <a:endParaRPr lang="en-US" sz="2600" dirty="0" smtClean="0"/>
              </a:p>
              <a:p>
                <a:pPr eaLnBrk="1" hangingPunct="1">
                  <a:defRPr/>
                </a:pPr>
                <a:r>
                  <a:rPr lang="en-US" sz="2600" dirty="0" smtClean="0"/>
                  <a:t>Make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estimate</a:t>
                </a:r>
                <a:r>
                  <a:rPr lang="en-US" sz="2600" dirty="0" smtClean="0"/>
                  <a:t> based on past behavior and run the process with the shortest estimated </a:t>
                </a:r>
                <a:r>
                  <a:rPr lang="en-US" sz="2600" dirty="0" smtClean="0"/>
                  <a:t>CPU burst</a:t>
                </a:r>
                <a:endParaRPr lang="en-US" sz="2600" dirty="0" smtClean="0"/>
              </a:p>
              <a:p>
                <a:pPr lvl="1" eaLnBrk="1" hangingPunct="1">
                  <a:defRPr/>
                </a:pPr>
                <a:r>
                  <a:rPr lang="en-US" sz="2600" dirty="0" smtClean="0"/>
                  <a:t>Let the </a:t>
                </a:r>
                <a:r>
                  <a:rPr lang="en-US" sz="2600" b="1" dirty="0" smtClean="0">
                    <a:solidFill>
                      <a:srgbClr val="0070C0"/>
                    </a:solidFill>
                  </a:rPr>
                  <a:t>current</a:t>
                </a:r>
                <a:r>
                  <a:rPr lang="en-US" sz="2600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600" dirty="0" smtClean="0">
                    <a:solidFill>
                      <a:srgbClr val="FF0000"/>
                    </a:solidFill>
                  </a:rPr>
                  <a:t>estimated</a:t>
                </a:r>
                <a:r>
                  <a:rPr lang="en-US" sz="2600" dirty="0" smtClean="0"/>
                  <a:t> CPU </a:t>
                </a:r>
                <a:r>
                  <a:rPr lang="en-US" sz="2600" dirty="0" smtClean="0"/>
                  <a:t>burst</a:t>
                </a:r>
                <a:r>
                  <a:rPr lang="en-US" sz="2600" dirty="0" smtClean="0"/>
                  <a:t> </a:t>
                </a:r>
                <a:r>
                  <a:rPr lang="en-US" sz="2600" dirty="0" smtClean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i="1" baseline="-25000" dirty="0" smtClean="0"/>
                  <a:t> </a:t>
                </a:r>
                <a:endParaRPr lang="en-US" sz="2600" i="1" baseline="-25000" dirty="0" smtClean="0"/>
              </a:p>
              <a:p>
                <a:pPr lvl="1">
                  <a:defRPr/>
                </a:pPr>
                <a:r>
                  <a:rPr lang="en-US" sz="2600" dirty="0" smtClean="0">
                    <a:solidFill>
                      <a:schemeClr val="tx1"/>
                    </a:solidFill>
                  </a:rPr>
                  <a:t>length of the nth CPU burst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600" dirty="0" smtClean="0">
                  <a:solidFill>
                    <a:srgbClr val="FF0000"/>
                  </a:solidFill>
                </a:endParaRPr>
              </a:p>
              <a:p>
                <a:pPr lvl="1">
                  <a:defRPr/>
                </a:pPr>
                <a:r>
                  <a:rPr lang="en-US" sz="2600" dirty="0"/>
                  <a:t>predicted value for the next CPU </a:t>
                </a:r>
                <a:r>
                  <a:rPr lang="en-US" sz="2600" dirty="0" smtClean="0"/>
                  <a:t>burst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457200" lvl="1" indent="0" eaLnBrk="1" hangingPunct="1">
                  <a:buFontTx/>
                  <a:buNone/>
                  <a:defRPr/>
                </a:pPr>
                <a:endParaRPr lang="en-US" sz="2400" i="1" baseline="-25000" dirty="0" smtClean="0"/>
              </a:p>
              <a:p>
                <a:pPr marL="0" indent="0" eaLnBrk="1" hangingPunct="1">
                  <a:buFontTx/>
                  <a:buNone/>
                  <a:defRPr/>
                </a:pPr>
                <a:endParaRPr lang="en-US" sz="2800" dirty="0" smtClean="0"/>
              </a:p>
            </p:txBody>
          </p:sp>
        </mc:Choice>
        <mc:Fallback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80571" y="1116987"/>
                <a:ext cx="8128000" cy="4991101"/>
              </a:xfrm>
              <a:prstGeom prst="rect">
                <a:avLst/>
              </a:prstGeom>
              <a:blipFill rotWithShape="0">
                <a:blip r:embed="rId3"/>
                <a:stretch>
                  <a:fillRect l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43" y="5667500"/>
            <a:ext cx="8998857" cy="5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8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averaging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957330"/>
            <a:ext cx="8128000" cy="49911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lvl="1" indent="0" eaLnBrk="1" hangingPunct="1">
              <a:buFontTx/>
              <a:buNone/>
              <a:defRPr/>
            </a:pPr>
            <a:endParaRPr lang="en-US" sz="2400" i="1" baseline="-25000" dirty="0" smtClean="0"/>
          </a:p>
          <a:p>
            <a:pPr marL="0" indent="0" eaLnBrk="1" hangingPunct="1">
              <a:buFontTx/>
              <a:buNone/>
              <a:defRPr/>
            </a:pPr>
            <a:endParaRPr lang="en-US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6" y="1003988"/>
            <a:ext cx="7901214" cy="57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Behavior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Processes usually alternate </a:t>
            </a:r>
            <a:r>
              <a:rPr lang="en-US" dirty="0" smtClean="0">
                <a:solidFill>
                  <a:srgbClr val="FF0000"/>
                </a:solidFill>
              </a:rPr>
              <a:t>bursts</a:t>
            </a:r>
            <a:r>
              <a:rPr lang="en-US" dirty="0" smtClean="0"/>
              <a:t> of </a:t>
            </a:r>
            <a:r>
              <a:rPr lang="en-US" i="1" dirty="0" smtClean="0"/>
              <a:t>computing</a:t>
            </a:r>
            <a:r>
              <a:rPr lang="en-US" dirty="0" smtClean="0"/>
              <a:t> with </a:t>
            </a:r>
            <a:r>
              <a:rPr lang="en-US" i="1" dirty="0" smtClean="0"/>
              <a:t>I/O requests.</a:t>
            </a:r>
          </a:p>
          <a:p>
            <a:r>
              <a:rPr lang="en-US" i="1" dirty="0" smtClean="0"/>
              <a:t>CPU </a:t>
            </a:r>
            <a:r>
              <a:rPr lang="en-US" i="1" dirty="0" smtClean="0">
                <a:solidFill>
                  <a:srgbClr val="FF0000"/>
                </a:solidFill>
              </a:rPr>
              <a:t>burst</a:t>
            </a:r>
            <a:r>
              <a:rPr lang="en-US" i="1" dirty="0" smtClean="0"/>
              <a:t>: the </a:t>
            </a:r>
            <a:r>
              <a:rPr lang="en-US" i="1" dirty="0" smtClean="0">
                <a:solidFill>
                  <a:srgbClr val="FF0000"/>
                </a:solidFill>
              </a:rPr>
              <a:t>amount of time </a:t>
            </a:r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process</a:t>
            </a:r>
            <a:r>
              <a:rPr lang="en-US" i="1" dirty="0" smtClean="0"/>
              <a:t> uses the </a:t>
            </a:r>
            <a:r>
              <a:rPr lang="en-US" i="1" dirty="0" smtClean="0">
                <a:solidFill>
                  <a:srgbClr val="FF0000"/>
                </a:solidFill>
              </a:rPr>
              <a:t>processor</a:t>
            </a:r>
            <a:r>
              <a:rPr lang="en-US" i="1" dirty="0" smtClean="0"/>
              <a:t> before it is no longer ready</a:t>
            </a:r>
          </a:p>
          <a:p>
            <a:r>
              <a:rPr lang="en-US" dirty="0" smtClean="0"/>
              <a:t>I/O in this sense is when a </a:t>
            </a:r>
            <a:r>
              <a:rPr lang="en-US" dirty="0" smtClean="0">
                <a:solidFill>
                  <a:srgbClr val="FF0000"/>
                </a:solidFill>
              </a:rPr>
              <a:t>process</a:t>
            </a:r>
            <a:r>
              <a:rPr lang="en-US" dirty="0" smtClean="0"/>
              <a:t> enters the </a:t>
            </a:r>
            <a:r>
              <a:rPr lang="en-US" dirty="0" smtClean="0">
                <a:solidFill>
                  <a:srgbClr val="FF0000"/>
                </a:solidFill>
              </a:rPr>
              <a:t>blocked</a:t>
            </a:r>
            <a:r>
              <a:rPr lang="en-US" dirty="0" smtClean="0"/>
              <a:t> state </a:t>
            </a:r>
            <a:r>
              <a:rPr lang="en-US" dirty="0" smtClean="0">
                <a:solidFill>
                  <a:srgbClr val="FF0000"/>
                </a:solidFill>
              </a:rPr>
              <a:t>waiting</a:t>
            </a:r>
            <a:r>
              <a:rPr lang="en-US" dirty="0" smtClean="0"/>
              <a:t> for an external device to complete its work</a:t>
            </a:r>
          </a:p>
        </p:txBody>
      </p:sp>
      <p:sp>
        <p:nvSpPr>
          <p:cNvPr id="1034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5B6A32-D418-415F-98B6-308E6137C0FF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05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averaging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599" y="1059540"/>
            <a:ext cx="9245600" cy="576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712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Guaranteed Scheduling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507" name="Rectangle 3"/>
              <p:cNvSpPr>
                <a:spLocks noGrp="1" noChangeArrowheads="1"/>
              </p:cNvSpPr>
              <p:nvPr>
                <p:ph sz="quarter" idx="13"/>
              </p:nvPr>
            </p:nvSpPr>
            <p:spPr>
              <a:prstGeom prst="rect">
                <a:avLst/>
              </a:prstGeo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en-US" dirty="0" smtClean="0"/>
                  <a:t>Make promises to users about performance &amp; then meet those </a:t>
                </a:r>
                <a:r>
                  <a:rPr lang="en-US" dirty="0" smtClean="0"/>
                  <a:t>promises</a:t>
                </a:r>
                <a:endParaRPr lang="en-US" dirty="0" smtClean="0"/>
              </a:p>
              <a:p>
                <a:pPr eaLnBrk="1" hangingPunct="1"/>
                <a:r>
                  <a:rPr lang="en-US" dirty="0" smtClean="0"/>
                  <a:t>With n processes running, each one should get </a:t>
                </a:r>
                <a:r>
                  <a:rPr lang="en-US" dirty="0" smtClean="0"/>
                  <a:t>1/n </a:t>
                </a:r>
                <a:r>
                  <a:rPr lang="en-US" dirty="0" smtClean="0"/>
                  <a:t>of the CPU </a:t>
                </a:r>
                <a:r>
                  <a:rPr lang="en-US" dirty="0" smtClean="0"/>
                  <a:t>cycles</a:t>
                </a:r>
                <a:endParaRPr lang="en-US" dirty="0" smtClean="0"/>
              </a:p>
              <a:p>
                <a:pPr eaLnBrk="1" hangingPunct="1"/>
                <a:r>
                  <a:rPr lang="en-US" dirty="0" smtClean="0"/>
                  <a:t>Calculate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ratio</a:t>
                </a:r>
                <a:r>
                  <a:rPr lang="en-US" dirty="0" smtClean="0"/>
                  <a:t> for each </a:t>
                </a:r>
                <a:r>
                  <a:rPr lang="en-US" dirty="0" smtClean="0"/>
                  <a:t>process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𝐴𝑚𝑜𝑢𝑛𝑡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𝑝𝑟𝑜𝑐𝑒𝑠𝑠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h𝑎𝑠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h𝑎𝑑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𝑐𝑟𝑒𝑎𝑡𝑖𝑜𝑛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𝐴𝑚𝑜𝑢𝑛𝑡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𝑝𝑟𝑜𝑐𝑒𝑠𝑠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𝑠h𝑜𝑢𝑙𝑑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h𝑎𝑣𝑒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𝑠𝑖𝑛𝑐𝑒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𝑐𝑟𝑒𝑎𝑡𝑖𝑜𝑛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eaLnBrk="1" hangingPunct="1"/>
                <a:r>
                  <a:rPr lang="en-US" sz="2800" dirty="0" smtClean="0"/>
                  <a:t>Run </a:t>
                </a:r>
                <a:r>
                  <a:rPr lang="en-US" sz="2800" dirty="0" smtClean="0"/>
                  <a:t>the process with the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lowest</a:t>
                </a:r>
                <a:r>
                  <a:rPr lang="en-US" sz="2800" dirty="0" smtClean="0"/>
                  <a:t> ratio until its ratio has moved above its closest competitor</a:t>
                </a:r>
              </a:p>
              <a:p>
                <a:pPr eaLnBrk="1" hangingPunct="1"/>
                <a:r>
                  <a:rPr lang="en-US" sz="2800" dirty="0" smtClean="0"/>
                  <a:t>Problem:</a:t>
                </a:r>
              </a:p>
              <a:p>
                <a:pPr lvl="1" eaLnBrk="1" hangingPunct="1"/>
                <a:r>
                  <a:rPr lang="en-US" sz="2800" dirty="0" smtClean="0"/>
                  <a:t>Implementation is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difficult</a:t>
                </a:r>
                <a:endParaRPr lang="en-US" sz="28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9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prstGeom prst="rect">
                <a:avLst/>
              </a:prstGeom>
              <a:blipFill rotWithShape="0">
                <a:blip r:embed="rId3"/>
                <a:stretch>
                  <a:fillRect l="-975" t="-977" r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69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Lottery Scheduling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1524000"/>
            <a:ext cx="8485414" cy="49911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Give processes lottery </a:t>
            </a:r>
            <a:r>
              <a:rPr lang="en-US" sz="2800" dirty="0" smtClean="0">
                <a:solidFill>
                  <a:srgbClr val="FF0000"/>
                </a:solidFill>
              </a:rPr>
              <a:t>tickets</a:t>
            </a:r>
            <a:r>
              <a:rPr lang="en-US" sz="2800" dirty="0" smtClean="0"/>
              <a:t> for CPU </a:t>
            </a:r>
            <a:r>
              <a:rPr lang="en-US" sz="2800" dirty="0" smtClean="0"/>
              <a:t>time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Whenever a scheduling decision has to be made, a lottery ticket is chosen </a:t>
            </a:r>
            <a:r>
              <a:rPr lang="en-US" sz="2800" dirty="0" smtClean="0">
                <a:solidFill>
                  <a:srgbClr val="FF0000"/>
                </a:solidFill>
              </a:rPr>
              <a:t>at random</a:t>
            </a:r>
            <a:r>
              <a:rPr lang="en-US" sz="2800" dirty="0" smtClean="0"/>
              <a:t>, and the process holding that ticket gets the </a:t>
            </a:r>
            <a:r>
              <a:rPr lang="en-US" sz="2800" dirty="0" smtClean="0"/>
              <a:t>CPU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More important processes can be given extra tickets, to increase their chances of winning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If there are 100 tickets and one process holds 20 of them, it will have a 20% chance of winning each </a:t>
            </a:r>
            <a:r>
              <a:rPr lang="en-US" sz="2800" dirty="0" smtClean="0"/>
              <a:t>lottery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In the long run, it will get about 20% of the </a:t>
            </a:r>
            <a:r>
              <a:rPr lang="en-US" sz="2800" dirty="0" smtClean="0"/>
              <a:t>CPU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Highly Responsive: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if a </a:t>
            </a:r>
            <a:r>
              <a:rPr lang="en-US" sz="2400" dirty="0" smtClean="0">
                <a:solidFill>
                  <a:srgbClr val="FF0000"/>
                </a:solidFill>
              </a:rPr>
              <a:t>new</a:t>
            </a:r>
            <a:r>
              <a:rPr lang="en-US" sz="2400" dirty="0" smtClean="0"/>
              <a:t> process shows up and is granted some </a:t>
            </a:r>
            <a:r>
              <a:rPr lang="en-US" sz="2400" dirty="0" smtClean="0"/>
              <a:t>tickets 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at the very next lottery it will have a chance of winning in proportion to the number of tickets it </a:t>
            </a:r>
            <a:r>
              <a:rPr lang="en-US" sz="2400" dirty="0" smtClean="0"/>
              <a:t>holds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544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Lottery Scheduling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Cooperating processes may exchange tickets if they wish.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When a </a:t>
            </a:r>
            <a:r>
              <a:rPr lang="en-US" sz="2400" dirty="0" err="1" smtClean="0">
                <a:solidFill>
                  <a:srgbClr val="FF0000"/>
                </a:solidFill>
              </a:rPr>
              <a:t>chent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process</a:t>
            </a:r>
            <a:r>
              <a:rPr lang="en-US" sz="2400" dirty="0" smtClean="0"/>
              <a:t> sends a message to a </a:t>
            </a:r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process</a:t>
            </a:r>
            <a:r>
              <a:rPr lang="en-US" sz="2400" dirty="0" smtClean="0"/>
              <a:t> and then blocks, it may give </a:t>
            </a:r>
            <a:r>
              <a:rPr lang="en-US" sz="2400" dirty="0" smtClean="0">
                <a:solidFill>
                  <a:srgbClr val="FF0000"/>
                </a:solidFill>
              </a:rPr>
              <a:t>all</a:t>
            </a:r>
            <a:r>
              <a:rPr lang="en-US" sz="2400" dirty="0" smtClean="0"/>
              <a:t> of its tickets to the server, to </a:t>
            </a:r>
            <a:r>
              <a:rPr lang="en-US" sz="2400" dirty="0" smtClean="0">
                <a:solidFill>
                  <a:srgbClr val="FF0000"/>
                </a:solidFill>
              </a:rPr>
              <a:t>increase</a:t>
            </a:r>
            <a:r>
              <a:rPr lang="en-US" sz="2400" dirty="0" smtClean="0"/>
              <a:t> the chance of the </a:t>
            </a:r>
            <a:r>
              <a:rPr lang="en-US" sz="2400" dirty="0" smtClean="0">
                <a:solidFill>
                  <a:srgbClr val="FF0000"/>
                </a:solidFill>
              </a:rPr>
              <a:t>server</a:t>
            </a:r>
            <a:r>
              <a:rPr lang="en-US" sz="2400" dirty="0" smtClean="0"/>
              <a:t> running </a:t>
            </a:r>
            <a:r>
              <a:rPr lang="en-US" sz="2400" dirty="0" smtClean="0"/>
              <a:t>next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After finishing, it returns the tickets so that the client can run again.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Can solve problems that are </a:t>
            </a:r>
            <a:r>
              <a:rPr lang="en-US" sz="2800" dirty="0" smtClean="0">
                <a:solidFill>
                  <a:srgbClr val="FF0000"/>
                </a:solidFill>
              </a:rPr>
              <a:t>difficult</a:t>
            </a:r>
            <a:r>
              <a:rPr lang="en-US" sz="2800" dirty="0" smtClean="0"/>
              <a:t> to handle with other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In a video server several processes are feeding video </a:t>
            </a:r>
            <a:r>
              <a:rPr lang="en-US" sz="2400" dirty="0" smtClean="0">
                <a:solidFill>
                  <a:srgbClr val="FF0000"/>
                </a:solidFill>
              </a:rPr>
              <a:t>streams</a:t>
            </a:r>
            <a:r>
              <a:rPr lang="en-US" sz="2400" dirty="0" smtClean="0"/>
              <a:t> to their clients, but at </a:t>
            </a:r>
            <a:r>
              <a:rPr lang="en-US" sz="2400" dirty="0" smtClean="0">
                <a:solidFill>
                  <a:srgbClr val="FF0000"/>
                </a:solidFill>
              </a:rPr>
              <a:t>different</a:t>
            </a:r>
            <a:r>
              <a:rPr lang="en-US" sz="2400" dirty="0" smtClean="0"/>
              <a:t> frame rates.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Let the processes need frames at 10, 20, and 25 frames/sec.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By allocating these processes 10, 20, and 25 tickets, respectively, they will automatically divide the CPU in approximately the correct proportion, that is, 10:20:25.</a:t>
            </a:r>
          </a:p>
        </p:txBody>
      </p:sp>
    </p:spTree>
    <p:extLst>
      <p:ext uri="{BB962C8B-B14F-4D97-AF65-F5344CB8AC3E}">
        <p14:creationId xmlns:p14="http://schemas.microsoft.com/office/powerpoint/2010/main" val="424426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Real-Time Systems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Time</a:t>
            </a:r>
            <a:r>
              <a:rPr lang="en-US" dirty="0" smtClean="0"/>
              <a:t> plays an essential role</a:t>
            </a:r>
          </a:p>
          <a:p>
            <a:r>
              <a:rPr lang="en-US" dirty="0" smtClean="0"/>
              <a:t>Usually the computer must react appropriately to </a:t>
            </a:r>
            <a:r>
              <a:rPr lang="en-US" b="1" dirty="0" smtClean="0">
                <a:solidFill>
                  <a:srgbClr val="FF0000"/>
                </a:solidFill>
              </a:rPr>
              <a:t>events</a:t>
            </a:r>
            <a:r>
              <a:rPr lang="en-US" dirty="0" smtClean="0"/>
              <a:t> generated by external devices within a </a:t>
            </a:r>
            <a:r>
              <a:rPr lang="en-US" dirty="0" smtClean="0">
                <a:solidFill>
                  <a:srgbClr val="FF0000"/>
                </a:solidFill>
              </a:rPr>
              <a:t>fixed</a:t>
            </a:r>
            <a:r>
              <a:rPr lang="en-US" dirty="0" smtClean="0"/>
              <a:t> amount of time</a:t>
            </a:r>
          </a:p>
          <a:p>
            <a:pPr lvl="1"/>
            <a:r>
              <a:rPr lang="en-US" dirty="0" smtClean="0"/>
              <a:t>patient </a:t>
            </a:r>
            <a:r>
              <a:rPr lang="en-US" dirty="0"/>
              <a:t>monitoring in a hospital intensive-care unit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autopilot in an </a:t>
            </a:r>
            <a:r>
              <a:rPr lang="en-US" dirty="0" smtClean="0"/>
              <a:t>aircraft</a:t>
            </a:r>
          </a:p>
          <a:p>
            <a:pPr lvl="1"/>
            <a:r>
              <a:rPr lang="en-US" dirty="0" smtClean="0"/>
              <a:t>robot </a:t>
            </a:r>
            <a:r>
              <a:rPr lang="en-US" dirty="0"/>
              <a:t>control in an automated factory </a:t>
            </a:r>
            <a:endParaRPr lang="en-US" dirty="0" smtClean="0"/>
          </a:p>
          <a:p>
            <a:r>
              <a:rPr lang="en-US" dirty="0" smtClean="0"/>
              <a:t>Getting </a:t>
            </a:r>
            <a:r>
              <a:rPr lang="en-US" dirty="0" smtClean="0"/>
              <a:t>right answer but too late </a:t>
            </a:r>
            <a:r>
              <a:rPr lang="en-US" b="1" dirty="0" smtClean="0"/>
              <a:t>==</a:t>
            </a:r>
            <a:r>
              <a:rPr lang="en-US" dirty="0" smtClean="0"/>
              <a:t> Getting </a:t>
            </a:r>
            <a:r>
              <a:rPr lang="en-US" b="1" dirty="0" smtClean="0">
                <a:solidFill>
                  <a:srgbClr val="FF0000"/>
                </a:solidFill>
              </a:rPr>
              <a:t>nothing</a:t>
            </a:r>
            <a:r>
              <a:rPr lang="en-US" dirty="0" smtClean="0"/>
              <a:t> at </a:t>
            </a:r>
            <a:r>
              <a:rPr lang="en-US" dirty="0" smtClean="0"/>
              <a:t>all</a:t>
            </a:r>
          </a:p>
          <a:p>
            <a:pPr lvl="1"/>
            <a:r>
              <a:rPr lang="en-US" dirty="0" smtClean="0"/>
              <a:t>may </a:t>
            </a:r>
            <a:r>
              <a:rPr lang="en-US" dirty="0"/>
              <a:t>have </a:t>
            </a:r>
            <a:r>
              <a:rPr lang="en-US" dirty="0">
                <a:solidFill>
                  <a:srgbClr val="FF0000"/>
                </a:solidFill>
              </a:rPr>
              <a:t>catastrophic</a:t>
            </a:r>
            <a:r>
              <a:rPr lang="en-US" dirty="0"/>
              <a:t> </a:t>
            </a:r>
            <a:r>
              <a:rPr lang="en-US" dirty="0" smtClean="0"/>
              <a:t>consequences</a:t>
            </a:r>
          </a:p>
          <a:p>
            <a:pPr lvl="1"/>
            <a:r>
              <a:rPr lang="en-US" dirty="0" smtClean="0"/>
              <a:t>financial </a:t>
            </a:r>
            <a:r>
              <a:rPr lang="en-US" dirty="0"/>
              <a:t>loss </a:t>
            </a:r>
            <a:endParaRPr lang="en-US" dirty="0" smtClean="0"/>
          </a:p>
          <a:p>
            <a:pPr lvl="1"/>
            <a:r>
              <a:rPr lang="en-US" dirty="0" smtClean="0"/>
              <a:t>major </a:t>
            </a:r>
            <a:r>
              <a:rPr lang="en-US" dirty="0"/>
              <a:t>equipment </a:t>
            </a:r>
            <a:r>
              <a:rPr lang="en-US" dirty="0" smtClean="0"/>
              <a:t>damage</a:t>
            </a:r>
          </a:p>
          <a:p>
            <a:pPr lvl="1"/>
            <a:r>
              <a:rPr lang="en-US" dirty="0" smtClean="0"/>
              <a:t>loss </a:t>
            </a:r>
            <a:r>
              <a:rPr lang="en-US" dirty="0"/>
              <a:t>of life</a:t>
            </a:r>
            <a:endParaRPr lang="en-US" dirty="0" smtClean="0"/>
          </a:p>
        </p:txBody>
      </p:sp>
      <p:sp>
        <p:nvSpPr>
          <p:cNvPr id="1576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FBBA6E-C5EA-4D9F-943B-ED2DBD21F71F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1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Real-Time Systems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 types</a:t>
            </a:r>
          </a:p>
          <a:p>
            <a:pPr lvl="1"/>
            <a:r>
              <a:rPr lang="en-US" dirty="0" smtClean="0"/>
              <a:t>Hard real time</a:t>
            </a:r>
          </a:p>
          <a:p>
            <a:pPr lvl="1"/>
            <a:r>
              <a:rPr lang="en-US" dirty="0" smtClean="0"/>
              <a:t>Soft real time</a:t>
            </a:r>
          </a:p>
          <a:p>
            <a:r>
              <a:rPr lang="en-US" dirty="0" smtClean="0"/>
              <a:t>Real time behavior is achieved by</a:t>
            </a:r>
          </a:p>
          <a:p>
            <a:pPr lvl="1"/>
            <a:r>
              <a:rPr lang="en-US" dirty="0" smtClean="0"/>
              <a:t>Divide the program into a number of </a:t>
            </a:r>
            <a:r>
              <a:rPr lang="en-US" dirty="0" smtClean="0">
                <a:solidFill>
                  <a:srgbClr val="FF0000"/>
                </a:solidFill>
              </a:rPr>
              <a:t>predictable, short lived</a:t>
            </a:r>
            <a:r>
              <a:rPr lang="en-US" dirty="0" smtClean="0"/>
              <a:t> processes</a:t>
            </a:r>
          </a:p>
          <a:p>
            <a:pPr lvl="1"/>
            <a:r>
              <a:rPr lang="en-US" dirty="0" smtClean="0"/>
              <a:t>When an </a:t>
            </a:r>
            <a:r>
              <a:rPr lang="en-US" dirty="0" smtClean="0">
                <a:solidFill>
                  <a:srgbClr val="FF0000"/>
                </a:solidFill>
              </a:rPr>
              <a:t>external event </a:t>
            </a:r>
            <a:r>
              <a:rPr lang="en-US" dirty="0" smtClean="0"/>
              <a:t>is detected the scheduler schedules the processes properly to met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deadlines</a:t>
            </a:r>
          </a:p>
          <a:p>
            <a:pPr lvl="1"/>
            <a:endParaRPr lang="en-US" dirty="0" smtClean="0"/>
          </a:p>
        </p:txBody>
      </p:sp>
      <p:sp>
        <p:nvSpPr>
          <p:cNvPr id="1587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EC2AB3-1C98-4970-9BEC-D1C9191F368D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2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Real-Time Systems</a:t>
            </a:r>
          </a:p>
        </p:txBody>
      </p:sp>
      <p:sp>
        <p:nvSpPr>
          <p:cNvPr id="15974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1016000"/>
            <a:ext cx="8128000" cy="54991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2 types of </a:t>
            </a:r>
            <a:r>
              <a:rPr lang="en-US" dirty="0" smtClean="0">
                <a:solidFill>
                  <a:srgbClr val="FF0000"/>
                </a:solidFill>
              </a:rPr>
              <a:t>event</a:t>
            </a:r>
          </a:p>
          <a:p>
            <a:pPr lvl="1"/>
            <a:r>
              <a:rPr lang="en-US" dirty="0" smtClean="0"/>
              <a:t>Periodic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aperiodic</a:t>
            </a:r>
          </a:p>
          <a:p>
            <a:r>
              <a:rPr lang="en-US" dirty="0" smtClean="0"/>
              <a:t>A system may have to respond to multiple </a:t>
            </a:r>
            <a:r>
              <a:rPr lang="en-US" dirty="0" smtClean="0">
                <a:solidFill>
                  <a:srgbClr val="FF0000"/>
                </a:solidFill>
              </a:rPr>
              <a:t>periodic</a:t>
            </a:r>
            <a:r>
              <a:rPr lang="en-US" dirty="0" smtClean="0"/>
              <a:t> event streams</a:t>
            </a:r>
          </a:p>
          <a:p>
            <a:r>
              <a:rPr lang="en-US" dirty="0" smtClean="0"/>
              <a:t>It is not always possible to handle all events</a:t>
            </a:r>
          </a:p>
        </p:txBody>
      </p:sp>
      <p:sp>
        <p:nvSpPr>
          <p:cNvPr id="159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C2BCC8-4EAB-44F4-B45B-59FB09EB3C5B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60" y="2014309"/>
            <a:ext cx="7595270" cy="22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1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Scheduling in Real-Time Systems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smtClean="0"/>
              <a:t>Given</a:t>
            </a:r>
          </a:p>
          <a:p>
            <a:pPr lvl="1"/>
            <a:r>
              <a:rPr lang="en-US" i="1" smtClean="0"/>
              <a:t>m</a:t>
            </a: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periodic</a:t>
            </a:r>
            <a:r>
              <a:rPr lang="en-US" smtClean="0"/>
              <a:t> events</a:t>
            </a:r>
          </a:p>
          <a:p>
            <a:pPr lvl="1"/>
            <a:r>
              <a:rPr lang="en-US" smtClean="0"/>
              <a:t>event </a:t>
            </a:r>
            <a:r>
              <a:rPr lang="en-US" i="1" smtClean="0"/>
              <a:t>i</a:t>
            </a:r>
            <a:r>
              <a:rPr lang="en-US" smtClean="0"/>
              <a:t> occurs with period P</a:t>
            </a:r>
            <a:r>
              <a:rPr lang="en-US" baseline="-25000" smtClean="0"/>
              <a:t>i</a:t>
            </a:r>
            <a:r>
              <a:rPr lang="en-US" smtClean="0"/>
              <a:t> and requires C</a:t>
            </a:r>
            <a:r>
              <a:rPr lang="en-US" baseline="-25000" smtClean="0"/>
              <a:t>i</a:t>
            </a:r>
            <a:r>
              <a:rPr lang="en-US" smtClean="0"/>
              <a:t> seconds CPU time to handle</a:t>
            </a:r>
          </a:p>
          <a:p>
            <a:r>
              <a:rPr lang="en-US" smtClean="0"/>
              <a:t>Then the load can only be handled if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 real-time system that meets this criterion is said to be </a:t>
            </a:r>
            <a:r>
              <a:rPr lang="en-US" b="1" smtClean="0">
                <a:solidFill>
                  <a:srgbClr val="FF0000"/>
                </a:solidFill>
              </a:rPr>
              <a:t>Schedulable</a:t>
            </a:r>
          </a:p>
        </p:txBody>
      </p:sp>
      <p:sp>
        <p:nvSpPr>
          <p:cNvPr id="1607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40551E-F4C9-4C08-878C-F8C2442FF5E2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sz="1400" smtClean="0">
              <a:solidFill>
                <a:schemeClr val="tx1"/>
              </a:solidFill>
            </a:endParaRPr>
          </a:p>
        </p:txBody>
      </p:sp>
      <p:graphicFrame>
        <p:nvGraphicFramePr>
          <p:cNvPr id="1607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645160"/>
              </p:ext>
            </p:extLst>
          </p:nvPr>
        </p:nvGraphicFramePr>
        <p:xfrm>
          <a:off x="3409043" y="3651931"/>
          <a:ext cx="195421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3" imgW="583947" imgH="444307" progId="Equation.DSMT4">
                  <p:embed/>
                </p:oleObj>
              </mc:Choice>
              <mc:Fallback>
                <p:oleObj name="Equation" r:id="rId3" imgW="583947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043" y="3651931"/>
                        <a:ext cx="1954213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34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Scheduling in Real-Time Systems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Scheduling algorithm can be</a:t>
            </a:r>
          </a:p>
          <a:p>
            <a:pPr lvl="1"/>
            <a:r>
              <a:rPr lang="en-US" dirty="0" smtClean="0"/>
              <a:t>Static: make Scheduling decisions </a:t>
            </a:r>
            <a:r>
              <a:rPr lang="en-US" b="1" dirty="0" smtClean="0">
                <a:solidFill>
                  <a:srgbClr val="FF0000"/>
                </a:solidFill>
              </a:rPr>
              <a:t>before</a:t>
            </a:r>
            <a:r>
              <a:rPr lang="en-US" dirty="0" smtClean="0"/>
              <a:t> the system starts running</a:t>
            </a:r>
          </a:p>
          <a:p>
            <a:pPr lvl="2"/>
            <a:r>
              <a:rPr lang="en-US" dirty="0" smtClean="0"/>
              <a:t>Need to know about the </a:t>
            </a:r>
            <a:r>
              <a:rPr lang="en-US" dirty="0" smtClean="0">
                <a:solidFill>
                  <a:srgbClr val="FF0000"/>
                </a:solidFill>
              </a:rPr>
              <a:t>work</a:t>
            </a:r>
            <a:r>
              <a:rPr lang="en-US" dirty="0" smtClean="0"/>
              <a:t> to be done and the </a:t>
            </a:r>
            <a:r>
              <a:rPr lang="en-US" dirty="0" smtClean="0">
                <a:solidFill>
                  <a:srgbClr val="FF0000"/>
                </a:solidFill>
              </a:rPr>
              <a:t>deadlines</a:t>
            </a:r>
            <a:r>
              <a:rPr lang="en-US" dirty="0" smtClean="0"/>
              <a:t> to meet in advance</a:t>
            </a:r>
          </a:p>
          <a:p>
            <a:pPr lvl="1"/>
            <a:r>
              <a:rPr lang="en-US" dirty="0" smtClean="0"/>
              <a:t>Dynamic: make Scheduling decisions at run time</a:t>
            </a:r>
          </a:p>
        </p:txBody>
      </p:sp>
      <p:sp>
        <p:nvSpPr>
          <p:cNvPr id="1617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E4BAEF-3369-400E-821A-2768EFE0EF93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Each process has multiple threads</a:t>
            </a:r>
          </a:p>
          <a:p>
            <a:pPr lvl="1"/>
            <a:r>
              <a:rPr lang="en-US" dirty="0" smtClean="0"/>
              <a:t>2 levels of parallelism</a:t>
            </a:r>
          </a:p>
          <a:p>
            <a:r>
              <a:rPr lang="en-US" dirty="0" smtClean="0"/>
              <a:t>Scheduling differs depending on the type of thread support</a:t>
            </a:r>
          </a:p>
          <a:p>
            <a:pPr lvl="1"/>
            <a:r>
              <a:rPr lang="en-US" dirty="0" smtClean="0"/>
              <a:t>User-level or Kernel-level?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8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5B6A32-D418-415F-98B6-308E6137C0FF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49" y="47993"/>
            <a:ext cx="4995686" cy="66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User-level Thread Scheduling </a:t>
            </a:r>
          </a:p>
        </p:txBody>
      </p:sp>
      <p:sp>
        <p:nvSpPr>
          <p:cNvPr id="163844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Kernel is not aware of the existence of threads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Kernel picks a process and thread scheduler </a:t>
            </a:r>
            <a:r>
              <a:rPr lang="en-US" sz="2800" dirty="0" smtClean="0">
                <a:solidFill>
                  <a:srgbClr val="FF0000"/>
                </a:solidFill>
              </a:rPr>
              <a:t>inside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the process </a:t>
            </a:r>
            <a:r>
              <a:rPr lang="en-US" sz="2800" dirty="0" smtClean="0"/>
              <a:t>decides which thread to run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Fast Thread switching 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Application specific thread scheduler can be used to maximize output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The run time system knows the type of each thread under it    </a:t>
            </a:r>
          </a:p>
        </p:txBody>
      </p:sp>
      <p:sp>
        <p:nvSpPr>
          <p:cNvPr id="1638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A730A2-E415-4BA5-853E-1115657E2C1F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User-level Thread Scheduling </a:t>
            </a:r>
          </a:p>
        </p:txBody>
      </p:sp>
      <p:sp>
        <p:nvSpPr>
          <p:cNvPr id="164868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4971245"/>
            <a:ext cx="8128000" cy="154385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Possible scheduling of user-level threads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50-msec </a:t>
            </a:r>
            <a:r>
              <a:rPr lang="en-US" sz="2800" dirty="0" smtClean="0">
                <a:solidFill>
                  <a:srgbClr val="FF0000"/>
                </a:solidFill>
              </a:rPr>
              <a:t>process</a:t>
            </a:r>
            <a:r>
              <a:rPr lang="en-US" sz="2800" dirty="0" smtClean="0"/>
              <a:t> quantum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threads</a:t>
            </a:r>
            <a:r>
              <a:rPr lang="en-US" sz="2800" dirty="0" smtClean="0"/>
              <a:t> run 5 </a:t>
            </a:r>
            <a:r>
              <a:rPr lang="en-US" sz="2800" dirty="0" err="1" smtClean="0"/>
              <a:t>msec</a:t>
            </a:r>
            <a:r>
              <a:rPr lang="en-US" sz="2800" dirty="0" smtClean="0"/>
              <a:t>/CPU burst</a:t>
            </a:r>
          </a:p>
        </p:txBody>
      </p:sp>
      <p:sp>
        <p:nvSpPr>
          <p:cNvPr id="1648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5B9A20-1E42-4B5A-82DE-A211D02C1D56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64869" name="Picture 4" descr="2-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1079500"/>
            <a:ext cx="45783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92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Kernel-level Thread Scheduling 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800" dirty="0" smtClean="0">
                <a:solidFill>
                  <a:srgbClr val="FF0000"/>
                </a:solidFill>
              </a:rPr>
              <a:t>Kernel</a:t>
            </a:r>
            <a:r>
              <a:rPr lang="en-US" sz="2800" dirty="0" smtClean="0"/>
              <a:t> picks a particular thread to run</a:t>
            </a:r>
          </a:p>
          <a:p>
            <a:r>
              <a:rPr lang="en-US" sz="2800" dirty="0" smtClean="0"/>
              <a:t>Having a thread block on I/O does not suspend the entire process</a:t>
            </a:r>
          </a:p>
          <a:p>
            <a:r>
              <a:rPr lang="en-US" sz="2800" dirty="0" smtClean="0"/>
              <a:t>Expensive thread switching</a:t>
            </a:r>
            <a:endParaRPr lang="en-US" sz="2400" dirty="0" smtClean="0"/>
          </a:p>
        </p:txBody>
      </p:sp>
      <p:sp>
        <p:nvSpPr>
          <p:cNvPr id="1658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97EFDC-0F65-4C1D-9F57-3C5C177B8877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Kernel-level Thread Scheduling 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5164428"/>
            <a:ext cx="8128000" cy="135067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/>
              <a:t>Possible scheduling of kernel-level threads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50-msec process quantum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threads run 5 </a:t>
            </a:r>
            <a:r>
              <a:rPr lang="en-US" sz="2800" dirty="0" err="1" smtClean="0"/>
              <a:t>msec</a:t>
            </a:r>
            <a:r>
              <a:rPr lang="en-US" sz="2800" dirty="0" smtClean="0"/>
              <a:t>/CPU burst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1669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193370-5657-42FC-BA70-3B8F2D0ACED7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66917" name="Picture 4" descr="2-4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992188"/>
            <a:ext cx="378460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19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patience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128000" cy="1050925"/>
          </a:xfrm>
        </p:spPr>
        <p:txBody>
          <a:bodyPr/>
          <a:lstStyle/>
          <a:p>
            <a:r>
              <a:rPr lang="en-US" dirty="0" smtClean="0"/>
              <a:t>Process: Compute and I/O-bound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69900" y="3440113"/>
            <a:ext cx="8128000" cy="307498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lvl="1" indent="-342900">
              <a:lnSpc>
                <a:spcPct val="90000"/>
              </a:lnSpc>
              <a:buFontTx/>
              <a:buChar char="•"/>
              <a:defRPr/>
            </a:pPr>
            <a:r>
              <a:rPr lang="en-US" dirty="0" smtClean="0"/>
              <a:t>a </a:t>
            </a:r>
            <a:r>
              <a:rPr lang="en-US" dirty="0"/>
              <a:t>CPU-bound </a:t>
            </a:r>
            <a:r>
              <a:rPr lang="en-US" dirty="0" smtClean="0"/>
              <a:t>process</a:t>
            </a:r>
            <a:r>
              <a:rPr lang="en-US" sz="2400" dirty="0" smtClean="0"/>
              <a:t> </a:t>
            </a:r>
            <a:r>
              <a:rPr lang="en-US" sz="1800" dirty="0" smtClean="0"/>
              <a:t>(data encryption/decryption, multimedia encoding)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Spend </a:t>
            </a:r>
            <a:r>
              <a:rPr lang="en-US" sz="2400" dirty="0" smtClean="0">
                <a:solidFill>
                  <a:srgbClr val="FF0000"/>
                </a:solidFill>
              </a:rPr>
              <a:t>most</a:t>
            </a:r>
            <a:r>
              <a:rPr lang="en-US" sz="2400" dirty="0" smtClean="0"/>
              <a:t> of the time </a:t>
            </a:r>
            <a:r>
              <a:rPr lang="en-US" sz="2400" dirty="0" smtClean="0">
                <a:solidFill>
                  <a:srgbClr val="FF0000"/>
                </a:solidFill>
              </a:rPr>
              <a:t>computing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Long</a:t>
            </a:r>
            <a:r>
              <a:rPr lang="en-US" sz="2400" dirty="0" smtClean="0"/>
              <a:t> CPU bursts =&gt; infrequent I/O waits</a:t>
            </a:r>
            <a:endParaRPr lang="en-US" sz="2400" dirty="0"/>
          </a:p>
          <a:p>
            <a:pPr>
              <a:lnSpc>
                <a:spcPct val="90000"/>
              </a:lnSpc>
              <a:defRPr/>
            </a:pPr>
            <a:r>
              <a:rPr lang="en-US" sz="2800" dirty="0" smtClean="0"/>
              <a:t>an I/O bound process </a:t>
            </a:r>
            <a:r>
              <a:rPr lang="en-US" sz="2000" dirty="0" smtClean="0"/>
              <a:t>(shell waiting for user commands)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/>
              <a:t>Spend most of the time waiting for I/O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Short</a:t>
            </a:r>
            <a:r>
              <a:rPr lang="en-US" sz="2400" dirty="0" smtClean="0"/>
              <a:t> CPU bursts </a:t>
            </a:r>
            <a:r>
              <a:rPr lang="en-US" sz="2400" dirty="0"/>
              <a:t>=&gt; </a:t>
            </a:r>
            <a:r>
              <a:rPr lang="en-US" sz="2400" dirty="0" smtClean="0"/>
              <a:t>frequent I/O waits</a:t>
            </a:r>
            <a:endParaRPr lang="en-US" sz="2400" dirty="0"/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Key factor is the </a:t>
            </a:r>
            <a:r>
              <a:rPr lang="en-US" sz="2400" b="1" dirty="0">
                <a:solidFill>
                  <a:srgbClr val="FF0000"/>
                </a:solidFill>
              </a:rPr>
              <a:t>length of CPU burst </a:t>
            </a:r>
            <a:r>
              <a:rPr lang="en-US" sz="2400" dirty="0"/>
              <a:t>not the length of the I/O </a:t>
            </a:r>
            <a:r>
              <a:rPr lang="en-US" sz="2400" dirty="0" smtClean="0"/>
              <a:t>burst</a:t>
            </a:r>
            <a:endParaRPr lang="en-US" sz="2400" dirty="0"/>
          </a:p>
        </p:txBody>
      </p:sp>
      <p:sp>
        <p:nvSpPr>
          <p:cNvPr id="1044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C03775-EF26-4B89-A70A-64B1C0FB8FA7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sz="1400" smtClean="0">
              <a:solidFill>
                <a:schemeClr val="tx1"/>
              </a:solidFill>
            </a:endParaRPr>
          </a:p>
        </p:txBody>
      </p:sp>
      <p:pic>
        <p:nvPicPr>
          <p:cNvPr id="104453" name="Picture 4" descr="C:\B\b4\JPG\foo\2-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97" y="752002"/>
            <a:ext cx="8017892" cy="268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052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Process: Compute and I/O-bound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As the CPUs get faster, processes tend to get more I/O bound: </a:t>
            </a:r>
            <a:r>
              <a:rPr lang="en-US" dirty="0" smtClean="0">
                <a:solidFill>
                  <a:srgbClr val="FF0000"/>
                </a:solidFill>
              </a:rPr>
              <a:t>WHY?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a I/O bound process is ready, it should get a chance quickly.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Increase resource utilization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771DBA-6576-46F4-8FCC-18A0CBC3CB6B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Schedule</a:t>
            </a:r>
          </a:p>
        </p:txBody>
      </p:sp>
      <p:sp>
        <p:nvSpPr>
          <p:cNvPr id="70661" name="Rectangle 5"/>
          <p:cNvSpPr>
            <a:spLocks noGrp="1" noChangeArrowheads="1"/>
          </p:cNvSpPr>
          <p:nvPr>
            <p:ph sz="quarter" idx="13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When a new process is created: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Parent or child? Both are Ready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which one to run?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When a process exits: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One of the ready processes should be run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When a process blocks: Another process has to be selected to run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Blocking may occur for: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I/O</a:t>
            </a:r>
          </a:p>
          <a:p>
            <a:pPr lvl="2">
              <a:lnSpc>
                <a:spcPct val="90000"/>
              </a:lnSpc>
            </a:pPr>
            <a:r>
              <a:rPr lang="en-US" sz="2400" dirty="0" smtClean="0"/>
              <a:t>Semaphore</a:t>
            </a:r>
          </a:p>
        </p:txBody>
      </p:sp>
      <p:sp>
        <p:nvSpPr>
          <p:cNvPr id="1064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8700" y="6489700"/>
            <a:ext cx="495300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68CD6A-8737-40CB-80E0-094A9875ACBC}" type="slidenum">
              <a:rPr 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4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0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0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70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70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70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06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706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build="p" autoUpdateAnimBg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8255</TotalTime>
  <Words>2735</Words>
  <Application>Microsoft Office PowerPoint</Application>
  <PresentationFormat>On-screen Show (4:3)</PresentationFormat>
  <Paragraphs>640</Paragraphs>
  <Slides>64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Calibri</vt:lpstr>
      <vt:lpstr>Cambria</vt:lpstr>
      <vt:lpstr>Cambria Math</vt:lpstr>
      <vt:lpstr>Helvetica</vt:lpstr>
      <vt:lpstr>Microsoft Sans Serif</vt:lpstr>
      <vt:lpstr>Times New Roman</vt:lpstr>
      <vt:lpstr>Tw Cen MT</vt:lpstr>
      <vt:lpstr>Droplet</vt:lpstr>
      <vt:lpstr>Equation</vt:lpstr>
      <vt:lpstr>Scheduling</vt:lpstr>
      <vt:lpstr>Scheduling</vt:lpstr>
      <vt:lpstr>Scheduling</vt:lpstr>
      <vt:lpstr>Importance of Scheduling</vt:lpstr>
      <vt:lpstr>Process Behavior</vt:lpstr>
      <vt:lpstr>PowerPoint Presentation</vt:lpstr>
      <vt:lpstr>Process: Compute and I/O-bound</vt:lpstr>
      <vt:lpstr>Process: Compute and I/O-bound</vt:lpstr>
      <vt:lpstr>When to Schedule</vt:lpstr>
      <vt:lpstr>When to Schedule</vt:lpstr>
      <vt:lpstr>Preemptive &amp; Non-preemptive</vt:lpstr>
      <vt:lpstr>Different Systems, Different Focuses</vt:lpstr>
      <vt:lpstr>Batch Systems</vt:lpstr>
      <vt:lpstr>Batch Systems</vt:lpstr>
      <vt:lpstr>Batch Systems</vt:lpstr>
      <vt:lpstr>First Come First Serve (FCFS)</vt:lpstr>
      <vt:lpstr>FCFS Example</vt:lpstr>
      <vt:lpstr>FCFS Example 2</vt:lpstr>
      <vt:lpstr>Advantage</vt:lpstr>
      <vt:lpstr>Problems with FCFS</vt:lpstr>
      <vt:lpstr>Convoy effect</vt:lpstr>
      <vt:lpstr>Convoy Effect</vt:lpstr>
      <vt:lpstr>Convoy Effect</vt:lpstr>
      <vt:lpstr>Convoy Effect</vt:lpstr>
      <vt:lpstr>Convoy Effect</vt:lpstr>
      <vt:lpstr>Convoy Effect</vt:lpstr>
      <vt:lpstr>Convoy Effect</vt:lpstr>
      <vt:lpstr>Convoy Effect</vt:lpstr>
      <vt:lpstr>Shortest Job First (SJF)</vt:lpstr>
      <vt:lpstr>SJF: Example</vt:lpstr>
      <vt:lpstr>Comparing to FCFS</vt:lpstr>
      <vt:lpstr>SJF is not always optimal</vt:lpstr>
      <vt:lpstr>Preemptive SJF</vt:lpstr>
      <vt:lpstr>Preemptive SJF: Same Example</vt:lpstr>
      <vt:lpstr>Problem with Preemptive SJF?</vt:lpstr>
      <vt:lpstr>Interactive System</vt:lpstr>
      <vt:lpstr>Interactive System</vt:lpstr>
      <vt:lpstr>Round Robin</vt:lpstr>
      <vt:lpstr>Implementing Round Robin</vt:lpstr>
      <vt:lpstr>RR with Time Quantum = 20</vt:lpstr>
      <vt:lpstr>RR: Choice of Time Quantum</vt:lpstr>
      <vt:lpstr>Priority Scheduling</vt:lpstr>
      <vt:lpstr>Assign Priority</vt:lpstr>
      <vt:lpstr>Example: Dynamic Priority Assignment</vt:lpstr>
      <vt:lpstr>Priority class</vt:lpstr>
      <vt:lpstr>Priority class</vt:lpstr>
      <vt:lpstr>Shortest Process Next</vt:lpstr>
      <vt:lpstr>Shortest Process Next</vt:lpstr>
      <vt:lpstr>Exponential averaging</vt:lpstr>
      <vt:lpstr>Exponential averaging</vt:lpstr>
      <vt:lpstr>Guaranteed Scheduling</vt:lpstr>
      <vt:lpstr>Lottery Scheduling</vt:lpstr>
      <vt:lpstr>Lottery Scheduling</vt:lpstr>
      <vt:lpstr>Real-Time Systems</vt:lpstr>
      <vt:lpstr>Real-Time Systems</vt:lpstr>
      <vt:lpstr>Real-Time Systems</vt:lpstr>
      <vt:lpstr>Scheduling in Real-Time Systems</vt:lpstr>
      <vt:lpstr>Scheduling in Real-Time Systems</vt:lpstr>
      <vt:lpstr>Thread scheduling</vt:lpstr>
      <vt:lpstr>User-level Thread Scheduling </vt:lpstr>
      <vt:lpstr>User-level Thread Scheduling </vt:lpstr>
      <vt:lpstr>Kernel-level Thread Scheduling </vt:lpstr>
      <vt:lpstr>Kernel-level Thread Scheduling </vt:lpstr>
      <vt:lpstr>Thanks For your patience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user</dc:creator>
  <cp:lastModifiedBy>user</cp:lastModifiedBy>
  <cp:revision>127</cp:revision>
  <dcterms:created xsi:type="dcterms:W3CDTF">2014-08-08T14:21:52Z</dcterms:created>
  <dcterms:modified xsi:type="dcterms:W3CDTF">2015-10-14T02:25:01Z</dcterms:modified>
</cp:coreProperties>
</file>