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7"/>
  </p:notesMasterIdLst>
  <p:sldIdLst>
    <p:sldId id="256" r:id="rId2"/>
    <p:sldId id="411" r:id="rId3"/>
    <p:sldId id="412" r:id="rId4"/>
    <p:sldId id="283" r:id="rId5"/>
    <p:sldId id="286" r:id="rId6"/>
    <p:sldId id="288" r:id="rId7"/>
    <p:sldId id="415" r:id="rId8"/>
    <p:sldId id="414" r:id="rId9"/>
    <p:sldId id="325" r:id="rId10"/>
    <p:sldId id="287" r:id="rId11"/>
    <p:sldId id="291" r:id="rId12"/>
    <p:sldId id="408" r:id="rId13"/>
    <p:sldId id="293" r:id="rId14"/>
    <p:sldId id="318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1" r:id="rId23"/>
    <p:sldId id="303" r:id="rId24"/>
    <p:sldId id="304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28" r:id="rId34"/>
    <p:sldId id="329" r:id="rId35"/>
    <p:sldId id="330" r:id="rId36"/>
    <p:sldId id="331" r:id="rId37"/>
    <p:sldId id="315" r:id="rId38"/>
    <p:sldId id="314" r:id="rId39"/>
    <p:sldId id="316" r:id="rId40"/>
    <p:sldId id="317" r:id="rId41"/>
    <p:sldId id="327" r:id="rId42"/>
    <p:sldId id="326" r:id="rId43"/>
    <p:sldId id="290" r:id="rId44"/>
    <p:sldId id="319" r:id="rId45"/>
    <p:sldId id="320" r:id="rId46"/>
    <p:sldId id="321" r:id="rId47"/>
    <p:sldId id="322" r:id="rId48"/>
    <p:sldId id="324" r:id="rId49"/>
    <p:sldId id="343" r:id="rId50"/>
    <p:sldId id="332" r:id="rId51"/>
    <p:sldId id="333" r:id="rId52"/>
    <p:sldId id="334" r:id="rId53"/>
    <p:sldId id="344" r:id="rId54"/>
    <p:sldId id="336" r:id="rId55"/>
    <p:sldId id="337" r:id="rId56"/>
    <p:sldId id="416" r:id="rId57"/>
    <p:sldId id="417" r:id="rId58"/>
    <p:sldId id="418" r:id="rId59"/>
    <p:sldId id="419" r:id="rId60"/>
    <p:sldId id="420" r:id="rId61"/>
    <p:sldId id="421" r:id="rId62"/>
    <p:sldId id="341" r:id="rId63"/>
    <p:sldId id="342" r:id="rId64"/>
    <p:sldId id="346" r:id="rId65"/>
    <p:sldId id="347" r:id="rId66"/>
    <p:sldId id="349" r:id="rId67"/>
    <p:sldId id="348" r:id="rId68"/>
    <p:sldId id="350" r:id="rId69"/>
    <p:sldId id="351" r:id="rId70"/>
    <p:sldId id="352" r:id="rId71"/>
    <p:sldId id="353" r:id="rId72"/>
    <p:sldId id="354" r:id="rId73"/>
    <p:sldId id="355" r:id="rId74"/>
    <p:sldId id="403" r:id="rId75"/>
    <p:sldId id="362" r:id="rId76"/>
    <p:sldId id="364" r:id="rId77"/>
    <p:sldId id="363" r:id="rId78"/>
    <p:sldId id="365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4" r:id="rId101"/>
    <p:sldId id="366" r:id="rId102"/>
    <p:sldId id="367" r:id="rId103"/>
    <p:sldId id="368" r:id="rId104"/>
    <p:sldId id="370" r:id="rId105"/>
    <p:sldId id="405" r:id="rId106"/>
    <p:sldId id="371" r:id="rId107"/>
    <p:sldId id="369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282" r:id="rId1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EE3FE-73E1-417C-A347-75CF9A24B6D9}">
  <a:tblStyle styleId="{9E9EE3FE-73E1-417C-A347-75CF9A24B6D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04F43-5022-46E9-93C2-C94D2C9DEBCB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1573E-E576-4217-9DF3-1C43856D0C31}">
      <dgm:prSet/>
      <dgm:spPr/>
      <dgm:t>
        <a:bodyPr/>
        <a:lstStyle/>
        <a:p>
          <a:pPr rtl="0"/>
          <a:r>
            <a:rPr lang="en-US" b="0" i="0" baseline="0" dirty="0" smtClean="0"/>
            <a:t>1. Initial investigation</a:t>
          </a:r>
          <a:endParaRPr lang="en-US" dirty="0"/>
        </a:p>
      </dgm:t>
    </dgm:pt>
    <dgm:pt modelId="{4B64AFCC-7C10-4222-96F9-F1293149C6D8}" type="parTrans" cxnId="{DD489944-4899-45B6-AC01-704FDC1E0007}">
      <dgm:prSet/>
      <dgm:spPr/>
      <dgm:t>
        <a:bodyPr/>
        <a:lstStyle/>
        <a:p>
          <a:endParaRPr lang="en-US"/>
        </a:p>
      </dgm:t>
    </dgm:pt>
    <dgm:pt modelId="{29FE4BD9-F23A-4950-9A7E-15518E7D10AA}" type="sibTrans" cxnId="{DD489944-4899-45B6-AC01-704FDC1E0007}">
      <dgm:prSet/>
      <dgm:spPr/>
      <dgm:t>
        <a:bodyPr/>
        <a:lstStyle/>
        <a:p>
          <a:endParaRPr lang="en-US"/>
        </a:p>
      </dgm:t>
    </dgm:pt>
    <dgm:pt modelId="{4EB7FDA8-B800-44C4-9B96-29B384463441}">
      <dgm:prSet/>
      <dgm:spPr/>
      <dgm:t>
        <a:bodyPr/>
        <a:lstStyle/>
        <a:p>
          <a:pPr rtl="0"/>
          <a:r>
            <a:rPr lang="en-US" b="0" i="0" baseline="0" dirty="0" smtClean="0"/>
            <a:t>2. Feasibility Study</a:t>
          </a:r>
          <a:endParaRPr lang="en-US" dirty="0"/>
        </a:p>
      </dgm:t>
    </dgm:pt>
    <dgm:pt modelId="{0F6CC8A8-64D1-4977-A545-AA44BA1D7CE9}" type="parTrans" cxnId="{D42D7663-DAC6-40D0-9D82-0732E1A1084B}">
      <dgm:prSet/>
      <dgm:spPr/>
      <dgm:t>
        <a:bodyPr/>
        <a:lstStyle/>
        <a:p>
          <a:endParaRPr lang="en-US"/>
        </a:p>
      </dgm:t>
    </dgm:pt>
    <dgm:pt modelId="{F4590079-2C0A-4B7E-837F-6C779F808733}" type="sibTrans" cxnId="{D42D7663-DAC6-40D0-9D82-0732E1A1084B}">
      <dgm:prSet/>
      <dgm:spPr/>
      <dgm:t>
        <a:bodyPr/>
        <a:lstStyle/>
        <a:p>
          <a:endParaRPr lang="en-US"/>
        </a:p>
      </dgm:t>
    </dgm:pt>
    <dgm:pt modelId="{49CFB22A-A08F-4D22-BE5D-EF9F2DB5DA82}">
      <dgm:prSet/>
      <dgm:spPr/>
      <dgm:t>
        <a:bodyPr/>
        <a:lstStyle/>
        <a:p>
          <a:pPr rtl="0"/>
          <a:r>
            <a:rPr lang="en-US" b="0" i="0" baseline="0" dirty="0" smtClean="0"/>
            <a:t>3. Analysis</a:t>
          </a:r>
          <a:endParaRPr lang="en-US" dirty="0"/>
        </a:p>
      </dgm:t>
    </dgm:pt>
    <dgm:pt modelId="{16EFA6AF-417B-4983-900C-8BD9689F27F2}" type="parTrans" cxnId="{7E193B9C-956B-442F-81DF-7D97D25F6889}">
      <dgm:prSet/>
      <dgm:spPr/>
      <dgm:t>
        <a:bodyPr/>
        <a:lstStyle/>
        <a:p>
          <a:endParaRPr lang="en-US"/>
        </a:p>
      </dgm:t>
    </dgm:pt>
    <dgm:pt modelId="{5441E904-CC41-424A-8EEE-D6D77714CDD1}" type="sibTrans" cxnId="{7E193B9C-956B-442F-81DF-7D97D25F6889}">
      <dgm:prSet/>
      <dgm:spPr/>
      <dgm:t>
        <a:bodyPr/>
        <a:lstStyle/>
        <a:p>
          <a:endParaRPr lang="en-US"/>
        </a:p>
      </dgm:t>
    </dgm:pt>
    <dgm:pt modelId="{99F33D70-1715-4A22-AC46-0FD6A3B63AF8}">
      <dgm:prSet/>
      <dgm:spPr/>
      <dgm:t>
        <a:bodyPr/>
        <a:lstStyle/>
        <a:p>
          <a:pPr rtl="0"/>
          <a:r>
            <a:rPr lang="en-US" b="0" i="0" baseline="0" dirty="0" smtClean="0"/>
            <a:t>4. Design</a:t>
          </a:r>
          <a:endParaRPr lang="en-US" dirty="0"/>
        </a:p>
      </dgm:t>
    </dgm:pt>
    <dgm:pt modelId="{6F10438A-27B4-4BA0-84CC-7B127AA501D6}" type="parTrans" cxnId="{E8AF8251-C8BD-4BFD-A9F8-1022918C5452}">
      <dgm:prSet/>
      <dgm:spPr/>
      <dgm:t>
        <a:bodyPr/>
        <a:lstStyle/>
        <a:p>
          <a:endParaRPr lang="en-US"/>
        </a:p>
      </dgm:t>
    </dgm:pt>
    <dgm:pt modelId="{901D8E3A-EB6B-4415-90E1-6B20DADD5A52}" type="sibTrans" cxnId="{E8AF8251-C8BD-4BFD-A9F8-1022918C5452}">
      <dgm:prSet/>
      <dgm:spPr/>
      <dgm:t>
        <a:bodyPr/>
        <a:lstStyle/>
        <a:p>
          <a:endParaRPr lang="en-US"/>
        </a:p>
      </dgm:t>
    </dgm:pt>
    <dgm:pt modelId="{4737C5DC-0B60-4A34-AE22-B40FEE7D9768}">
      <dgm:prSet/>
      <dgm:spPr/>
      <dgm:t>
        <a:bodyPr/>
        <a:lstStyle/>
        <a:p>
          <a:pPr rtl="0"/>
          <a:r>
            <a:rPr lang="en-US" b="0" i="0" baseline="0" dirty="0" smtClean="0"/>
            <a:t>5. Implementation</a:t>
          </a:r>
          <a:endParaRPr lang="en-US" dirty="0"/>
        </a:p>
      </dgm:t>
    </dgm:pt>
    <dgm:pt modelId="{88059995-8A37-4042-BA3E-C74141AF4A2B}" type="parTrans" cxnId="{0D4C6370-1BEA-47ED-B122-F52DA5A0A480}">
      <dgm:prSet/>
      <dgm:spPr/>
      <dgm:t>
        <a:bodyPr/>
        <a:lstStyle/>
        <a:p>
          <a:endParaRPr lang="en-US"/>
        </a:p>
      </dgm:t>
    </dgm:pt>
    <dgm:pt modelId="{7B0D8FC3-5C8B-45C4-8170-F6E92E256092}" type="sibTrans" cxnId="{0D4C6370-1BEA-47ED-B122-F52DA5A0A480}">
      <dgm:prSet/>
      <dgm:spPr/>
      <dgm:t>
        <a:bodyPr/>
        <a:lstStyle/>
        <a:p>
          <a:endParaRPr lang="en-US"/>
        </a:p>
      </dgm:t>
    </dgm:pt>
    <dgm:pt modelId="{F6A80C87-4A66-47E8-9CC2-73DA55E95106}">
      <dgm:prSet/>
      <dgm:spPr/>
      <dgm:t>
        <a:bodyPr/>
        <a:lstStyle/>
        <a:p>
          <a:pPr rtl="0"/>
          <a:r>
            <a:rPr lang="en-US" b="0" i="0" baseline="0" dirty="0" smtClean="0"/>
            <a:t>6. Post–Implementation &amp; Maintenance</a:t>
          </a:r>
          <a:endParaRPr lang="en-US" b="0" i="0" baseline="0" dirty="0"/>
        </a:p>
      </dgm:t>
    </dgm:pt>
    <dgm:pt modelId="{FBCD46A8-DF92-49FD-ADA3-680F90C31A2E}" type="parTrans" cxnId="{DF3995C7-566C-4678-BB06-09DB73845649}">
      <dgm:prSet/>
      <dgm:spPr/>
      <dgm:t>
        <a:bodyPr/>
        <a:lstStyle/>
        <a:p>
          <a:endParaRPr lang="en-US"/>
        </a:p>
      </dgm:t>
    </dgm:pt>
    <dgm:pt modelId="{F1706219-6B27-41E2-8CB9-ADDC995DED1A}" type="sibTrans" cxnId="{DF3995C7-566C-4678-BB06-09DB73845649}">
      <dgm:prSet/>
      <dgm:spPr/>
      <dgm:t>
        <a:bodyPr/>
        <a:lstStyle/>
        <a:p>
          <a:endParaRPr lang="en-US"/>
        </a:p>
      </dgm:t>
    </dgm:pt>
    <dgm:pt modelId="{897C963C-6F6E-4FCF-8391-E205947ADCF5}" type="pres">
      <dgm:prSet presAssocID="{5E404F43-5022-46E9-93C2-C94D2C9DEBC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F18C40-A5FF-4F88-9B41-035DB169E509}" type="pres">
      <dgm:prSet presAssocID="{3321573E-E576-4217-9DF3-1C43856D0C31}" presName="circ1" presStyleLbl="vennNode1" presStyleIdx="0" presStyleCnt="6"/>
      <dgm:spPr/>
    </dgm:pt>
    <dgm:pt modelId="{CCDF3CCD-86CD-49B2-AB77-E1A34AB5E951}" type="pres">
      <dgm:prSet presAssocID="{3321573E-E576-4217-9DF3-1C43856D0C3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9149E-E263-410B-993E-7EB646C7B42E}" type="pres">
      <dgm:prSet presAssocID="{4EB7FDA8-B800-44C4-9B96-29B384463441}" presName="circ2" presStyleLbl="vennNode1" presStyleIdx="1" presStyleCnt="6"/>
      <dgm:spPr/>
    </dgm:pt>
    <dgm:pt modelId="{C7BF132C-7080-4A46-A853-DB0F1B571EB0}" type="pres">
      <dgm:prSet presAssocID="{4EB7FDA8-B800-44C4-9B96-29B38446344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B7039-317D-46C3-8FB2-58F068EB8D48}" type="pres">
      <dgm:prSet presAssocID="{49CFB22A-A08F-4D22-BE5D-EF9F2DB5DA82}" presName="circ3" presStyleLbl="vennNode1" presStyleIdx="2" presStyleCnt="6"/>
      <dgm:spPr/>
    </dgm:pt>
    <dgm:pt modelId="{41D4B82D-C929-488C-BA9E-BC6D46D4CF82}" type="pres">
      <dgm:prSet presAssocID="{49CFB22A-A08F-4D22-BE5D-EF9F2DB5DA8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C0A8E-6EDE-4915-BF65-1C29222B1126}" type="pres">
      <dgm:prSet presAssocID="{99F33D70-1715-4A22-AC46-0FD6A3B63AF8}" presName="circ4" presStyleLbl="vennNode1" presStyleIdx="3" presStyleCnt="6"/>
      <dgm:spPr/>
    </dgm:pt>
    <dgm:pt modelId="{3281D95A-1D6D-49D6-B9DE-E74C8B561467}" type="pres">
      <dgm:prSet presAssocID="{99F33D70-1715-4A22-AC46-0FD6A3B63AF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E95F1-D8DA-480B-B69C-ADB9E8AF5F7D}" type="pres">
      <dgm:prSet presAssocID="{4737C5DC-0B60-4A34-AE22-B40FEE7D9768}" presName="circ5" presStyleLbl="vennNode1" presStyleIdx="4" presStyleCnt="6"/>
      <dgm:spPr/>
    </dgm:pt>
    <dgm:pt modelId="{23DD9772-1E07-40A9-B66D-DE71AD28719E}" type="pres">
      <dgm:prSet presAssocID="{4737C5DC-0B60-4A34-AE22-B40FEE7D976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37449-26E6-4D46-99A7-D2EEED20D6FB}" type="pres">
      <dgm:prSet presAssocID="{F6A80C87-4A66-47E8-9CC2-73DA55E95106}" presName="circ6" presStyleLbl="vennNode1" presStyleIdx="5" presStyleCnt="6"/>
      <dgm:spPr/>
    </dgm:pt>
    <dgm:pt modelId="{AA740C88-A173-4216-B945-CD814138CF4D}" type="pres">
      <dgm:prSet presAssocID="{F6A80C87-4A66-47E8-9CC2-73DA55E95106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E51AEF-9272-4EF3-A9F4-036A3E007478}" type="presOf" srcId="{49CFB22A-A08F-4D22-BE5D-EF9F2DB5DA82}" destId="{41D4B82D-C929-488C-BA9E-BC6D46D4CF82}" srcOrd="0" destOrd="0" presId="urn:microsoft.com/office/officeart/2005/8/layout/venn1"/>
    <dgm:cxn modelId="{DD489944-4899-45B6-AC01-704FDC1E0007}" srcId="{5E404F43-5022-46E9-93C2-C94D2C9DEBCB}" destId="{3321573E-E576-4217-9DF3-1C43856D0C31}" srcOrd="0" destOrd="0" parTransId="{4B64AFCC-7C10-4222-96F9-F1293149C6D8}" sibTransId="{29FE4BD9-F23A-4950-9A7E-15518E7D10AA}"/>
    <dgm:cxn modelId="{7FDCA9DB-30C1-400D-943C-8E1AA22FDA38}" type="presOf" srcId="{99F33D70-1715-4A22-AC46-0FD6A3B63AF8}" destId="{3281D95A-1D6D-49D6-B9DE-E74C8B561467}" srcOrd="0" destOrd="0" presId="urn:microsoft.com/office/officeart/2005/8/layout/venn1"/>
    <dgm:cxn modelId="{B798F9A6-608D-4D46-803E-7C0314F1080A}" type="presOf" srcId="{4737C5DC-0B60-4A34-AE22-B40FEE7D9768}" destId="{23DD9772-1E07-40A9-B66D-DE71AD28719E}" srcOrd="0" destOrd="0" presId="urn:microsoft.com/office/officeart/2005/8/layout/venn1"/>
    <dgm:cxn modelId="{A68B88F3-87BF-40CE-836A-0F39751E6492}" type="presOf" srcId="{5E404F43-5022-46E9-93C2-C94D2C9DEBCB}" destId="{897C963C-6F6E-4FCF-8391-E205947ADCF5}" srcOrd="0" destOrd="0" presId="urn:microsoft.com/office/officeart/2005/8/layout/venn1"/>
    <dgm:cxn modelId="{EEEB633E-5FEA-448E-B400-12ADB3A43162}" type="presOf" srcId="{4EB7FDA8-B800-44C4-9B96-29B384463441}" destId="{C7BF132C-7080-4A46-A853-DB0F1B571EB0}" srcOrd="0" destOrd="0" presId="urn:microsoft.com/office/officeart/2005/8/layout/venn1"/>
    <dgm:cxn modelId="{DF3995C7-566C-4678-BB06-09DB73845649}" srcId="{5E404F43-5022-46E9-93C2-C94D2C9DEBCB}" destId="{F6A80C87-4A66-47E8-9CC2-73DA55E95106}" srcOrd="5" destOrd="0" parTransId="{FBCD46A8-DF92-49FD-ADA3-680F90C31A2E}" sibTransId="{F1706219-6B27-41E2-8CB9-ADDC995DED1A}"/>
    <dgm:cxn modelId="{D42D7663-DAC6-40D0-9D82-0732E1A1084B}" srcId="{5E404F43-5022-46E9-93C2-C94D2C9DEBCB}" destId="{4EB7FDA8-B800-44C4-9B96-29B384463441}" srcOrd="1" destOrd="0" parTransId="{0F6CC8A8-64D1-4977-A545-AA44BA1D7CE9}" sibTransId="{F4590079-2C0A-4B7E-837F-6C779F808733}"/>
    <dgm:cxn modelId="{A698C8CA-46C3-4F2D-90FB-0498AD26A57B}" type="presOf" srcId="{F6A80C87-4A66-47E8-9CC2-73DA55E95106}" destId="{AA740C88-A173-4216-B945-CD814138CF4D}" srcOrd="0" destOrd="0" presId="urn:microsoft.com/office/officeart/2005/8/layout/venn1"/>
    <dgm:cxn modelId="{0D4C6370-1BEA-47ED-B122-F52DA5A0A480}" srcId="{5E404F43-5022-46E9-93C2-C94D2C9DEBCB}" destId="{4737C5DC-0B60-4A34-AE22-B40FEE7D9768}" srcOrd="4" destOrd="0" parTransId="{88059995-8A37-4042-BA3E-C74141AF4A2B}" sibTransId="{7B0D8FC3-5C8B-45C4-8170-F6E92E256092}"/>
    <dgm:cxn modelId="{7E193B9C-956B-442F-81DF-7D97D25F6889}" srcId="{5E404F43-5022-46E9-93C2-C94D2C9DEBCB}" destId="{49CFB22A-A08F-4D22-BE5D-EF9F2DB5DA82}" srcOrd="2" destOrd="0" parTransId="{16EFA6AF-417B-4983-900C-8BD9689F27F2}" sibTransId="{5441E904-CC41-424A-8EEE-D6D77714CDD1}"/>
    <dgm:cxn modelId="{627BD8F8-3535-44F8-A1A7-5DF53CDF8235}" type="presOf" srcId="{3321573E-E576-4217-9DF3-1C43856D0C31}" destId="{CCDF3CCD-86CD-49B2-AB77-E1A34AB5E951}" srcOrd="0" destOrd="0" presId="urn:microsoft.com/office/officeart/2005/8/layout/venn1"/>
    <dgm:cxn modelId="{E8AF8251-C8BD-4BFD-A9F8-1022918C5452}" srcId="{5E404F43-5022-46E9-93C2-C94D2C9DEBCB}" destId="{99F33D70-1715-4A22-AC46-0FD6A3B63AF8}" srcOrd="3" destOrd="0" parTransId="{6F10438A-27B4-4BA0-84CC-7B127AA501D6}" sibTransId="{901D8E3A-EB6B-4415-90E1-6B20DADD5A52}"/>
    <dgm:cxn modelId="{4A754B24-A838-4632-B61E-B7ED128A7D5A}" type="presParOf" srcId="{897C963C-6F6E-4FCF-8391-E205947ADCF5}" destId="{08F18C40-A5FF-4F88-9B41-035DB169E509}" srcOrd="0" destOrd="0" presId="urn:microsoft.com/office/officeart/2005/8/layout/venn1"/>
    <dgm:cxn modelId="{BC2EA6AD-F8F2-4938-B6D7-1D5E76F337B2}" type="presParOf" srcId="{897C963C-6F6E-4FCF-8391-E205947ADCF5}" destId="{CCDF3CCD-86CD-49B2-AB77-E1A34AB5E951}" srcOrd="1" destOrd="0" presId="urn:microsoft.com/office/officeart/2005/8/layout/venn1"/>
    <dgm:cxn modelId="{A1A80033-1F6C-4B37-A9DF-400868299D96}" type="presParOf" srcId="{897C963C-6F6E-4FCF-8391-E205947ADCF5}" destId="{B8C9149E-E263-410B-993E-7EB646C7B42E}" srcOrd="2" destOrd="0" presId="urn:microsoft.com/office/officeart/2005/8/layout/venn1"/>
    <dgm:cxn modelId="{70444752-BA45-40C7-8223-CDE5A87484F3}" type="presParOf" srcId="{897C963C-6F6E-4FCF-8391-E205947ADCF5}" destId="{C7BF132C-7080-4A46-A853-DB0F1B571EB0}" srcOrd="3" destOrd="0" presId="urn:microsoft.com/office/officeart/2005/8/layout/venn1"/>
    <dgm:cxn modelId="{9F1E0E6C-722B-48FD-A112-DE4DD3C960EE}" type="presParOf" srcId="{897C963C-6F6E-4FCF-8391-E205947ADCF5}" destId="{D80B7039-317D-46C3-8FB2-58F068EB8D48}" srcOrd="4" destOrd="0" presId="urn:microsoft.com/office/officeart/2005/8/layout/venn1"/>
    <dgm:cxn modelId="{39A154F5-90D1-41F7-9DF6-438C001E839F}" type="presParOf" srcId="{897C963C-6F6E-4FCF-8391-E205947ADCF5}" destId="{41D4B82D-C929-488C-BA9E-BC6D46D4CF82}" srcOrd="5" destOrd="0" presId="urn:microsoft.com/office/officeart/2005/8/layout/venn1"/>
    <dgm:cxn modelId="{F288B2AA-844C-4CBE-8BDF-621180C2B63E}" type="presParOf" srcId="{897C963C-6F6E-4FCF-8391-E205947ADCF5}" destId="{A88C0A8E-6EDE-4915-BF65-1C29222B1126}" srcOrd="6" destOrd="0" presId="urn:microsoft.com/office/officeart/2005/8/layout/venn1"/>
    <dgm:cxn modelId="{7218EB31-2CEE-44B4-BAD9-15C0B81BDF69}" type="presParOf" srcId="{897C963C-6F6E-4FCF-8391-E205947ADCF5}" destId="{3281D95A-1D6D-49D6-B9DE-E74C8B561467}" srcOrd="7" destOrd="0" presId="urn:microsoft.com/office/officeart/2005/8/layout/venn1"/>
    <dgm:cxn modelId="{A9DCB77B-123C-4F40-8B33-F6910227AD6F}" type="presParOf" srcId="{897C963C-6F6E-4FCF-8391-E205947ADCF5}" destId="{348E95F1-D8DA-480B-B69C-ADB9E8AF5F7D}" srcOrd="8" destOrd="0" presId="urn:microsoft.com/office/officeart/2005/8/layout/venn1"/>
    <dgm:cxn modelId="{BA005662-CEC1-4F3A-90C7-98211872415D}" type="presParOf" srcId="{897C963C-6F6E-4FCF-8391-E205947ADCF5}" destId="{23DD9772-1E07-40A9-B66D-DE71AD28719E}" srcOrd="9" destOrd="0" presId="urn:microsoft.com/office/officeart/2005/8/layout/venn1"/>
    <dgm:cxn modelId="{BA0C8CBA-5BD6-4300-9D48-DB1DEF8EC563}" type="presParOf" srcId="{897C963C-6F6E-4FCF-8391-E205947ADCF5}" destId="{AA637449-26E6-4D46-99A7-D2EEED20D6FB}" srcOrd="10" destOrd="0" presId="urn:microsoft.com/office/officeart/2005/8/layout/venn1"/>
    <dgm:cxn modelId="{7707119D-EB19-460E-AC8A-298762BEB347}" type="presParOf" srcId="{897C963C-6F6E-4FCF-8391-E205947ADCF5}" destId="{AA740C88-A173-4216-B945-CD814138CF4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18C40-A5FF-4F88-9B41-035DB169E509}">
      <dsp:nvSpPr>
        <dsp:cNvPr id="0" name=""/>
        <dsp:cNvSpPr/>
      </dsp:nvSpPr>
      <dsp:spPr>
        <a:xfrm>
          <a:off x="2782747" y="964768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DF3CCD-86CD-49B2-AB77-E1A34AB5E951}">
      <dsp:nvSpPr>
        <dsp:cNvPr id="0" name=""/>
        <dsp:cNvSpPr/>
      </dsp:nvSpPr>
      <dsp:spPr>
        <a:xfrm>
          <a:off x="2621184" y="0"/>
          <a:ext cx="1615630" cy="880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1. Initial investigation</a:t>
          </a:r>
          <a:endParaRPr lang="en-US" sz="1700" kern="1200" dirty="0"/>
        </a:p>
      </dsp:txBody>
      <dsp:txXfrm>
        <a:off x="2621184" y="0"/>
        <a:ext cx="1615630" cy="880110"/>
      </dsp:txXfrm>
    </dsp:sp>
    <dsp:sp modelId="{B8C9149E-E263-410B-993E-7EB646C7B42E}">
      <dsp:nvSpPr>
        <dsp:cNvPr id="0" name=""/>
        <dsp:cNvSpPr/>
      </dsp:nvSpPr>
      <dsp:spPr>
        <a:xfrm>
          <a:off x="3202273" y="1207008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BF132C-7080-4A46-A853-DB0F1B571EB0}">
      <dsp:nvSpPr>
        <dsp:cNvPr id="0" name=""/>
        <dsp:cNvSpPr/>
      </dsp:nvSpPr>
      <dsp:spPr>
        <a:xfrm>
          <a:off x="4590638" y="838199"/>
          <a:ext cx="1531079" cy="9639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2. Feasibility Study</a:t>
          </a:r>
          <a:endParaRPr lang="en-US" sz="1700" kern="1200" dirty="0"/>
        </a:p>
      </dsp:txBody>
      <dsp:txXfrm>
        <a:off x="4590638" y="838199"/>
        <a:ext cx="1531079" cy="963930"/>
      </dsp:txXfrm>
    </dsp:sp>
    <dsp:sp modelId="{D80B7039-317D-46C3-8FB2-58F068EB8D48}">
      <dsp:nvSpPr>
        <dsp:cNvPr id="0" name=""/>
        <dsp:cNvSpPr/>
      </dsp:nvSpPr>
      <dsp:spPr>
        <a:xfrm>
          <a:off x="3202273" y="1691487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D4B82D-C929-488C-BA9E-BC6D46D4CF82}">
      <dsp:nvSpPr>
        <dsp:cNvPr id="0" name=""/>
        <dsp:cNvSpPr/>
      </dsp:nvSpPr>
      <dsp:spPr>
        <a:xfrm>
          <a:off x="4590638" y="2275713"/>
          <a:ext cx="1531079" cy="107708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3. Analysis</a:t>
          </a:r>
          <a:endParaRPr lang="en-US" sz="1700" kern="1200" dirty="0"/>
        </a:p>
      </dsp:txBody>
      <dsp:txXfrm>
        <a:off x="4590638" y="2275713"/>
        <a:ext cx="1531079" cy="1077087"/>
      </dsp:txXfrm>
    </dsp:sp>
    <dsp:sp modelId="{A88C0A8E-6EDE-4915-BF65-1C29222B1126}">
      <dsp:nvSpPr>
        <dsp:cNvPr id="0" name=""/>
        <dsp:cNvSpPr/>
      </dsp:nvSpPr>
      <dsp:spPr>
        <a:xfrm>
          <a:off x="2782747" y="1934146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81D95A-1D6D-49D6-B9DE-E74C8B561467}">
      <dsp:nvSpPr>
        <dsp:cNvPr id="0" name=""/>
        <dsp:cNvSpPr/>
      </dsp:nvSpPr>
      <dsp:spPr>
        <a:xfrm>
          <a:off x="2621184" y="3310890"/>
          <a:ext cx="1615630" cy="880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4. Design</a:t>
          </a:r>
          <a:endParaRPr lang="en-US" sz="1700" kern="1200" dirty="0"/>
        </a:p>
      </dsp:txBody>
      <dsp:txXfrm>
        <a:off x="2621184" y="3310890"/>
        <a:ext cx="1615630" cy="880110"/>
      </dsp:txXfrm>
    </dsp:sp>
    <dsp:sp modelId="{348E95F1-D8DA-480B-B69C-ADB9E8AF5F7D}">
      <dsp:nvSpPr>
        <dsp:cNvPr id="0" name=""/>
        <dsp:cNvSpPr/>
      </dsp:nvSpPr>
      <dsp:spPr>
        <a:xfrm>
          <a:off x="2363222" y="1691487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DD9772-1E07-40A9-B66D-DE71AD28719E}">
      <dsp:nvSpPr>
        <dsp:cNvPr id="0" name=""/>
        <dsp:cNvSpPr/>
      </dsp:nvSpPr>
      <dsp:spPr>
        <a:xfrm>
          <a:off x="736282" y="2275713"/>
          <a:ext cx="1531079" cy="107708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5. Implementation</a:t>
          </a:r>
          <a:endParaRPr lang="en-US" sz="1700" kern="1200" dirty="0"/>
        </a:p>
      </dsp:txBody>
      <dsp:txXfrm>
        <a:off x="736282" y="2275713"/>
        <a:ext cx="1531079" cy="1077087"/>
      </dsp:txXfrm>
    </dsp:sp>
    <dsp:sp modelId="{AA637449-26E6-4D46-99A7-D2EEED20D6FB}">
      <dsp:nvSpPr>
        <dsp:cNvPr id="0" name=""/>
        <dsp:cNvSpPr/>
      </dsp:nvSpPr>
      <dsp:spPr>
        <a:xfrm>
          <a:off x="2363222" y="1207008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740C88-A173-4216-B945-CD814138CF4D}">
      <dsp:nvSpPr>
        <dsp:cNvPr id="0" name=""/>
        <dsp:cNvSpPr/>
      </dsp:nvSpPr>
      <dsp:spPr>
        <a:xfrm>
          <a:off x="736282" y="838199"/>
          <a:ext cx="1531079" cy="107708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6. Post–Implementation &amp; Maintenance</a:t>
          </a:r>
          <a:endParaRPr lang="en-US" sz="1700" b="0" i="0" kern="1200" baseline="0" dirty="0"/>
        </a:p>
      </dsp:txBody>
      <dsp:txXfrm>
        <a:off x="736282" y="838199"/>
        <a:ext cx="1531079" cy="1077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972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9" name="Shape 1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668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5425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7678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7488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139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6217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397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450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1951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70439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Shape 2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0" name="Shape 2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7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654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17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77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301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576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065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3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2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Shape 1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3" name="Shape 1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210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834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08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0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604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713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84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619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63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81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1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365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82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40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80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6209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7401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206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89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97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92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4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48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067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131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10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5784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793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708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345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5" name="Shape 1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44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4714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82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444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979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368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288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330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110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9317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4822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618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3260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89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028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556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800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1669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301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1111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31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1522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5468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5469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50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71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344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6890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9887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5" name="Shape 1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8042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4293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268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582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671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0716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5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6172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3803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415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008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94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995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4754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40871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5726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040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86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069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5937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0080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672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3945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9875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075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928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6474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781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1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1" name="Shape 11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" name="Shape 14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" name="Shape 19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21" name="Shape 21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2" name="Shape 2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5" name="Shape 25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6" name="Shape 2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" name="Shape 27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3" name="Shape 33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4" name="Shape 3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5" name="Shape 3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6" name="Shape 36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7" name="Shape 37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Shape 40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1" name="Shape 41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2" name="Shape 42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4" name="Shape 44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5" name="Shape 4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2" name="Shape 52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3" name="Shape 53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4" name="Shape 54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7" name="Shape 77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8" name="Shape 78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86" name="Shape 86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7" name="Shape 87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8" name="Shape 88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89" name="Shape 89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0" name="Shape 90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96" name="Shape 96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99" name="Shape 99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0" name="Shape 100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1" name="Shape 101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4" name="Shape 104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5" name="Shape 105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6" name="Shape 106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7" name="Shape 107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0" name="Shape 110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1" name="Shape 111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2" name="Shape 112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" name="Shape 118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19" name="Shape 119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0" name="Shape 120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" name="Shape 121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2" name="Shape 122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3" name="Shape 123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5" name="Shape 125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6" name="Shape 126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7" name="Shape 127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8" name="Shape 128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9" name="Shape 129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0" name="Shape 130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1" name="Shape 131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37" name="Shape 137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38" name="Shape 138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39" name="Shape 139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0" name="Shape 140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2" name="Shape 162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3" name="Shape 163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1" name="Shape 171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80" name="Shape 180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4" name="Shape 184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Shape 894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895" name="Shape 895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896" name="Shape 896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7" name="Shape 897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898" name="Shape 898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899" name="Shape 899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03" name="Shape 903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904" name="Shape 904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05" name="Shape 905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906" name="Shape 90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13" name="Shape 913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914" name="Shape 914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16" name="Shape 916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917" name="Shape 917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18" name="Shape 918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919" name="Shape 919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23" name="Shape 923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24" name="Shape 924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925" name="Shape 925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926" name="Shape 926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28" name="Shape 928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929" name="Shape 929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32" name="Shape 932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933" name="Shape 93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36" name="Shape 936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937" name="Shape 937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38" name="Shape 938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939" name="Shape 93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42" name="Shape 942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43" name="Shape 943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50" name="Shape 950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951" name="Shape 951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952" name="Shape 952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59" name="Shape 959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61" name="Shape 961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962" name="Shape 962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63" name="Shape 963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70" name="Shape 970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71" name="Shape 971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972" name="Shape 972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74" name="Shape 974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975" name="Shape 975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976" name="Shape 976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99" name="Shape 999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000" name="Shape 1000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08" name="Shape 1008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09" name="Shape 1009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010" name="Shape 1010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011" name="Shape 1011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2" name="Shape 1012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34" name="Shape 1034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035" name="Shape 103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43" name="Shape 1043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44" name="Shape 1044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45" name="Shape 104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>
              <a:spcBef>
                <a:spcPts val="0"/>
              </a:spcBef>
              <a:buClr>
                <a:srgbClr val="6FA8DC"/>
              </a:buClr>
              <a:defRPr/>
            </a:lvl2pPr>
            <a:lvl3pPr>
              <a:spcBef>
                <a:spcPts val="0"/>
              </a:spcBef>
              <a:buClr>
                <a:srgbClr val="6FA8DC"/>
              </a:buClr>
              <a:defRPr/>
            </a:lvl3pPr>
            <a:lvl4pPr>
              <a:spcBef>
                <a:spcPts val="0"/>
              </a:spcBef>
              <a:buClr>
                <a:srgbClr val="6FA8DC"/>
              </a:buClr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86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87" name="Shape 187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" name="Shape 190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" name="Shape 195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" name="Shape 197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198" name="Shape 19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6" name="Shape 201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02" name="Shape 20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" name="Shape 209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210" name="Shape 210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8" name="Shape 212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213" name="Shape 213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" name="Shape 216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10" name="Shape 217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218" name="Shape 218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" name="Shape 220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221" name="Shape 221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228" name="Shape 228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" name="Shape 229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" name="Shape 253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254" name="Shape 254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5" name="Shape 25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4" name="Shape 262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15" name="Shape 263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16" name="Shape 264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265" name="Shape 265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6" name="Shape 266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7" name="Shape 267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8" name="Shape 268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9" name="Shape 269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0" name="Shape 270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1" name="Shape 271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272" name="Shape 272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7" name="Shape 275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276" name="Shape 276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7" name="Shape 277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9" name="Shape 279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" name="Shape 280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281" name="Shape 281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9" name="Shape 282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283" name="Shape 283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4" name="Shape 284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5" name="Shape 285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" name="Shape 286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287" name="Shape 287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8" name="Shape 288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9" name="Shape 289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0" name="Shape 290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1" name="Shape 291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2" name="Shape 292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3" name="Shape 293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" name="Shape 294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295" name="Shape 295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6" name="Shape 296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" name="Shape 297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298" name="Shape 298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9" name="Shape 299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0" name="Shape 300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" name="Shape 301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24" name="Shape 302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03" name="Shape 303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4" name="Shape 304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" name="Shape 305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306" name="Shape 306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7" name="Shape 307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8" name="Shape 308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9" name="Shape 309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0" name="Shape 310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1" name="Shape 311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2" name="Shape 312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13" name="Shape 313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26" name="Shape 314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315" name="Shape 315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6" name="Shape 316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7" name="Shape 317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8" name="Shape 318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9" name="Shape 319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0" name="Shape 320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1" name="Shape 321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2" name="Shape 322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3" name="Shape 323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4" name="Shape 324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5" name="Shape 325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6" name="Shape 326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7" name="Shape 327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8" name="Shape 328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9" name="Shape 329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0" name="Shape 330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1" name="Shape 331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2" name="Shape 332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3" name="Shape 333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6" name="Shape 336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7" name="Shape 337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" name="Shape 338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339" name="Shape 339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0" name="Shape 340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1" name="Shape 341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2" name="Shape 342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3" name="Shape 343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4" name="Shape 344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5" name="Shape 345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6" name="Shape 346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8" name="Shape 347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55" name="Shape 355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9" name="Shape 356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0" name="Shape 360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0850" y="4861322"/>
            <a:ext cx="800100" cy="17978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EDEE3AF5-69CB-4C05-8B6D-F3246E5D27B4}" type="datetimeFigureOut">
              <a:rPr lang="en-US"/>
              <a:pPr>
                <a:defRPr/>
              </a:pPr>
              <a:t>9/26/2019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861322"/>
            <a:ext cx="5886450" cy="17978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88331-A214-474F-8C43-E72DC5EA76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529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6610" y="0"/>
            <a:ext cx="3885009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441751" y="171450"/>
            <a:ext cx="3514725" cy="48006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2400300"/>
            <a:ext cx="2949178" cy="131445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5256608" cy="5143499"/>
          </a:xfrm>
        </p:spPr>
        <p:txBody>
          <a:bodyPr tIns="342900" rtlCol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3771900"/>
            <a:ext cx="2949178" cy="103098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33684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1" r:id="rId5"/>
    <p:sldLayoutId id="2147483662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ctrTitle"/>
          </p:nvPr>
        </p:nvSpPr>
        <p:spPr>
          <a:xfrm>
            <a:off x="990600" y="438150"/>
            <a:ext cx="7498799" cy="276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000" dirty="0" smtClean="0"/>
              <a:t>System Analysis and Design</a:t>
            </a:r>
            <a:br>
              <a:rPr lang="en" sz="4000" dirty="0" smtClean="0"/>
            </a:br>
            <a:r>
              <a:rPr lang="en" sz="4000" dirty="0" smtClean="0"/>
              <a:t>CSI 311</a:t>
            </a:r>
            <a:endParaRPr lang="en" sz="4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Initial Investigation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733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Take the proposal from client.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Identify the problem.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Get information about the problem.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Get information from existing solution.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Problem definition and project initiation.</a:t>
            </a:r>
          </a:p>
          <a:p>
            <a:pPr eaLnBrk="1" hangingPunct="1"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State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100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762000" y="2343150"/>
            <a:ext cx="77722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State Machine diagram can show the different states of an entity.</a:t>
            </a:r>
            <a:endParaRPr lang="en-CA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114800" y="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State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State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962150"/>
            <a:ext cx="6858000" cy="3048000"/>
          </a:xfrm>
        </p:spPr>
        <p:txBody>
          <a:bodyPr/>
          <a:lstStyle/>
          <a:p>
            <a:r>
              <a:rPr lang="en-US" sz="2000" dirty="0" smtClean="0"/>
              <a:t>The behavior of an entity is not only a direct consequence of its input, but it also depends on its preceding state.</a:t>
            </a:r>
            <a:endParaRPr lang="en-US" sz="400" dirty="0" smtClean="0"/>
          </a:p>
          <a:p>
            <a:r>
              <a:rPr lang="en-US" sz="2000" dirty="0" smtClean="0"/>
              <a:t>The history of an entity can best be modeled by a finite state diagram.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State Machine diagram can show the different states of an entity also how an entity responds to various events by changing from one state to another.</a:t>
            </a:r>
            <a:endParaRPr lang="en-US" sz="2000" dirty="0"/>
          </a:p>
        </p:txBody>
      </p:sp>
      <p:sp>
        <p:nvSpPr>
          <p:cNvPr id="12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Symbols: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14600" y="1962150"/>
            <a:ext cx="6248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Starting point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E8848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State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Work of duration               [working process]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14529"/>
            <a:ext cx="290434" cy="22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5410200" y="2853134"/>
            <a:ext cx="674464" cy="5568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5358315" y="4223837"/>
            <a:ext cx="713371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114800" y="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State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State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Symbols: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90800" y="1885951"/>
            <a:ext cx="6172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Signals (input and output)</a:t>
            </a: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condition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Final activity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24" y="1793204"/>
            <a:ext cx="564621" cy="8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00550"/>
            <a:ext cx="273579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28950"/>
            <a:ext cx="1327739" cy="70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114800" y="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State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State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86000" y="895350"/>
            <a:ext cx="5791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Registration process of UIU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114800" y="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State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State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712786" y="3270324"/>
            <a:ext cx="1393825" cy="6917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bn-BD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Pament</a:t>
            </a:r>
          </a:p>
          <a:p>
            <a:pPr algn="ctr" eaLnBrk="1" hangingPunct="1">
              <a:defRPr/>
            </a:pPr>
            <a:r>
              <a:rPr lang="bn-BD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complete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223" y="4241449"/>
            <a:ext cx="1393825" cy="7052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Final_reg</a:t>
            </a:r>
            <a:endParaRPr lang="bn-BD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pPr algn="ctr" eaLnBrk="1" hangingPunct="1">
              <a:defRPr/>
            </a:pPr>
            <a:r>
              <a:rPr lang="bn-BD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complete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18935" y="1833353"/>
            <a:ext cx="1393825" cy="4342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bn-BD" sz="1800" b="1" dirty="0">
                <a:solidFill>
                  <a:schemeClr val="tx1"/>
                </a:solidFill>
                <a:latin typeface="Bodoni MT Black" panose="02070A03080606020203" pitchFamily="18" charset="0"/>
                <a:ea typeface="Gulim" panose="020B0600000101010101" pitchFamily="34" charset="-127"/>
              </a:rPr>
              <a:t>Starting</a:t>
            </a:r>
            <a:endParaRPr lang="en-US" sz="1800" b="1" dirty="0">
              <a:solidFill>
                <a:schemeClr val="tx1"/>
              </a:solidFill>
              <a:latin typeface="Bodoni MT Black" panose="02070A03080606020203" pitchFamily="18" charset="0"/>
              <a:ea typeface="Gulim" panose="020B0600000101010101" pitchFamily="34" charset="-127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79248" y="2562627"/>
            <a:ext cx="1393825" cy="4790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Pre_reg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2990" y="1528600"/>
            <a:ext cx="3200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r>
              <a:rPr lang="bn-BD" altLang="en-US" dirty="0" smtClean="0"/>
              <a:t>[</a:t>
            </a:r>
            <a:r>
              <a:rPr lang="en-US" altLang="en-US" dirty="0" smtClean="0"/>
              <a:t>Do to pre registration</a:t>
            </a:r>
            <a:r>
              <a:rPr lang="bn-BD" altLang="en-US" dirty="0" smtClean="0"/>
              <a:t>]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dirty="0" smtClean="0"/>
          </a:p>
          <a:p>
            <a:pPr marL="0" indent="0">
              <a:buFont typeface="Wingdings" pitchFamily="2" charset="2"/>
              <a:buNone/>
            </a:pPr>
            <a:r>
              <a:rPr lang="bn-BD" altLang="en-US" sz="2000" dirty="0" smtClean="0"/>
              <a:t> </a:t>
            </a:r>
            <a:endParaRPr lang="en-US" altLang="en-US" sz="2000" dirty="0" smtClean="0"/>
          </a:p>
          <a:p>
            <a:pPr marL="0" indent="0">
              <a:buFont typeface="Wingdings" pitchFamily="2" charset="2"/>
              <a:buNone/>
            </a:pPr>
            <a:r>
              <a:rPr lang="bn-BD" altLang="en-US" dirty="0" smtClean="0"/>
              <a:t>[pay to the account</a:t>
            </a:r>
            <a:r>
              <a:rPr lang="en-US" altLang="en-US" dirty="0" smtClean="0"/>
              <a:t>a</a:t>
            </a:r>
            <a:r>
              <a:rPr lang="bn-BD" altLang="en-US" dirty="0" smtClean="0"/>
              <a:t>nt</a:t>
            </a:r>
            <a:r>
              <a:rPr lang="en-US" altLang="en-US" dirty="0" smtClean="0"/>
              <a:t> for registration</a:t>
            </a:r>
            <a:r>
              <a:rPr lang="bn-BD" altLang="en-US" dirty="0" smtClean="0"/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bn-BD" altLang="en-US" dirty="0" smtClean="0"/>
              <a:t>	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r>
              <a:rPr lang="bn-BD" altLang="en-US" dirty="0" smtClean="0"/>
              <a:t> [</a:t>
            </a:r>
            <a:r>
              <a:rPr lang="en-US" altLang="en-US" dirty="0" smtClean="0"/>
              <a:t>Do final registration]</a:t>
            </a:r>
            <a:endParaRPr lang="bn-BD" altLang="en-US" dirty="0" smtClean="0"/>
          </a:p>
          <a:p>
            <a:pPr marL="0" indent="0">
              <a:buFont typeface="Wingdings" pitchFamily="2" charset="2"/>
              <a:buNone/>
            </a:pPr>
            <a:endParaRPr lang="bn-BD" alt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        End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48" y="1893061"/>
            <a:ext cx="399943" cy="31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>
            <a:endCxn id="15" idx="3"/>
          </p:cNvCxnSpPr>
          <p:nvPr/>
        </p:nvCxnSpPr>
        <p:spPr bwMode="auto">
          <a:xfrm flipH="1" flipV="1">
            <a:off x="5112760" y="2050473"/>
            <a:ext cx="1425575" cy="1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91" y="4388757"/>
            <a:ext cx="44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135946" y="4603069"/>
            <a:ext cx="9834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 rot="5400000">
            <a:off x="4248489" y="2406154"/>
            <a:ext cx="305920" cy="28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183826" y="3179164"/>
            <a:ext cx="305920" cy="28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107626" y="4093564"/>
            <a:ext cx="305920" cy="28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Class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105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762000" y="2343150"/>
            <a:ext cx="77722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The class diagram represents the static view of an application</a:t>
            </a:r>
            <a:r>
              <a:rPr lang="en-US" dirty="0" smtClean="0"/>
              <a:t>.</a:t>
            </a:r>
            <a:endParaRPr lang="en-CA" dirty="0" smtClean="0"/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6934200" cy="3181350"/>
          </a:xfrm>
        </p:spPr>
        <p:txBody>
          <a:bodyPr/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The class diagram is a static diagram. It represents the static view of an application.</a:t>
            </a:r>
          </a:p>
          <a:p>
            <a:pPr>
              <a:buNone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The class diagram describes the attributes and operations of a class and also the constraints imposed on the system.</a:t>
            </a:r>
          </a:p>
          <a:p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bn-BD" sz="2000" dirty="0" smtClean="0"/>
              <a:t>It </a:t>
            </a:r>
            <a:r>
              <a:rPr lang="en-US" sz="2000" dirty="0" smtClean="0"/>
              <a:t>shows a collection of classes, interfaces, associations, collaborations and constraints.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000" dirty="0"/>
          </a:p>
          <a:p>
            <a:endParaRPr lang="en-CA" sz="2000" dirty="0"/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962150"/>
            <a:ext cx="6705600" cy="2819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Class Diagram provides an overview of the target system by describing the objects and classes inside the system and the relationships between them.</a:t>
            </a:r>
          </a:p>
          <a:p>
            <a:pPr eaLnBrk="1" hangingPunct="1"/>
            <a:r>
              <a:rPr lang="en-US" sz="2000" dirty="0" smtClean="0"/>
              <a:t>It provides a wide variety of usages; from modeling the domain-specific data structure to detailed design of the target system.</a:t>
            </a:r>
          </a:p>
          <a:p>
            <a:pPr eaLnBrk="1" hangingPunct="1"/>
            <a:r>
              <a:rPr lang="en-US" sz="2000" dirty="0" smtClean="0"/>
              <a:t>With the share model facilities, you can reuse your class model in the interaction diagram for modeling the detailed design of the dynamic behavior.</a:t>
            </a:r>
            <a:endParaRPr lang="en-US" sz="2000" b="1" dirty="0" smtClean="0"/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Purpose of Class Diagram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6934200" cy="318135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the static view of an application.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Describe responsibilities of a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Base for component and deployment diagrams.</a:t>
            </a:r>
          </a:p>
          <a:p>
            <a:endParaRPr lang="en-US" sz="2000" dirty="0" smtClean="0"/>
          </a:p>
          <a:p>
            <a:r>
              <a:rPr lang="en-US" sz="2000" dirty="0" smtClean="0"/>
              <a:t>Forward and reverse engineering.</a:t>
            </a:r>
          </a:p>
          <a:p>
            <a:pPr>
              <a:buNone/>
            </a:pPr>
            <a:endParaRPr lang="en-CA" sz="2000" dirty="0"/>
          </a:p>
          <a:p>
            <a:endParaRPr lang="en-CA" sz="2000" dirty="0"/>
          </a:p>
        </p:txBody>
      </p:sp>
      <p:sp>
        <p:nvSpPr>
          <p:cNvPr id="8" name="Rectangle 7"/>
          <p:cNvSpPr/>
          <p:nvPr/>
        </p:nvSpPr>
        <p:spPr>
          <a:xfrm>
            <a:off x="1219200" y="1676400"/>
            <a:ext cx="8839200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  <a:defRPr/>
            </a:pPr>
            <a:endParaRPr lang="en-US" sz="2400" dirty="0" smtClean="0">
              <a:solidFill>
                <a:schemeClr val="accent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26670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4381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Relationship and Symbols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676400"/>
            <a:ext cx="8839200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  <a:defRPr/>
            </a:pPr>
            <a:endParaRPr lang="en-US" sz="2400" dirty="0" smtClean="0">
              <a:solidFill>
                <a:schemeClr val="accent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57400" y="1962150"/>
            <a:ext cx="6934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bn-BD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are four diffrent relationship and symbols </a:t>
            </a:r>
            <a:r>
              <a:rPr kumimoji="0" lang="bn-B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bn-B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Multiplicity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bn-B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Association / Aggregation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bn-B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bn-B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Inharitance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Initial Investigation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733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 main objective of Initial investigation is collecting the information to build a system.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To complete the initial investigation most important process is </a:t>
            </a:r>
            <a:r>
              <a:rPr lang="en-US" altLang="en-US" sz="3200" b="1" dirty="0" smtClean="0"/>
              <a:t>Information Gathering</a:t>
            </a:r>
            <a:r>
              <a:rPr lang="en-US" altLang="en-US" sz="2400" dirty="0" smtClean="0"/>
              <a:t>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Multiplicity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599" y="2952750"/>
            <a:ext cx="653535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962150"/>
            <a:ext cx="6934200" cy="990600"/>
          </a:xfrm>
        </p:spPr>
        <p:txBody>
          <a:bodyPr/>
          <a:lstStyle/>
          <a:p>
            <a:r>
              <a:rPr lang="en-US" sz="2400" dirty="0" smtClean="0"/>
              <a:t>  Multiplicity is a definition of </a:t>
            </a:r>
            <a:r>
              <a:rPr lang="bn-BD" sz="2400" dirty="0" smtClean="0"/>
              <a:t>(</a:t>
            </a:r>
            <a:r>
              <a:rPr lang="en-US" sz="2400" dirty="0" smtClean="0"/>
              <a:t>number of elements </a:t>
            </a:r>
            <a:r>
              <a:rPr lang="bn-BD" sz="2400" dirty="0" smtClean="0"/>
              <a:t>)</a:t>
            </a:r>
            <a:r>
              <a:rPr lang="en-US" sz="2400" dirty="0" smtClean="0"/>
              <a:t> of some collection of elements</a:t>
            </a:r>
            <a:r>
              <a:rPr lang="bn-BD" sz="2400" dirty="0" smtClean="0"/>
              <a:t>.</a:t>
            </a:r>
          </a:p>
          <a:p>
            <a:pPr eaLnBrk="1" hangingPunct="1">
              <a:buNone/>
            </a:pPr>
            <a:r>
              <a:rPr lang="en-US" sz="2400" dirty="0" smtClean="0"/>
              <a:t> </a:t>
            </a: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Associative/Aggregation 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7010400" cy="144780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weak form of aggregation is denoted with an open diamond.</a:t>
            </a:r>
          </a:p>
          <a:p>
            <a:pPr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relationship denotes that</a:t>
            </a:r>
            <a:r>
              <a:rPr lang="bn-B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aggregate class is in some way the “whole”, and</a:t>
            </a:r>
            <a:r>
              <a:rPr lang="bn-B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class in the relationship is somehow “part” of that whole.</a:t>
            </a:r>
            <a:endParaRPr lang="bn-BD" sz="2000" dirty="0" smtClean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790950"/>
            <a:ext cx="647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Associative/Aggregation 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2114550"/>
            <a:ext cx="3733800" cy="2667000"/>
          </a:xfrm>
        </p:spPr>
        <p:txBody>
          <a:bodyPr/>
          <a:lstStyle/>
          <a:p>
            <a:r>
              <a:rPr lang="en-US" sz="2800" dirty="0" smtClean="0"/>
              <a:t>Associations do not denotes whole/part relationships whereas aggregation does.</a:t>
            </a:r>
            <a:endParaRPr lang="en-US" sz="2800" dirty="0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038350"/>
            <a:ext cx="3276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Composition 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2114550"/>
            <a:ext cx="6858000" cy="1143000"/>
          </a:xfrm>
        </p:spPr>
        <p:txBody>
          <a:bodyPr/>
          <a:lstStyle/>
          <a:p>
            <a:r>
              <a:rPr lang="en-US" sz="2000" dirty="0" smtClean="0">
                <a:cs typeface="Times New Roman" pitchFamily="18" charset="0"/>
              </a:rPr>
              <a:t>Each instance of type Circle seems to contain an instance of type Point. This is a relationship</a:t>
            </a:r>
            <a:r>
              <a:rPr lang="bn-BD" sz="2000" dirty="0" smtClean="0"/>
              <a:t> </a:t>
            </a:r>
            <a:r>
              <a:rPr lang="en-US" sz="2000" dirty="0" smtClean="0">
                <a:cs typeface="Times New Roman" pitchFamily="18" charset="0"/>
              </a:rPr>
              <a:t>known as </a:t>
            </a:r>
            <a:r>
              <a:rPr lang="en-US" sz="2000" i="1" dirty="0" smtClean="0">
                <a:cs typeface="Times New Roman" pitchFamily="18" charset="0"/>
              </a:rPr>
              <a:t>composition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333750"/>
            <a:ext cx="29554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1941" y="2974975"/>
            <a:ext cx="3583459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Inheritance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038350"/>
            <a:ext cx="6324600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pPr>
                <a:spcBef>
                  <a:spcPts val="0"/>
                </a:spcBef>
                <a:buNone/>
              </a:pPr>
              <a:t>115</a:t>
            </a:fld>
            <a:endParaRPr lang="en">
              <a:solidFill>
                <a:srgbClr val="0B5394"/>
              </a:solidFill>
            </a:endParaRPr>
          </a:p>
        </p:txBody>
      </p:sp>
      <p:grpSp>
        <p:nvGrpSpPr>
          <p:cNvPr id="1780" name="Shape 1780"/>
          <p:cNvGrpSpPr/>
          <p:nvPr/>
        </p:nvGrpSpPr>
        <p:grpSpPr>
          <a:xfrm>
            <a:off x="3168146" y="333019"/>
            <a:ext cx="342902" cy="447293"/>
            <a:chOff x="590250" y="244200"/>
            <a:chExt cx="407975" cy="532175"/>
          </a:xfrm>
        </p:grpSpPr>
        <p:sp>
          <p:nvSpPr>
            <p:cNvPr id="1781" name="Shape 178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5" name="Shape 1795"/>
          <p:cNvGrpSpPr/>
          <p:nvPr/>
        </p:nvGrpSpPr>
        <p:grpSpPr>
          <a:xfrm>
            <a:off x="3720838" y="399040"/>
            <a:ext cx="372593" cy="310144"/>
            <a:chOff x="1247825" y="322750"/>
            <a:chExt cx="443300" cy="369000"/>
          </a:xfrm>
        </p:grpSpPr>
        <p:sp>
          <p:nvSpPr>
            <p:cNvPr id="1796" name="Shape 179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01" name="Shape 1801"/>
          <p:cNvGrpSpPr/>
          <p:nvPr/>
        </p:nvGrpSpPr>
        <p:grpSpPr>
          <a:xfrm>
            <a:off x="4294017" y="397506"/>
            <a:ext cx="356203" cy="313212"/>
            <a:chOff x="1929775" y="320925"/>
            <a:chExt cx="423800" cy="372650"/>
          </a:xfrm>
        </p:grpSpPr>
        <p:sp>
          <p:nvSpPr>
            <p:cNvPr id="1802" name="Shape 180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7" name="Shape 1807"/>
          <p:cNvSpPr/>
          <p:nvPr/>
        </p:nvSpPr>
        <p:spPr>
          <a:xfrm>
            <a:off x="48913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54762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09" name="Shape 1809"/>
          <p:cNvGrpSpPr/>
          <p:nvPr/>
        </p:nvGrpSpPr>
        <p:grpSpPr>
          <a:xfrm>
            <a:off x="6563661" y="362184"/>
            <a:ext cx="336767" cy="383835"/>
            <a:chOff x="4630125" y="278900"/>
            <a:chExt cx="400675" cy="456675"/>
          </a:xfrm>
        </p:grpSpPr>
        <p:sp>
          <p:nvSpPr>
            <p:cNvPr id="1810" name="Shape 181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14" name="Shape 1814"/>
          <p:cNvSpPr/>
          <p:nvPr/>
        </p:nvSpPr>
        <p:spPr>
          <a:xfrm>
            <a:off x="71042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15" name="Shape 1815"/>
          <p:cNvGrpSpPr/>
          <p:nvPr/>
        </p:nvGrpSpPr>
        <p:grpSpPr>
          <a:xfrm>
            <a:off x="3173273" y="908740"/>
            <a:ext cx="342881" cy="418127"/>
            <a:chOff x="596350" y="929175"/>
            <a:chExt cx="407950" cy="497475"/>
          </a:xfrm>
        </p:grpSpPr>
        <p:sp>
          <p:nvSpPr>
            <p:cNvPr id="1816" name="Shape 181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23" name="Shape 1823"/>
          <p:cNvGrpSpPr/>
          <p:nvPr/>
        </p:nvGrpSpPr>
        <p:grpSpPr>
          <a:xfrm>
            <a:off x="4297589" y="969656"/>
            <a:ext cx="349059" cy="298881"/>
            <a:chOff x="1934025" y="1001650"/>
            <a:chExt cx="415300" cy="355600"/>
          </a:xfrm>
        </p:grpSpPr>
        <p:sp>
          <p:nvSpPr>
            <p:cNvPr id="1824" name="Shape 182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28" name="Shape 1828"/>
          <p:cNvSpPr/>
          <p:nvPr/>
        </p:nvSpPr>
        <p:spPr>
          <a:xfrm>
            <a:off x="48616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9" name="Shape 1829"/>
          <p:cNvSpPr/>
          <p:nvPr/>
        </p:nvSpPr>
        <p:spPr>
          <a:xfrm>
            <a:off x="54271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59972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65735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32" name="Shape 1832"/>
          <p:cNvGrpSpPr/>
          <p:nvPr/>
        </p:nvGrpSpPr>
        <p:grpSpPr>
          <a:xfrm>
            <a:off x="7121984" y="947130"/>
            <a:ext cx="350068" cy="350572"/>
            <a:chOff x="5294400" y="974850"/>
            <a:chExt cx="416500" cy="417100"/>
          </a:xfrm>
        </p:grpSpPr>
        <p:sp>
          <p:nvSpPr>
            <p:cNvPr id="1833" name="Shape 183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35" name="Shape 1835"/>
          <p:cNvGrpSpPr/>
          <p:nvPr/>
        </p:nvGrpSpPr>
        <p:grpSpPr>
          <a:xfrm>
            <a:off x="7645006" y="907732"/>
            <a:ext cx="433992" cy="422729"/>
            <a:chOff x="5916675" y="927975"/>
            <a:chExt cx="516350" cy="502950"/>
          </a:xfrm>
        </p:grpSpPr>
        <p:sp>
          <p:nvSpPr>
            <p:cNvPr id="1836" name="Shape 18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38" name="Shape 1838"/>
          <p:cNvGrpSpPr/>
          <p:nvPr/>
        </p:nvGrpSpPr>
        <p:grpSpPr>
          <a:xfrm>
            <a:off x="3146650" y="1557144"/>
            <a:ext cx="391000" cy="264085"/>
            <a:chOff x="564675" y="1700625"/>
            <a:chExt cx="465200" cy="314200"/>
          </a:xfrm>
        </p:grpSpPr>
        <p:sp>
          <p:nvSpPr>
            <p:cNvPr id="1839" name="Shape 18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42" name="Shape 1842"/>
          <p:cNvGrpSpPr/>
          <p:nvPr/>
        </p:nvGrpSpPr>
        <p:grpSpPr>
          <a:xfrm>
            <a:off x="3711635" y="1492657"/>
            <a:ext cx="391000" cy="382826"/>
            <a:chOff x="1236875" y="1623900"/>
            <a:chExt cx="465200" cy="455475"/>
          </a:xfrm>
        </p:grpSpPr>
        <p:sp>
          <p:nvSpPr>
            <p:cNvPr id="1843" name="Shape 184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50" name="Shape 1850"/>
          <p:cNvGrpSpPr/>
          <p:nvPr/>
        </p:nvGrpSpPr>
        <p:grpSpPr>
          <a:xfrm>
            <a:off x="4288890" y="1500852"/>
            <a:ext cx="366457" cy="366436"/>
            <a:chOff x="1923675" y="1633650"/>
            <a:chExt cx="436000" cy="435975"/>
          </a:xfrm>
        </p:grpSpPr>
        <p:sp>
          <p:nvSpPr>
            <p:cNvPr id="1851" name="Shape 185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57" name="Shape 1857"/>
          <p:cNvGrpSpPr/>
          <p:nvPr/>
        </p:nvGrpSpPr>
        <p:grpSpPr>
          <a:xfrm>
            <a:off x="4852340" y="1499318"/>
            <a:ext cx="369504" cy="369504"/>
            <a:chOff x="2594050" y="1631825"/>
            <a:chExt cx="439625" cy="439625"/>
          </a:xfrm>
        </p:grpSpPr>
        <p:sp>
          <p:nvSpPr>
            <p:cNvPr id="1858" name="Shape 185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62" name="Shape 1862"/>
          <p:cNvSpPr/>
          <p:nvPr/>
        </p:nvSpPr>
        <p:spPr>
          <a:xfrm>
            <a:off x="54337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63" name="Shape 1863"/>
          <p:cNvGrpSpPr/>
          <p:nvPr/>
        </p:nvGrpSpPr>
        <p:grpSpPr>
          <a:xfrm>
            <a:off x="6017105" y="1471686"/>
            <a:ext cx="299911" cy="424767"/>
            <a:chOff x="3979850" y="1598950"/>
            <a:chExt cx="356825" cy="505375"/>
          </a:xfrm>
        </p:grpSpPr>
        <p:sp>
          <p:nvSpPr>
            <p:cNvPr id="1864" name="Shape 186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66" name="Shape 1866"/>
          <p:cNvGrpSpPr/>
          <p:nvPr/>
        </p:nvGrpSpPr>
        <p:grpSpPr>
          <a:xfrm>
            <a:off x="6534496" y="1562775"/>
            <a:ext cx="395098" cy="242589"/>
            <a:chOff x="4595425" y="1707325"/>
            <a:chExt cx="470075" cy="288625"/>
          </a:xfrm>
        </p:grpSpPr>
        <p:sp>
          <p:nvSpPr>
            <p:cNvPr id="1867" name="Shape 186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72" name="Shape 1872"/>
          <p:cNvGrpSpPr/>
          <p:nvPr/>
        </p:nvGrpSpPr>
        <p:grpSpPr>
          <a:xfrm>
            <a:off x="7118412" y="1503415"/>
            <a:ext cx="357233" cy="361309"/>
            <a:chOff x="5290150" y="1636700"/>
            <a:chExt cx="425025" cy="429875"/>
          </a:xfrm>
        </p:grpSpPr>
        <p:sp>
          <p:nvSpPr>
            <p:cNvPr id="1873" name="Shape 187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75" name="Shape 1875"/>
          <p:cNvGrpSpPr/>
          <p:nvPr/>
        </p:nvGrpSpPr>
        <p:grpSpPr>
          <a:xfrm>
            <a:off x="7682367" y="1492657"/>
            <a:ext cx="359271" cy="376691"/>
            <a:chOff x="5961125" y="1623900"/>
            <a:chExt cx="427450" cy="448175"/>
          </a:xfrm>
        </p:grpSpPr>
        <p:sp>
          <p:nvSpPr>
            <p:cNvPr id="1876" name="Shape 187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3" name="Shape 1883"/>
          <p:cNvGrpSpPr/>
          <p:nvPr/>
        </p:nvGrpSpPr>
        <p:grpSpPr>
          <a:xfrm>
            <a:off x="8235058" y="1502386"/>
            <a:ext cx="383835" cy="363369"/>
            <a:chOff x="6618700" y="1635475"/>
            <a:chExt cx="456675" cy="432325"/>
          </a:xfrm>
        </p:grpSpPr>
        <p:sp>
          <p:nvSpPr>
            <p:cNvPr id="1884" name="Shape 188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9" name="Shape 1889"/>
          <p:cNvGrpSpPr/>
          <p:nvPr/>
        </p:nvGrpSpPr>
        <p:grpSpPr>
          <a:xfrm>
            <a:off x="3190146" y="2085798"/>
            <a:ext cx="304008" cy="326513"/>
            <a:chOff x="616425" y="2329600"/>
            <a:chExt cx="361700" cy="388475"/>
          </a:xfrm>
        </p:grpSpPr>
        <p:sp>
          <p:nvSpPr>
            <p:cNvPr id="1890" name="Shape 189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98" name="Shape 1898"/>
          <p:cNvGrpSpPr/>
          <p:nvPr/>
        </p:nvGrpSpPr>
        <p:grpSpPr>
          <a:xfrm>
            <a:off x="3746957" y="2088865"/>
            <a:ext cx="320377" cy="320377"/>
            <a:chOff x="1278900" y="2333250"/>
            <a:chExt cx="381175" cy="381175"/>
          </a:xfrm>
        </p:grpSpPr>
        <p:sp>
          <p:nvSpPr>
            <p:cNvPr id="1899" name="Shape 189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>
            <a:off x="4311920" y="2088865"/>
            <a:ext cx="320398" cy="320377"/>
            <a:chOff x="1951075" y="2333250"/>
            <a:chExt cx="381200" cy="381175"/>
          </a:xfrm>
        </p:grpSpPr>
        <p:sp>
          <p:nvSpPr>
            <p:cNvPr id="1904" name="Shape 190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8" name="Shape 1908"/>
          <p:cNvGrpSpPr/>
          <p:nvPr/>
        </p:nvGrpSpPr>
        <p:grpSpPr>
          <a:xfrm>
            <a:off x="4876904" y="2088865"/>
            <a:ext cx="320377" cy="320377"/>
            <a:chOff x="2623275" y="2333250"/>
            <a:chExt cx="381175" cy="381175"/>
          </a:xfrm>
        </p:grpSpPr>
        <p:sp>
          <p:nvSpPr>
            <p:cNvPr id="1909" name="Shape 190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3" name="Shape 1913"/>
          <p:cNvGrpSpPr/>
          <p:nvPr/>
        </p:nvGrpSpPr>
        <p:grpSpPr>
          <a:xfrm>
            <a:off x="5516608" y="2033603"/>
            <a:ext cx="170936" cy="426826"/>
            <a:chOff x="3384375" y="2267500"/>
            <a:chExt cx="203375" cy="507825"/>
          </a:xfrm>
        </p:grpSpPr>
        <p:sp>
          <p:nvSpPr>
            <p:cNvPr id="1914" name="Shape 191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6" name="Shape 1916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1917" name="Shape 191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9" name="Shape 1919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1920" name="Shape 192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22" name="Shape 1922"/>
          <p:cNvSpPr/>
          <p:nvPr/>
        </p:nvSpPr>
        <p:spPr>
          <a:xfrm>
            <a:off x="71370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23" name="Shape 1923"/>
          <p:cNvGrpSpPr/>
          <p:nvPr/>
        </p:nvGrpSpPr>
        <p:grpSpPr>
          <a:xfrm>
            <a:off x="7692095" y="2086302"/>
            <a:ext cx="345970" cy="325504"/>
            <a:chOff x="5972700" y="2330200"/>
            <a:chExt cx="411625" cy="387275"/>
          </a:xfrm>
        </p:grpSpPr>
        <p:sp>
          <p:nvSpPr>
            <p:cNvPr id="1924" name="Shape 19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6" name="Shape 1926"/>
          <p:cNvGrpSpPr/>
          <p:nvPr/>
        </p:nvGrpSpPr>
        <p:grpSpPr>
          <a:xfrm>
            <a:off x="3287392" y="2614430"/>
            <a:ext cx="109538" cy="399195"/>
            <a:chOff x="732125" y="2958550"/>
            <a:chExt cx="130325" cy="474950"/>
          </a:xfrm>
        </p:grpSpPr>
        <p:sp>
          <p:nvSpPr>
            <p:cNvPr id="1927" name="Shape 192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35" name="Shape 1935"/>
          <p:cNvSpPr/>
          <p:nvPr/>
        </p:nvSpPr>
        <p:spPr>
          <a:xfrm>
            <a:off x="43043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6" name="Shape 1936"/>
          <p:cNvSpPr/>
          <p:nvPr/>
        </p:nvSpPr>
        <p:spPr>
          <a:xfrm>
            <a:off x="37828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37" name="Shape 1937"/>
          <p:cNvGrpSpPr/>
          <p:nvPr/>
        </p:nvGrpSpPr>
        <p:grpSpPr>
          <a:xfrm>
            <a:off x="4843137" y="2627227"/>
            <a:ext cx="387932" cy="367466"/>
            <a:chOff x="2583100" y="2973775"/>
            <a:chExt cx="461550" cy="437200"/>
          </a:xfrm>
        </p:grpSpPr>
        <p:sp>
          <p:nvSpPr>
            <p:cNvPr id="1938" name="Shape 19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40" name="Shape 1940"/>
          <p:cNvSpPr/>
          <p:nvPr/>
        </p:nvSpPr>
        <p:spPr>
          <a:xfrm>
            <a:off x="65540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41" name="Shape 1941"/>
          <p:cNvGrpSpPr/>
          <p:nvPr/>
        </p:nvGrpSpPr>
        <p:grpSpPr>
          <a:xfrm>
            <a:off x="7082586" y="2655383"/>
            <a:ext cx="435021" cy="323445"/>
            <a:chOff x="5247525" y="3007275"/>
            <a:chExt cx="517575" cy="384825"/>
          </a:xfrm>
        </p:grpSpPr>
        <p:sp>
          <p:nvSpPr>
            <p:cNvPr id="1942" name="Shape 194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44" name="Shape 1944"/>
          <p:cNvGrpSpPr/>
          <p:nvPr/>
        </p:nvGrpSpPr>
        <p:grpSpPr>
          <a:xfrm>
            <a:off x="5993571" y="2636955"/>
            <a:ext cx="342881" cy="350068"/>
            <a:chOff x="3951850" y="2985350"/>
            <a:chExt cx="407950" cy="416500"/>
          </a:xfrm>
        </p:grpSpPr>
        <p:sp>
          <p:nvSpPr>
            <p:cNvPr id="1945" name="Shape 19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49" name="Shape 1949"/>
          <p:cNvGrpSpPr/>
          <p:nvPr/>
        </p:nvGrpSpPr>
        <p:grpSpPr>
          <a:xfrm>
            <a:off x="3150244" y="3226503"/>
            <a:ext cx="397136" cy="305017"/>
            <a:chOff x="568950" y="3686775"/>
            <a:chExt cx="472500" cy="362900"/>
          </a:xfrm>
        </p:grpSpPr>
        <p:sp>
          <p:nvSpPr>
            <p:cNvPr id="1950" name="Shape 195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3" name="Shape 1953"/>
          <p:cNvSpPr/>
          <p:nvPr/>
        </p:nvSpPr>
        <p:spPr>
          <a:xfrm>
            <a:off x="77270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54" name="Shape 1954"/>
          <p:cNvGrpSpPr/>
          <p:nvPr/>
        </p:nvGrpSpPr>
        <p:grpSpPr>
          <a:xfrm>
            <a:off x="3718295" y="3252096"/>
            <a:ext cx="377699" cy="253852"/>
            <a:chOff x="1244800" y="3717225"/>
            <a:chExt cx="449375" cy="302025"/>
          </a:xfrm>
        </p:grpSpPr>
        <p:sp>
          <p:nvSpPr>
            <p:cNvPr id="1955" name="Shape 195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1" name="Shape 1961"/>
          <p:cNvGrpSpPr/>
          <p:nvPr/>
        </p:nvGrpSpPr>
        <p:grpSpPr>
          <a:xfrm>
            <a:off x="4288386" y="3232639"/>
            <a:ext cx="367466" cy="287114"/>
            <a:chOff x="1923075" y="3694075"/>
            <a:chExt cx="437200" cy="341600"/>
          </a:xfrm>
        </p:grpSpPr>
        <p:sp>
          <p:nvSpPr>
            <p:cNvPr id="1962" name="Shape 196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1" name="Shape 1971"/>
          <p:cNvGrpSpPr/>
          <p:nvPr/>
        </p:nvGrpSpPr>
        <p:grpSpPr>
          <a:xfrm>
            <a:off x="4856942" y="3228037"/>
            <a:ext cx="360301" cy="295813"/>
            <a:chOff x="2599525" y="3688600"/>
            <a:chExt cx="428675" cy="351950"/>
          </a:xfrm>
        </p:grpSpPr>
        <p:sp>
          <p:nvSpPr>
            <p:cNvPr id="1972" name="Shape 197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5" name="Shape 1975"/>
          <p:cNvGrpSpPr/>
          <p:nvPr/>
        </p:nvGrpSpPr>
        <p:grpSpPr>
          <a:xfrm>
            <a:off x="5439324" y="3207571"/>
            <a:ext cx="333699" cy="329076"/>
            <a:chOff x="3292425" y="3664250"/>
            <a:chExt cx="397025" cy="391525"/>
          </a:xfrm>
        </p:grpSpPr>
        <p:sp>
          <p:nvSpPr>
            <p:cNvPr id="1976" name="Shape 197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9" name="Shape 1979"/>
          <p:cNvGrpSpPr/>
          <p:nvPr/>
        </p:nvGrpSpPr>
        <p:grpSpPr>
          <a:xfrm>
            <a:off x="5977181" y="3250037"/>
            <a:ext cx="369525" cy="268182"/>
            <a:chOff x="3932350" y="3714775"/>
            <a:chExt cx="439650" cy="319075"/>
          </a:xfrm>
        </p:grpSpPr>
        <p:sp>
          <p:nvSpPr>
            <p:cNvPr id="1980" name="Shape 198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85" name="Shape 1985"/>
          <p:cNvGrpSpPr/>
          <p:nvPr/>
        </p:nvGrpSpPr>
        <p:grpSpPr>
          <a:xfrm>
            <a:off x="6542165" y="3250037"/>
            <a:ext cx="369504" cy="268182"/>
            <a:chOff x="4604550" y="3714775"/>
            <a:chExt cx="439625" cy="319075"/>
          </a:xfrm>
        </p:grpSpPr>
        <p:sp>
          <p:nvSpPr>
            <p:cNvPr id="1986" name="Shape 198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88" name="Shape 1988"/>
          <p:cNvGrpSpPr/>
          <p:nvPr/>
        </p:nvGrpSpPr>
        <p:grpSpPr>
          <a:xfrm>
            <a:off x="7120450" y="3222406"/>
            <a:ext cx="353136" cy="313737"/>
            <a:chOff x="5292575" y="3681900"/>
            <a:chExt cx="420150" cy="373275"/>
          </a:xfrm>
        </p:grpSpPr>
        <p:sp>
          <p:nvSpPr>
            <p:cNvPr id="1989" name="Shape 198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96" name="Shape 1996"/>
          <p:cNvGrpSpPr/>
          <p:nvPr/>
        </p:nvGrpSpPr>
        <p:grpSpPr>
          <a:xfrm>
            <a:off x="7665473" y="3182482"/>
            <a:ext cx="393059" cy="393059"/>
            <a:chOff x="5941025" y="3634400"/>
            <a:chExt cx="467650" cy="467650"/>
          </a:xfrm>
        </p:grpSpPr>
        <p:sp>
          <p:nvSpPr>
            <p:cNvPr id="1997" name="Shape 199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3" name="Shape 2003"/>
          <p:cNvGrpSpPr/>
          <p:nvPr/>
        </p:nvGrpSpPr>
        <p:grpSpPr>
          <a:xfrm>
            <a:off x="8255546" y="3207571"/>
            <a:ext cx="342881" cy="342902"/>
            <a:chOff x="6643075" y="3664250"/>
            <a:chExt cx="407950" cy="407975"/>
          </a:xfrm>
        </p:grpSpPr>
        <p:sp>
          <p:nvSpPr>
            <p:cNvPr id="2004" name="Shape 200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6" name="Shape 2006"/>
          <p:cNvGrpSpPr/>
          <p:nvPr/>
        </p:nvGrpSpPr>
        <p:grpSpPr>
          <a:xfrm>
            <a:off x="3156379" y="3758224"/>
            <a:ext cx="371564" cy="371543"/>
            <a:chOff x="576250" y="4319400"/>
            <a:chExt cx="442075" cy="442050"/>
          </a:xfrm>
        </p:grpSpPr>
        <p:sp>
          <p:nvSpPr>
            <p:cNvPr id="2007" name="Shape 200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11" name="Shape 2011"/>
          <p:cNvSpPr/>
          <p:nvPr/>
        </p:nvSpPr>
        <p:spPr>
          <a:xfrm>
            <a:off x="37060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2" name="Shape 2012"/>
          <p:cNvSpPr/>
          <p:nvPr/>
        </p:nvSpPr>
        <p:spPr>
          <a:xfrm>
            <a:off x="59967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3" name="Shape 2013"/>
          <p:cNvSpPr/>
          <p:nvPr/>
        </p:nvSpPr>
        <p:spPr>
          <a:xfrm>
            <a:off x="54317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4" name="Shape 2014"/>
          <p:cNvSpPr/>
          <p:nvPr/>
        </p:nvSpPr>
        <p:spPr>
          <a:xfrm>
            <a:off x="65602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015" name="Shape 2015"/>
          <p:cNvGrpSpPr/>
          <p:nvPr/>
        </p:nvGrpSpPr>
        <p:grpSpPr>
          <a:xfrm>
            <a:off x="7099984" y="3777157"/>
            <a:ext cx="394068" cy="325504"/>
            <a:chOff x="5268225" y="4341925"/>
            <a:chExt cx="468850" cy="387275"/>
          </a:xfrm>
        </p:grpSpPr>
        <p:sp>
          <p:nvSpPr>
            <p:cNvPr id="2016" name="Shape 201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24" name="Shape 2024"/>
          <p:cNvGrpSpPr/>
          <p:nvPr/>
        </p:nvGrpSpPr>
        <p:grpSpPr>
          <a:xfrm>
            <a:off x="7684930" y="3766924"/>
            <a:ext cx="354144" cy="354144"/>
            <a:chOff x="5964175" y="4329750"/>
            <a:chExt cx="421350" cy="421350"/>
          </a:xfrm>
        </p:grpSpPr>
        <p:sp>
          <p:nvSpPr>
            <p:cNvPr id="2025" name="Shape 202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27" name="Shape 2027"/>
          <p:cNvGrpSpPr/>
          <p:nvPr/>
        </p:nvGrpSpPr>
        <p:grpSpPr>
          <a:xfrm>
            <a:off x="3720838" y="4331908"/>
            <a:ext cx="372593" cy="360301"/>
            <a:chOff x="1247825" y="5001950"/>
            <a:chExt cx="443300" cy="428675"/>
          </a:xfrm>
        </p:grpSpPr>
        <p:sp>
          <p:nvSpPr>
            <p:cNvPr id="2028" name="Shape 202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34" name="Shape 2034"/>
          <p:cNvGrpSpPr/>
          <p:nvPr/>
        </p:nvGrpSpPr>
        <p:grpSpPr>
          <a:xfrm>
            <a:off x="4319085" y="4313984"/>
            <a:ext cx="306068" cy="389991"/>
            <a:chOff x="1959600" y="4980625"/>
            <a:chExt cx="364150" cy="464000"/>
          </a:xfrm>
        </p:grpSpPr>
        <p:sp>
          <p:nvSpPr>
            <p:cNvPr id="2035" name="Shape 203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42" name="Shape 2042"/>
          <p:cNvGrpSpPr/>
          <p:nvPr/>
        </p:nvGrpSpPr>
        <p:grpSpPr>
          <a:xfrm>
            <a:off x="4861565" y="4328840"/>
            <a:ext cx="351076" cy="360805"/>
            <a:chOff x="2605025" y="4998300"/>
            <a:chExt cx="417700" cy="429275"/>
          </a:xfrm>
        </p:grpSpPr>
        <p:sp>
          <p:nvSpPr>
            <p:cNvPr id="2043" name="Shape 204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46" name="Shape 2046"/>
          <p:cNvGrpSpPr/>
          <p:nvPr/>
        </p:nvGrpSpPr>
        <p:grpSpPr>
          <a:xfrm>
            <a:off x="5392256" y="4331908"/>
            <a:ext cx="419661" cy="349542"/>
            <a:chOff x="3236425" y="5001950"/>
            <a:chExt cx="499300" cy="415875"/>
          </a:xfrm>
        </p:grpSpPr>
        <p:sp>
          <p:nvSpPr>
            <p:cNvPr id="2047" name="Shape 20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53" name="Shape 2053"/>
          <p:cNvGrpSpPr/>
          <p:nvPr/>
        </p:nvGrpSpPr>
        <p:grpSpPr>
          <a:xfrm>
            <a:off x="6007376" y="4313984"/>
            <a:ext cx="319368" cy="380263"/>
            <a:chOff x="3968275" y="4980625"/>
            <a:chExt cx="379975" cy="452425"/>
          </a:xfrm>
        </p:grpSpPr>
        <p:sp>
          <p:nvSpPr>
            <p:cNvPr id="2054" name="Shape 205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57" name="Shape 2057"/>
          <p:cNvGrpSpPr/>
          <p:nvPr/>
        </p:nvGrpSpPr>
        <p:grpSpPr>
          <a:xfrm>
            <a:off x="7662909" y="4398938"/>
            <a:ext cx="404322" cy="220084"/>
            <a:chOff x="5937975" y="5081700"/>
            <a:chExt cx="481050" cy="261850"/>
          </a:xfrm>
        </p:grpSpPr>
        <p:sp>
          <p:nvSpPr>
            <p:cNvPr id="2058" name="Shape 205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1" name="Shape 2061"/>
          <p:cNvGrpSpPr/>
          <p:nvPr/>
        </p:nvGrpSpPr>
        <p:grpSpPr>
          <a:xfrm>
            <a:off x="8281118" y="4356471"/>
            <a:ext cx="290182" cy="333678"/>
            <a:chOff x="6673500" y="5031175"/>
            <a:chExt cx="345250" cy="397000"/>
          </a:xfrm>
        </p:grpSpPr>
        <p:sp>
          <p:nvSpPr>
            <p:cNvPr id="2062" name="Shape 206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7" name="Shape 2067"/>
          <p:cNvGrpSpPr/>
          <p:nvPr/>
        </p:nvGrpSpPr>
        <p:grpSpPr>
          <a:xfrm>
            <a:off x="5973105" y="381116"/>
            <a:ext cx="387932" cy="345970"/>
            <a:chOff x="3927500" y="301425"/>
            <a:chExt cx="461550" cy="411625"/>
          </a:xfrm>
        </p:grpSpPr>
        <p:sp>
          <p:nvSpPr>
            <p:cNvPr id="2068" name="Shape 206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95" name="Shape 2095"/>
          <p:cNvGrpSpPr/>
          <p:nvPr/>
        </p:nvGrpSpPr>
        <p:grpSpPr>
          <a:xfrm>
            <a:off x="8260652" y="387777"/>
            <a:ext cx="332669" cy="332669"/>
            <a:chOff x="6649150" y="309350"/>
            <a:chExt cx="395800" cy="395800"/>
          </a:xfrm>
        </p:grpSpPr>
        <p:sp>
          <p:nvSpPr>
            <p:cNvPr id="2096" name="Shape 209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19" name="Shape 2119"/>
          <p:cNvGrpSpPr/>
          <p:nvPr/>
        </p:nvGrpSpPr>
        <p:grpSpPr>
          <a:xfrm>
            <a:off x="7693104" y="395447"/>
            <a:ext cx="337796" cy="319873"/>
            <a:chOff x="5973900" y="318475"/>
            <a:chExt cx="401900" cy="380575"/>
          </a:xfrm>
        </p:grpSpPr>
        <p:sp>
          <p:nvSpPr>
            <p:cNvPr id="2120" name="Shape 212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1" name="Shape 212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2" name="Shape 212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4" name="Shape 212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5" name="Shape 212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4" name="Shape 2134"/>
          <p:cNvGrpSpPr/>
          <p:nvPr/>
        </p:nvGrpSpPr>
        <p:grpSpPr>
          <a:xfrm>
            <a:off x="3738257" y="908740"/>
            <a:ext cx="342881" cy="418127"/>
            <a:chOff x="1268550" y="929175"/>
            <a:chExt cx="407950" cy="497475"/>
          </a:xfrm>
        </p:grpSpPr>
        <p:sp>
          <p:nvSpPr>
            <p:cNvPr id="2135" name="Shape 213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8" name="Shape 2138"/>
          <p:cNvGrpSpPr/>
          <p:nvPr/>
        </p:nvGrpSpPr>
        <p:grpSpPr>
          <a:xfrm>
            <a:off x="8224321" y="924605"/>
            <a:ext cx="405331" cy="388962"/>
            <a:chOff x="6605925" y="948050"/>
            <a:chExt cx="482250" cy="462775"/>
          </a:xfrm>
        </p:grpSpPr>
        <p:sp>
          <p:nvSpPr>
            <p:cNvPr id="2139" name="Shape 21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45" name="Shape 2145"/>
          <p:cNvGrpSpPr/>
          <p:nvPr/>
        </p:nvGrpSpPr>
        <p:grpSpPr>
          <a:xfrm>
            <a:off x="8319003" y="2076573"/>
            <a:ext cx="215966" cy="342398"/>
            <a:chOff x="6718575" y="2318625"/>
            <a:chExt cx="256950" cy="407375"/>
          </a:xfrm>
        </p:grpSpPr>
        <p:sp>
          <p:nvSpPr>
            <p:cNvPr id="2146" name="Shape 2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54" name="Shape 2154"/>
          <p:cNvGrpSpPr/>
          <p:nvPr/>
        </p:nvGrpSpPr>
        <p:grpSpPr>
          <a:xfrm>
            <a:off x="5420392" y="2703481"/>
            <a:ext cx="363369" cy="221114"/>
            <a:chOff x="3269900" y="3064500"/>
            <a:chExt cx="432325" cy="263075"/>
          </a:xfrm>
        </p:grpSpPr>
        <p:sp>
          <p:nvSpPr>
            <p:cNvPr id="2155" name="Shape 215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58" name="Shape 2158"/>
          <p:cNvGrpSpPr/>
          <p:nvPr/>
        </p:nvGrpSpPr>
        <p:grpSpPr>
          <a:xfrm>
            <a:off x="8294419" y="2635926"/>
            <a:ext cx="265114" cy="372593"/>
            <a:chOff x="6689325" y="2984125"/>
            <a:chExt cx="315425" cy="443300"/>
          </a:xfrm>
        </p:grpSpPr>
        <p:sp>
          <p:nvSpPr>
            <p:cNvPr id="2159" name="Shape 215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64" name="Shape 2164"/>
          <p:cNvGrpSpPr/>
          <p:nvPr/>
        </p:nvGrpSpPr>
        <p:grpSpPr>
          <a:xfrm>
            <a:off x="4343144" y="3730593"/>
            <a:ext cx="256415" cy="414534"/>
            <a:chOff x="1988225" y="4286525"/>
            <a:chExt cx="305075" cy="493200"/>
          </a:xfrm>
        </p:grpSpPr>
        <p:sp>
          <p:nvSpPr>
            <p:cNvPr id="2165" name="Shape 216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72" name="Shape 2172"/>
          <p:cNvGrpSpPr/>
          <p:nvPr/>
        </p:nvGrpSpPr>
        <p:grpSpPr>
          <a:xfrm>
            <a:off x="4887137" y="3759758"/>
            <a:ext cx="309640" cy="392030"/>
            <a:chOff x="2635450" y="4321225"/>
            <a:chExt cx="368400" cy="466425"/>
          </a:xfrm>
        </p:grpSpPr>
        <p:sp>
          <p:nvSpPr>
            <p:cNvPr id="2173" name="Shape 217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79" name="Shape 2179"/>
          <p:cNvGrpSpPr/>
          <p:nvPr/>
        </p:nvGrpSpPr>
        <p:grpSpPr>
          <a:xfrm>
            <a:off x="8255546" y="3750030"/>
            <a:ext cx="342881" cy="383835"/>
            <a:chOff x="6643075" y="4309650"/>
            <a:chExt cx="407950" cy="456675"/>
          </a:xfrm>
        </p:grpSpPr>
        <p:sp>
          <p:nvSpPr>
            <p:cNvPr id="2180" name="Shape 218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3" name="Shape 218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4" name="Shape 218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89" name="Shape 2189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2190" name="Shape 219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01" name="Shape 2201"/>
          <p:cNvGrpSpPr/>
          <p:nvPr/>
        </p:nvGrpSpPr>
        <p:grpSpPr>
          <a:xfrm>
            <a:off x="6501737" y="4299654"/>
            <a:ext cx="460615" cy="418653"/>
            <a:chOff x="4556450" y="4963575"/>
            <a:chExt cx="548025" cy="498100"/>
          </a:xfrm>
        </p:grpSpPr>
        <p:sp>
          <p:nvSpPr>
            <p:cNvPr id="2202" name="Shape 220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07" name="Shape 2207"/>
          <p:cNvGrpSpPr/>
          <p:nvPr/>
        </p:nvGrpSpPr>
        <p:grpSpPr>
          <a:xfrm>
            <a:off x="3119019" y="4390238"/>
            <a:ext cx="445254" cy="246182"/>
            <a:chOff x="531800" y="5071350"/>
            <a:chExt cx="529750" cy="292900"/>
          </a:xfrm>
        </p:grpSpPr>
        <p:sp>
          <p:nvSpPr>
            <p:cNvPr id="2208" name="Shape 220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5" name="Shape 2215"/>
          <p:cNvSpPr txBox="1"/>
          <p:nvPr/>
        </p:nvSpPr>
        <p:spPr>
          <a:xfrm>
            <a:off x="173650" y="15571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44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be continue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6" name="Shape 2216"/>
          <p:cNvGrpSpPr/>
          <p:nvPr/>
        </p:nvGrpSpPr>
        <p:grpSpPr>
          <a:xfrm>
            <a:off x="1168969" y="3048475"/>
            <a:ext cx="433992" cy="422729"/>
            <a:chOff x="5916675" y="927975"/>
            <a:chExt cx="516350" cy="502950"/>
          </a:xfrm>
        </p:grpSpPr>
        <p:sp>
          <p:nvSpPr>
            <p:cNvPr id="2217" name="Shape 221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19" name="Shape 2219"/>
          <p:cNvGrpSpPr/>
          <p:nvPr/>
        </p:nvGrpSpPr>
        <p:grpSpPr>
          <a:xfrm>
            <a:off x="284989" y="3754376"/>
            <a:ext cx="1079481" cy="1051467"/>
            <a:chOff x="5916675" y="927975"/>
            <a:chExt cx="516350" cy="502950"/>
          </a:xfrm>
        </p:grpSpPr>
        <p:sp>
          <p:nvSpPr>
            <p:cNvPr id="2220" name="Shape 222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22" name="Shape 2222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2223" name="Shape 222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25" name="Shape 2225"/>
          <p:cNvSpPr/>
          <p:nvPr/>
        </p:nvSpPr>
        <p:spPr>
          <a:xfrm>
            <a:off x="1361130" y="32848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6" name="Shape 2226"/>
          <p:cNvSpPr/>
          <p:nvPr/>
        </p:nvSpPr>
        <p:spPr>
          <a:xfrm>
            <a:off x="477293" y="32848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7" name="Shape 2227"/>
          <p:cNvSpPr/>
          <p:nvPr/>
        </p:nvSpPr>
        <p:spPr>
          <a:xfrm>
            <a:off x="762828" y="43423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657350"/>
            <a:ext cx="5561999" cy="1066800"/>
          </a:xfrm>
        </p:spPr>
        <p:txBody>
          <a:bodyPr/>
          <a:lstStyle/>
          <a:p>
            <a:pPr algn="ctr">
              <a:buNone/>
            </a:pPr>
            <a:r>
              <a:rPr lang="en" sz="3600" b="1" dirty="0" smtClean="0"/>
              <a:t>Information </a:t>
            </a:r>
            <a:r>
              <a:rPr lang="en" sz="3600" b="1" dirty="0"/>
              <a:t>Gathering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90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57150"/>
            <a:ext cx="6934200" cy="508635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000" b="1" dirty="0" smtClean="0"/>
              <a:t>Information: Information is the knowledge about the whole system. 	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eaLnBrk="1" hangingPunct="1">
              <a:buNone/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12" name="Rectangle 2051"/>
          <p:cNvSpPr txBox="1">
            <a:spLocks noChangeArrowheads="1"/>
          </p:cNvSpPr>
          <p:nvPr/>
        </p:nvSpPr>
        <p:spPr>
          <a:xfrm>
            <a:off x="2133600" y="1200150"/>
            <a:ext cx="6934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Information Types: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There are three kinds of :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endParaRPr kumimoji="0" lang="en-US" altLang="en-US" sz="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	a) About Organization,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	b) About User Staff,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	c) About the Work Itself.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76200" y="1496025"/>
            <a:ext cx="1981199" cy="1304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1000"/>
              </a:spcAft>
              <a:buClr>
                <a:srgbClr val="6FA8DC"/>
              </a:buClr>
              <a:buSzPct val="100000"/>
              <a:defRPr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Information Gathering </a:t>
            </a: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lang="en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Information Type: </a:t>
            </a:r>
          </a:p>
          <a:p>
            <a:pPr eaLnBrk="1" hangingPunct="1">
              <a:buNone/>
            </a:pPr>
            <a:endParaRPr lang="en-US" altLang="en-US" sz="11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eaLnBrk="1" hangingPunct="1">
              <a:buNone/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71800" y="1496025"/>
            <a:ext cx="3505200" cy="22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b="1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a)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About Organization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&gt; Mission, Vision, Policies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&gt; Goals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  &gt;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Organizational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Information Type: </a:t>
            </a:r>
          </a:p>
          <a:p>
            <a:pPr eaLnBrk="1" hangingPunct="1">
              <a:buNone/>
            </a:pPr>
            <a:endParaRPr lang="en-US" altLang="en-US" sz="11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19375" y="1505550"/>
            <a:ext cx="487680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User Staff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&gt;</a:t>
            </a: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Authority Relationship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&gt;Job Function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&gt;Information Requirements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&gt;Interpersonal Relationships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552450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Information Types: </a:t>
            </a:r>
          </a:p>
          <a:p>
            <a:pPr eaLnBrk="1" hangingPunct="1">
              <a:buNone/>
            </a:pPr>
            <a:endParaRPr lang="en-US" altLang="en-US" sz="11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eaLnBrk="1" hangingPunct="1">
              <a:buNone/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76500" y="1496025"/>
            <a:ext cx="3810000" cy="2371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altLang="en-US" sz="1800" b="1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work itself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&gt;</a:t>
            </a: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Work flow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&gt;Methods and Procedure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&gt;Work Schedule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943100" y="742950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Sources of Information: </a:t>
            </a:r>
          </a:p>
          <a:p>
            <a:pPr eaLnBrk="1" hangingPunct="1">
              <a:buNone/>
            </a:pPr>
            <a:endParaRPr lang="en-US" altLang="en-US" sz="11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eaLnBrk="1" hangingPunct="1">
              <a:buNone/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71750" y="1352550"/>
            <a:ext cx="56388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Newspapers &amp; professional Journals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Personal Staff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Professional Staff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System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 User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Reports and Transaction Document</a:t>
            </a:r>
          </a:p>
          <a:p>
            <a:pPr lvl="0">
              <a:lnSpc>
                <a:spcPct val="150000"/>
              </a:lnSpc>
              <a:buClr>
                <a:srgbClr val="6FA8DC"/>
              </a:buClr>
              <a:buSzPct val="100000"/>
              <a:buFont typeface="Roboto"/>
              <a:buChar char="▸"/>
              <a:defRPr/>
            </a:pPr>
            <a:r>
              <a:rPr lang="en-US" altLang="en-US" sz="1600" b="1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Vendors/ Suppliers</a:t>
            </a:r>
          </a:p>
          <a:p>
            <a:pPr lvl="0">
              <a:lnSpc>
                <a:spcPct val="150000"/>
              </a:lnSpc>
              <a:buClr>
                <a:srgbClr val="6FA8DC"/>
              </a:buClr>
              <a:buSzPct val="100000"/>
              <a:buFont typeface="Roboto"/>
              <a:buChar char="▸"/>
              <a:defRPr/>
            </a:pPr>
            <a:r>
              <a:rPr lang="en-US" altLang="en-US" sz="1600" b="1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Government Documents</a:t>
            </a: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981200" y="704850"/>
            <a:ext cx="7086600" cy="3733800"/>
          </a:xfrm>
        </p:spPr>
        <p:txBody>
          <a:bodyPr/>
          <a:lstStyle/>
          <a:p>
            <a:pPr>
              <a:buNone/>
            </a:pPr>
            <a:r>
              <a:rPr lang="en-US" altLang="en-US" sz="2800" b="1" dirty="0" smtClean="0"/>
              <a:t>Information gathering Tools:</a:t>
            </a:r>
            <a:endParaRPr lang="en-US" altLang="en-US" sz="2000" b="1" dirty="0" smtClean="0"/>
          </a:p>
          <a:p>
            <a:pPr eaLnBrk="1" hangingPunct="1">
              <a:buNone/>
            </a:pPr>
            <a:endParaRPr lang="en-US" altLang="en-US" sz="1000" b="1" dirty="0" smtClean="0"/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Review Literature, Procedure &amp; forms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On-site Observation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Interview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Questionnaires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Internet 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JAD (Joint </a:t>
            </a:r>
            <a:r>
              <a:rPr lang="en-US" altLang="en-US" sz="2400" b="1" smtClean="0"/>
              <a:t>Application Development) </a:t>
            </a:r>
            <a:endParaRPr lang="en-US" altLang="en-US" sz="2400" b="1" dirty="0" smtClean="0"/>
          </a:p>
          <a:p>
            <a:pPr eaLnBrk="1" hangingPunct="1"/>
            <a:endParaRPr lang="en-US" altLang="en-US" sz="3200" b="1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3733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Internet </a:t>
            </a:r>
          </a:p>
          <a:p>
            <a:pPr algn="just" eaLnBrk="1" hangingPunct="1">
              <a:buNone/>
            </a:pPr>
            <a:r>
              <a:rPr lang="en-US" altLang="en-US" sz="2000" b="1" dirty="0" smtClean="0"/>
              <a:t>You can search any kind of information over the internet. </a:t>
            </a:r>
          </a:p>
          <a:p>
            <a:pPr eaLnBrk="1" hangingPunct="1">
              <a:buNone/>
            </a:pPr>
            <a:endParaRPr lang="en-US" altLang="en-US" sz="1800" b="1" dirty="0" smtClean="0"/>
          </a:p>
        </p:txBody>
      </p:sp>
      <p:pic>
        <p:nvPicPr>
          <p:cNvPr id="7" name="Picture 6" descr="Goo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31886"/>
            <a:ext cx="3048000" cy="2873464"/>
          </a:xfrm>
          <a:prstGeom prst="rect">
            <a:avLst/>
          </a:prstGeom>
        </p:spPr>
      </p:pic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57150"/>
            <a:ext cx="6705600" cy="47036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term </a:t>
            </a:r>
            <a:r>
              <a:rPr lang="en-US" b="1" dirty="0" smtClean="0"/>
              <a:t>system</a:t>
            </a:r>
            <a:r>
              <a:rPr lang="en-US" dirty="0"/>
              <a:t> </a:t>
            </a:r>
            <a:r>
              <a:rPr lang="en-US" dirty="0" smtClean="0"/>
              <a:t>is derived from the Greek work </a:t>
            </a:r>
            <a:r>
              <a:rPr lang="en-US" b="1" i="1" dirty="0" err="1" smtClean="0"/>
              <a:t>Systema</a:t>
            </a:r>
            <a:r>
              <a:rPr lang="en-US" dirty="0" smtClean="0"/>
              <a:t>, shows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An </a:t>
            </a:r>
            <a:r>
              <a:rPr lang="en-US" dirty="0" smtClean="0"/>
              <a:t>organized relationship among the functional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Shows interrelation and Interdependence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Shows scope boundaries and mention exclusion 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Shows purpose/ objectives/ goals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12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3733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Review Literature, Procedure &amp; forms</a:t>
            </a:r>
          </a:p>
          <a:p>
            <a:pPr eaLnBrk="1" hangingPunct="1">
              <a:buNone/>
            </a:pPr>
            <a:endParaRPr lang="en-US" altLang="en-US" sz="2000" b="1" u="sng" dirty="0" smtClean="0"/>
          </a:p>
          <a:p>
            <a:pPr marL="5715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First step of information gathering.</a:t>
            </a:r>
          </a:p>
          <a:p>
            <a:pPr marL="5715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Going through manuals, textbook, company study, government publication about that system.</a:t>
            </a:r>
          </a:p>
          <a:p>
            <a:pPr marL="5715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We will be able to find a general standard for 	   the system.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Review Literature, Procedure &amp; forms</a:t>
            </a:r>
          </a:p>
          <a:p>
            <a:pPr eaLnBrk="1" hangingPunct="1">
              <a:buNone/>
            </a:pPr>
            <a:r>
              <a:rPr lang="en-US" altLang="en-US" sz="2000" b="1" u="sng" dirty="0" smtClean="0"/>
              <a:t>Merits :</a:t>
            </a:r>
          </a:p>
          <a:p>
            <a:pPr marL="342900" indent="57150">
              <a:lnSpc>
                <a:spcPct val="130000"/>
              </a:lnSpc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Manuals and forms are very useful sources</a:t>
            </a:r>
          </a:p>
          <a:p>
            <a:pPr marL="342900" indent="57150">
              <a:lnSpc>
                <a:spcPct val="130000"/>
              </a:lnSpc>
            </a:pPr>
            <a:r>
              <a:rPr lang="en-US" altLang="en-US" sz="2000" b="1" dirty="0" smtClean="0"/>
              <a:t>	Up to date manuals saves hours of information 	gathering time.</a:t>
            </a:r>
          </a:p>
          <a:p>
            <a:pPr marL="342900" indent="57150">
              <a:lnSpc>
                <a:spcPct val="130000"/>
              </a:lnSpc>
            </a:pPr>
            <a:r>
              <a:rPr lang="en-US" altLang="en-US" sz="2000" b="1" dirty="0" smtClean="0"/>
              <a:t>	Reviewing manuals it can be determined that 	what is the basic system requirements.</a:t>
            </a:r>
          </a:p>
          <a:p>
            <a:pPr marL="342900" indent="57150">
              <a:lnSpc>
                <a:spcPct val="130000"/>
              </a:lnSpc>
            </a:pPr>
            <a:r>
              <a:rPr lang="en-US" altLang="en-US" sz="2000" b="1" dirty="0" smtClean="0"/>
              <a:t>	Printed forms are very useful to make input 	     analysis.</a:t>
            </a:r>
          </a:p>
          <a:p>
            <a:pPr eaLnBrk="1" hangingPunct="1">
              <a:buNone/>
            </a:pPr>
            <a:endParaRPr lang="en-US" altLang="en-US" sz="2000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666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Information Gathering 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Review Literature, Procedure &amp; forms</a:t>
            </a:r>
          </a:p>
          <a:p>
            <a:pPr eaLnBrk="1" hangingPunct="1">
              <a:buNone/>
            </a:pPr>
            <a:r>
              <a:rPr lang="en-US" altLang="en-US" sz="2000" b="1" u="sng" dirty="0" smtClean="0"/>
              <a:t>Demerits :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en-US" sz="1800" b="1" dirty="0"/>
              <a:t>S</a:t>
            </a:r>
            <a:r>
              <a:rPr lang="en-US" altLang="en-US" sz="1800" b="1" dirty="0" smtClean="0"/>
              <a:t>ometimes the manual is out dated, or do not represent the exact current system .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en-US" sz="1800" b="1" dirty="0" smtClean="0"/>
              <a:t>All the information a system analyst need can not be full filled by this procedure. There  would be some extra information needed to  analysis the system correctly</a:t>
            </a:r>
            <a:r>
              <a:rPr lang="en-US" altLang="en-US" sz="2000" dirty="0" smtClean="0"/>
              <a:t>.</a:t>
            </a:r>
          </a:p>
          <a:p>
            <a:pPr eaLnBrk="1" hangingPunct="1">
              <a:buNone/>
            </a:pPr>
            <a:endParaRPr lang="en-US" altLang="en-US" sz="2000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On Site Observation :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It is the process of recognizing and noting people, objects and occurrences to obtain information.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The analyst plays the role of an observer followed by some rules to get the information how the real system works.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Example, for a Customer management system an analyst may act like a customer to gather information.</a:t>
            </a:r>
          </a:p>
          <a:p>
            <a:pPr eaLnBrk="1" hangingPunct="1">
              <a:lnSpc>
                <a:spcPct val="130000"/>
              </a:lnSpc>
              <a:buNone/>
            </a:pPr>
            <a:endParaRPr lang="en-US" altLang="en-US" sz="1800" b="1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On Site Observation :</a:t>
            </a:r>
          </a:p>
          <a:p>
            <a:pPr eaLnBrk="1" hangingPunct="1">
              <a:buNone/>
            </a:pPr>
            <a:endParaRPr lang="en-US" altLang="en-US" sz="2400" b="1" u="sng" dirty="0" smtClean="0"/>
          </a:p>
          <a:p>
            <a:pPr eaLnBrk="1" hangingPunct="1">
              <a:buNone/>
            </a:pPr>
            <a:r>
              <a:rPr lang="en-US" altLang="en-US" sz="2400" b="1" u="sng" dirty="0" smtClean="0"/>
              <a:t>Merits: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With this method system analysis is real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With Obtrusive observation some bugs of the system can be determine and therefore, removed.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24815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On Site Observation :</a:t>
            </a:r>
          </a:p>
          <a:p>
            <a:pPr eaLnBrk="1" hangingPunct="1">
              <a:buNone/>
            </a:pPr>
            <a:endParaRPr lang="en-US" altLang="en-US" sz="2400" b="1" u="sng" dirty="0" smtClean="0"/>
          </a:p>
          <a:p>
            <a:pPr eaLnBrk="1" hangingPunct="1">
              <a:buNone/>
            </a:pPr>
            <a:r>
              <a:rPr lang="en-US" altLang="en-US" sz="2400" b="1" u="sng" dirty="0" smtClean="0"/>
              <a:t>Demerits: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Adequate Training for the analyst is required 	in this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Attitudes and motivations of the subject cannot be readily observed.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There may be some error due to analyst.</a:t>
            </a:r>
          </a:p>
          <a:p>
            <a:pPr>
              <a:buNone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It is time consuming</a:t>
            </a:r>
          </a:p>
          <a:p>
            <a:pPr eaLnBrk="1" hangingPunct="1">
              <a:buNone/>
            </a:pPr>
            <a:endParaRPr lang="en-US" altLang="en-US" sz="2000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24815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Interviews is the face to face interpersonal role situation to gather information by asking designated person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It is like this, asking the person who is using 	the system or managing the system how they are managing.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7086600" cy="424815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Interviews is the face to face interpersonal role situation to gather information by asking designated person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It is like this, asking the person who is using 	the system or managing the system how they are managing.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191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Interview (Merits):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Interviewing the rightful person for the analyzing the system is a very fast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An effective technique for eliciting information about the complex subjects.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Its flexibility makes the interview a superior technique for exploring areas where not much is known.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Interview (Demerits):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Long preparation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Interview takes long time to conduct.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Several time interview with the several persons which take more money and time.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26750"/>
            <a:ext cx="1981199" cy="857400"/>
          </a:xfrm>
        </p:spPr>
        <p:txBody>
          <a:bodyPr/>
          <a:lstStyle/>
          <a:p>
            <a:r>
              <a:rPr lang="en-US" dirty="0" smtClean="0"/>
              <a:t>ORGANOGRAM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 organizational chart, or organogram, is a diagram that shows how an organization is structured, and how the positions in the organization are related to each other.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Three </a:t>
            </a:r>
            <a:r>
              <a:rPr lang="en-US" dirty="0"/>
              <a:t>major </a:t>
            </a:r>
            <a:r>
              <a:rPr lang="en-US" dirty="0" smtClean="0"/>
              <a:t>types: Hierarchical</a:t>
            </a:r>
            <a:r>
              <a:rPr lang="en-US" dirty="0"/>
              <a:t>, </a:t>
            </a:r>
            <a:r>
              <a:rPr lang="en-US" dirty="0" smtClean="0"/>
              <a:t>Matrix </a:t>
            </a:r>
            <a:r>
              <a:rPr lang="en-US" dirty="0"/>
              <a:t>and </a:t>
            </a:r>
            <a:r>
              <a:rPr lang="en-US" dirty="0" smtClean="0"/>
              <a:t>Flat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33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30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Interview (Procedure):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76450" y="1123950"/>
            <a:ext cx="7086600" cy="401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Tx/>
              <a:buAutoNum type="arabicPeriod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Select Interviewees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End users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Learn about individual prior to the interview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6FA8DC"/>
              </a:buClr>
              <a:buSzPct val="100000"/>
              <a:buFontTx/>
              <a:buAutoNum type="arabicPeriod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Prepare for the Interview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An interview guide is a checklist of specific questions the interviewer will ask the interviewee. 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6FA8DC"/>
              </a:buClr>
              <a:buSzPct val="100000"/>
              <a:buFontTx/>
              <a:buAutoNum type="arabicPeriod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Conduct the Interview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Summarize the problem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Offer an incentive for participation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Ask the interviewee for assistance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6FA8DC"/>
              </a:buClr>
              <a:buSzPct val="100000"/>
              <a:buFontTx/>
              <a:buAutoNum type="arabicPeriod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Follow Up on the Interview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Memo that summarizes the interview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31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2672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(Guideline):</a:t>
            </a:r>
            <a:endParaRPr lang="en-US" alt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14550" y="1200150"/>
            <a:ext cx="70104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Set the stage for the interview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Establish report, put the interviewee at ease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Phrase questions clearly and succinctly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 a good listener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Evaluate the outcome of the interview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Use clear and concise language. 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Don’t include your opinion as part of the question. 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Avoid long or complex questions. 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Avoid threatening questions. 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Don’t use “you” when you mean a group of people.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666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(Questions):</a:t>
            </a:r>
            <a:endParaRPr lang="en-US" alt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14550" y="1200150"/>
            <a:ext cx="7010400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Set the stage for the interview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Establish report, put the interviewee at ease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Phrase questions clearly and succinctly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 a good listener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Evaluate the outcome of the interview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33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6667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: </a:t>
            </a:r>
            <a:r>
              <a:rPr lang="en-US" altLang="en-US" sz="2000" b="1" u="sng" dirty="0" smtClean="0"/>
              <a:t>To Do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133600" y="1680686"/>
            <a:ext cx="2743200" cy="17851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 smtClean="0">
                <a:latin typeface="Arial" charset="0"/>
                <a:cs typeface="Times New Roman" charset="0"/>
              </a:rPr>
              <a:t>Be </a:t>
            </a:r>
            <a:r>
              <a:rPr lang="en-US" altLang="en-US" sz="2000" dirty="0">
                <a:latin typeface="Arial" charset="0"/>
                <a:cs typeface="Times New Roman" charset="0"/>
              </a:rPr>
              <a:t>courteous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Listen carefully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Maintain control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 smtClean="0">
                <a:latin typeface="Arial" charset="0"/>
                <a:cs typeface="Times New Roman" charset="0"/>
              </a:rPr>
              <a:t>Probe</a:t>
            </a:r>
            <a:endParaRPr lang="en-US" altLang="en-US" sz="2000" dirty="0">
              <a:latin typeface="Arial" charset="0"/>
              <a:cs typeface="Times New Roman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181600" y="1680686"/>
            <a:ext cx="3429000" cy="20928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 smtClean="0">
                <a:latin typeface="Arial" charset="0"/>
                <a:cs typeface="Times New Roman" charset="0"/>
              </a:rPr>
              <a:t>Observe </a:t>
            </a:r>
            <a:r>
              <a:rPr lang="en-US" altLang="en-US" sz="2000" dirty="0">
                <a:latin typeface="Arial" charset="0"/>
                <a:cs typeface="Times New Roman" charset="0"/>
              </a:rPr>
              <a:t>mannerisms and nonverbal communication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Be patient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Keep interviewee at ease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Maintain self-control</a:t>
            </a: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34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19300" y="689074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: </a:t>
            </a:r>
            <a:r>
              <a:rPr lang="en-US" altLang="en-US" sz="2000" b="1" u="sng" dirty="0" smtClean="0"/>
              <a:t>Not to Do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1494388"/>
            <a:ext cx="3429000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Revealing </a:t>
            </a: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your personal biases.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Talking instead of listening.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Assuming anything about the topic and the interviewee.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Tape recording -- a sign of poor listening skills</a:t>
            </a: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600" b="1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114550" y="1494388"/>
            <a:ext cx="2990850" cy="21544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Continuing </a:t>
            </a: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an </a:t>
            </a: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interview</a:t>
            </a:r>
            <a:b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unnecessarily.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400" b="1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Assuming an answer is </a:t>
            </a:r>
            <a:endParaRPr lang="en-US" altLang="en-US" sz="1600" b="1" dirty="0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finished </a:t>
            </a: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or leading nowhere.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Revealing verbal </a:t>
            </a: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and</a:t>
            </a:r>
            <a:b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nonverbal </a:t>
            </a: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clues.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Using </a:t>
            </a: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jargon</a:t>
            </a:r>
            <a:endParaRPr lang="en-US" altLang="en-US" sz="1600" b="1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35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(sample guide):</a:t>
            </a:r>
          </a:p>
        </p:txBody>
      </p:sp>
      <p:pic>
        <p:nvPicPr>
          <p:cNvPr id="12" name="Picture 4" descr="whi74173_0603"/>
          <p:cNvPicPr>
            <a:picLocks noChangeAspect="1" noChangeArrowheads="1"/>
          </p:cNvPicPr>
          <p:nvPr/>
        </p:nvPicPr>
        <p:blipFill>
          <a:blip r:embed="rId3"/>
          <a:srcRect b="38889"/>
          <a:stretch>
            <a:fillRect/>
          </a:stretch>
        </p:blipFill>
        <p:spPr>
          <a:xfrm>
            <a:off x="2362200" y="1276350"/>
            <a:ext cx="640627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36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04850"/>
            <a:ext cx="7086600" cy="41910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(sample guide):</a:t>
            </a:r>
          </a:p>
        </p:txBody>
      </p:sp>
      <p:pic>
        <p:nvPicPr>
          <p:cNvPr id="7" name="Picture 4" descr="whi74173_0603"/>
          <p:cNvPicPr>
            <a:picLocks noChangeAspect="1" noChangeArrowheads="1"/>
          </p:cNvPicPr>
          <p:nvPr/>
        </p:nvPicPr>
        <p:blipFill>
          <a:blip r:embed="rId3"/>
          <a:srcRect t="60185" b="12038"/>
          <a:stretch>
            <a:fillRect/>
          </a:stretch>
        </p:blipFill>
        <p:spPr>
          <a:xfrm>
            <a:off x="2438400" y="1276350"/>
            <a:ext cx="5640294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37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(Questions):</a:t>
            </a:r>
            <a:endParaRPr lang="en-US" alt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38400" y="1505550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Types of Questions </a:t>
            </a:r>
            <a:r>
              <a:rPr lang="en-US" altLang="en-US" sz="2400" b="1" dirty="0" smtClean="0">
                <a:solidFill>
                  <a:schemeClr val="tx1"/>
                </a:solidFill>
                <a:latin typeface="Roboto"/>
              </a:rPr>
              <a:t>To Avoid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	&gt; Loaded questions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	&gt; Leading questions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	&gt; Biased questions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38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191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Questionnaires:</a:t>
            </a:r>
          </a:p>
          <a:p>
            <a:pPr eaLnBrk="1" hangingPunct="1">
              <a:buNone/>
            </a:pPr>
            <a:endParaRPr lang="en-US" altLang="en-US" sz="2400" b="1" u="sng" dirty="0" smtClean="0"/>
          </a:p>
          <a:p>
            <a:pPr eaLnBrk="1" hangingPunct="1">
              <a:buNone/>
            </a:pPr>
            <a:r>
              <a:rPr lang="en-US" altLang="en-US" sz="2000" dirty="0" smtClean="0"/>
              <a:t>Questionnaires are the tool that has questions to which any individual responds.</a:t>
            </a:r>
          </a:p>
          <a:p>
            <a:pPr eaLnBrk="1" hangingPunct="1">
              <a:buNone/>
            </a:pPr>
            <a:endParaRPr lang="en-US" altLang="en-US" sz="2000" dirty="0" smtClean="0"/>
          </a:p>
          <a:p>
            <a:pPr eaLnBrk="1" hangingPunct="1">
              <a:buNone/>
            </a:pPr>
            <a:r>
              <a:rPr lang="en-US" altLang="en-US" sz="2000" dirty="0" smtClean="0"/>
              <a:t>Example, A sheet of paper that has 50 standard question about how he is using the system may be defined as Questionnaires.</a:t>
            </a:r>
          </a:p>
          <a:p>
            <a:pPr eaLnBrk="1" hangingPunct="1">
              <a:buNone/>
            </a:pPr>
            <a:endParaRPr lang="en-US" altLang="en-US" sz="2000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39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u="sng" dirty="0" smtClean="0"/>
              <a:t>Questionnaires</a:t>
            </a:r>
            <a:r>
              <a:rPr lang="en-US" altLang="en-US" sz="2400" b="1" u="sng" dirty="0" smtClean="0"/>
              <a:t>: </a:t>
            </a:r>
            <a:r>
              <a:rPr lang="en-US" altLang="en-US" sz="2000" b="1" u="sng" dirty="0" smtClean="0"/>
              <a:t>Merits:</a:t>
            </a:r>
          </a:p>
          <a:p>
            <a:pPr eaLnBrk="1" hangingPunct="1">
              <a:buNone/>
            </a:pPr>
            <a:endParaRPr lang="en-US" alt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Economical &amp; requires less skill to administer.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1800" b="1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Examines a large number of respondents at the same time.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/>
        </p:nvSpPr>
        <p:spPr>
          <a:xfrm>
            <a:off x="3088025" y="574851"/>
            <a:ext cx="5170078" cy="40249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3304369" y="788588"/>
            <a:ext cx="4737300" cy="30248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SDLC</a:t>
            </a:r>
            <a:endParaRPr lang="en" sz="1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9" name="Shape 174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pPr>
                <a:spcBef>
                  <a:spcPts val="0"/>
                </a:spcBef>
                <a:buNone/>
              </a:pPr>
              <a:t>4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750" name="Shape 1750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lang="en" sz="1400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3276600" y="3257550"/>
            <a:ext cx="5029200" cy="542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System Development Life Cycle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40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u="sng" dirty="0" smtClean="0"/>
              <a:t>Questionnaires</a:t>
            </a:r>
            <a:r>
              <a:rPr lang="en-US" altLang="en-US" sz="2400" b="1" u="sng" dirty="0" smtClean="0"/>
              <a:t>: </a:t>
            </a:r>
            <a:r>
              <a:rPr lang="en-US" altLang="en-US" sz="2000" b="1" u="sng" dirty="0" smtClean="0"/>
              <a:t>Demerits:</a:t>
            </a:r>
          </a:p>
          <a:p>
            <a:pPr eaLnBrk="1" hangingPunct="1">
              <a:buNone/>
            </a:pPr>
            <a:r>
              <a:rPr lang="en-US" altLang="en-US" sz="2400" dirty="0" smtClean="0"/>
              <a:t>	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Low percentage of returns</a:t>
            </a:r>
          </a:p>
          <a:p>
            <a:pPr eaLnBrk="1" hangingPunct="1">
              <a:buNone/>
            </a:pPr>
            <a:r>
              <a:rPr lang="en-US" altLang="en-US" sz="1200" dirty="0" smtClean="0"/>
              <a:t>	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Dislike writing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41</a:t>
            </a:fld>
            <a:endParaRPr lang="en" dirty="0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Questionnaires (Format of </a:t>
            </a:r>
            <a:r>
              <a:rPr lang="en-US" altLang="en-US" sz="2400" b="1" u="sng" dirty="0" err="1" smtClean="0"/>
              <a:t>qustions</a:t>
            </a:r>
            <a:r>
              <a:rPr lang="en-US" altLang="en-US" sz="2400" b="1" u="sng" dirty="0" smtClean="0"/>
              <a:t> ):</a:t>
            </a:r>
          </a:p>
        </p:txBody>
      </p:sp>
      <p:sp>
        <p:nvSpPr>
          <p:cNvPr id="10" name="Rectangle 1028"/>
          <p:cNvSpPr>
            <a:spLocks noChangeArrowheads="1"/>
          </p:cNvSpPr>
          <p:nvPr/>
        </p:nvSpPr>
        <p:spPr bwMode="auto">
          <a:xfrm>
            <a:off x="2511337" y="1809750"/>
            <a:ext cx="5181600" cy="14660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1200" dirty="0"/>
              <a:t>Rank the following transactions according to the amount of time you spend </a:t>
            </a:r>
          </a:p>
          <a:p>
            <a:r>
              <a:rPr lang="en-US" altLang="en-US" sz="1200" dirty="0"/>
              <a:t>processing them.</a:t>
            </a:r>
            <a:br>
              <a:rPr lang="en-US" altLang="en-US" sz="1200" dirty="0"/>
            </a:br>
            <a:r>
              <a:rPr lang="en-US" altLang="en-US" sz="1200" dirty="0"/>
              <a:t>___ % new customer orders</a:t>
            </a:r>
            <a:br>
              <a:rPr lang="en-US" altLang="en-US" sz="1200" dirty="0"/>
            </a:br>
            <a:r>
              <a:rPr lang="en-US" altLang="en-US" sz="1200" dirty="0"/>
              <a:t>___ % order cancellations</a:t>
            </a:r>
          </a:p>
          <a:p>
            <a:r>
              <a:rPr lang="en-US" altLang="en-US" sz="1200" dirty="0"/>
              <a:t>___ % order modifications</a:t>
            </a:r>
          </a:p>
          <a:p>
            <a:r>
              <a:rPr lang="en-US" altLang="en-US" sz="1200" dirty="0"/>
              <a:t>___ % payments</a:t>
            </a:r>
          </a:p>
          <a:p>
            <a:pPr eaLnBrk="1" hangingPunct="1"/>
            <a:endParaRPr lang="en-US" altLang="en-US" sz="1600" dirty="0"/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4561480" y="2077974"/>
            <a:ext cx="4009572" cy="169164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1200" dirty="0"/>
              <a:t>The implementation of quality discounts would cause an </a:t>
            </a:r>
          </a:p>
          <a:p>
            <a:r>
              <a:rPr lang="en-US" altLang="en-US" sz="1200" dirty="0"/>
              <a:t>increase in customer orders.</a:t>
            </a:r>
            <a:br>
              <a:rPr lang="en-US" altLang="en-US" sz="1200" dirty="0"/>
            </a:br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Strongly agree</a:t>
            </a:r>
            <a:br>
              <a:rPr lang="en-US" altLang="en-US" sz="1200" dirty="0"/>
            </a:br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Agree</a:t>
            </a:r>
          </a:p>
          <a:p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No opinion</a:t>
            </a:r>
          </a:p>
          <a:p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Disagree</a:t>
            </a:r>
            <a:br>
              <a:rPr lang="en-US" altLang="en-US" sz="1200" dirty="0"/>
            </a:br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Strongly disagree</a:t>
            </a:r>
          </a:p>
          <a:p>
            <a:pPr eaLnBrk="1" hangingPunct="1"/>
            <a:endParaRPr lang="en-US" altLang="en-US" sz="1200" dirty="0"/>
          </a:p>
        </p:txBody>
      </p:sp>
      <p:sp>
        <p:nvSpPr>
          <p:cNvPr id="12" name="Rectangle 1030"/>
          <p:cNvSpPr>
            <a:spLocks noChangeArrowheads="1"/>
          </p:cNvSpPr>
          <p:nvPr/>
        </p:nvSpPr>
        <p:spPr bwMode="auto">
          <a:xfrm>
            <a:off x="6009280" y="2611374"/>
            <a:ext cx="2652486" cy="14097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1200"/>
              <a:t>Is the current accounts receivable </a:t>
            </a:r>
          </a:p>
          <a:p>
            <a:r>
              <a:rPr lang="en-US" altLang="en-US" sz="1200"/>
              <a:t>report that you receive useful?</a:t>
            </a:r>
            <a:br>
              <a:rPr lang="en-US" altLang="en-US" sz="1200"/>
            </a:br>
            <a:r>
              <a:rPr lang="en-US" altLang="en-US" sz="1200">
                <a:cs typeface="Times New Roman" charset="0"/>
              </a:rPr>
              <a:t></a:t>
            </a:r>
            <a:r>
              <a:rPr lang="en-US" altLang="en-US" sz="1200"/>
              <a:t> Yes</a:t>
            </a:r>
            <a:br>
              <a:rPr lang="en-US" altLang="en-US" sz="1200"/>
            </a:br>
            <a:r>
              <a:rPr lang="en-US" altLang="en-US" sz="1200">
                <a:cs typeface="Times New Roman" charset="0"/>
              </a:rPr>
              <a:t></a:t>
            </a:r>
            <a:r>
              <a:rPr lang="en-US" altLang="en-US" sz="1200"/>
              <a:t> No</a:t>
            </a:r>
          </a:p>
          <a:p>
            <a:pPr eaLnBrk="1" hangingPunct="1"/>
            <a:endParaRPr lang="en-US" altLang="en-US" sz="1200"/>
          </a:p>
        </p:txBody>
      </p:sp>
      <p:sp>
        <p:nvSpPr>
          <p:cNvPr id="13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2. Feasibility  Study</a:t>
            </a:r>
            <a:endParaRPr lang="en" dirty="0"/>
          </a:p>
        </p:txBody>
      </p:sp>
      <p:sp>
        <p:nvSpPr>
          <p:cNvPr id="1550" name="Shape 1550"/>
          <p:cNvSpPr txBox="1">
            <a:spLocks noGrp="1"/>
          </p:cNvSpPr>
          <p:nvPr>
            <p:ph type="subTitle" idx="1"/>
          </p:nvPr>
        </p:nvSpPr>
        <p:spPr>
          <a:xfrm>
            <a:off x="1905000" y="3906852"/>
            <a:ext cx="68578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Economical, Technical and Behavioral study </a:t>
            </a:r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7338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To determine what the candidate system is to do by defining its expected performance.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A feasibility study is carried out to select the best system that meets performance requirements.</a:t>
            </a:r>
            <a:endParaRPr lang="en-US" altLang="en-US" sz="2400" dirty="0" smtClean="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581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Types of </a:t>
            </a:r>
            <a:r>
              <a:rPr lang="en-US" altLang="en-US" sz="2400" b="1" dirty="0" smtClean="0"/>
              <a:t>Feasibility</a:t>
            </a:r>
          </a:p>
          <a:p>
            <a:pPr eaLnBrk="1" hangingPunct="1">
              <a:buNone/>
            </a:pPr>
            <a:r>
              <a:rPr lang="en-US" altLang="en-US" sz="2400" dirty="0" smtClean="0"/>
              <a:t>	</a:t>
            </a:r>
          </a:p>
          <a:p>
            <a:pPr eaLnBrk="1" hangingPunct="1">
              <a:buNone/>
            </a:pPr>
            <a:r>
              <a:rPr lang="en-US" altLang="en-US" sz="2400" dirty="0" smtClean="0"/>
              <a:t>	a) Economic Feasibility</a:t>
            </a:r>
          </a:p>
          <a:p>
            <a:pPr>
              <a:buNone/>
            </a:pP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 smtClean="0"/>
              <a:t>	b) Technical Feasibility</a:t>
            </a:r>
          </a:p>
          <a:p>
            <a:pPr>
              <a:buNone/>
            </a:pP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 smtClean="0"/>
              <a:t>	c) Behavioral Feasibility</a:t>
            </a:r>
          </a:p>
          <a:p>
            <a:pPr eaLnBrk="1" hangingPunct="1"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69342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en-US" sz="2400" b="1" u="sng" dirty="0" smtClean="0"/>
              <a:t>Economic/Financial</a:t>
            </a:r>
            <a:r>
              <a:rPr lang="en-US" altLang="en-US" sz="2400" u="sng" dirty="0" smtClean="0"/>
              <a:t> </a:t>
            </a:r>
            <a:r>
              <a:rPr lang="en-US" altLang="en-US" sz="2400" b="1" u="sng" dirty="0" smtClean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Known as cost benefit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determine the benefits and savings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That are expected from a candidate system and compare them with costs.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en-US" sz="2400" b="1" u="sng" dirty="0" smtClean="0"/>
              <a:t>Technical Feasibility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It checks whether the existing computer system or technology supports the candidate system or not or up to what extent it supports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It basically centers around Technology, Hardware, Software etc. </a:t>
            </a:r>
            <a:endParaRPr lang="en-US" altLang="en-US" sz="2000" dirty="0" smtClean="0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69342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en-US" sz="2400" b="1" u="sng" dirty="0" smtClean="0"/>
              <a:t>Behavioral Feasibility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An estimate should be made of how strong a 	reaction the user staff is likely to have towards the development of a computerized system. 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It is common knowledge that computer installation have something to do with 	Turnover, Transfers and changes in employee 	Job Status.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Customer group’s behavior should be taken in consideration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69342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en-US" sz="2400" b="1" dirty="0" smtClean="0"/>
              <a:t>Feasibility Study Steps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1. Form a project team and appoint a project leader.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2. Prepare system flowcharts.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3. Enumerate potential candidate systems.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4. Describe and identify characteristics of candidate systems.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5. Determine and evaluate performance/ weighted performance and cost effectiveness of each candidate system.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6. Select the best candidate system.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7. Prepare and report final project directive to management.</a:t>
            </a:r>
            <a:endParaRPr lang="en-US" altLang="en-US" sz="1600" b="1" dirty="0" smtClean="0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3. Analysis</a:t>
            </a:r>
            <a:endParaRPr lang="en" dirty="0"/>
          </a:p>
        </p:txBody>
      </p:sp>
      <p:sp>
        <p:nvSpPr>
          <p:cNvPr id="1550" name="Shape 1550"/>
          <p:cNvSpPr txBox="1">
            <a:spLocks noGrp="1"/>
          </p:cNvSpPr>
          <p:nvPr>
            <p:ph type="subTitle" idx="1"/>
          </p:nvPr>
        </p:nvSpPr>
        <p:spPr>
          <a:xfrm>
            <a:off x="914400" y="4171950"/>
            <a:ext cx="7848475" cy="5197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000" dirty="0" smtClean="0"/>
              <a:t>Definition of approved requirements, Development of planned </a:t>
            </a:r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49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4102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SDLC Phases   5/ 6/ 7</a:t>
            </a:r>
          </a:p>
        </p:txBody>
      </p:sp>
      <p:sp>
        <p:nvSpPr>
          <p:cNvPr id="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742950"/>
            <a:ext cx="68580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Idea Generation/Initial investigation/ Planning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Feasibility Study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Detail Study and Analysis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Design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Implementation/Construction (including testing)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Deployment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Post–Implementation &amp; Maintenance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3. Analysis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96240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000" dirty="0" smtClean="0"/>
              <a:t>The Requirements Analysis Phase begins when the previous phases (planning, information gathering) objectives have been achieved.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Documentation related to user requirements from the Concept Development Phase and the Planning Phase shall be used as the basis for further user needs analysis 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Multiple-release projects require only one iteration of the Requirements Analysis Phase, which should involve requirements definition for all planned releases. </a:t>
            </a:r>
            <a:endParaRPr lang="en-US" altLang="en-US" sz="2000" b="1" dirty="0" smtClean="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3. Analysis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742950"/>
            <a:ext cx="6934200" cy="426720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b="1" dirty="0" smtClean="0"/>
              <a:t>Objectives </a:t>
            </a:r>
          </a:p>
          <a:p>
            <a:endParaRPr lang="en-US" sz="900" b="1" dirty="0" smtClean="0"/>
          </a:p>
          <a:p>
            <a:r>
              <a:rPr lang="en-US" sz="2400" dirty="0" smtClean="0"/>
              <a:t>Successful completion of the Requirements Analysis Phase should comprise: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• Definition of approved requirements.</a:t>
            </a:r>
          </a:p>
          <a:p>
            <a:pPr>
              <a:buNone/>
            </a:pPr>
            <a:endParaRPr lang="en-US" sz="700" dirty="0" smtClean="0"/>
          </a:p>
          <a:p>
            <a:pPr>
              <a:buNone/>
            </a:pPr>
            <a:r>
              <a:rPr lang="en-US" sz="2000" dirty="0" smtClean="0"/>
              <a:t>	• Development of planned test activities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• Approval to progress to the other phase.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• Creation of the System Requirements 	Document and Requirements Traceability 	Matrix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3. Analysis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895350"/>
            <a:ext cx="6934200" cy="4114800"/>
          </a:xfrm>
        </p:spPr>
        <p:txBody>
          <a:bodyPr/>
          <a:lstStyle/>
          <a:p>
            <a:r>
              <a:rPr lang="en-US" sz="2400" b="1" dirty="0" smtClean="0"/>
              <a:t> Main Goals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The purpose of the Requirements Analysis Phase is to transform the needs and</a:t>
            </a:r>
          </a:p>
          <a:p>
            <a:pPr>
              <a:buNone/>
            </a:pPr>
            <a:r>
              <a:rPr lang="en-US" sz="2400" dirty="0" smtClean="0"/>
              <a:t>high-level requirements specified in earlier phases into unambiguous (measurable and testable), traceable, complete, consistent, and stakeholder-approved requirements.</a:t>
            </a:r>
            <a:endParaRPr lang="en-US" sz="2000" dirty="0" smtClean="0"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Shape 1739"/>
          <p:cNvSpPr/>
          <p:nvPr/>
        </p:nvSpPr>
        <p:spPr>
          <a:xfrm>
            <a:off x="4178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0" name="Shape 1740"/>
          <p:cNvSpPr/>
          <p:nvPr/>
        </p:nvSpPr>
        <p:spPr>
          <a:xfrm>
            <a:off x="4376800" y="910325"/>
            <a:ext cx="2493299" cy="33335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lang="en" sz="5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Shape 174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pPr>
                <a:spcBef>
                  <a:spcPts val="0"/>
                </a:spcBef>
                <a:buNone/>
              </a:pPr>
              <a:t>53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26670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895350"/>
            <a:ext cx="6934200" cy="3962400"/>
          </a:xfrm>
        </p:spPr>
        <p:txBody>
          <a:bodyPr/>
          <a:lstStyle/>
          <a:p>
            <a:r>
              <a:rPr lang="en-US" sz="2400" dirty="0" smtClean="0"/>
              <a:t>In this phase of SDLC, software design is prepared from the requirement specifications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System Design helps in specifying system requirements and also helps in defining overall system architecture.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6858000" cy="742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UML Design </a:t>
            </a:r>
            <a:b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</a:br>
            <a:r>
              <a:rPr lang="en-US" altLang="en-US" sz="2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version </a:t>
            </a:r>
            <a:r>
              <a:rPr lang="en-US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of </a:t>
            </a:r>
            <a:r>
              <a:rPr lang="en-US" altLang="en-US" sz="2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UML:  </a:t>
            </a: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https://www.uml-diagrams.org/</a:t>
            </a:r>
            <a:endParaRPr lang="en-US" alt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895350"/>
            <a:ext cx="6934200" cy="4248150"/>
          </a:xfrm>
        </p:spPr>
        <p:txBody>
          <a:bodyPr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Different diagrams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are as follows:</a:t>
            </a:r>
          </a:p>
          <a:p>
            <a:endParaRPr lang="en-US" sz="700" dirty="0" smtClean="0"/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Context Diagram.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Activity Diagram.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Use Case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Class Diagram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CRC</a:t>
            </a:r>
          </a:p>
          <a:p>
            <a:pPr lvl="0"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Sequence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Diagram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State Diagram.</a:t>
            </a:r>
          </a:p>
          <a:p>
            <a:pPr lvl="0"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Deployment Diagram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5562600" y="1496025"/>
            <a:ext cx="3352800" cy="272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>
              <a:buClr>
                <a:srgbClr val="6FA8DC"/>
              </a:buClr>
              <a:buSzPct val="100000"/>
              <a:buFont typeface="Roboto"/>
              <a:buChar char="▸"/>
              <a:defRPr/>
            </a:pPr>
            <a:r>
              <a:rPr lang="en-US" sz="2400" dirty="0">
                <a:solidFill>
                  <a:schemeClr val="tx1"/>
                </a:solidFill>
              </a:rPr>
              <a:t>Data Flow Diagram.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Decision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Decision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Structured English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Data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Context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56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762000" y="2343150"/>
            <a:ext cx="77722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The Context Diagram shows the system under consideration as a single high-level process.</a:t>
            </a:r>
          </a:p>
        </p:txBody>
      </p:sp>
    </p:spTree>
    <p:extLst>
      <p:ext uri="{BB962C8B-B14F-4D97-AF65-F5344CB8AC3E}">
        <p14:creationId xmlns:p14="http://schemas.microsoft.com/office/powerpoint/2010/main" val="32265203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57150"/>
            <a:ext cx="3200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Context</a:t>
            </a: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 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924525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505550"/>
            <a:ext cx="6705600" cy="30289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It shows the system under consideration as a single high-level process and shows the relationship that the system has with other external entities.</a:t>
            </a:r>
          </a:p>
          <a:p>
            <a:pPr eaLnBrk="1" hangingPunct="1">
              <a:buNone/>
            </a:pPr>
            <a:endParaRPr lang="en-US" sz="2000" dirty="0"/>
          </a:p>
          <a:p>
            <a:pPr eaLnBrk="1" hangingPunct="1">
              <a:buNone/>
            </a:pPr>
            <a:r>
              <a:rPr lang="en-US" sz="2000" dirty="0" smtClean="0"/>
              <a:t>i.e. systems, organizational groups, external data stores, etc.</a:t>
            </a:r>
            <a:endParaRPr lang="en-US" sz="2000" b="1" dirty="0" smtClean="0"/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18256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62150"/>
            <a:ext cx="6553200" cy="2895600"/>
          </a:xfrm>
        </p:spPr>
        <p:txBody>
          <a:bodyPr rtlCol="0"/>
          <a:lstStyle/>
          <a:p>
            <a:pPr marL="571500" indent="-5715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view</a:t>
            </a:r>
          </a:p>
          <a:p>
            <a:pPr marL="571500" indent="-5715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</a:t>
            </a:r>
          </a:p>
          <a:p>
            <a:pPr marL="571500" indent="-5715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Main data flows</a:t>
            </a:r>
          </a:p>
          <a:p>
            <a:pPr marL="571500" indent="-5715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between the system and the outside terminators.</a:t>
            </a:r>
          </a:p>
          <a:p>
            <a:pPr marL="457200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800" dirty="0" smtClean="0"/>
              <a:t>No internal data stores are shown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571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Context Diagram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4869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820349"/>
            <a:ext cx="5791200" cy="690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Context Diagram of Order System: </a:t>
            </a:r>
            <a:endParaRPr kumimoji="0" lang="en-US" altLang="en-US" sz="16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14600" y="1352550"/>
            <a:ext cx="534451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57150"/>
            <a:ext cx="3200400" cy="714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Context</a:t>
            </a: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 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4258190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388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SDLC Phase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83062363"/>
              </p:ext>
            </p:extLst>
          </p:nvPr>
        </p:nvGraphicFramePr>
        <p:xfrm>
          <a:off x="2133600" y="742950"/>
          <a:ext cx="6858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Data Flow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356668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2133600" y="819150"/>
            <a:ext cx="7010400" cy="3790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lang="en-US" sz="1800" dirty="0" smtClean="0">
                <a:latin typeface="Roboto"/>
              </a:rPr>
              <a:t>A Data-Flow Diagram (DFD) is a graphical visualization of the movement of data through an information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lang="en-US" sz="1800" dirty="0" smtClean="0">
                <a:latin typeface="Roboto"/>
              </a:rPr>
              <a:t>DFDs are one of the Structured systems analysis and design method (SSADM).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lang="en-US" sz="1800" dirty="0" smtClean="0"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lang="en-US" sz="1800" dirty="0" smtClean="0">
                <a:latin typeface="Roboto"/>
              </a:rPr>
              <a:t>A DFD is process centric and depicts 4 main components.</a:t>
            </a:r>
            <a:r>
              <a:rPr lang="en-US" sz="2400" dirty="0" smtClean="0">
                <a:latin typeface="Roboto"/>
              </a:rPr>
              <a:t/>
            </a:r>
            <a:br>
              <a:rPr lang="en-US" sz="2400" dirty="0" smtClean="0">
                <a:latin typeface="Roboto"/>
              </a:rPr>
            </a:br>
            <a:endParaRPr lang="en-US" sz="700" dirty="0" smtClean="0">
              <a:latin typeface="Roboto"/>
            </a:endParaRPr>
          </a:p>
          <a:p>
            <a:pPr lvl="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Roboto"/>
              </a:rPr>
              <a:t>Processes (circle)</a:t>
            </a:r>
          </a:p>
          <a:p>
            <a:pPr lvl="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Roboto"/>
              </a:rPr>
              <a:t>External Entities (rectangle)</a:t>
            </a:r>
          </a:p>
          <a:p>
            <a:pPr lvl="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Roboto"/>
              </a:rPr>
              <a:t>Data Stores (two horizontal parallel lines wither both side or one side open ended)</a:t>
            </a:r>
          </a:p>
          <a:p>
            <a:pPr lvl="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Roboto"/>
              </a:rPr>
              <a:t>Data Flows (line with arrowhead indicating flow direction)</a:t>
            </a:r>
          </a:p>
        </p:txBody>
      </p:sp>
      <p:sp>
        <p:nvSpPr>
          <p:cNvPr id="1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5143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96314682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47750"/>
            <a:ext cx="7162800" cy="35814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AU" altLang="en-AU" sz="2400" b="1" dirty="0" smtClean="0"/>
              <a:t>Benefits of DFD</a:t>
            </a:r>
            <a:endParaRPr lang="en-AU" altLang="en-AU" sz="2800" b="1" dirty="0" smtClean="0"/>
          </a:p>
          <a:p>
            <a:pPr marL="914400" lvl="2" indent="-57150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AU" altLang="en-AU" sz="2000" dirty="0" smtClean="0"/>
              <a:t>Easier to understand.</a:t>
            </a:r>
          </a:p>
          <a:p>
            <a:pPr marL="914400" lvl="2" indent="-57150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AU" altLang="en-AU" sz="2000" dirty="0" smtClean="0"/>
              <a:t>Make design phase more easier.</a:t>
            </a:r>
          </a:p>
          <a:p>
            <a:pPr marL="914400" lvl="2" indent="-57150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Process of the whole system can  be 	determined easily.</a:t>
            </a:r>
          </a:p>
          <a:p>
            <a:pPr marL="914400" lvl="2" indent="-57150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Easier to construct.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3200" b="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3200" b="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b="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438150"/>
            <a:ext cx="22098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76350"/>
            <a:ext cx="6172200" cy="2971800"/>
          </a:xfrm>
          <a:prstGeom prst="rect">
            <a:avLst/>
          </a:prstGeom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170311" y="1888668"/>
            <a:ext cx="1066800" cy="4155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153165" y="2488712"/>
            <a:ext cx="1171435" cy="68549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5105400" y="3082290"/>
            <a:ext cx="1219200" cy="45720"/>
            <a:chOff x="5105400" y="3539490"/>
            <a:chExt cx="1219200" cy="45720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456" y="2544"/>
              <a:ext cx="624" cy="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3024" y="2544"/>
              <a:ext cx="816" cy="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5240916" y="3796200"/>
            <a:ext cx="1543494" cy="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40916" y="4177200"/>
            <a:ext cx="1543494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flipV="1">
            <a:off x="5246556" y="3796200"/>
            <a:ext cx="471054" cy="37831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953000" y="3181350"/>
            <a:ext cx="1676400" cy="0"/>
            <a:chOff x="4953000" y="3638550"/>
            <a:chExt cx="1676400" cy="0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456" y="2544"/>
              <a:ext cx="624" cy="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3024" y="2544"/>
              <a:ext cx="816" cy="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5181600" y="3332162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AutoShape 10"/>
          <p:cNvSpPr>
            <a:spLocks noChangeArrowheads="1"/>
          </p:cNvSpPr>
          <p:nvPr/>
        </p:nvSpPr>
        <p:spPr bwMode="auto">
          <a:xfrm>
            <a:off x="7805269" y="3567316"/>
            <a:ext cx="770965" cy="836084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7103782" y="3684600"/>
            <a:ext cx="706718" cy="6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Data store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25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5550"/>
            <a:ext cx="6248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u="sng" dirty="0" smtClean="0"/>
              <a:t>Process</a:t>
            </a:r>
            <a:r>
              <a:rPr lang="en-US" b="1" dirty="0" smtClean="0"/>
              <a:t> :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activity or function performed for a specific business reason.</a:t>
            </a:r>
          </a:p>
          <a:p>
            <a:pPr lvl="1" eaLnBrk="1" hangingPunct="1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Manual or computerized.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467600" y="2266950"/>
            <a:ext cx="1330632" cy="83608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620000" y="2571750"/>
            <a:ext cx="11012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Processes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819400" y="209550"/>
            <a:ext cx="4267200" cy="666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2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5550"/>
            <a:ext cx="6248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u="sng" dirty="0" smtClean="0"/>
              <a:t>Data flow</a:t>
            </a:r>
            <a:r>
              <a:rPr lang="en-US" b="1" dirty="0" smtClean="0"/>
              <a:t> :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single piece of data or a logical collection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Always starts or ends at a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39000" y="2724150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971800" y="0"/>
            <a:ext cx="4495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890887"/>
            <a:ext cx="5791200" cy="842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5550"/>
            <a:ext cx="6248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u="sng" dirty="0" smtClean="0"/>
              <a:t>Data Store</a:t>
            </a:r>
            <a:r>
              <a:rPr lang="en-US" sz="2800" b="1" dirty="0" smtClean="0"/>
              <a:t> </a:t>
            </a:r>
            <a:r>
              <a:rPr lang="en-US" b="1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/>
          </a:p>
          <a:p>
            <a:pPr lvl="1" eaLnBrk="1" hangingPunct="1"/>
            <a:r>
              <a:rPr lang="en-US" sz="2000" dirty="0" smtClean="0"/>
              <a:t>A collection of data that is stored in some way</a:t>
            </a:r>
          </a:p>
          <a:p>
            <a:pPr lvl="1" eaLnBrk="1" hangingPunct="1"/>
            <a:r>
              <a:rPr lang="en-US" sz="2000" dirty="0" smtClean="0"/>
              <a:t>Data flowing out is retrieved from the data store</a:t>
            </a:r>
          </a:p>
          <a:p>
            <a:pPr lvl="1" eaLnBrk="1" hangingPunct="1"/>
            <a:r>
              <a:rPr lang="en-US" sz="2000" dirty="0" smtClean="0"/>
              <a:t>Data flowing in updates or is added to the data store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240916" y="2466700"/>
            <a:ext cx="1543494" cy="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40916" y="2847700"/>
            <a:ext cx="1543494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V="1">
            <a:off x="5246556" y="2466700"/>
            <a:ext cx="471054" cy="37831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304792" y="2497883"/>
            <a:ext cx="7067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 smtClean="0">
                <a:latin typeface="Times New Roman" pitchFamily="18" charset="0"/>
              </a:rPr>
              <a:t>OR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8077200" y="2266950"/>
            <a:ext cx="770965" cy="836084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141447" y="2434167"/>
            <a:ext cx="706718" cy="6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Data store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6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2971800" y="0"/>
            <a:ext cx="46482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2" autoUpdateAnimBg="0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52700" y="890887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5550"/>
            <a:ext cx="6248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u="sng" dirty="0" smtClean="0"/>
              <a:t>External entity</a:t>
            </a:r>
            <a:r>
              <a:rPr lang="en-US" sz="2800" b="1" dirty="0" smtClean="0"/>
              <a:t> </a:t>
            </a:r>
            <a:r>
              <a:rPr lang="en-US" b="1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/>
          </a:p>
          <a:p>
            <a:pPr lvl="1" eaLnBrk="1" hangingPunct="1"/>
            <a:r>
              <a:rPr lang="en-US" dirty="0" smtClean="0"/>
              <a:t>A person, organization, or system that is </a:t>
            </a:r>
            <a:r>
              <a:rPr lang="en-US" dirty="0" smtClean="0">
                <a:solidFill>
                  <a:srgbClr val="CC0000"/>
                </a:solidFill>
              </a:rPr>
              <a:t>external</a:t>
            </a:r>
            <a:r>
              <a:rPr lang="en-US" dirty="0" smtClean="0"/>
              <a:t> to the system but interacts with it.</a:t>
            </a:r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7543800" y="2114550"/>
            <a:ext cx="1284749" cy="1003300"/>
            <a:chOff x="480" y="1488"/>
            <a:chExt cx="1344" cy="864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80" y="1488"/>
              <a:ext cx="1344" cy="8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24" y="1680"/>
              <a:ext cx="110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External entities</a:t>
              </a:r>
              <a:endParaRPr lang="en-GB" dirty="0">
                <a:latin typeface="Times New Roman" pitchFamily="18" charset="0"/>
              </a:endParaRPr>
            </a:p>
          </p:txBody>
        </p:sp>
      </p:grpSp>
      <p:sp>
        <p:nvSpPr>
          <p:cNvPr id="15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048000" y="0"/>
            <a:ext cx="48006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2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742950"/>
            <a:ext cx="5791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Picture 3" descr="!06-02W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4310" y="1504950"/>
            <a:ext cx="493935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2667000" y="1962150"/>
            <a:ext cx="1378673" cy="353117"/>
            <a:chOff x="240" y="1440"/>
            <a:chExt cx="1104" cy="296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40" y="1440"/>
              <a:ext cx="694" cy="29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Garamond" pitchFamily="18" charset="0"/>
                </a:rPr>
                <a:t>Process</a:t>
              </a: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960" y="1584"/>
              <a:ext cx="384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2667000" y="2876550"/>
            <a:ext cx="1405542" cy="353117"/>
            <a:chOff x="96" y="2112"/>
            <a:chExt cx="1282" cy="296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96" y="2112"/>
              <a:ext cx="864" cy="29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latin typeface="Garamond" pitchFamily="18" charset="0"/>
                </a:rPr>
                <a:t>Data flow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994" y="2256"/>
              <a:ext cx="384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2670335" y="3714750"/>
            <a:ext cx="1368265" cy="353117"/>
            <a:chOff x="96" y="2784"/>
            <a:chExt cx="1248" cy="296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96" y="2784"/>
              <a:ext cx="900" cy="29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Garamond" pitchFamily="18" charset="0"/>
                </a:rPr>
                <a:t>Data store</a:t>
              </a: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1008" y="2928"/>
              <a:ext cx="336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2644283" y="4382655"/>
            <a:ext cx="1394317" cy="627496"/>
            <a:chOff x="192" y="3360"/>
            <a:chExt cx="1152" cy="526"/>
          </a:xfrm>
        </p:grpSpPr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758" cy="52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latin typeface="Garamond" pitchFamily="18" charset="0"/>
                </a:rPr>
                <a:t>External</a:t>
              </a:r>
            </a:p>
            <a:p>
              <a:r>
                <a:rPr lang="en-US">
                  <a:solidFill>
                    <a:srgbClr val="CC0000"/>
                  </a:solidFill>
                  <a:latin typeface="Garamond" pitchFamily="18" charset="0"/>
                </a:rPr>
                <a:t>entity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960" y="3600"/>
              <a:ext cx="384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352800" y="0"/>
            <a:ext cx="3733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Picture 3" descr="!06-04W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71550"/>
            <a:ext cx="4267200" cy="41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133600" y="1047750"/>
            <a:ext cx="2209800" cy="369888"/>
            <a:chOff x="96" y="1056"/>
            <a:chExt cx="1920" cy="239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6" y="1056"/>
              <a:ext cx="1459" cy="239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  <a:latin typeface="Garamond" pitchFamily="18" charset="0"/>
                </a:rPr>
                <a:t>Context diagram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1488" y="1200"/>
              <a:ext cx="528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2133600" y="1962150"/>
            <a:ext cx="2438400" cy="369888"/>
            <a:chOff x="96" y="1056"/>
            <a:chExt cx="1632" cy="233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96" y="1056"/>
              <a:ext cx="1051" cy="233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  <a:latin typeface="Garamond" pitchFamily="18" charset="0"/>
                </a:rPr>
                <a:t>Level 0 diagram 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1200" y="1200"/>
              <a:ext cx="528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" name="Group 11"/>
          <p:cNvGrpSpPr>
            <a:grpSpLocks/>
          </p:cNvGrpSpPr>
          <p:nvPr/>
        </p:nvGrpSpPr>
        <p:grpSpPr bwMode="auto">
          <a:xfrm>
            <a:off x="2133600" y="2876550"/>
            <a:ext cx="2286000" cy="368300"/>
            <a:chOff x="96" y="1056"/>
            <a:chExt cx="1920" cy="188"/>
          </a:xfrm>
        </p:grpSpPr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96" y="1056"/>
              <a:ext cx="1408" cy="188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  <a:latin typeface="Garamond" pitchFamily="18" charset="0"/>
                </a:rPr>
                <a:t>Level 1 diagram 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488" y="1173"/>
              <a:ext cx="528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" name="Group 14"/>
          <p:cNvGrpSpPr>
            <a:grpSpLocks/>
          </p:cNvGrpSpPr>
          <p:nvPr/>
        </p:nvGrpSpPr>
        <p:grpSpPr bwMode="auto">
          <a:xfrm>
            <a:off x="2133600" y="4171950"/>
            <a:ext cx="2465308" cy="369553"/>
            <a:chOff x="96" y="1056"/>
            <a:chExt cx="1827" cy="226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96" y="1056"/>
              <a:ext cx="1299" cy="22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  <a:latin typeface="Garamond" pitchFamily="18" charset="0"/>
                </a:rPr>
                <a:t>Level 2 diagram </a:t>
              </a: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1395" y="1196"/>
              <a:ext cx="528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3581400" y="0"/>
            <a:ext cx="3733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SDLC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6" name="Picture 1028"/>
          <p:cNvPicPr>
            <a:picLocks noGrp="1"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774700"/>
            <a:ext cx="6595158" cy="3473450"/>
          </a:xfrm>
          <a:noFill/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sm" len="sm"/>
                <a:tailEnd type="none" w="med" len="med"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424815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Implementation-</a:t>
            </a:r>
            <a:r>
              <a:rPr lang="en-US" dirty="0" smtClean="0">
                <a:sym typeface="Wingdings" panose="05000000000000000000" pitchFamily="2" charset="2"/>
              </a:rPr>
              <a:t> Coding + Testing +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Level 0 Diagram</a:t>
            </a:r>
            <a:r>
              <a:rPr kumimoji="0" lang="en-US" altLang="en-US" sz="3600" b="1" i="0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2038350"/>
            <a:ext cx="6934200" cy="2819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Shows all the major processes that comprise the overall system – the internal components of process 0</a:t>
            </a:r>
          </a:p>
          <a:p>
            <a:pPr eaLnBrk="1" hangingPunct="1"/>
            <a:r>
              <a:rPr lang="en-US" sz="2000" dirty="0" smtClean="0"/>
              <a:t>Shows how the major processes are interrelated by data flows</a:t>
            </a:r>
          </a:p>
          <a:p>
            <a:pPr eaLnBrk="1" hangingPunct="1"/>
            <a:r>
              <a:rPr lang="en-US" sz="2000" dirty="0" smtClean="0"/>
              <a:t>Shows external entities and the major processes with which they interact</a:t>
            </a:r>
          </a:p>
          <a:p>
            <a:pPr eaLnBrk="1" hangingPunct="1"/>
            <a:r>
              <a:rPr lang="en-US" sz="2000" dirty="0" smtClean="0"/>
              <a:t>Adds data stores</a:t>
            </a:r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Level 1 Diagram 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809750"/>
            <a:ext cx="7086600" cy="3200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Generally, one level 1 diagram is created for every major process on the level 0 diagram</a:t>
            </a:r>
          </a:p>
          <a:p>
            <a:pPr eaLnBrk="1" hangingPunct="1"/>
            <a:r>
              <a:rPr lang="en-US" sz="2000" dirty="0" smtClean="0"/>
              <a:t>Shows all the internal processes that comprise a single process on the level 0 diagram</a:t>
            </a:r>
          </a:p>
          <a:p>
            <a:pPr eaLnBrk="1" hangingPunct="1"/>
            <a:r>
              <a:rPr lang="en-US" sz="2000" dirty="0" smtClean="0"/>
              <a:t>Shows how information moves from and to each of these processes</a:t>
            </a:r>
          </a:p>
          <a:p>
            <a:pPr eaLnBrk="1" hangingPunct="1"/>
            <a:r>
              <a:rPr lang="en-US" sz="2000" dirty="0" smtClean="0"/>
              <a:t>If a parent process is decomposed into, for example, three child processes, these three child processes wholly and completely make up the parent process </a:t>
            </a: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Level 2 Diagram 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962150"/>
            <a:ext cx="6858000" cy="3048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Shows all processes that comprise a single process on the level 1 diagram</a:t>
            </a:r>
          </a:p>
          <a:p>
            <a:pPr eaLnBrk="1" hangingPunct="1"/>
            <a:r>
              <a:rPr lang="en-US" sz="2000" dirty="0" smtClean="0"/>
              <a:t>Shows how information moves from and to each of these processes</a:t>
            </a:r>
          </a:p>
          <a:p>
            <a:pPr eaLnBrk="1" hangingPunct="1"/>
            <a:r>
              <a:rPr lang="en-US" sz="2000" dirty="0" smtClean="0"/>
              <a:t>Level 2 diagrams may not be needed for all level 1 processes</a:t>
            </a:r>
          </a:p>
          <a:p>
            <a:pPr eaLnBrk="1" hangingPunct="1"/>
            <a:r>
              <a:rPr lang="en-US" sz="2000" dirty="0" smtClean="0"/>
              <a:t>Correctly numbering each process helps the user understand where the process fits into the overall system</a:t>
            </a:r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Summary 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6705600" cy="30289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Data Flow Diagram (DFD) is an essential tool for creating formal descriptions of business processes.</a:t>
            </a:r>
          </a:p>
          <a:p>
            <a:pPr eaLnBrk="1" hangingPunct="1"/>
            <a:r>
              <a:rPr lang="en-US" sz="2000" dirty="0" smtClean="0"/>
              <a:t>Use cases record the input, transformation, and output of business processes and are the basis for process models.</a:t>
            </a:r>
          </a:p>
          <a:p>
            <a:pPr eaLnBrk="1" hangingPunct="1"/>
            <a:r>
              <a:rPr lang="en-US" sz="2000" dirty="0" smtClean="0"/>
              <a:t>Eliciting use cases and modeling business processes are critically important skills for the systems analyst to master.</a:t>
            </a: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Activity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74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762000" y="2343150"/>
            <a:ext cx="77722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CA" dirty="0" smtClean="0"/>
              <a:t>Represent the business and operational workflow of a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1333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Activity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Activity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6858000" cy="3181350"/>
          </a:xfrm>
        </p:spPr>
        <p:txBody>
          <a:bodyPr/>
          <a:lstStyle/>
          <a:p>
            <a:r>
              <a:rPr lang="en-CA" sz="2400" dirty="0" smtClean="0"/>
              <a:t>Represent the business and operational workflow of a system</a:t>
            </a:r>
          </a:p>
          <a:p>
            <a:pPr>
              <a:buNone/>
            </a:pPr>
            <a:endParaRPr lang="en-CA" sz="2400" dirty="0" smtClean="0"/>
          </a:p>
          <a:p>
            <a:r>
              <a:rPr lang="en-CA" sz="2400" dirty="0" smtClean="0"/>
              <a:t>Shows activity, and event that causes object to be in particular state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Symbols: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3962400" cy="3181350"/>
          </a:xfrm>
        </p:spPr>
        <p:txBody>
          <a:bodyPr/>
          <a:lstStyle/>
          <a:p>
            <a:r>
              <a:rPr lang="en-CA" dirty="0"/>
              <a:t>Starting point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activity of the flow</a:t>
            </a:r>
          </a:p>
          <a:p>
            <a:pPr lvl="1"/>
            <a:endParaRPr lang="en-US" dirty="0"/>
          </a:p>
          <a:p>
            <a:r>
              <a:rPr lang="en-CA" dirty="0"/>
              <a:t>Activity</a:t>
            </a:r>
          </a:p>
          <a:p>
            <a:endParaRPr lang="en-CA" dirty="0"/>
          </a:p>
          <a:p>
            <a:r>
              <a:rPr lang="en-CA" dirty="0"/>
              <a:t>Decisions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2343150"/>
            <a:ext cx="352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3390900"/>
            <a:ext cx="96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9563" y="4171950"/>
            <a:ext cx="1914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1333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Activity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Activity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Symbols: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1"/>
            <a:ext cx="6400800" cy="3105149"/>
          </a:xfrm>
        </p:spPr>
        <p:txBody>
          <a:bodyPr/>
          <a:lstStyle/>
          <a:p>
            <a:r>
              <a:rPr lang="en-CA" dirty="0"/>
              <a:t>Signals (input and output)</a:t>
            </a:r>
          </a:p>
          <a:p>
            <a:endParaRPr lang="en-CA" dirty="0"/>
          </a:p>
          <a:p>
            <a:r>
              <a:rPr lang="en-CA" dirty="0"/>
              <a:t>Concurrent activity</a:t>
            </a:r>
          </a:p>
          <a:p>
            <a:endParaRPr lang="en-CA" dirty="0"/>
          </a:p>
          <a:p>
            <a:r>
              <a:rPr lang="en-CA" dirty="0"/>
              <a:t>Final activity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008" y="4144378"/>
            <a:ext cx="348192" cy="4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5792" y="1905056"/>
            <a:ext cx="718608" cy="97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6458" y="2952750"/>
            <a:ext cx="119274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267200" y="1333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Activity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Activity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Example: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3400" y="1581150"/>
            <a:ext cx="48006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267200" y="1333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Activity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Activity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 txBox="1">
            <a:spLocks noGrp="1"/>
          </p:cNvSpPr>
          <p:nvPr>
            <p:ph type="ctrTitle" idx="4294967295"/>
          </p:nvPr>
        </p:nvSpPr>
        <p:spPr>
          <a:xfrm>
            <a:off x="2057400" y="24955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 smtClean="0">
                <a:solidFill>
                  <a:schemeClr val="tx1"/>
                </a:solidFill>
                <a:latin typeface="Bodoni MT Black" pitchFamily="18" charset="0"/>
              </a:rPr>
              <a:t>Use Case</a:t>
            </a:r>
            <a:endParaRPr lang="en" sz="8800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570" name="Shape 1570"/>
          <p:cNvSpPr txBox="1">
            <a:spLocks noGrp="1"/>
          </p:cNvSpPr>
          <p:nvPr>
            <p:ph type="subTitle" idx="4294967295"/>
          </p:nvPr>
        </p:nvSpPr>
        <p:spPr>
          <a:xfrm>
            <a:off x="2743200" y="3867150"/>
            <a:ext cx="46482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does rather than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1" name="Shape 157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pPr>
                <a:spcBef>
                  <a:spcPts val="0"/>
                </a:spcBef>
                <a:buNone/>
              </a:pPr>
              <a:t>79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1836939" y="98847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573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574" name="Shape 157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576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577" name="Shape 157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1" name="Shape 1581"/>
          <p:cNvSpPr/>
          <p:nvPr/>
        </p:nvSpPr>
        <p:spPr>
          <a:xfrm rot="6223920">
            <a:off x="3953912" y="935425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2" name="Shape 1582"/>
          <p:cNvSpPr/>
          <p:nvPr/>
        </p:nvSpPr>
        <p:spPr>
          <a:xfrm>
            <a:off x="2746847" y="2045898"/>
            <a:ext cx="250223" cy="23892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ERP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DSS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Social Networking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E-Commerce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21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047750"/>
            <a:ext cx="6840141" cy="3962400"/>
          </a:xfrm>
        </p:spPr>
        <p:txBody>
          <a:bodyPr/>
          <a:lstStyle/>
          <a:p>
            <a:pPr>
              <a:defRPr/>
            </a:pPr>
            <a:r>
              <a:rPr lang="en-US" sz="2400" spc="-11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 describe what a system does from the standpoint of an external observer.</a:t>
            </a:r>
          </a:p>
          <a:p>
            <a:pPr>
              <a:defRPr/>
            </a:pPr>
            <a:endParaRPr lang="en-US" sz="2400" spc="-113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does rather than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how.</a:t>
            </a:r>
          </a:p>
          <a:p>
            <a:pPr>
              <a:defRPr/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Use case diagrams are closely connected to scenarios. A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scenario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is an example of what happens when someone interacts with the system. </a:t>
            </a:r>
          </a:p>
          <a:p>
            <a:pPr>
              <a:defRPr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Here we will describe a scenario for a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Diagnostic Center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endParaRPr lang="en-US" sz="2400" spc="-113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  <a:defRPr/>
            </a:pP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sz="1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Use Case Discription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81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1676400" y="2343150"/>
            <a:ext cx="68578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What a system does.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76350"/>
            <a:ext cx="6840141" cy="371475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A use case diagram is a collection of actors, use cases, and their communications.</a:t>
            </a:r>
          </a:p>
          <a:p>
            <a:pPr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We've put </a:t>
            </a:r>
            <a:r>
              <a:rPr lang="en-US" altLang="en-US" sz="2400" b="1" dirty="0" smtClean="0"/>
              <a:t>an actor </a:t>
            </a:r>
            <a:r>
              <a:rPr lang="en-US" altLang="en-US" sz="2400" dirty="0" smtClean="0"/>
              <a:t>as part of a diagram with four actors will be four use cases. </a:t>
            </a:r>
          </a:p>
          <a:p>
            <a:pPr>
              <a:defRPr/>
            </a:pPr>
            <a:endParaRPr lang="en-US" altLang="en-US" sz="2400" smtClean="0"/>
          </a:p>
          <a:p>
            <a:pPr>
              <a:defRPr/>
            </a:pPr>
            <a:r>
              <a:rPr lang="en-US" altLang="en-US" sz="2400" smtClean="0"/>
              <a:t>Notice </a:t>
            </a:r>
            <a:r>
              <a:rPr lang="en-US" altLang="en-US" sz="2400" dirty="0" smtClean="0"/>
              <a:t>that a single use case can have multiple actors.</a:t>
            </a:r>
          </a:p>
          <a:p>
            <a:pPr>
              <a:buNone/>
              <a:defRPr/>
            </a:pPr>
            <a:endParaRPr lang="en-US" sz="2400" spc="-113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  <a:defRPr/>
            </a:pP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sz="1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76350"/>
            <a:ext cx="5829806" cy="334242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00357" y="467035"/>
            <a:ext cx="3515043" cy="178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USE CASE Diagram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of</a:t>
            </a:r>
            <a:r>
              <a:rPr lang="en-US" sz="4100" dirty="0" smtClean="0"/>
              <a:t/>
            </a:r>
            <a:br>
              <a:rPr lang="en-US" sz="4100" dirty="0" smtClean="0"/>
            </a:br>
            <a:r>
              <a:rPr lang="en-US" sz="1800" dirty="0" smtClean="0"/>
              <a:t>Diagnostic Management System</a:t>
            </a:r>
            <a:endParaRPr lang="en-US" sz="11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23411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05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047750"/>
            <a:ext cx="6781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01: Registration and Appointment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u="sng" spc="450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Receptionist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and Interests :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: Patient is the main person who want make a 	consultation with doctor </a:t>
            </a:r>
          </a:p>
          <a:p>
            <a:pPr marL="0" indent="0"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-Receptionist : Receptionist give the support and 	provide information to the patient .</a:t>
            </a:r>
          </a:p>
          <a:p>
            <a:pPr marL="0" indent="0"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-Doctor : Doctor is a key who make his/her own 	schedule for the appointment.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3600" y="1276350"/>
            <a:ext cx="67818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: 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-Patient have to complete the registration.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Schedule and doctor will be Matched.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is saved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428750"/>
            <a:ext cx="70104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Success Scenario : 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1.Patient arrives at the diagnostic center, collect the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from receptionist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-2. Complete the registration from receptionist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-3. Check the time schedule and take an appointment for doctor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-4.Doctor give the treatment as test and prescription.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047750"/>
            <a:ext cx="70866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for 3</a:t>
            </a:r>
          </a:p>
          <a:p>
            <a:pPr lvl="2" eaLnBrk="1" hangingPunct="1"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 to Registered one- Before taking schedule ensure</a:t>
            </a:r>
          </a:p>
          <a:p>
            <a:pPr lvl="2" eaLnBrk="1" hangingPunct="1">
              <a:buFontTx/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not interested to complete the test in our diagnostic center </a:t>
            </a:r>
          </a:p>
          <a:p>
            <a:pPr lvl="2" eaLnBrk="1" hangingPunct="1">
              <a:buFontTx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confirmed.</a:t>
            </a: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only for consultation</a:t>
            </a: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next consultation 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133600" y="1047750"/>
            <a:ext cx="70104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Before taking schedule ensure</a:t>
            </a:r>
          </a:p>
          <a:p>
            <a:pPr lvl="2" eaLnBrk="1" hangingPunct="1">
              <a:buFontTx/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interested to complete the test in our diagnostic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not appointed to this diagnostic centers doctor</a:t>
            </a: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: </a:t>
            </a:r>
          </a:p>
          <a:p>
            <a:pPr lvl="2" eaLnBrk="1" hangingPunct="1">
              <a:buFontTx/>
              <a:buNone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only for test</a:t>
            </a: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report delivered date.</a:t>
            </a: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970175" y="2800350"/>
            <a:ext cx="5792699" cy="1466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1. INITIAL </a:t>
            </a:r>
            <a:br>
              <a:rPr lang="en" dirty="0" smtClean="0"/>
            </a:br>
            <a:r>
              <a:rPr lang="en" dirty="0" smtClean="0"/>
              <a:t>INVESTIGATION</a:t>
            </a:r>
            <a:endParaRPr lang="en" dirty="0"/>
          </a:p>
        </p:txBody>
      </p:sp>
      <p:sp>
        <p:nvSpPr>
          <p:cNvPr id="1550" name="Shape 1550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It’s all about Information </a:t>
            </a:r>
            <a:r>
              <a:rPr lang="en-US" altLang="en-US" dirty="0" smtClean="0"/>
              <a:t>Gathering</a:t>
            </a:r>
            <a:endParaRPr lang="en-US" dirty="0" smtClean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971550"/>
            <a:ext cx="70104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Before taking schedule ensure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interested to complete the test in our diagnostic center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diagnostic centers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confirmed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Patient (consultation and test)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report delivered date.</a:t>
            </a: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047750"/>
            <a:ext cx="7086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02: Payment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 : 	</a:t>
            </a:r>
            <a:r>
              <a:rPr lang="en-US" sz="2000" u="sng" spc="450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Accountant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and Interests :</a:t>
            </a:r>
          </a:p>
          <a:p>
            <a:pPr marL="0" indent="0"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: who want to complete the payment</a:t>
            </a:r>
          </a:p>
          <a:p>
            <a:pPr marL="0" indent="0"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-Accountant : Accountant is received the money 	from patient.</a:t>
            </a:r>
          </a:p>
          <a:p>
            <a:pPr marL="0" indent="0"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-Government  : Collected the tax. </a:t>
            </a:r>
          </a:p>
          <a:p>
            <a:pPr marL="0" indent="0">
              <a:buNone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-Diagnostic center: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revenue. 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971550"/>
            <a:ext cx="67818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: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have to complete the registration and make an appointment for doctor or test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cost for test or appointment.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is saved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tax will be calculated.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Revenue of the organization will be calculated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3600" y="1333500"/>
            <a:ext cx="67056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Success Scenario :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-1.Patient go to Accountant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-2. Accountant calculated the cost of each test or appointment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-3. Collect he money from patient.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-4. Accountant complete the database from.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200150"/>
            <a:ext cx="68580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for 3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 no money then we can not make service for you.</a:t>
            </a:r>
          </a:p>
          <a:p>
            <a:pPr lvl="2" eaLnBrk="1" hangingPunct="1">
              <a:buFontTx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Before Collecting money ensure</a:t>
            </a:r>
          </a:p>
          <a:p>
            <a:pPr lvl="2" eaLnBrk="1" hangingPunct="1">
              <a:buFontTx/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not interested to complete the test in our diagnostic center </a:t>
            </a:r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confirmed.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only for consultation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next consultation date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104900"/>
            <a:ext cx="70866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Collecting money ensure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interested to complete the test in our diagnostic center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not appointed to this diagnostic centers doctor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confirmed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only for test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report delivered date.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257300"/>
            <a:ext cx="68580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03: Test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 : 	</a:t>
            </a:r>
            <a:r>
              <a:rPr lang="en-US" sz="1800" u="sng" spc="450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Lab Instructor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and Interests :</a:t>
            </a:r>
          </a:p>
          <a:p>
            <a:pPr marL="0" indent="0">
              <a:buNone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: who want to complete the test</a:t>
            </a:r>
          </a:p>
          <a:p>
            <a:pPr marL="0" indent="0"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-Lab Instructor: Instructor complete the lab test and 	provide the lab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eport </a:t>
            </a:r>
          </a:p>
          <a:p>
            <a:pPr marL="0" indent="0">
              <a:buNone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Doctor: Will see the reports from instructor and sign it </a:t>
            </a:r>
          </a:p>
          <a:p>
            <a:pPr marL="0" indent="0">
              <a:buNone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revise it.</a:t>
            </a:r>
          </a:p>
          <a:p>
            <a:pPr marL="0" indent="0">
              <a:buNone/>
              <a:defRPr/>
            </a:pP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3600" y="1200150"/>
            <a:ext cx="6629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: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have to complete the payment.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is saved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Report delivery date confirmed 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9800" y="1352550"/>
            <a:ext cx="61150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Success Scenario : 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-1.Patient arrive to the Lab Instructor.</a:t>
            </a: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-2. Instructor check the payment is clear or no.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-3. Complete the test.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-4. Give the report delivery date 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276350"/>
            <a:ext cx="69342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for complete the test</a:t>
            </a:r>
          </a:p>
          <a:p>
            <a:pPr lvl="2" eaLnBrk="1" hangingPunct="1">
              <a:buFontTx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 no money then we can not make service for you.</a:t>
            </a: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3482</Words>
  <Application>Microsoft Office PowerPoint</Application>
  <PresentationFormat>On-screen Show (16:9)</PresentationFormat>
  <Paragraphs>1057</Paragraphs>
  <Slides>115</Slides>
  <Notes>108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6" baseType="lpstr">
      <vt:lpstr>Aemelia template</vt:lpstr>
      <vt:lpstr>System Analysis and Design CSI 311</vt:lpstr>
      <vt:lpstr>SYSTEM</vt:lpstr>
      <vt:lpstr>ORGANOGRAM</vt:lpstr>
      <vt:lpstr>PowerPoint Presentation</vt:lpstr>
      <vt:lpstr>SDLC Phases   5/ 6/ 7</vt:lpstr>
      <vt:lpstr>SDLC Phase</vt:lpstr>
      <vt:lpstr>Prototyping SDLC</vt:lpstr>
      <vt:lpstr>TYPES OF SYSTEM</vt:lpstr>
      <vt:lpstr>1. INITIAL  INVESTIGATION</vt:lpstr>
      <vt:lpstr>1. Initial Investigation</vt:lpstr>
      <vt:lpstr>1. Initial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 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2. Feasibility  Study</vt:lpstr>
      <vt:lpstr>Feasibility Study</vt:lpstr>
      <vt:lpstr>Feasibility Study</vt:lpstr>
      <vt:lpstr>Feasibility Study</vt:lpstr>
      <vt:lpstr>Feasibility Study</vt:lpstr>
      <vt:lpstr>Feasibility Study</vt:lpstr>
      <vt:lpstr>Feasibility Study</vt:lpstr>
      <vt:lpstr>3. Analysis</vt:lpstr>
      <vt:lpstr>3. Analysis</vt:lpstr>
      <vt:lpstr>3. Analysis</vt:lpstr>
      <vt:lpstr>3. Analysis</vt:lpstr>
      <vt:lpstr>PowerPoint Presentation</vt:lpstr>
      <vt:lpstr>4. Design</vt:lpstr>
      <vt:lpstr>4. UML Design  version of UML:  https://www.uml-diagrams.org/</vt:lpstr>
      <vt:lpstr>Context Diagram</vt:lpstr>
      <vt:lpstr>PowerPoint Presentation</vt:lpstr>
      <vt:lpstr>PowerPoint Presentation</vt:lpstr>
      <vt:lpstr>PowerPoint Presentation</vt:lpstr>
      <vt:lpstr>Data Flow Diagram</vt:lpstr>
      <vt:lpstr>4. Design</vt:lpstr>
      <vt:lpstr>4.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Use Case</vt:lpstr>
      <vt:lpstr>4. Design</vt:lpstr>
      <vt:lpstr>Use Case Discription</vt:lpstr>
      <vt:lpstr>4. Design</vt:lpstr>
      <vt:lpstr>4. Design</vt:lpstr>
      <vt:lpstr>USE CASE Diagram of Diagnostic Management System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State Diagram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4.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Suman Ahmed</dc:creator>
  <cp:lastModifiedBy>CDIP</cp:lastModifiedBy>
  <cp:revision>263</cp:revision>
  <dcterms:modified xsi:type="dcterms:W3CDTF">2019-09-26T17:22:41Z</dcterms:modified>
</cp:coreProperties>
</file>