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62" r:id="rId9"/>
    <p:sldId id="263" r:id="rId10"/>
    <p:sldId id="285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378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0937D-C9CA-4F99-899E-40F7FBB20E6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A14EA-8D3B-4614-A607-F10CCCCB4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7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519" indent="-285080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878" indent="-227441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9875" indent="-227441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6314" indent="-227441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04965" indent="-227441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53615" indent="-227441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02265" indent="-227441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50916" indent="-227441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E40075-8BF7-42D1-B73D-09B3CD41CA27}" type="slidenum">
              <a:rPr lang="id-ID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id-ID" alt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384" y="28416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05000"/>
            <a:ext cx="50800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05000"/>
            <a:ext cx="50800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33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4D4FF-0D16-4B25-8238-78DA07662B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90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ly.com/" TargetMode="External"/><Relationship Id="rId2" Type="http://schemas.openxmlformats.org/officeDocument/2006/relationships/hyperlink" Target="https://www.genmymode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aw.i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670" y="3869634"/>
            <a:ext cx="9068720" cy="1388165"/>
          </a:xfrm>
        </p:spPr>
        <p:txBody>
          <a:bodyPr/>
          <a:lstStyle/>
          <a:p>
            <a:r>
              <a:rPr lang="en-US" sz="3200" dirty="0" smtClean="0"/>
              <a:t>Context Diagram, Data Flow Diagram, Activity Diagram, </a:t>
            </a:r>
            <a:r>
              <a:rPr lang="en-US" sz="3200" dirty="0" err="1" smtClean="0"/>
              <a:t>Swimlane</a:t>
            </a:r>
            <a:r>
              <a:rPr lang="en-US" sz="3200" dirty="0" smtClean="0"/>
              <a:t> Diagram, Use case</a:t>
            </a:r>
          </a:p>
        </p:txBody>
      </p:sp>
    </p:spTree>
    <p:extLst>
      <p:ext uri="{BB962C8B-B14F-4D97-AF65-F5344CB8AC3E}">
        <p14:creationId xmlns:p14="http://schemas.microsoft.com/office/powerpoint/2010/main" val="20547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Rules of DFD:</a:t>
            </a:r>
          </a:p>
        </p:txBody>
      </p:sp>
      <p:sp>
        <p:nvSpPr>
          <p:cNvPr id="2150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1676400"/>
            <a:ext cx="11582400" cy="4495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</a:rPr>
              <a:t>1. Flows from:  Left to right; Top to bottom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</a:rPr>
              <a:t>2. External Entity(EE) – Process, Process – Process, Process – Data File : </a:t>
            </a:r>
            <a:r>
              <a:rPr lang="en-US" altLang="en-US" sz="2400" dirty="0" smtClean="0">
                <a:solidFill>
                  <a:srgbClr val="FF0000"/>
                </a:solidFill>
              </a:rPr>
              <a:t>OK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</a:rPr>
              <a:t>3. EE – EE, EE – Data File, DB – DB : </a:t>
            </a:r>
            <a:r>
              <a:rPr lang="en-US" alt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4. Used Four Symbols only</a:t>
            </a:r>
          </a:p>
          <a:p>
            <a:pPr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5. Each process has name and numbered</a:t>
            </a:r>
          </a:p>
          <a:p>
            <a:pPr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6. EE, Data Files are written in Capital Letter</a:t>
            </a:r>
          </a:p>
          <a:p>
            <a:pPr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7. Process names first letter of each word will be </a:t>
            </a:r>
            <a:r>
              <a:rPr lang="en-US" altLang="en-US" sz="2400" smtClean="0">
                <a:solidFill>
                  <a:schemeClr val="tx1"/>
                </a:solidFill>
              </a:rPr>
              <a:t>written in Capital </a:t>
            </a:r>
            <a:r>
              <a:rPr lang="en-US" altLang="en-US" sz="2400" dirty="0" smtClean="0">
                <a:solidFill>
                  <a:schemeClr val="tx1"/>
                </a:solidFill>
              </a:rPr>
              <a:t>letter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10000"/>
              <a:buBlip>
                <a:blip r:embed="rId2"/>
              </a:buBlip>
              <a:defRPr sz="36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ECFF"/>
              </a:buClr>
              <a:buBlip>
                <a:blip r:embed="rId3"/>
              </a:buBlip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CCECFF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6 - </a:t>
            </a:r>
            <a:fld id="{95F371CA-3D3D-402B-8A09-93C693882266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Flow Diagram Example: eLearning System</a:t>
            </a:r>
            <a:endParaRPr lang="en-US" sz="3200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15921"/>
            <a:ext cx="9875519" cy="4430333"/>
          </a:xfrm>
        </p:spPr>
      </p:pic>
    </p:spTree>
    <p:extLst>
      <p:ext uri="{BB962C8B-B14F-4D97-AF65-F5344CB8AC3E}">
        <p14:creationId xmlns:p14="http://schemas.microsoft.com/office/powerpoint/2010/main" val="42036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Activity Diagram is a  flowcharts that represent flows from one activity to another 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Common components of activity diagrams are: Action, Start State, End State, Fork and Join, Control Flow, Decision.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of Activity Diagram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32" y="1965960"/>
            <a:ext cx="3249326" cy="40386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51" y="1965960"/>
            <a:ext cx="4327349" cy="42582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77" y="2337486"/>
            <a:ext cx="2162477" cy="1171739"/>
          </a:xfrm>
          <a:prstGeom prst="rect">
            <a:avLst/>
          </a:prstGeom>
        </p:spPr>
      </p:pic>
      <p:pic>
        <p:nvPicPr>
          <p:cNvPr id="1026" name="Picture 2" descr="start Symbo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ctivity Symbo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nector Symbo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joint Symbo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k Symbo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ecision Symbo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5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400" dirty="0"/>
              <a:t>Example of Activity </a:t>
            </a:r>
            <a:r>
              <a:rPr lang="en-US" sz="3400" dirty="0" smtClean="0"/>
              <a:t>Diagram(Banking System)</a:t>
            </a:r>
            <a:endParaRPr lang="en-US" sz="3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2" y="2057400"/>
            <a:ext cx="8461419" cy="4163096"/>
          </a:xfrm>
        </p:spPr>
      </p:pic>
    </p:spTree>
    <p:extLst>
      <p:ext uri="{BB962C8B-B14F-4D97-AF65-F5344CB8AC3E}">
        <p14:creationId xmlns:p14="http://schemas.microsoft.com/office/powerpoint/2010/main" val="39077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Example of Activity Diagram(Withdraw money at ATM Booth)</a:t>
            </a:r>
            <a:endParaRPr lang="en-US" sz="3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99" y="1965960"/>
            <a:ext cx="8268236" cy="4203020"/>
          </a:xfrm>
        </p:spPr>
      </p:pic>
    </p:spTree>
    <p:extLst>
      <p:ext uri="{BB962C8B-B14F-4D97-AF65-F5344CB8AC3E}">
        <p14:creationId xmlns:p14="http://schemas.microsoft.com/office/powerpoint/2010/main" val="5929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draw 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https://www.genmymodel.com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https://creately.com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https://www.draw.io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Many more ……… Search in Google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Case Diagram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tx1"/>
                </a:solidFill>
              </a:rPr>
              <a:t>Use case diagrams</a:t>
            </a:r>
            <a:r>
              <a:rPr lang="en-US" altLang="en-US" sz="2400" dirty="0" smtClean="0">
                <a:solidFill>
                  <a:schemeClr val="tx1"/>
                </a:solidFill>
              </a:rPr>
              <a:t> describe what a system does from the standpoint of an external observer.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The emphasis is on </a:t>
            </a:r>
            <a:r>
              <a:rPr lang="en-US" altLang="en-US" sz="2400" b="1" i="1" dirty="0" smtClean="0">
                <a:solidFill>
                  <a:schemeClr val="tx1"/>
                </a:solidFill>
              </a:rPr>
              <a:t>what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 a system does rather than </a:t>
            </a:r>
            <a:r>
              <a:rPr lang="en-US" altLang="en-US" sz="2400" b="1" i="1" dirty="0" smtClean="0">
                <a:solidFill>
                  <a:schemeClr val="tx1"/>
                </a:solidFill>
              </a:rPr>
              <a:t>how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.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Use case diagrams are closely connected to scenarios. A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scenario</a:t>
            </a:r>
            <a:r>
              <a:rPr lang="en-US" altLang="en-US" sz="2400" dirty="0" smtClean="0">
                <a:solidFill>
                  <a:schemeClr val="tx1"/>
                </a:solidFill>
              </a:rPr>
              <a:t> is an example of what happens when someone interacts with the system. Here is a scenario for a medical clinic.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"A patient calls the clinic to make an appointment for a yearly checkup. The receptionist finds the nearest empty time slot in the appointment book and schedules the appointment for that time slot. "</a:t>
            </a:r>
          </a:p>
        </p:txBody>
      </p:sp>
    </p:spTree>
    <p:extLst>
      <p:ext uri="{BB962C8B-B14F-4D97-AF65-F5344CB8AC3E}">
        <p14:creationId xmlns:p14="http://schemas.microsoft.com/office/powerpoint/2010/main" val="34035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A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use case</a:t>
            </a:r>
            <a:r>
              <a:rPr lang="en-US" altLang="en-US" sz="2400" dirty="0" smtClean="0">
                <a:solidFill>
                  <a:schemeClr val="tx1"/>
                </a:solidFill>
              </a:rPr>
              <a:t> is a summary of scenarios for a single task or goal.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An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actor</a:t>
            </a:r>
            <a:r>
              <a:rPr lang="en-US" altLang="en-US" sz="2400" dirty="0" smtClean="0">
                <a:solidFill>
                  <a:schemeClr val="tx1"/>
                </a:solidFill>
              </a:rPr>
              <a:t> is who or what initiates the events or task.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The picture below is a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Make Appointment</a:t>
            </a:r>
            <a:r>
              <a:rPr lang="en-US" altLang="en-US" sz="2400" dirty="0" smtClean="0">
                <a:solidFill>
                  <a:schemeClr val="tx1"/>
                </a:solidFill>
              </a:rPr>
              <a:t> use case for the medical clinic. The actor is a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Patient</a:t>
            </a:r>
            <a:r>
              <a:rPr lang="en-US" altLang="en-US" sz="2400" dirty="0" smtClean="0">
                <a:solidFill>
                  <a:schemeClr val="tx1"/>
                </a:solidFill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 Use cases are ovals.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Communications are lines that link actors to use cases.</a:t>
            </a:r>
          </a:p>
        </p:txBody>
      </p:sp>
      <p:graphicFrame>
        <p:nvGraphicFramePr>
          <p:cNvPr id="410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9418964"/>
              </p:ext>
            </p:extLst>
          </p:nvPr>
        </p:nvGraphicFramePr>
        <p:xfrm>
          <a:off x="6388101" y="2438400"/>
          <a:ext cx="5583767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Photo Editor Photo" r:id="rId3" imgW="3524742" imgH="724001" progId="MSPhotoEd.3">
                  <p:embed/>
                </p:oleObj>
              </mc:Choice>
              <mc:Fallback>
                <p:oleObj name="Photo Editor Photo" r:id="rId3" imgW="3524742" imgH="72400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1" y="2438400"/>
                        <a:ext cx="5583767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9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Make Appointment</a:t>
            </a:r>
            <a:r>
              <a:rPr lang="en-US" altLang="en-US" sz="2800" dirty="0" smtClean="0">
                <a:solidFill>
                  <a:schemeClr val="tx1"/>
                </a:solidFill>
              </a:rPr>
              <a:t>  use case diagram with four actors and four use cases. Notice that a single use case can have multiple actors.</a:t>
            </a:r>
          </a:p>
        </p:txBody>
      </p:sp>
      <p:sp>
        <p:nvSpPr>
          <p:cNvPr id="5124" name="Rectangle 1"/>
          <p:cNvSpPr>
            <a:spLocks noChangeArrowheads="1"/>
          </p:cNvSpPr>
          <p:nvPr/>
        </p:nvSpPr>
        <p:spPr bwMode="auto">
          <a:xfrm>
            <a:off x="7213600" y="1828800"/>
            <a:ext cx="2743200" cy="403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12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0" y="2057400"/>
          <a:ext cx="5080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Photo Editor Photo" r:id="rId4" imgW="4382112" imgH="2228571" progId="MSPhotoEd.3">
                  <p:embed/>
                </p:oleObj>
              </mc:Choice>
              <mc:Fallback>
                <p:oleObj name="Photo Editor Photo" r:id="rId4" imgW="4382112" imgH="22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057400"/>
                        <a:ext cx="50800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7213600" y="2075935"/>
            <a:ext cx="0" cy="3534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956800" y="2075935"/>
            <a:ext cx="0" cy="3682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It’s called </a:t>
            </a:r>
            <a:r>
              <a:rPr lang="en-US" sz="2800" b="1" dirty="0" smtClean="0">
                <a:solidFill>
                  <a:srgbClr val="C00000"/>
                </a:solidFill>
              </a:rPr>
              <a:t>Bird’s Eye View </a:t>
            </a:r>
            <a:r>
              <a:rPr lang="en-US" sz="2800" dirty="0" smtClean="0">
                <a:solidFill>
                  <a:schemeClr val="tx1"/>
                </a:solidFill>
              </a:rPr>
              <a:t>of a System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It contains only </a:t>
            </a:r>
            <a:r>
              <a:rPr lang="en-US" sz="2800" b="1" dirty="0" smtClean="0">
                <a:solidFill>
                  <a:srgbClr val="FF0000"/>
                </a:solidFill>
              </a:rPr>
              <a:t>one process</a:t>
            </a:r>
            <a:r>
              <a:rPr lang="en-US" sz="2800" dirty="0" smtClean="0">
                <a:solidFill>
                  <a:schemeClr val="tx1"/>
                </a:solidFill>
              </a:rPr>
              <a:t> node (</a:t>
            </a:r>
            <a:r>
              <a:rPr lang="en-US" sz="2800" dirty="0">
                <a:solidFill>
                  <a:schemeClr val="tx1"/>
                </a:solidFill>
              </a:rPr>
              <a:t>Process </a:t>
            </a:r>
            <a:r>
              <a:rPr lang="en-US" sz="2800" dirty="0" smtClean="0">
                <a:solidFill>
                  <a:schemeClr val="tx1"/>
                </a:solidFill>
              </a:rPr>
              <a:t>zero or 0) which is basically the System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System or the process zero node is connected with the </a:t>
            </a:r>
            <a:r>
              <a:rPr lang="en-US" sz="2800" b="1" dirty="0" smtClean="0">
                <a:solidFill>
                  <a:schemeClr val="tx1"/>
                </a:solidFill>
              </a:rPr>
              <a:t>External Entities </a:t>
            </a:r>
            <a:r>
              <a:rPr lang="en-US" sz="2800" dirty="0" smtClean="0">
                <a:solidFill>
                  <a:schemeClr val="tx1"/>
                </a:solidFill>
              </a:rPr>
              <a:t>or the type’s of user of the  System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7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Case (descriptive form):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Use case number and name </a:t>
            </a:r>
          </a:p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Primary Actor</a:t>
            </a:r>
          </a:p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Stakeholders and Interests</a:t>
            </a:r>
          </a:p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Preconditions</a:t>
            </a:r>
          </a:p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Success Scenario</a:t>
            </a:r>
          </a:p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Alternate Scenario </a:t>
            </a:r>
          </a:p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Post-conditions</a:t>
            </a:r>
          </a:p>
        </p:txBody>
      </p:sp>
    </p:spTree>
    <p:extLst>
      <p:ext uri="{BB962C8B-B14F-4D97-AF65-F5344CB8AC3E}">
        <p14:creationId xmlns:p14="http://schemas.microsoft.com/office/powerpoint/2010/main" val="30361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26011" y="2401311"/>
            <a:ext cx="3781167" cy="2924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9875520" cy="984422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Example of Use case for a </a:t>
            </a:r>
            <a:r>
              <a:rPr lang="en-US" altLang="en-US" b="1" dirty="0" smtClean="0"/>
              <a:t>Supermarket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 smtClean="0"/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1727200" y="2364240"/>
            <a:ext cx="406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930400" y="266904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1930400" y="312624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5" name="Line 10"/>
          <p:cNvSpPr>
            <a:spLocks noChangeShapeType="1"/>
          </p:cNvSpPr>
          <p:nvPr/>
        </p:nvSpPr>
        <p:spPr bwMode="auto">
          <a:xfrm flipH="1">
            <a:off x="1727200" y="312624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6" name="Oval 17"/>
          <p:cNvSpPr>
            <a:spLocks noChangeArrowheads="1"/>
          </p:cNvSpPr>
          <p:nvPr/>
        </p:nvSpPr>
        <p:spPr bwMode="auto">
          <a:xfrm>
            <a:off x="10058400" y="2343642"/>
            <a:ext cx="406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7177" name="Line 18"/>
          <p:cNvSpPr>
            <a:spLocks noChangeShapeType="1"/>
          </p:cNvSpPr>
          <p:nvPr/>
        </p:nvSpPr>
        <p:spPr bwMode="auto">
          <a:xfrm>
            <a:off x="10261600" y="264844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" name="Line 20"/>
          <p:cNvSpPr>
            <a:spLocks noChangeShapeType="1"/>
          </p:cNvSpPr>
          <p:nvPr/>
        </p:nvSpPr>
        <p:spPr bwMode="auto">
          <a:xfrm>
            <a:off x="10261600" y="3105642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" name="Line 22"/>
          <p:cNvSpPr>
            <a:spLocks noChangeShapeType="1"/>
          </p:cNvSpPr>
          <p:nvPr/>
        </p:nvSpPr>
        <p:spPr bwMode="auto">
          <a:xfrm flipH="1">
            <a:off x="10058400" y="3105642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0" name="Oval 23"/>
          <p:cNvSpPr>
            <a:spLocks noChangeArrowheads="1"/>
          </p:cNvSpPr>
          <p:nvPr/>
        </p:nvSpPr>
        <p:spPr bwMode="auto">
          <a:xfrm>
            <a:off x="4572000" y="3321885"/>
            <a:ext cx="3048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7181" name="Text Box 24"/>
          <p:cNvSpPr txBox="1">
            <a:spLocks noChangeArrowheads="1"/>
          </p:cNvSpPr>
          <p:nvPr/>
        </p:nvSpPr>
        <p:spPr bwMode="auto">
          <a:xfrm>
            <a:off x="4948194" y="3664785"/>
            <a:ext cx="233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/>
              <a:t>Sell Item</a:t>
            </a:r>
          </a:p>
        </p:txBody>
      </p:sp>
      <p:sp>
        <p:nvSpPr>
          <p:cNvPr id="7182" name="Line 25"/>
          <p:cNvSpPr>
            <a:spLocks noChangeShapeType="1"/>
          </p:cNvSpPr>
          <p:nvPr/>
        </p:nvSpPr>
        <p:spPr bwMode="auto">
          <a:xfrm>
            <a:off x="2133600" y="2940885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3" name="Line 26"/>
          <p:cNvSpPr>
            <a:spLocks noChangeShapeType="1"/>
          </p:cNvSpPr>
          <p:nvPr/>
        </p:nvSpPr>
        <p:spPr bwMode="auto">
          <a:xfrm flipV="1">
            <a:off x="7620000" y="2940885"/>
            <a:ext cx="233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4" name="Text Box 27"/>
          <p:cNvSpPr txBox="1">
            <a:spLocks noChangeArrowheads="1"/>
          </p:cNvSpPr>
          <p:nvPr/>
        </p:nvSpPr>
        <p:spPr bwMode="auto">
          <a:xfrm>
            <a:off x="1219200" y="381204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400"/>
              <a:t>Cashier</a:t>
            </a:r>
          </a:p>
        </p:txBody>
      </p:sp>
      <p:sp>
        <p:nvSpPr>
          <p:cNvPr id="7185" name="Text Box 28"/>
          <p:cNvSpPr txBox="1">
            <a:spLocks noChangeArrowheads="1"/>
          </p:cNvSpPr>
          <p:nvPr/>
        </p:nvSpPr>
        <p:spPr bwMode="auto">
          <a:xfrm>
            <a:off x="9296400" y="343618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/>
              <a:t>Customer</a:t>
            </a:r>
          </a:p>
        </p:txBody>
      </p:sp>
      <p:sp>
        <p:nvSpPr>
          <p:cNvPr id="7186" name="Line 29"/>
          <p:cNvSpPr>
            <a:spLocks noChangeShapeType="1"/>
          </p:cNvSpPr>
          <p:nvPr/>
        </p:nvSpPr>
        <p:spPr bwMode="auto">
          <a:xfrm>
            <a:off x="1625600" y="266904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7" name="Line 30"/>
          <p:cNvSpPr>
            <a:spLocks noChangeShapeType="1"/>
          </p:cNvSpPr>
          <p:nvPr/>
        </p:nvSpPr>
        <p:spPr bwMode="auto">
          <a:xfrm>
            <a:off x="9956800" y="264844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828800" y="838200"/>
            <a:ext cx="10363200" cy="477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cs typeface="Times New Roman" pitchFamily="18" charset="0"/>
              </a:rPr>
              <a:t>Use Case UC 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altLang="en-US" b="1" dirty="0" smtClean="0">
                <a:cs typeface="Times New Roman" pitchFamily="18" charset="0"/>
              </a:rPr>
              <a:t>: Sell Item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800600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Primary Actor: </a:t>
            </a:r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Cashier</a:t>
            </a:r>
          </a:p>
          <a:p>
            <a:pPr algn="just" eaLnBrk="1" hangingPunct="1"/>
            <a:r>
              <a:rPr lang="en-US" altLang="en-US" b="1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Stakeholders and Interests:</a:t>
            </a:r>
            <a:endParaRPr lang="en-US" altLang="en-US" dirty="0" smtClean="0">
              <a:solidFill>
                <a:schemeClr val="tx1"/>
              </a:solidFill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-Cashier: Wants accurate, fast entry and no payment errors</a:t>
            </a:r>
          </a:p>
          <a:p>
            <a:pPr algn="just" eaLnBrk="1" hangingPunct="1"/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-</a:t>
            </a:r>
            <a:r>
              <a:rPr lang="en-US" altLang="en-US" dirty="0" smtClean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ustomer: Wants purchase and fast service with minimal effort. Wants receipt if future return of product is necessary.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altLang="en-US" sz="24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ompany: Wants to accurately record transactions and satisfy customer interests.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en-US" altLang="en-US" sz="24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Government Tax Agencies: Wants to collect tax from every sale.</a:t>
            </a:r>
          </a:p>
          <a:p>
            <a:pPr algn="just" eaLnBrk="1" hangingPunct="1"/>
            <a:endParaRPr lang="en-US" altLang="en-US" dirty="0" smtClean="0">
              <a:solidFill>
                <a:schemeClr val="tx1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Conditions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b="1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Preconditions:</a:t>
            </a:r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 Cashier is identified and authenticated.  </a:t>
            </a:r>
          </a:p>
        </p:txBody>
      </p:sp>
    </p:spTree>
    <p:extLst>
      <p:ext uri="{BB962C8B-B14F-4D97-AF65-F5344CB8AC3E}">
        <p14:creationId xmlns:p14="http://schemas.microsoft.com/office/powerpoint/2010/main" val="1852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422400" y="457200"/>
            <a:ext cx="10363200" cy="60548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altLang="en-US" b="1" dirty="0" smtClean="0">
                <a:latin typeface="Verdana" pitchFamily="34" charset="0"/>
                <a:cs typeface="Times New Roman" pitchFamily="18" charset="0"/>
              </a:rPr>
              <a:t>Success Scenario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10363200" cy="45720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1.Customer arrives at counter with goods to purchase.</a:t>
            </a:r>
          </a:p>
          <a:p>
            <a:pPr algn="just" eaLnBrk="1" hangingPunct="1"/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2.Cashier starts a new sale.</a:t>
            </a:r>
          </a:p>
          <a:p>
            <a:pPr algn="just" eaLnBrk="1" hangingPunct="1"/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3.Cashier enters item identifier.</a:t>
            </a:r>
          </a:p>
          <a:p>
            <a:pPr algn="just" eaLnBrk="1" hangingPunct="1"/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4.System records sale item and presents item description, price and running total.</a:t>
            </a:r>
          </a:p>
          <a:p>
            <a:pPr algn="just" eaLnBrk="1" hangingPunct="1">
              <a:buFontTx/>
              <a:buNone/>
            </a:pPr>
            <a:r>
              <a:rPr lang="en-US" altLang="en-US" sz="2400" b="1" i="1" dirty="0" smtClean="0">
                <a:solidFill>
                  <a:schemeClr val="tx1"/>
                </a:solidFill>
                <a:cs typeface="Times New Roman" pitchFamily="18" charset="0"/>
              </a:rPr>
              <a:t>Cashier repeats steps 3-4 until indicates done</a:t>
            </a:r>
          </a:p>
          <a:p>
            <a:pPr eaLnBrk="1" hangingPunct="1">
              <a:buFontTx/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9875520" cy="93499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Success Scenario ( Cont..)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5.System presents total with tax calculated.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6.Cashier tells customer the total and asks for payment.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7.Customer pays and system handles payment.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8.</a:t>
            </a:r>
            <a:r>
              <a:rPr lang="en-US" altLang="en-US" sz="2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System presents receipt.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9.</a:t>
            </a:r>
            <a:r>
              <a:rPr lang="en-US" altLang="en-US" sz="2800" dirty="0" smtClean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ustomer leaves with receipt and goods.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625600" y="0"/>
            <a:ext cx="10363200" cy="1524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Verdana" pitchFamily="34" charset="0"/>
                <a:cs typeface="Times New Roman" pitchFamily="18" charset="0"/>
              </a:rPr>
              <a:t>Alternative Scenario:</a:t>
            </a:r>
            <a:endParaRPr lang="en-US" altLang="en-US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*a    At any time, System fails:</a:t>
            </a:r>
          </a:p>
          <a:p>
            <a:pPr lvl="1" algn="just" eaLnBrk="1" hangingPunct="1"/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1.Cashier restarts System, logs in and request recovery of prior state.</a:t>
            </a:r>
          </a:p>
          <a:p>
            <a:pPr lvl="1" algn="just" eaLnBrk="1" hangingPunct="1"/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2.System re-constructs prior state.</a:t>
            </a:r>
          </a:p>
          <a:p>
            <a:pPr algn="just" eaLnBrk="1" hangingPunct="1"/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3a. Invalid identifier:</a:t>
            </a:r>
          </a:p>
          <a:p>
            <a:pPr lvl="1" algn="just" eaLnBrk="1" hangingPunct="1">
              <a:buClr>
                <a:schemeClr val="accent2"/>
              </a:buClr>
            </a:pPr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1.Signals system error and rejects entry.	</a:t>
            </a:r>
          </a:p>
          <a:p>
            <a:pPr lvl="1" algn="just" eaLnBrk="1" hangingPunct="1">
              <a:buClr>
                <a:schemeClr val="accent2"/>
              </a:buClr>
            </a:pPr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Manual Entry given</a:t>
            </a:r>
          </a:p>
          <a:p>
            <a:pPr eaLnBrk="1" hangingPunct="1"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endParaRPr lang="en-US" altLang="en-US" sz="28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Alternative Flow (cont..)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10566400" cy="4572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 3-6 a) Customer asks cashier to remove an item.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.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Ca</a:t>
            </a:r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shier enters item identifier for removal of sale.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 ii. System displays updated running total.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3-6 b) Customer tells cashier to cancel sale.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.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Cashier cancels sale on System.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tx1"/>
              </a:solidFill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tx1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altLang="en-US" sz="2800" b="1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Post-conditions:</a:t>
            </a:r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 Sale is saved. Tax is correctly calculated. Accounting and inventory updated. Receipt is generated. 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Context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There must be a single process node which is define as 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External Entitles should be in </a:t>
            </a:r>
            <a:r>
              <a:rPr lang="en-US" sz="2600" b="1" dirty="0" smtClean="0">
                <a:solidFill>
                  <a:schemeClr val="tx1"/>
                </a:solidFill>
              </a:rPr>
              <a:t>Capital Letters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149" y="2057400"/>
            <a:ext cx="540913" cy="4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3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912284" y="476251"/>
            <a:ext cx="103632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10000"/>
              <a:buBlip>
                <a:blip r:embed="rId3"/>
              </a:buBlip>
              <a:defRPr sz="36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ECFF"/>
              </a:buClr>
              <a:buBlip>
                <a:blip r:embed="rId4"/>
              </a:buBlip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CCECFF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latin typeface="Arial" pitchFamily="34" charset="0"/>
              </a:rPr>
              <a:t>Context Diagram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14917" y="1628775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u="sng" dirty="0" smtClean="0"/>
              <a:t>Features: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Only one process (numbered 0)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External entities as squares, rectangle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Line shows data flows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No data stores are shown</a:t>
            </a:r>
          </a:p>
        </p:txBody>
      </p:sp>
    </p:spTree>
    <p:extLst>
      <p:ext uri="{BB962C8B-B14F-4D97-AF65-F5344CB8AC3E}">
        <p14:creationId xmlns:p14="http://schemas.microsoft.com/office/powerpoint/2010/main" val="4944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of Context Diagram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4" y="1965961"/>
            <a:ext cx="9105362" cy="4215898"/>
          </a:xfrm>
        </p:spPr>
      </p:pic>
    </p:spTree>
    <p:extLst>
      <p:ext uri="{BB962C8B-B14F-4D97-AF65-F5344CB8AC3E}">
        <p14:creationId xmlns:p14="http://schemas.microsoft.com/office/powerpoint/2010/main" val="6534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Context Diagram (Example: eLearning System)</a:t>
            </a:r>
            <a:endParaRPr lang="en-US" sz="3400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95" y="2057400"/>
            <a:ext cx="8084129" cy="3094149"/>
          </a:xfrm>
        </p:spPr>
      </p:pic>
      <p:sp>
        <p:nvSpPr>
          <p:cNvPr id="5" name="TextBox 4"/>
          <p:cNvSpPr txBox="1"/>
          <p:nvPr/>
        </p:nvSpPr>
        <p:spPr>
          <a:xfrm>
            <a:off x="2141695" y="5731099"/>
            <a:ext cx="808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4862" y="5370490"/>
            <a:ext cx="8567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name is </a:t>
            </a:r>
            <a:r>
              <a:rPr lang="en-US" dirty="0" smtClean="0">
                <a:solidFill>
                  <a:srgbClr val="C00000"/>
                </a:solidFill>
              </a:rPr>
              <a:t>Knowledge Share</a:t>
            </a:r>
            <a:r>
              <a:rPr lang="en-US" dirty="0" smtClean="0"/>
              <a:t>, zero represents the only process in context diagrams,</a:t>
            </a:r>
          </a:p>
          <a:p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External Entities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C00000"/>
                </a:solidFill>
              </a:rPr>
              <a:t>LEARNER, VISITOR, ADMIN.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DFD represents the flow of data or information for any process or system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Common components of DFD are:</a:t>
            </a:r>
          </a:p>
          <a:p>
            <a:pPr lvl="5"/>
            <a:endParaRPr lang="en-US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b="1" dirty="0" smtClean="0">
                <a:solidFill>
                  <a:srgbClr val="C00000"/>
                </a:solidFill>
              </a:rPr>
              <a:t> Process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b="1" dirty="0" smtClean="0">
                <a:solidFill>
                  <a:srgbClr val="C00000"/>
                </a:solidFill>
              </a:rPr>
              <a:t> External Entities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b="1" dirty="0" smtClean="0">
                <a:solidFill>
                  <a:srgbClr val="C00000"/>
                </a:solidFill>
              </a:rPr>
              <a:t> Database / Files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b="1" dirty="0" smtClean="0">
                <a:solidFill>
                  <a:srgbClr val="C00000"/>
                </a:solidFill>
              </a:rPr>
              <a:t> Data Flow</a:t>
            </a:r>
            <a:endParaRPr lang="en-US" sz="2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of DFD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1" y="1867437"/>
            <a:ext cx="8886423" cy="4082602"/>
          </a:xfrm>
        </p:spPr>
      </p:pic>
    </p:spTree>
    <p:extLst>
      <p:ext uri="{BB962C8B-B14F-4D97-AF65-F5344CB8AC3E}">
        <p14:creationId xmlns:p14="http://schemas.microsoft.com/office/powerpoint/2010/main" val="42670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DFD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Database, External Entities </a:t>
            </a:r>
            <a:r>
              <a:rPr lang="en-US" sz="2600" dirty="0" smtClean="0">
                <a:solidFill>
                  <a:schemeClr val="tx1"/>
                </a:solidFill>
              </a:rPr>
              <a:t>names should be in Capital letters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DFD should be started from Top-Left and ended to Bottom-Right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There should not be any connection between DB to DB, DB to external entities 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Process should have name and number </a:t>
            </a:r>
          </a:p>
        </p:txBody>
      </p:sp>
    </p:spTree>
    <p:extLst>
      <p:ext uri="{BB962C8B-B14F-4D97-AF65-F5344CB8AC3E}">
        <p14:creationId xmlns:p14="http://schemas.microsoft.com/office/powerpoint/2010/main" val="32421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337</TotalTime>
  <Words>910</Words>
  <Application>Microsoft Office PowerPoint</Application>
  <PresentationFormat>Custom</PresentationFormat>
  <Paragraphs>113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Basis</vt:lpstr>
      <vt:lpstr>Photo Editor Photo</vt:lpstr>
      <vt:lpstr>UML Diagrams</vt:lpstr>
      <vt:lpstr>Context Diagram </vt:lpstr>
      <vt:lpstr>Rules of Context Diagram</vt:lpstr>
      <vt:lpstr>PowerPoint Presentation</vt:lpstr>
      <vt:lpstr>Symbols of Context Diagram </vt:lpstr>
      <vt:lpstr>Context Diagram (Example: eLearning System)</vt:lpstr>
      <vt:lpstr>Data Flow Diagram </vt:lpstr>
      <vt:lpstr>Symbols of DFD</vt:lpstr>
      <vt:lpstr>Rules of DFD</vt:lpstr>
      <vt:lpstr>Rules of DFD:</vt:lpstr>
      <vt:lpstr>Data Flow Diagram Example: eLearning System</vt:lpstr>
      <vt:lpstr>Activity Diagram</vt:lpstr>
      <vt:lpstr>Symbols of Activity Diagram</vt:lpstr>
      <vt:lpstr> Example of Activity Diagram(Banking System)</vt:lpstr>
      <vt:lpstr>Example of Activity Diagram(Withdraw money at ATM Booth)</vt:lpstr>
      <vt:lpstr>Tools to draw UML Diagrams</vt:lpstr>
      <vt:lpstr>Use Case Diagram</vt:lpstr>
      <vt:lpstr>PowerPoint Presentation</vt:lpstr>
      <vt:lpstr>PowerPoint Presentation</vt:lpstr>
      <vt:lpstr>Use Case (descriptive form):</vt:lpstr>
      <vt:lpstr>Example of Use case for a Supermarket </vt:lpstr>
      <vt:lpstr>Use Case UC 01: Sell Item</vt:lpstr>
      <vt:lpstr>Conditions</vt:lpstr>
      <vt:lpstr> Success Scenario </vt:lpstr>
      <vt:lpstr>Success Scenario ( Cont..)</vt:lpstr>
      <vt:lpstr>Alternative Scenario:</vt:lpstr>
      <vt:lpstr>Alternative Flow (cont..)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Diagrams</dc:title>
  <dc:creator>User</dc:creator>
  <cp:lastModifiedBy>CDIP</cp:lastModifiedBy>
  <cp:revision>42</cp:revision>
  <dcterms:created xsi:type="dcterms:W3CDTF">2018-06-30T17:49:42Z</dcterms:created>
  <dcterms:modified xsi:type="dcterms:W3CDTF">2019-10-22T03:59:38Z</dcterms:modified>
</cp:coreProperties>
</file>