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1pPr>
    <a:lvl2pPr marL="385892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2pPr>
    <a:lvl3pPr marL="771784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3pPr>
    <a:lvl4pPr marL="1157676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4pPr>
    <a:lvl5pPr marL="1543568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5pPr>
    <a:lvl6pPr marL="1929461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6pPr>
    <a:lvl7pPr marL="2315352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7pPr>
    <a:lvl8pPr marL="2701244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8pPr>
    <a:lvl9pPr marL="3087135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47" userDrawn="1">
          <p15:clr>
            <a:srgbClr val="A4A3A4"/>
          </p15:clr>
        </p15:guide>
        <p15:guide id="2" orient="horz" pos="18569" userDrawn="1">
          <p15:clr>
            <a:srgbClr val="A4A3A4"/>
          </p15:clr>
        </p15:guide>
        <p15:guide id="3" orient="horz" pos="1975" userDrawn="1">
          <p15:clr>
            <a:srgbClr val="A4A3A4"/>
          </p15:clr>
        </p15:guide>
        <p15:guide id="4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2B70"/>
    <a:srgbClr val="552257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8" y="-7157"/>
      </p:cViewPr>
      <p:guideLst>
        <p:guide orient="horz" pos="4447"/>
        <p:guide orient="horz" pos="18569"/>
        <p:guide orient="horz" pos="1975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3600" y="692150"/>
            <a:ext cx="24495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F2D407-7488-4806-B042-2CE959A14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1pPr>
    <a:lvl2pPr marL="385892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2pPr>
    <a:lvl3pPr marL="771784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3pPr>
    <a:lvl4pPr marL="1157676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4pPr>
    <a:lvl5pPr marL="1543568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5pPr>
    <a:lvl6pPr marL="1929461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5352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1244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7135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2FB4B-BF18-4E6F-9FD7-11EF81A610E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3600" y="692150"/>
            <a:ext cx="2449513" cy="3465513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9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31" y="9403050"/>
            <a:ext cx="18185865" cy="64867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113" y="17151056"/>
            <a:ext cx="14978101" cy="77359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84414" indent="0" algn="ctr">
              <a:buNone/>
              <a:defRPr/>
            </a:lvl2pPr>
            <a:lvl3pPr marL="768828" indent="0" algn="ctr">
              <a:buNone/>
              <a:defRPr/>
            </a:lvl3pPr>
            <a:lvl4pPr marL="1153241" indent="0" algn="ctr">
              <a:buNone/>
              <a:defRPr/>
            </a:lvl4pPr>
            <a:lvl5pPr marL="1537655" indent="0" algn="ctr">
              <a:buNone/>
              <a:defRPr/>
            </a:lvl5pPr>
            <a:lvl6pPr marL="1922069" indent="0" algn="ctr">
              <a:buNone/>
              <a:defRPr/>
            </a:lvl6pPr>
            <a:lvl7pPr marL="2306483" indent="0" algn="ctr">
              <a:buNone/>
              <a:defRPr/>
            </a:lvl7pPr>
            <a:lvl8pPr marL="2690896" indent="0" algn="ctr">
              <a:buNone/>
              <a:defRPr/>
            </a:lvl8pPr>
            <a:lvl9pPr marL="307531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154" y="7061965"/>
            <a:ext cx="19256019" cy="19975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3178" y="1211919"/>
            <a:ext cx="4812994" cy="2582535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153" y="1211919"/>
            <a:ext cx="14313636" cy="258253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2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154" y="7061965"/>
            <a:ext cx="19256019" cy="19975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43" y="19449431"/>
            <a:ext cx="18187213" cy="6011545"/>
          </a:xfrm>
          <a:prstGeom prst="rect">
            <a:avLst/>
          </a:prstGeom>
        </p:spPr>
        <p:txBody>
          <a:bodyPr anchor="t"/>
          <a:lstStyle>
            <a:lvl1pPr algn="l">
              <a:defRPr sz="336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43" y="12827922"/>
            <a:ext cx="18187213" cy="66215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2"/>
            </a:lvl1pPr>
            <a:lvl2pPr marL="384414" indent="0">
              <a:buNone/>
              <a:defRPr sz="1513"/>
            </a:lvl2pPr>
            <a:lvl3pPr marL="768828" indent="0">
              <a:buNone/>
              <a:defRPr sz="1345"/>
            </a:lvl3pPr>
            <a:lvl4pPr marL="1153241" indent="0">
              <a:buNone/>
              <a:defRPr sz="1177"/>
            </a:lvl4pPr>
            <a:lvl5pPr marL="1537655" indent="0">
              <a:buNone/>
              <a:defRPr sz="1177"/>
            </a:lvl5pPr>
            <a:lvl6pPr marL="1922069" indent="0">
              <a:buNone/>
              <a:defRPr sz="1177"/>
            </a:lvl6pPr>
            <a:lvl7pPr marL="2306483" indent="0">
              <a:buNone/>
              <a:defRPr sz="1177"/>
            </a:lvl7pPr>
            <a:lvl8pPr marL="2690896" indent="0">
              <a:buNone/>
              <a:defRPr sz="1177"/>
            </a:lvl8pPr>
            <a:lvl9pPr marL="3075310" indent="0">
              <a:buNone/>
              <a:defRPr sz="11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0155" y="7061965"/>
            <a:ext cx="9562641" cy="19975307"/>
          </a:xfrm>
          <a:prstGeom prst="rect">
            <a:avLst/>
          </a:prstGeom>
        </p:spPr>
        <p:txBody>
          <a:bodyPr/>
          <a:lstStyle>
            <a:lvl1pPr>
              <a:defRPr sz="2354"/>
            </a:lvl1pPr>
            <a:lvl2pPr>
              <a:defRPr sz="2018"/>
            </a:lvl2pPr>
            <a:lvl3pPr>
              <a:defRPr sz="1682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2184" y="7061965"/>
            <a:ext cx="9563989" cy="19975307"/>
          </a:xfrm>
          <a:prstGeom prst="rect">
            <a:avLst/>
          </a:prstGeom>
        </p:spPr>
        <p:txBody>
          <a:bodyPr/>
          <a:lstStyle>
            <a:lvl1pPr>
              <a:defRPr sz="2354"/>
            </a:lvl1pPr>
            <a:lvl2pPr>
              <a:defRPr sz="2018"/>
            </a:lvl2pPr>
            <a:lvl3pPr>
              <a:defRPr sz="1682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155" y="6775000"/>
            <a:ext cx="9453469" cy="28242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18" b="1"/>
            </a:lvl1pPr>
            <a:lvl2pPr marL="384414" indent="0">
              <a:buNone/>
              <a:defRPr sz="1682" b="1"/>
            </a:lvl2pPr>
            <a:lvl3pPr marL="768828" indent="0">
              <a:buNone/>
              <a:defRPr sz="1513" b="1"/>
            </a:lvl3pPr>
            <a:lvl4pPr marL="1153241" indent="0">
              <a:buNone/>
              <a:defRPr sz="1345" b="1"/>
            </a:lvl4pPr>
            <a:lvl5pPr marL="1537655" indent="0">
              <a:buNone/>
              <a:defRPr sz="1345" b="1"/>
            </a:lvl5pPr>
            <a:lvl6pPr marL="1922069" indent="0">
              <a:buNone/>
              <a:defRPr sz="1345" b="1"/>
            </a:lvl6pPr>
            <a:lvl7pPr marL="2306483" indent="0">
              <a:buNone/>
              <a:defRPr sz="1345" b="1"/>
            </a:lvl7pPr>
            <a:lvl8pPr marL="2690896" indent="0">
              <a:buNone/>
              <a:defRPr sz="1345" b="1"/>
            </a:lvl8pPr>
            <a:lvl9pPr marL="3075310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155" y="9599253"/>
            <a:ext cx="9453469" cy="17438019"/>
          </a:xfrm>
          <a:prstGeom prst="rect">
            <a:avLst/>
          </a:prstGeom>
        </p:spPr>
        <p:txBody>
          <a:bodyPr/>
          <a:lstStyle>
            <a:lvl1pPr>
              <a:defRPr sz="2018"/>
            </a:lvl1pPr>
            <a:lvl2pPr>
              <a:defRPr sz="1682"/>
            </a:lvl2pPr>
            <a:lvl3pPr>
              <a:defRPr sz="1513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8660" y="6775000"/>
            <a:ext cx="9457513" cy="28242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18" b="1"/>
            </a:lvl1pPr>
            <a:lvl2pPr marL="384414" indent="0">
              <a:buNone/>
              <a:defRPr sz="1682" b="1"/>
            </a:lvl2pPr>
            <a:lvl3pPr marL="768828" indent="0">
              <a:buNone/>
              <a:defRPr sz="1513" b="1"/>
            </a:lvl3pPr>
            <a:lvl4pPr marL="1153241" indent="0">
              <a:buNone/>
              <a:defRPr sz="1345" b="1"/>
            </a:lvl4pPr>
            <a:lvl5pPr marL="1537655" indent="0">
              <a:buNone/>
              <a:defRPr sz="1345" b="1"/>
            </a:lvl5pPr>
            <a:lvl6pPr marL="1922069" indent="0">
              <a:buNone/>
              <a:defRPr sz="1345" b="1"/>
            </a:lvl6pPr>
            <a:lvl7pPr marL="2306483" indent="0">
              <a:buNone/>
              <a:defRPr sz="1345" b="1"/>
            </a:lvl7pPr>
            <a:lvl8pPr marL="2690896" indent="0">
              <a:buNone/>
              <a:defRPr sz="1345" b="1"/>
            </a:lvl8pPr>
            <a:lvl9pPr marL="3075310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8660" y="9599253"/>
            <a:ext cx="9457513" cy="17438019"/>
          </a:xfrm>
          <a:prstGeom prst="rect">
            <a:avLst/>
          </a:prstGeom>
        </p:spPr>
        <p:txBody>
          <a:bodyPr/>
          <a:lstStyle>
            <a:lvl1pPr>
              <a:defRPr sz="2018"/>
            </a:lvl1pPr>
            <a:lvl2pPr>
              <a:defRPr sz="1682"/>
            </a:lvl2pPr>
            <a:lvl3pPr>
              <a:defRPr sz="1513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3" y="1205247"/>
            <a:ext cx="7039560" cy="5127965"/>
          </a:xfrm>
          <a:prstGeom prst="rect">
            <a:avLst/>
          </a:prstGeom>
        </p:spPr>
        <p:txBody>
          <a:bodyPr anchor="b"/>
          <a:lstStyle>
            <a:lvl1pPr algn="l">
              <a:defRPr sz="16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796" y="1205247"/>
            <a:ext cx="11960377" cy="25832025"/>
          </a:xfrm>
          <a:prstGeom prst="rect">
            <a:avLst/>
          </a:prstGeom>
        </p:spPr>
        <p:txBody>
          <a:bodyPr/>
          <a:lstStyle>
            <a:lvl1pPr>
              <a:defRPr sz="2691"/>
            </a:lvl1pPr>
            <a:lvl2pPr>
              <a:defRPr sz="2354"/>
            </a:lvl2pPr>
            <a:lvl3pPr>
              <a:defRPr sz="2018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153" y="6333211"/>
            <a:ext cx="7039560" cy="20704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7"/>
            </a:lvl1pPr>
            <a:lvl2pPr marL="384414" indent="0">
              <a:buNone/>
              <a:defRPr sz="1009"/>
            </a:lvl2pPr>
            <a:lvl3pPr marL="768828" indent="0">
              <a:buNone/>
              <a:defRPr sz="841"/>
            </a:lvl3pPr>
            <a:lvl4pPr marL="1153241" indent="0">
              <a:buNone/>
              <a:defRPr sz="757"/>
            </a:lvl4pPr>
            <a:lvl5pPr marL="1537655" indent="0">
              <a:buNone/>
              <a:defRPr sz="757"/>
            </a:lvl5pPr>
            <a:lvl6pPr marL="1922069" indent="0">
              <a:buNone/>
              <a:defRPr sz="757"/>
            </a:lvl6pPr>
            <a:lvl7pPr marL="2306483" indent="0">
              <a:buNone/>
              <a:defRPr sz="757"/>
            </a:lvl7pPr>
            <a:lvl8pPr marL="2690896" indent="0">
              <a:buNone/>
              <a:defRPr sz="757"/>
            </a:lvl8pPr>
            <a:lvl9pPr marL="3075310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354" y="21187227"/>
            <a:ext cx="12837795" cy="2501251"/>
          </a:xfrm>
          <a:prstGeom prst="rect">
            <a:avLst/>
          </a:prstGeom>
        </p:spPr>
        <p:txBody>
          <a:bodyPr anchor="b"/>
          <a:lstStyle>
            <a:lvl1pPr algn="l">
              <a:defRPr sz="16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4354" y="2704129"/>
            <a:ext cx="12837795" cy="18160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91"/>
            </a:lvl1pPr>
            <a:lvl2pPr marL="384414" indent="0">
              <a:buNone/>
              <a:defRPr sz="2354"/>
            </a:lvl2pPr>
            <a:lvl3pPr marL="768828" indent="0">
              <a:buNone/>
              <a:defRPr sz="2018"/>
            </a:lvl3pPr>
            <a:lvl4pPr marL="1153241" indent="0">
              <a:buNone/>
              <a:defRPr sz="1682"/>
            </a:lvl4pPr>
            <a:lvl5pPr marL="1537655" indent="0">
              <a:buNone/>
              <a:defRPr sz="1682"/>
            </a:lvl5pPr>
            <a:lvl6pPr marL="1922069" indent="0">
              <a:buNone/>
              <a:defRPr sz="1682"/>
            </a:lvl6pPr>
            <a:lvl7pPr marL="2306483" indent="0">
              <a:buNone/>
              <a:defRPr sz="1682"/>
            </a:lvl7pPr>
            <a:lvl8pPr marL="2690896" indent="0">
              <a:buNone/>
              <a:defRPr sz="1682"/>
            </a:lvl8pPr>
            <a:lvl9pPr marL="3075310" indent="0">
              <a:buNone/>
              <a:defRPr sz="1682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4354" y="23688477"/>
            <a:ext cx="12837795" cy="355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7"/>
            </a:lvl1pPr>
            <a:lvl2pPr marL="384414" indent="0">
              <a:buNone/>
              <a:defRPr sz="1009"/>
            </a:lvl2pPr>
            <a:lvl3pPr marL="768828" indent="0">
              <a:buNone/>
              <a:defRPr sz="841"/>
            </a:lvl3pPr>
            <a:lvl4pPr marL="1153241" indent="0">
              <a:buNone/>
              <a:defRPr sz="757"/>
            </a:lvl4pPr>
            <a:lvl5pPr marL="1537655" indent="0">
              <a:buNone/>
              <a:defRPr sz="757"/>
            </a:lvl5pPr>
            <a:lvl6pPr marL="1922069" indent="0">
              <a:buNone/>
              <a:defRPr sz="757"/>
            </a:lvl6pPr>
            <a:lvl7pPr marL="2306483" indent="0">
              <a:buNone/>
              <a:defRPr sz="757"/>
            </a:lvl7pPr>
            <a:lvl8pPr marL="2690896" indent="0">
              <a:buNone/>
              <a:defRPr sz="757"/>
            </a:lvl8pPr>
            <a:lvl9pPr marL="3075310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hlinkClick r:id="rId14"/>
          </p:cNvPr>
          <p:cNvGraphicFramePr>
            <a:graphicFrameLocks noChangeAspect="1"/>
          </p:cNvGraphicFramePr>
          <p:nvPr userDrawn="1"/>
        </p:nvGraphicFramePr>
        <p:xfrm>
          <a:off x="16183036" y="29808134"/>
          <a:ext cx="2707730" cy="1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CorelDRAW" r:id="rId15" imgW="8833104" imgH="310896" progId="CorelDraw.Graphic.15">
                  <p:embed/>
                </p:oleObj>
              </mc:Choice>
              <mc:Fallback>
                <p:oleObj name="CorelDRAW" r:id="rId15" imgW="8833104" imgH="310896" progId="CorelDraw.Graphic.1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562"/>
                      <a:stretch>
                        <a:fillRect/>
                      </a:stretch>
                    </p:blipFill>
                    <p:spPr bwMode="auto">
                      <a:xfrm>
                        <a:off x="16183036" y="29808134"/>
                        <a:ext cx="2707730" cy="13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18859648" y="29753410"/>
            <a:ext cx="1574470" cy="24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349726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349726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349726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349726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3497263">
              <a:defRPr>
                <a:solidFill>
                  <a:schemeClr val="tx1"/>
                </a:solidFill>
                <a:latin typeface="Arial" charset="0"/>
              </a:defRPr>
            </a:lvl5pPr>
            <a:lvl6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1009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2pPr>
      <a:lvl3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3pPr>
      <a:lvl4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4pPr>
      <a:lvl5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5pPr>
      <a:lvl6pPr marL="384414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6pPr>
      <a:lvl7pPr marL="768828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7pPr>
      <a:lvl8pPr marL="1153241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8pPr>
      <a:lvl9pPr marL="1537655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9pPr>
    </p:titleStyle>
    <p:bodyStyle>
      <a:lvl1pPr marL="1102520" indent="-1102520" algn="l" defTabSz="2940499" rtl="0" eaLnBrk="0" fontAlgn="base" hangingPunct="0">
        <a:spcBef>
          <a:spcPct val="20000"/>
        </a:spcBef>
        <a:spcAft>
          <a:spcPct val="0"/>
        </a:spcAft>
        <a:buChar char="•"/>
        <a:defRPr sz="10342">
          <a:solidFill>
            <a:schemeClr val="tx1"/>
          </a:solidFill>
          <a:latin typeface="+mn-lt"/>
          <a:ea typeface="+mn-ea"/>
          <a:cs typeface="+mn-cs"/>
        </a:defRPr>
      </a:lvl1pPr>
      <a:lvl2pPr marL="2387904" indent="-918322" algn="l" defTabSz="2940499" rtl="0" eaLnBrk="0" fontAlgn="base" hangingPunct="0">
        <a:spcBef>
          <a:spcPct val="20000"/>
        </a:spcBef>
        <a:spcAft>
          <a:spcPct val="0"/>
        </a:spcAft>
        <a:buChar char="–"/>
        <a:defRPr sz="8997">
          <a:solidFill>
            <a:schemeClr val="tx1"/>
          </a:solidFill>
          <a:latin typeface="+mn-lt"/>
        </a:defRPr>
      </a:lvl2pPr>
      <a:lvl3pPr marL="3674622" indent="-734124" algn="l" defTabSz="2940499" rtl="0" eaLnBrk="0" fontAlgn="base" hangingPunct="0">
        <a:spcBef>
          <a:spcPct val="20000"/>
        </a:spcBef>
        <a:spcAft>
          <a:spcPct val="0"/>
        </a:spcAft>
        <a:buChar char="•"/>
        <a:defRPr sz="7735">
          <a:solidFill>
            <a:schemeClr val="tx1"/>
          </a:solidFill>
          <a:latin typeface="+mn-lt"/>
        </a:defRPr>
      </a:lvl3pPr>
      <a:lvl4pPr marL="5144204" indent="-734124" algn="l" defTabSz="2940499" rtl="0" eaLnBrk="0" fontAlgn="base" hangingPunct="0">
        <a:spcBef>
          <a:spcPct val="20000"/>
        </a:spcBef>
        <a:spcAft>
          <a:spcPct val="0"/>
        </a:spcAft>
        <a:buChar char="–"/>
        <a:defRPr sz="6390">
          <a:solidFill>
            <a:schemeClr val="tx1"/>
          </a:solidFill>
          <a:latin typeface="+mn-lt"/>
        </a:defRPr>
      </a:lvl4pPr>
      <a:lvl5pPr marL="6615120" indent="-734124" algn="l" defTabSz="2940499" rtl="0" eaLnBrk="0" fontAlgn="base" hangingPunct="0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5pPr>
      <a:lvl6pPr marL="6999534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6pPr>
      <a:lvl7pPr marL="7383948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7pPr>
      <a:lvl8pPr marL="7768361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8pPr>
      <a:lvl9pPr marL="8152775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414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828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241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655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2069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483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896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5310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zynq.io/" TargetMode="External"/><Relationship Id="rId13" Type="http://schemas.openxmlformats.org/officeDocument/2006/relationships/hyperlink" Target="https://www.xilinx.com/video/software/axi4-stream-interfaces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pynq.io/" TargetMode="External"/><Relationship Id="rId12" Type="http://schemas.openxmlformats.org/officeDocument/2006/relationships/hyperlink" Target="https://www.hackster.io/whitney-knitter/axi4-lite-interface-wrapper-for-custom-rtl-in-vivado-2021-2-8a7009" TargetMode="External"/><Relationship Id="rId1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github.com/alexforencich/verilog-axis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0" Type="http://schemas.openxmlformats.org/officeDocument/2006/relationships/hyperlink" Target="https://pynq.readthedocs.io/en/v2.3/" TargetMode="External"/><Relationship Id="rId4" Type="http://schemas.openxmlformats.org/officeDocument/2006/relationships/hyperlink" Target="https://www.postersession.com/order/" TargetMode="External"/><Relationship Id="rId9" Type="http://schemas.openxmlformats.org/officeDocument/2006/relationships/hyperlink" Target="https://www.xilinx.com/support/university/xup-boards/XUPPYNQ-Z2.html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58914" y="24847388"/>
            <a:ext cx="10172168" cy="4639323"/>
          </a:xfrm>
          <a:prstGeom prst="roundRect">
            <a:avLst>
              <a:gd name="adj" fmla="val 619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58914" y="18502119"/>
            <a:ext cx="10172168" cy="6046981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10930357" y="13135906"/>
            <a:ext cx="9945656" cy="16304090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10930357" y="5600775"/>
            <a:ext cx="9945656" cy="7234446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472262" y="5604458"/>
            <a:ext cx="10115788" cy="12599373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1342483" y="13524630"/>
            <a:ext cx="9079115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شرح پروژه</a:t>
            </a:r>
            <a:endParaRPr lang="en-US" altLang="en-US" sz="5400" b="1" dirty="0">
              <a:cs typeface="B Titr" panose="00000700000000000000" pitchFamily="2" charset="-78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72262" y="349694"/>
            <a:ext cx="20403752" cy="4834329"/>
          </a:xfrm>
          <a:prstGeom prst="roundRect">
            <a:avLst>
              <a:gd name="adj" fmla="val 5038"/>
            </a:avLst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1250" tIns="30625" rIns="61250" bIns="306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>
              <a:solidFill>
                <a:schemeClr val="bg1"/>
              </a:solidFill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803272" y="795369"/>
            <a:ext cx="19753745" cy="400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8000" b="1" dirty="0">
                <a:cs typeface="B Titr" panose="00000700000000000000" pitchFamily="2" charset="-78"/>
              </a:rPr>
              <a:t>عنوان</a:t>
            </a:r>
            <a:r>
              <a:rPr lang="en-US" altLang="en-US" sz="8000" b="1" dirty="0">
                <a:cs typeface="B Titr" panose="00000700000000000000" pitchFamily="2" charset="-78"/>
              </a:rPr>
              <a:t> </a:t>
            </a:r>
            <a:r>
              <a:rPr lang="fa-IR" altLang="en-US" sz="8000" b="1" dirty="0">
                <a:cs typeface="B Titr" panose="00000700000000000000" pitchFamily="2" charset="-78"/>
              </a:rPr>
              <a:t>پروژه</a:t>
            </a:r>
            <a:endParaRPr lang="en-US" altLang="en-US" sz="7200" b="1" dirty="0"/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endParaRPr lang="fa-IR" altLang="en-US" sz="20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12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fa-IR" altLang="en-US" sz="4400" b="1" dirty="0">
                <a:cs typeface="B Titr" panose="00000700000000000000" pitchFamily="2" charset="-78"/>
              </a:rPr>
              <a:t>دانشجو: علی شایان</a:t>
            </a:r>
            <a:r>
              <a:rPr lang="en-US" altLang="en-US" sz="4400" b="1" dirty="0">
                <a:cs typeface="B Titr" panose="00000700000000000000" pitchFamily="2" charset="-78"/>
              </a:rPr>
              <a:t> </a:t>
            </a:r>
            <a:r>
              <a:rPr lang="fa-IR" altLang="en-US" sz="4400" b="1" dirty="0">
                <a:cs typeface="B Titr" panose="00000700000000000000" pitchFamily="2" charset="-78"/>
              </a:rPr>
              <a:t>پور</a:t>
            </a: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fa-IR" altLang="en-US" sz="4400" b="1" dirty="0">
                <a:cs typeface="B Titr" panose="00000700000000000000" pitchFamily="2" charset="-78"/>
              </a:rPr>
              <a:t>استاد راهنما: دکتر زین‌العابدین نوابی</a:t>
            </a:r>
            <a:endParaRPr lang="en-US" altLang="en-US" sz="4400" b="1" dirty="0"/>
          </a:p>
          <a:p>
            <a:pPr rtl="1" eaLnBrk="1" hangingPunct="1"/>
            <a:r>
              <a:rPr lang="fa-IR" altLang="en-US" sz="2800" b="1" dirty="0">
                <a:cs typeface="B Titr" panose="00000700000000000000" pitchFamily="2" charset="-78"/>
              </a:rPr>
              <a:t>دانشکده مهندسی برق و کامپیوتر، دانشگاه تهران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259807" y="5897137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نتایج</a:t>
            </a:r>
            <a:endParaRPr lang="en-US" altLang="en-US" sz="5400" b="1" dirty="0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3530065" y="5897137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مقدمه</a:t>
            </a:r>
            <a:endParaRPr lang="en-US" altLang="en-US" sz="5400" b="1" dirty="0"/>
          </a:p>
        </p:txBody>
      </p:sp>
      <p:sp>
        <p:nvSpPr>
          <p:cNvPr id="40" name="Text 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03882" y="30631651"/>
            <a:ext cx="21188561" cy="86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5045" b="1" i="1" dirty="0">
              <a:solidFill>
                <a:srgbClr val="0046D2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320" y="2336707"/>
            <a:ext cx="2546631" cy="25466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8" y="2336707"/>
            <a:ext cx="3244710" cy="2544709"/>
          </a:xfrm>
          <a:prstGeom prst="rect">
            <a:avLst/>
          </a:prstGeom>
        </p:spPr>
      </p:pic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1363626" y="6789982"/>
            <a:ext cx="9079115" cy="606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sz="2600" dirty="0">
                <a:effectLst/>
                <a:cs typeface="B Nazanin" panose="00000400000000000000" pitchFamily="2" charset="-78"/>
              </a:rPr>
              <a:t>امروزه با توسعه فراگیر و سریع هوش مصنوعی و پیچیدگی مدل‌ها، کتابخانه‌ها و روش‌های زیادی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ماژولار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کردن و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ساده‌سازی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عملیات‌های هوش مصنوعی به وجود آمده است. این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ساده‌سازی‌ها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زبان‌های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سطح بالا مانند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پایتون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نهایت منجر به از دست دادن سرعت اجرا در محاسبات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effectLst/>
                <a:cs typeface="B Nazanin" panose="00000400000000000000" pitchFamily="2" charset="-78"/>
              </a:rPr>
              <a:t>. هر چند کتابخانه‌ها با انجام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موازی‌سازی‌هایی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سطح سیستم، باعث تسریع این فرآیند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شده‌اند</a:t>
            </a:r>
            <a:r>
              <a:rPr lang="fa-IR" sz="2600" dirty="0">
                <a:effectLst/>
                <a:cs typeface="B Nazanin" panose="00000400000000000000" pitchFamily="2" charset="-78"/>
              </a:rPr>
              <a:t> اما این سرعت باز هم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مدل‌های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بسیار پیچیده و مخصوصا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پردازش‌های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r>
              <a:rPr lang="fa-IR" sz="2400" dirty="0">
                <a:effectLst/>
                <a:latin typeface="Times New Roman" panose="02020603050405020304" pitchFamily="18" charset="0"/>
                <a:cs typeface="B Nazanin" panose="00000400000000000000" pitchFamily="2" charset="-78"/>
              </a:rPr>
              <a:t>،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بسیار پایین است.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راهکار‌هایی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که برای این موضوع وجود دارد استفاده حداکثری از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پردازش‌های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موازی و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fa-I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است اما استفاده از این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بسیار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هزینه‌بر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است.</a:t>
            </a:r>
          </a:p>
          <a:p>
            <a:pPr algn="just" rtl="1"/>
            <a:r>
              <a:rPr lang="fa-IR" sz="2600" dirty="0">
                <a:effectLst/>
                <a:cs typeface="B Nazanin" panose="00000400000000000000" pitchFamily="2" charset="-78"/>
              </a:rPr>
              <a:t>در این پروژه به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پیاده‌سازی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شبکه عصبی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و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پرداخته‌ایم</a:t>
            </a:r>
            <a:r>
              <a:rPr lang="fa-IR" sz="2600" dirty="0">
                <a:effectLst/>
                <a:cs typeface="B Nazanin" panose="00000400000000000000" pitchFamily="2" charset="-78"/>
              </a:rPr>
              <a:t>. همچنین به دلیل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fa-IR" sz="2600" dirty="0">
                <a:effectLst/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زیادی که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دارد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می‌توان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با اضافه کردن یا کم کردن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واحد‌های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محاسباتی</a:t>
            </a:r>
            <a:r>
              <a:rPr lang="fa-IR" sz="2600" dirty="0">
                <a:effectLst/>
                <a:cs typeface="B Nazanin" panose="00000400000000000000" pitchFamily="2" charset="-78"/>
              </a:rPr>
              <a:t>، به سرعت بیشتری (به بهای هزینه بیشتر) رسید. سعی بر آن است که تمامی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پیاده‌سازی‌ها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این پروژه با استفاده از حداقل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بوده که باعث هزینه کمتر و مصرف توان کمتر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effectLst/>
                <a:cs typeface="B Nazanin" panose="00000400000000000000" pitchFamily="2" charset="-78"/>
              </a:rPr>
              <a:t>. از طرفی با وجود کمترین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واحد‌های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محاسباتی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همچنان سرعت به طرز چشمگیری بیشتر از نرم‌افزار است.</a:t>
            </a:r>
          </a:p>
          <a:p>
            <a:pPr algn="just" rtl="1"/>
            <a:endParaRPr lang="fa-IR" sz="26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1342485" y="14673970"/>
            <a:ext cx="9079115" cy="33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برای بررسی توانایی برد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PYNQ-Z2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در بهبود سرعت تشخیص اعداد، دو مدل متداول هوش مصنوعی مورد آزمایش قرار گرفت، که به اختصار شرح داده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شده‌اند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: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Multilayer Perceptron (MLP)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Convolutional Neural Network (CNN)</a:t>
            </a:r>
            <a:endParaRPr lang="fa-IR" altLang="en-US" sz="18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/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تعداد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لایه‌ها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نورون‌های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مختلفی برای مدل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MLP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بررسی شد. در بهترین حالت، مدل مورد بررسی به دقت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97.36%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بر روی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training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رسید، در حالی که مشاهده شد بر روی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test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عملکرد خوبی ندارد، که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می‌تواند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نشانه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overfitting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باشد. </a:t>
            </a:r>
          </a:p>
          <a:p>
            <a:pPr algn="just" rtl="1"/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با توجه به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تست‌ها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و نوع کارکرد شبکه عصبی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، این شبکه کاربرد، نتیجه و دقت بسیار بیشتری برای پردازش تصویر و تشخیص اعداد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دست‌نوشت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MNIST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داشتند و برای ادامه کار گزینه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مناسب‌تری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است.</a:t>
            </a:r>
          </a:p>
          <a:p>
            <a:pPr algn="just" rtl="1"/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برای این پروژه، از یک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که دو بار بر روی ورودی عملیات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کانولوشن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max pooling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انجام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می‌دهد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، و سپس یک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لایه‌ی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dense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و بعد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SoftMax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روی آن اعمال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می‌کند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، استفاده شده است. این مدل پس از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شدن به دقت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99.08%</a:t>
            </a:r>
            <a:r>
              <a:rPr lang="fa-IR" altLang="en-US" sz="1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بر روی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داده‌ّای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training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رسید، و در عمل نیز نتایج خیلی بهتری بر روی </a:t>
            </a:r>
            <a:r>
              <a:rPr lang="fa-IR" altLang="en-US" sz="18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واقعی از خود نشان داد.</a:t>
            </a:r>
          </a:p>
          <a:p>
            <a:pPr algn="just" rtl="1"/>
            <a:endParaRPr lang="en-US" altLang="en-US" sz="18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899531" y="6944122"/>
            <a:ext cx="929093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rtl="1"/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زمان انتقال داده‌ها از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Memory‌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واسطه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DMA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یک ماژول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AXIS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برابر با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1.171ms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می‌باشد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و زمان دریافت داده‌ها نیز برابر با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1.438 </a:t>
            </a:r>
            <a:r>
              <a:rPr lang="en-US" altLang="en-US" sz="2400" dirty="0" err="1">
                <a:latin typeface="Times New Roman" pitchFamily="18" charset="0"/>
                <a:cs typeface="B Nazanin" panose="00000400000000000000" pitchFamily="2" charset="-78"/>
              </a:rPr>
              <a:t>ms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می‌باشد. لازم به ذکر است که فرکانس کاری مدار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100 MHz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می‌باشد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.</a:t>
            </a:r>
            <a:endParaRPr lang="en-US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همچنین زمان </a:t>
            </a:r>
          </a:p>
          <a:p>
            <a:pPr algn="just" rtl="1"/>
            <a:b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</a:br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2898383" y="18624266"/>
            <a:ext cx="5469087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جمع بندی</a:t>
            </a:r>
            <a:endParaRPr lang="en-US" altLang="en-US" sz="5400" b="1" dirty="0">
              <a:cs typeface="B Titr" panose="00000700000000000000" pitchFamily="2" charset="-78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870166" y="19682521"/>
            <a:ext cx="9349661" cy="488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در این پروژه به بررسی و مقایسه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شبکه‌های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عصبی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MLP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در کاربرد تشخیص تصویر پرداختیم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ماژول‌ها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مختلف را از لحاظ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مقایسه کردیم.</a:t>
            </a:r>
          </a:p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از نکات مهمی که به آن پی بردیم این بود که چه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لایه‌هایی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Bottleneck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طراحی ما بوده و بهتر است آن را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کرد. از طرفی چه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را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 تا از پیچیدگی زیاد کاسته شود. به طور خاص در این پروژه با این معماری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دیدیم که یکی از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Bottleneck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های اصلی سیستم، هر دو لایه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Convolution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بود و زمان بسیار زیادی را صرف محاسبات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می‌کرد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؛ در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طراحی‌های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Real Time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این موضوع خیلی بیشتر خود را نشان می دهد. یکی از تکنیک های مورد استفاده برای حل این مشکل طراحی و پیاده سازی سخت افزاری لایه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زمانبر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قرار دادن آن به صورت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Accelerator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در کنار واحد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CPU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می باشد.</a:t>
            </a:r>
          </a:p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در آینده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علاوه بر قسمت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Evaluation</a:t>
            </a:r>
            <a:r>
              <a:rPr lang="en-US" altLang="en-US" sz="2100" dirty="0">
                <a:latin typeface="Times New Roman" pitchFamily="18" charset="0"/>
                <a:cs typeface="B Nazanin" panose="00000400000000000000" pitchFamily="2" charset="-78"/>
              </a:rPr>
              <a:t>، 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قسمت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را نیز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کرد؛ زیرا یک بخش عظیمی از زمان در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سپری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می‌شود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از این موضوع به خوبی استفاده کرد و زمان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را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فوق‌العاده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کاهش داد. همچنین با استفاده از پارامتری بودن تمام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طراحی‌های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انجام شده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با تغییر دادن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پارامتر‌ها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کم و زیاد کردن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همچنین استفاده از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شبکه‌ها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معماری‌های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دیگر، زمان اجرا را برای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حالت‌های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دیگر محاسبه کرد تا این اطلاعات دید خوبی برای طراحان داشته باشد.</a:t>
            </a:r>
          </a:p>
          <a:p>
            <a:pPr algn="r" rtl="1"/>
            <a:endParaRPr lang="fa-IR" altLang="en-US" sz="21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520312" y="25092326"/>
            <a:ext cx="100677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dirty="0">
                <a:cs typeface="B Titr" panose="00000700000000000000" pitchFamily="2" charset="-78"/>
              </a:rPr>
              <a:t>مراجع</a:t>
            </a:r>
            <a:r>
              <a:rPr lang="en-US" altLang="en-US" sz="5400" dirty="0">
                <a:cs typeface="B Titr" panose="00000700000000000000" pitchFamily="2" charset="-78"/>
              </a:rPr>
              <a:t> </a:t>
            </a:r>
            <a:r>
              <a:rPr lang="fa-IR" altLang="en-US" sz="5400" dirty="0">
                <a:cs typeface="B Titr" panose="00000700000000000000" pitchFamily="2" charset="-78"/>
              </a:rPr>
              <a:t>اصلی</a:t>
            </a:r>
            <a:endParaRPr lang="en-US" altLang="en-US" sz="5400" dirty="0">
              <a:cs typeface="B Titr" panose="00000700000000000000" pitchFamily="2" charset="-78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171652" y="26295644"/>
            <a:ext cx="8922553" cy="32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7"/>
              </a:rPr>
              <a:t>http://www.pynq.io/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8"/>
              </a:rPr>
              <a:t>https://zynq.io/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9"/>
              </a:rPr>
              <a:t>https://www.xilinx.com/support/university/xup-boards/XUPPYNQ-Z2.html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0"/>
              </a:rPr>
              <a:t>https://pynq.readthedocs.io/en/v2.3/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1"/>
              </a:rPr>
              <a:t>https://github.com/alexforencich/verilog-axis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2"/>
              </a:rPr>
              <a:t>https://www.hackster.io/whitney-knitter/axi4-lite-interface-wrapper-for-custom-rtl-in-vivado-2021-2-8a7009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3"/>
              </a:rPr>
              <a:t>https://www.xilinx.com/video/software/axi4-stream-interfaces.html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0" indent="0" algn="l">
              <a:lnSpc>
                <a:spcPct val="95000"/>
              </a:lnSpc>
            </a:pP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4BB001-40EB-0224-9FD1-A01632B7CDB8}"/>
              </a:ext>
            </a:extLst>
          </p:cNvPr>
          <p:cNvGrpSpPr/>
          <p:nvPr/>
        </p:nvGrpSpPr>
        <p:grpSpPr>
          <a:xfrm>
            <a:off x="11342483" y="17731130"/>
            <a:ext cx="9079116" cy="4323278"/>
            <a:chOff x="11342483" y="19844410"/>
            <a:chExt cx="9079116" cy="43232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FB7EAD-16DB-470F-A5A3-68A3FF82B942}"/>
                </a:ext>
              </a:extLst>
            </p:cNvPr>
            <p:cNvSpPr txBox="1"/>
            <p:nvPr/>
          </p:nvSpPr>
          <p:spPr>
            <a:xfrm>
              <a:off x="11342483" y="19844410"/>
              <a:ext cx="90791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000" b="1" dirty="0">
                  <a:latin typeface="Times New Roman" pitchFamily="18" charset="0"/>
                  <a:cs typeface="B Nazanin" panose="00000400000000000000" pitchFamily="2" charset="-78"/>
                </a:rPr>
                <a:t>Convolutional Neural Network (CNN)</a:t>
              </a:r>
              <a:endParaRPr lang="fa-IR" altLang="en-US" sz="2000" b="1" dirty="0"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D8249C-94DF-C5BD-52D3-CF69AB731828}"/>
                </a:ext>
              </a:extLst>
            </p:cNvPr>
            <p:cNvGrpSpPr/>
            <p:nvPr/>
          </p:nvGrpSpPr>
          <p:grpSpPr>
            <a:xfrm>
              <a:off x="11342483" y="20248331"/>
              <a:ext cx="9079113" cy="3919357"/>
              <a:chOff x="11342483" y="20248331"/>
              <a:chExt cx="9079113" cy="3919357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AEB98E5B-94F0-2A18-3EA4-2D4DF4E2E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42483" y="20248331"/>
                <a:ext cx="5360557" cy="1600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 Box 36">
                <a:extLst>
                  <a:ext uri="{FF2B5EF4-FFF2-40B4-BE49-F238E27FC236}">
                    <a16:creationId xmlns:a16="http://schemas.microsoft.com/office/drawing/2014/main" id="{C454798F-821E-BF7E-3EBF-A450E411DE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3036" y="20248331"/>
                <a:ext cx="3543303" cy="3919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40974" tIns="20486" rIns="40974" bIns="20486">
                <a:spAutoFit/>
              </a:bodyPr>
              <a:lstStyle>
                <a:lvl1pPr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rtl="1"/>
                <a:r>
                  <a:rPr lang="en-US" altLang="en-US" sz="1600" dirty="0">
                    <a:latin typeface="Times New Roman" pitchFamily="18" charset="0"/>
                    <a:cs typeface="B Nazanin" panose="00000400000000000000" pitchFamily="2" charset="-78"/>
                  </a:rPr>
                  <a:t>CNN</a:t>
                </a:r>
                <a:r>
                  <a:rPr lang="fa-IR" altLang="en-US" sz="1600" dirty="0">
                    <a:latin typeface="Times New Roman" pitchFamily="18" charset="0"/>
                    <a:cs typeface="B Nazanin" panose="00000400000000000000" pitchFamily="2" charset="-78"/>
                  </a:rPr>
                  <a:t> </a:t>
                </a: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ها شبکه‌هایی متشکل از لایه‌هایی از انواع مختلف هستند (شکل ۲). انواع متداول این لایه‌ها عبارتند از:</a:t>
                </a:r>
              </a:p>
              <a:p>
                <a:pPr marL="285750" indent="-285750" algn="just" rtl="1">
                  <a:buFont typeface="Arial" panose="020B0604020202020204" pitchFamily="34" charset="0"/>
                  <a:buChar char="•"/>
                </a:pP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لایه‌ی کانولوشن (</a:t>
                </a:r>
                <a:r>
                  <a:rPr lang="en-US" altLang="en-US" sz="1600" dirty="0">
                    <a:latin typeface="Times New Roman" pitchFamily="18" charset="0"/>
                    <a:cs typeface="B Nazanin" panose="00000400000000000000" pitchFamily="2" charset="-78"/>
                  </a:rPr>
                  <a:t>convolution</a:t>
                </a: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)، که ویژگی‌های کلی ورودی را بدون توجه به موقعیت مکانی آن در تصویر بررسی می‌کند (شکل ۳).</a:t>
                </a:r>
              </a:p>
              <a:p>
                <a:pPr marL="285750" indent="-285750" algn="just" rtl="1">
                  <a:buFont typeface="Arial" panose="020B0604020202020204" pitchFamily="34" charset="0"/>
                  <a:buChar char="•"/>
                </a:pP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 لایه‌ی </a:t>
                </a:r>
                <a:r>
                  <a:rPr lang="en-US" altLang="en-US" sz="1600" dirty="0">
                    <a:latin typeface="Times New Roman" pitchFamily="18" charset="0"/>
                    <a:cs typeface="B Nazanin" panose="00000400000000000000" pitchFamily="2" charset="-78"/>
                  </a:rPr>
                  <a:t>pooling</a:t>
                </a: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، که به نوعی داده‌های ورودی‌اش را خلاصه‌سازی می‌کند.</a:t>
                </a:r>
              </a:p>
              <a:p>
                <a:pPr marL="285750" indent="-285750" algn="just" rtl="1">
                  <a:buFont typeface="Arial" panose="020B0604020202020204" pitchFamily="34" charset="0"/>
                  <a:buChar char="•"/>
                </a:pP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لایه‌ی </a:t>
                </a:r>
                <a:r>
                  <a:rPr lang="en-US" altLang="en-US" sz="1600" dirty="0">
                    <a:latin typeface="Times New Roman" pitchFamily="18" charset="0"/>
                    <a:cs typeface="B Nazanin" panose="00000400000000000000" pitchFamily="2" charset="-78"/>
                  </a:rPr>
                  <a:t>dense</a:t>
                </a: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، که می‌توان آن را معادل یک </a:t>
                </a:r>
                <a:r>
                  <a:rPr lang="en-US" altLang="en-US" sz="1600" dirty="0">
                    <a:latin typeface="Times New Roman" pitchFamily="18" charset="0"/>
                    <a:cs typeface="B Nazanin" panose="00000400000000000000" pitchFamily="2" charset="-78"/>
                  </a:rPr>
                  <a:t>MLP</a:t>
                </a: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 تک لایه دانست.</a:t>
                </a:r>
              </a:p>
              <a:p>
                <a:pPr marL="285750" indent="-285750" algn="just" rtl="1">
                  <a:buFont typeface="Arial" panose="020B0604020202020204" pitchFamily="34" charset="0"/>
                  <a:buChar char="•"/>
                </a:pP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لایه‌ی </a:t>
                </a:r>
                <a:r>
                  <a:rPr lang="en-US" altLang="en-US" sz="1600" dirty="0">
                    <a:latin typeface="Times New Roman" pitchFamily="18" charset="0"/>
                    <a:cs typeface="B Nazanin" panose="00000400000000000000" pitchFamily="2" charset="-78"/>
                  </a:rPr>
                  <a:t>SoftMax</a:t>
                </a: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، که ورودی‌هایش را بر روی نمودار نمایی می‌برد و سپس </a:t>
                </a:r>
                <a:r>
                  <a:rPr lang="en-US" altLang="en-US" sz="1600" dirty="0">
                    <a:latin typeface="Times New Roman" pitchFamily="18" charset="0"/>
                    <a:cs typeface="B Nazanin" panose="00000400000000000000" pitchFamily="2" charset="-78"/>
                  </a:rPr>
                  <a:t>normalize</a:t>
                </a:r>
                <a:r>
                  <a:rPr lang="fa-IR" altLang="en-US" sz="1800" dirty="0">
                    <a:latin typeface="Times New Roman" pitchFamily="18" charset="0"/>
                    <a:cs typeface="B Nazanin" panose="00000400000000000000" pitchFamily="2" charset="-78"/>
                  </a:rPr>
                  <a:t> می‌کند.</a:t>
                </a:r>
              </a:p>
            </p:txBody>
          </p:sp>
          <p:sp>
            <p:nvSpPr>
              <p:cNvPr id="7" name="Text Box 36">
                <a:extLst>
                  <a:ext uri="{FF2B5EF4-FFF2-40B4-BE49-F238E27FC236}">
                    <a16:creationId xmlns:a16="http://schemas.microsoft.com/office/drawing/2014/main" id="{ACD0A9C7-AFCD-A835-9799-C77749BEBB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5058" y="21829411"/>
                <a:ext cx="3895401" cy="2568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40974" tIns="20486" rIns="40974" bIns="20486">
                <a:spAutoFit/>
              </a:bodyPr>
              <a:lstStyle>
                <a:lvl1pPr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rtl="1"/>
                <a:r>
                  <a:rPr lang="fa-IR" altLang="en-US" sz="1400" dirty="0">
                    <a:latin typeface="Times New Roman" pitchFamily="18" charset="0"/>
                    <a:cs typeface="B Nazanin" panose="00000400000000000000" pitchFamily="2" charset="-78"/>
                  </a:rPr>
                  <a:t>شکل ۲: شماتیک یک </a:t>
                </a:r>
                <a:r>
                  <a:rPr lang="en-US" altLang="en-US" sz="1400" dirty="0">
                    <a:latin typeface="Times New Roman" pitchFamily="18" charset="0"/>
                    <a:cs typeface="B Nazanin" panose="00000400000000000000" pitchFamily="2" charset="-78"/>
                  </a:rPr>
                  <a:t>CNN</a:t>
                </a:r>
                <a:r>
                  <a:rPr lang="fa-IR" altLang="en-US" sz="1400" dirty="0">
                    <a:latin typeface="Times New Roman" pitchFamily="18" charset="0"/>
                    <a:cs typeface="B Nazanin" panose="00000400000000000000" pitchFamily="2" charset="-78"/>
                  </a:rPr>
                  <a:t> نوعی</a:t>
                </a:r>
              </a:p>
            </p:txBody>
          </p:sp>
          <p:sp>
            <p:nvSpPr>
              <p:cNvPr id="8" name="Text Box 36">
                <a:extLst>
                  <a:ext uri="{FF2B5EF4-FFF2-40B4-BE49-F238E27FC236}">
                    <a16:creationId xmlns:a16="http://schemas.microsoft.com/office/drawing/2014/main" id="{A7A9A93F-8D09-CC86-A5E7-EBFC3AF84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5059" y="23910872"/>
                <a:ext cx="3895401" cy="2568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57150" cmpd="thinThick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40974" tIns="20486" rIns="40974" bIns="20486">
                <a:spAutoFit/>
              </a:bodyPr>
              <a:lstStyle>
                <a:lvl1pPr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88950" eaLnBrk="0" hangingPunct="0">
                  <a:defRPr sz="69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488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69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rtl="1"/>
                <a:r>
                  <a:rPr lang="fa-IR" altLang="en-US" sz="1400" dirty="0">
                    <a:latin typeface="Times New Roman" pitchFamily="18" charset="0"/>
                    <a:cs typeface="B Nazanin" panose="00000400000000000000" pitchFamily="2" charset="-78"/>
                  </a:rPr>
                  <a:t>شکل ۳: نمونه‌ای از عملیات کانولوشن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3F8DBAE-600E-A1ED-4903-4BF273821A54}"/>
                  </a:ext>
                </a:extLst>
              </p:cNvPr>
              <p:cNvSpPr/>
              <p:nvPr/>
            </p:nvSpPr>
            <p:spPr bwMode="auto">
              <a:xfrm>
                <a:off x="20307299" y="20248331"/>
                <a:ext cx="114297" cy="3919357"/>
              </a:xfrm>
              <a:prstGeom prst="rect">
                <a:avLst/>
              </a:prstGeom>
              <a:solidFill>
                <a:srgbClr val="6C2B7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3497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6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D45197-DF80-A2D0-FA35-1854D24D4277}"/>
              </a:ext>
            </a:extLst>
          </p:cNvPr>
          <p:cNvSpPr txBox="1"/>
          <p:nvPr/>
        </p:nvSpPr>
        <p:spPr>
          <a:xfrm>
            <a:off x="11430901" y="22178082"/>
            <a:ext cx="9079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altLang="en-US" sz="2000" b="1" dirty="0">
                <a:latin typeface="Times New Roman" pitchFamily="18" charset="0"/>
                <a:cs typeface="B Nazanin" panose="00000400000000000000" pitchFamily="2" charset="-78"/>
              </a:rPr>
              <a:t>طراحی بر روی سخت‌افزار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DA5DE0-3324-9270-DF2E-12C97E29B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482" y="22628992"/>
            <a:ext cx="5014845" cy="30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8EEF0D-EB89-3709-AAE6-DAE794864A67}"/>
              </a:ext>
            </a:extLst>
          </p:cNvPr>
          <p:cNvSpPr/>
          <p:nvPr/>
        </p:nvSpPr>
        <p:spPr bwMode="auto">
          <a:xfrm>
            <a:off x="20307299" y="22594753"/>
            <a:ext cx="114298" cy="3176087"/>
          </a:xfrm>
          <a:prstGeom prst="rect">
            <a:avLst/>
          </a:prstGeom>
          <a:solidFill>
            <a:srgbClr val="6C2B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49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 Box 36">
            <a:extLst>
              <a:ext uri="{FF2B5EF4-FFF2-40B4-BE49-F238E27FC236}">
                <a16:creationId xmlns:a16="http://schemas.microsoft.com/office/drawing/2014/main" id="{CF50A09C-AA79-CEDF-3AA7-251D9EED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2203" y="25648416"/>
            <a:ext cx="3895401" cy="25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/>
            <a:r>
              <a:rPr lang="fa-IR" altLang="en-US" sz="1400" dirty="0">
                <a:latin typeface="Times New Roman" pitchFamily="18" charset="0"/>
                <a:cs typeface="B Nazanin" panose="00000400000000000000" pitchFamily="2" charset="-78"/>
              </a:rPr>
              <a:t>شکل ۴: ساختار درونی برد </a:t>
            </a:r>
            <a:r>
              <a:rPr lang="en-US" altLang="en-US" sz="1400" dirty="0">
                <a:latin typeface="Times New Roman" pitchFamily="18" charset="0"/>
                <a:cs typeface="B Nazanin" panose="00000400000000000000" pitchFamily="2" charset="-78"/>
              </a:rPr>
              <a:t>PYNQ</a:t>
            </a:r>
            <a:endParaRPr lang="fa-IR" altLang="en-US" sz="14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20" name="Text Box 36">
            <a:extLst>
              <a:ext uri="{FF2B5EF4-FFF2-40B4-BE49-F238E27FC236}">
                <a16:creationId xmlns:a16="http://schemas.microsoft.com/office/drawing/2014/main" id="{BACF8915-23E0-28AB-D782-E662F1505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9048" y="22578192"/>
            <a:ext cx="3777291" cy="308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برد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PYNQ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، که بر پایه‌ی چارچوب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Xilinx ZYNQ</a:t>
            </a:r>
            <a:r>
              <a:rPr lang="fa-IR" altLang="en-US" sz="1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ساخته شده است، از دو بخش اصلی تشکیل می‌شود: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Processing System</a:t>
            </a:r>
            <a:r>
              <a:rPr lang="fa-IR" altLang="en-US" sz="1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یا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، که شامل پردازنده‌ی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ARM Cortex-A9</a:t>
            </a:r>
            <a:r>
              <a:rPr lang="fa-IR" altLang="en-US" sz="1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دارای سیستم‌عامل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Linux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است و قابلیت اجرای برنامه‌های به زبان پایتون را دارد. این برنامه‌ها، بخش‌های سخت‌افزاری روی برد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PYNQ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را مدیریت می‌کنند.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Programmable Logic</a:t>
            </a:r>
            <a:r>
              <a:rPr lang="fa-IR" altLang="en-US" sz="1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یا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PL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، که قابلیت برنامه‌ریزی به صورت سخت‌افزاری را دارد و مبتنی بر </a:t>
            </a:r>
            <a:r>
              <a:rPr lang="en-US" altLang="en-US" sz="1600" dirty="0">
                <a:latin typeface="Times New Roman" pitchFamily="18" charset="0"/>
                <a:cs typeface="B Nazanin" panose="00000400000000000000" pitchFamily="2" charset="-78"/>
              </a:rPr>
              <a:t>FPGA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می‌باشد.</a:t>
            </a:r>
            <a:endParaRPr lang="fa-IR" altLang="en-US" sz="20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25F961-8FF3-54D8-5037-619F30C8E1E2}"/>
              </a:ext>
            </a:extLst>
          </p:cNvPr>
          <p:cNvSpPr txBox="1"/>
          <p:nvPr/>
        </p:nvSpPr>
        <p:spPr>
          <a:xfrm>
            <a:off x="472262" y="12765927"/>
            <a:ext cx="1011578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جدول ۱- زمان‌بندی اجرای لایه‌های مختلف به صورت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endParaRPr lang="en-US" altLang="en-US" sz="2400" dirty="0">
              <a:latin typeface="Times New Roman" pitchFamily="18" charset="0"/>
              <a:cs typeface="B Nazanin" panose="00000400000000000000" pitchFamily="2" charset="-78"/>
            </a:endParaRPr>
          </a:p>
          <a:p>
            <a:pPr rtl="1"/>
            <a:endParaRPr lang="fa-IR" altLang="en-US" sz="28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pic>
        <p:nvPicPr>
          <p:cNvPr id="52" name="Picture 2" descr="Introduction to Convolutional Neural Networks Architecture">
            <a:extLst>
              <a:ext uri="{FF2B5EF4-FFF2-40B4-BE49-F238E27FC236}">
                <a16:creationId xmlns:a16="http://schemas.microsoft.com/office/drawing/2014/main" id="{BD8C23F9-9F67-4117-A052-1934222C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203" y="20006597"/>
            <a:ext cx="4264553" cy="17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 36">
            <a:extLst>
              <a:ext uri="{FF2B5EF4-FFF2-40B4-BE49-F238E27FC236}">
                <a16:creationId xmlns:a16="http://schemas.microsoft.com/office/drawing/2014/main" id="{995920B0-46FA-4E42-9600-65B010384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961" y="28962878"/>
            <a:ext cx="6581286" cy="25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/>
            <a:r>
              <a:rPr lang="fa-IR" altLang="en-US" sz="1400" dirty="0">
                <a:latin typeface="Times New Roman" pitchFamily="18" charset="0"/>
                <a:cs typeface="B Nazanin" panose="00000400000000000000" pitchFamily="2" charset="-78"/>
              </a:rPr>
              <a:t>شکل ۵: شکل کلی </a:t>
            </a:r>
            <a:r>
              <a:rPr lang="fa-IR" altLang="en-US" sz="14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1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4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1400" dirty="0">
                <a:latin typeface="Times New Roman" pitchFamily="18" charset="0"/>
                <a:cs typeface="B Nazanin" panose="00000400000000000000" pitchFamily="2" charset="-78"/>
              </a:rPr>
              <a:t> شبکه عصبی </a:t>
            </a:r>
            <a:r>
              <a:rPr lang="en-US" altLang="en-US" sz="12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1400" dirty="0">
                <a:latin typeface="Times New Roman" pitchFamily="18" charset="0"/>
                <a:cs typeface="B Nazanin" panose="00000400000000000000" pitchFamily="2" charset="-78"/>
              </a:rPr>
              <a:t> به صورت ترکیبی از کنترل </a:t>
            </a:r>
            <a:r>
              <a:rPr lang="en-US" altLang="en-US" sz="12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1400" dirty="0">
                <a:latin typeface="Times New Roman" pitchFamily="18" charset="0"/>
                <a:cs typeface="B Nazanin" panose="00000400000000000000" pitchFamily="2" charset="-78"/>
              </a:rPr>
              <a:t> و اجرای </a:t>
            </a:r>
            <a:r>
              <a:rPr lang="en-US" altLang="en-US" sz="1200" dirty="0">
                <a:latin typeface="Times New Roman" pitchFamily="18" charset="0"/>
                <a:cs typeface="B Nazanin" panose="00000400000000000000" pitchFamily="2" charset="-78"/>
              </a:rPr>
              <a:t>PL</a:t>
            </a:r>
            <a:endParaRPr lang="fa-IR" altLang="en-US" sz="14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306938-83A7-41FD-9182-607CC84EC4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214753" y="25997900"/>
            <a:ext cx="7165702" cy="2964978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B90F8A45-64D5-4E47-AEBE-13CC573EB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89953"/>
              </p:ext>
            </p:extLst>
          </p:nvPr>
        </p:nvGraphicFramePr>
        <p:xfrm>
          <a:off x="831930" y="13352993"/>
          <a:ext cx="9422622" cy="448359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69413">
                  <a:extLst>
                    <a:ext uri="{9D8B030D-6E8A-4147-A177-3AD203B41FA5}">
                      <a16:colId xmlns:a16="http://schemas.microsoft.com/office/drawing/2014/main" val="1615027046"/>
                    </a:ext>
                  </a:extLst>
                </a:gridCol>
                <a:gridCol w="1290305">
                  <a:extLst>
                    <a:ext uri="{9D8B030D-6E8A-4147-A177-3AD203B41FA5}">
                      <a16:colId xmlns:a16="http://schemas.microsoft.com/office/drawing/2014/main" val="2244287656"/>
                    </a:ext>
                  </a:extLst>
                </a:gridCol>
                <a:gridCol w="2241056">
                  <a:extLst>
                    <a:ext uri="{9D8B030D-6E8A-4147-A177-3AD203B41FA5}">
                      <a16:colId xmlns:a16="http://schemas.microsoft.com/office/drawing/2014/main" val="2651612645"/>
                    </a:ext>
                  </a:extLst>
                </a:gridCol>
                <a:gridCol w="1494037">
                  <a:extLst>
                    <a:ext uri="{9D8B030D-6E8A-4147-A177-3AD203B41FA5}">
                      <a16:colId xmlns:a16="http://schemas.microsoft.com/office/drawing/2014/main" val="3358253671"/>
                    </a:ext>
                  </a:extLst>
                </a:gridCol>
                <a:gridCol w="1290305">
                  <a:extLst>
                    <a:ext uri="{9D8B030D-6E8A-4147-A177-3AD203B41FA5}">
                      <a16:colId xmlns:a16="http://schemas.microsoft.com/office/drawing/2014/main" val="3098883803"/>
                    </a:ext>
                  </a:extLst>
                </a:gridCol>
                <a:gridCol w="1137506">
                  <a:extLst>
                    <a:ext uri="{9D8B030D-6E8A-4147-A177-3AD203B41FA5}">
                      <a16:colId xmlns:a16="http://schemas.microsoft.com/office/drawing/2014/main" val="963470198"/>
                    </a:ext>
                  </a:extLst>
                </a:gridCol>
              </a:tblGrid>
              <a:tr h="426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Layer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Dimension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PC Time (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PS Time (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Time (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40207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Convolution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in: 784, out: 194688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396.3614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14135.5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1.95472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3118450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#0 activation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Lexend" pitchFamily="2" charset="0"/>
                        </a:rPr>
                        <a:t>ReLU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in: 21632, out: 21632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7.0078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169.7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0.43264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82844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Lexend" pitchFamily="2" charset="0"/>
                        </a:rPr>
                        <a:t>MaxPooling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in: 21632, out: 21632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6.0443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164.6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0.43264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4079427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Convolution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in: 5408, out: 2230272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1520.4479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36425.4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22.3568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105871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#2 activation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ReLU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in: 7744, out: 7744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2.9997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84.2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0.15488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9772147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MaxPooling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in: 7744, out: 6400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2.9995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59.5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0.14144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7946613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Flatten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in: 1600, out: 1600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1.1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181899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Dense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in: 1600, out: 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5.0367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88.8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0.176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376243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Layer #5 activation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Lexend" pitchFamily="2" charset="0"/>
                        </a:rPr>
                        <a:t>Softmax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in: 10: out: 10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Lexend" pitchFamily="2" charset="0"/>
                        </a:rPr>
                        <a:t>0.005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4761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1156</Words>
  <Application>Microsoft Office PowerPoint</Application>
  <PresentationFormat>Custom</PresentationFormat>
  <Paragraphs>108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Lexend</vt:lpstr>
      <vt:lpstr>Times New Roman</vt:lpstr>
      <vt:lpstr>Wingdings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Ali SH</cp:lastModifiedBy>
  <cp:revision>109</cp:revision>
  <dcterms:created xsi:type="dcterms:W3CDTF">2008-12-04T00:20:37Z</dcterms:created>
  <dcterms:modified xsi:type="dcterms:W3CDTF">2023-06-26T14:58:32Z</dcterms:modified>
</cp:coreProperties>
</file>