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1396325" cy="30267275"/>
  <p:notesSz cx="6715125" cy="923925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5823" kern="1200">
        <a:solidFill>
          <a:schemeClr val="tx1"/>
        </a:solidFill>
        <a:latin typeface="Arial" charset="0"/>
        <a:ea typeface="+mn-ea"/>
        <a:cs typeface="+mn-cs"/>
      </a:defRPr>
    </a:lvl1pPr>
    <a:lvl2pPr marL="385892" algn="ctr" rtl="0" fontAlgn="base">
      <a:spcBef>
        <a:spcPct val="0"/>
      </a:spcBef>
      <a:spcAft>
        <a:spcPct val="0"/>
      </a:spcAft>
      <a:defRPr sz="5823" kern="1200">
        <a:solidFill>
          <a:schemeClr val="tx1"/>
        </a:solidFill>
        <a:latin typeface="Arial" charset="0"/>
        <a:ea typeface="+mn-ea"/>
        <a:cs typeface="+mn-cs"/>
      </a:defRPr>
    </a:lvl2pPr>
    <a:lvl3pPr marL="771784" algn="ctr" rtl="0" fontAlgn="base">
      <a:spcBef>
        <a:spcPct val="0"/>
      </a:spcBef>
      <a:spcAft>
        <a:spcPct val="0"/>
      </a:spcAft>
      <a:defRPr sz="5823" kern="1200">
        <a:solidFill>
          <a:schemeClr val="tx1"/>
        </a:solidFill>
        <a:latin typeface="Arial" charset="0"/>
        <a:ea typeface="+mn-ea"/>
        <a:cs typeface="+mn-cs"/>
      </a:defRPr>
    </a:lvl3pPr>
    <a:lvl4pPr marL="1157676" algn="ctr" rtl="0" fontAlgn="base">
      <a:spcBef>
        <a:spcPct val="0"/>
      </a:spcBef>
      <a:spcAft>
        <a:spcPct val="0"/>
      </a:spcAft>
      <a:defRPr sz="5823" kern="1200">
        <a:solidFill>
          <a:schemeClr val="tx1"/>
        </a:solidFill>
        <a:latin typeface="Arial" charset="0"/>
        <a:ea typeface="+mn-ea"/>
        <a:cs typeface="+mn-cs"/>
      </a:defRPr>
    </a:lvl4pPr>
    <a:lvl5pPr marL="1543568" algn="ctr" rtl="0" fontAlgn="base">
      <a:spcBef>
        <a:spcPct val="0"/>
      </a:spcBef>
      <a:spcAft>
        <a:spcPct val="0"/>
      </a:spcAft>
      <a:defRPr sz="5823" kern="1200">
        <a:solidFill>
          <a:schemeClr val="tx1"/>
        </a:solidFill>
        <a:latin typeface="Arial" charset="0"/>
        <a:ea typeface="+mn-ea"/>
        <a:cs typeface="+mn-cs"/>
      </a:defRPr>
    </a:lvl5pPr>
    <a:lvl6pPr marL="1929461" algn="l" defTabSz="771784" rtl="0" eaLnBrk="1" latinLnBrk="0" hangingPunct="1">
      <a:defRPr sz="5823" kern="1200">
        <a:solidFill>
          <a:schemeClr val="tx1"/>
        </a:solidFill>
        <a:latin typeface="Arial" charset="0"/>
        <a:ea typeface="+mn-ea"/>
        <a:cs typeface="+mn-cs"/>
      </a:defRPr>
    </a:lvl6pPr>
    <a:lvl7pPr marL="2315352" algn="l" defTabSz="771784" rtl="0" eaLnBrk="1" latinLnBrk="0" hangingPunct="1">
      <a:defRPr sz="5823" kern="1200">
        <a:solidFill>
          <a:schemeClr val="tx1"/>
        </a:solidFill>
        <a:latin typeface="Arial" charset="0"/>
        <a:ea typeface="+mn-ea"/>
        <a:cs typeface="+mn-cs"/>
      </a:defRPr>
    </a:lvl7pPr>
    <a:lvl8pPr marL="2701244" algn="l" defTabSz="771784" rtl="0" eaLnBrk="1" latinLnBrk="0" hangingPunct="1">
      <a:defRPr sz="5823" kern="1200">
        <a:solidFill>
          <a:schemeClr val="tx1"/>
        </a:solidFill>
        <a:latin typeface="Arial" charset="0"/>
        <a:ea typeface="+mn-ea"/>
        <a:cs typeface="+mn-cs"/>
      </a:defRPr>
    </a:lvl8pPr>
    <a:lvl9pPr marL="3087135" algn="l" defTabSz="771784" rtl="0" eaLnBrk="1" latinLnBrk="0" hangingPunct="1">
      <a:defRPr sz="5823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447" userDrawn="1">
          <p15:clr>
            <a:srgbClr val="A4A3A4"/>
          </p15:clr>
        </p15:guide>
        <p15:guide id="2" orient="horz" pos="18569" userDrawn="1">
          <p15:clr>
            <a:srgbClr val="A4A3A4"/>
          </p15:clr>
        </p15:guide>
        <p15:guide id="3" orient="horz" pos="1975" userDrawn="1">
          <p15:clr>
            <a:srgbClr val="A4A3A4"/>
          </p15:clr>
        </p15:guide>
        <p15:guide id="4" pos="67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2B70"/>
    <a:srgbClr val="552257"/>
    <a:srgbClr val="C0C0C0"/>
    <a:srgbClr val="0046D2"/>
    <a:srgbClr val="FF0000"/>
    <a:srgbClr val="698ED9"/>
    <a:srgbClr val="A7C4FF"/>
    <a:srgbClr val="003064"/>
    <a:srgbClr val="003399"/>
    <a:srgbClr val="0021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 snapToGrid="0" showGuides="1">
      <p:cViewPr>
        <p:scale>
          <a:sx n="33" d="100"/>
          <a:sy n="33" d="100"/>
        </p:scale>
        <p:origin x="2026" y="-14"/>
      </p:cViewPr>
      <p:guideLst>
        <p:guide orient="horz" pos="4447"/>
        <p:guide orient="horz" pos="18569"/>
        <p:guide orient="horz" pos="1975"/>
        <p:guide pos="67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9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3650" y="0"/>
            <a:ext cx="2909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33600" y="692150"/>
            <a:ext cx="2449513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3" y="4389438"/>
            <a:ext cx="5372100" cy="415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5700"/>
            <a:ext cx="2909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3650" y="8775700"/>
            <a:ext cx="2909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BF2D407-7488-4806-B042-2CE959A140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44517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13" kern="1200">
        <a:solidFill>
          <a:schemeClr val="tx1"/>
        </a:solidFill>
        <a:latin typeface="Arial" charset="0"/>
        <a:ea typeface="+mn-ea"/>
        <a:cs typeface="+mn-cs"/>
      </a:defRPr>
    </a:lvl1pPr>
    <a:lvl2pPr marL="385892" algn="l" rtl="0" eaLnBrk="0" fontAlgn="base" hangingPunct="0">
      <a:spcBef>
        <a:spcPct val="30000"/>
      </a:spcBef>
      <a:spcAft>
        <a:spcPct val="0"/>
      </a:spcAft>
      <a:defRPr sz="1013" kern="1200">
        <a:solidFill>
          <a:schemeClr val="tx1"/>
        </a:solidFill>
        <a:latin typeface="Arial" charset="0"/>
        <a:ea typeface="+mn-ea"/>
        <a:cs typeface="+mn-cs"/>
      </a:defRPr>
    </a:lvl2pPr>
    <a:lvl3pPr marL="771784" algn="l" rtl="0" eaLnBrk="0" fontAlgn="base" hangingPunct="0">
      <a:spcBef>
        <a:spcPct val="30000"/>
      </a:spcBef>
      <a:spcAft>
        <a:spcPct val="0"/>
      </a:spcAft>
      <a:defRPr sz="1013" kern="1200">
        <a:solidFill>
          <a:schemeClr val="tx1"/>
        </a:solidFill>
        <a:latin typeface="Arial" charset="0"/>
        <a:ea typeface="+mn-ea"/>
        <a:cs typeface="+mn-cs"/>
      </a:defRPr>
    </a:lvl3pPr>
    <a:lvl4pPr marL="1157676" algn="l" rtl="0" eaLnBrk="0" fontAlgn="base" hangingPunct="0">
      <a:spcBef>
        <a:spcPct val="30000"/>
      </a:spcBef>
      <a:spcAft>
        <a:spcPct val="0"/>
      </a:spcAft>
      <a:defRPr sz="1013" kern="1200">
        <a:solidFill>
          <a:schemeClr val="tx1"/>
        </a:solidFill>
        <a:latin typeface="Arial" charset="0"/>
        <a:ea typeface="+mn-ea"/>
        <a:cs typeface="+mn-cs"/>
      </a:defRPr>
    </a:lvl4pPr>
    <a:lvl5pPr marL="1543568" algn="l" rtl="0" eaLnBrk="0" fontAlgn="base" hangingPunct="0">
      <a:spcBef>
        <a:spcPct val="30000"/>
      </a:spcBef>
      <a:spcAft>
        <a:spcPct val="0"/>
      </a:spcAft>
      <a:defRPr sz="1013" kern="1200">
        <a:solidFill>
          <a:schemeClr val="tx1"/>
        </a:solidFill>
        <a:latin typeface="Arial" charset="0"/>
        <a:ea typeface="+mn-ea"/>
        <a:cs typeface="+mn-cs"/>
      </a:defRPr>
    </a:lvl5pPr>
    <a:lvl6pPr marL="1929461" algn="l" defTabSz="771784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6pPr>
    <a:lvl7pPr marL="2315352" algn="l" defTabSz="771784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7pPr>
    <a:lvl8pPr marL="2701244" algn="l" defTabSz="771784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8pPr>
    <a:lvl9pPr marL="3087135" algn="l" defTabSz="771784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832FB4B-BF18-4E6F-9FD7-11EF81A610E2}" type="slidenum">
              <a:rPr lang="en-US" altLang="en-US" sz="1200"/>
              <a:pPr eaLnBrk="1" hangingPunct="1"/>
              <a:t>1</a:t>
            </a:fld>
            <a:endParaRPr lang="en-US" altLang="en-US" sz="12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33600" y="692150"/>
            <a:ext cx="2449513" cy="3465513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991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5231" y="9403050"/>
            <a:ext cx="18185865" cy="64867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9113" y="17151056"/>
            <a:ext cx="14978101" cy="77359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84414" indent="0" algn="ctr">
              <a:buNone/>
              <a:defRPr/>
            </a:lvl2pPr>
            <a:lvl3pPr marL="768828" indent="0" algn="ctr">
              <a:buNone/>
              <a:defRPr/>
            </a:lvl3pPr>
            <a:lvl4pPr marL="1153241" indent="0" algn="ctr">
              <a:buNone/>
              <a:defRPr/>
            </a:lvl4pPr>
            <a:lvl5pPr marL="1537655" indent="0" algn="ctr">
              <a:buNone/>
              <a:defRPr/>
            </a:lvl5pPr>
            <a:lvl6pPr marL="1922069" indent="0" algn="ctr">
              <a:buNone/>
              <a:defRPr/>
            </a:lvl6pPr>
            <a:lvl7pPr marL="2306483" indent="0" algn="ctr">
              <a:buNone/>
              <a:defRPr/>
            </a:lvl7pPr>
            <a:lvl8pPr marL="2690896" indent="0" algn="ctr">
              <a:buNone/>
              <a:defRPr/>
            </a:lvl8pPr>
            <a:lvl9pPr marL="307531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1917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154" y="1211920"/>
            <a:ext cx="19256019" cy="50452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70154" y="7061965"/>
            <a:ext cx="19256019" cy="199753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5548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3178" y="1211919"/>
            <a:ext cx="4812994" cy="2582535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70153" y="1211919"/>
            <a:ext cx="14313636" cy="2582535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6231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154" y="1211920"/>
            <a:ext cx="19256019" cy="50452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0154" y="7061965"/>
            <a:ext cx="19256019" cy="1997530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0057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0143" y="19449431"/>
            <a:ext cx="18187213" cy="6011545"/>
          </a:xfrm>
          <a:prstGeom prst="rect">
            <a:avLst/>
          </a:prstGeom>
        </p:spPr>
        <p:txBody>
          <a:bodyPr anchor="t"/>
          <a:lstStyle>
            <a:lvl1pPr algn="l">
              <a:defRPr sz="336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0143" y="12827922"/>
            <a:ext cx="18187213" cy="662150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82"/>
            </a:lvl1pPr>
            <a:lvl2pPr marL="384414" indent="0">
              <a:buNone/>
              <a:defRPr sz="1513"/>
            </a:lvl2pPr>
            <a:lvl3pPr marL="768828" indent="0">
              <a:buNone/>
              <a:defRPr sz="1345"/>
            </a:lvl3pPr>
            <a:lvl4pPr marL="1153241" indent="0">
              <a:buNone/>
              <a:defRPr sz="1177"/>
            </a:lvl4pPr>
            <a:lvl5pPr marL="1537655" indent="0">
              <a:buNone/>
              <a:defRPr sz="1177"/>
            </a:lvl5pPr>
            <a:lvl6pPr marL="1922069" indent="0">
              <a:buNone/>
              <a:defRPr sz="1177"/>
            </a:lvl6pPr>
            <a:lvl7pPr marL="2306483" indent="0">
              <a:buNone/>
              <a:defRPr sz="1177"/>
            </a:lvl7pPr>
            <a:lvl8pPr marL="2690896" indent="0">
              <a:buNone/>
              <a:defRPr sz="1177"/>
            </a:lvl8pPr>
            <a:lvl9pPr marL="3075310" indent="0">
              <a:buNone/>
              <a:defRPr sz="11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4315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154" y="1211920"/>
            <a:ext cx="19256019" cy="50452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0155" y="7061965"/>
            <a:ext cx="9562641" cy="19975307"/>
          </a:xfrm>
          <a:prstGeom prst="rect">
            <a:avLst/>
          </a:prstGeom>
        </p:spPr>
        <p:txBody>
          <a:bodyPr/>
          <a:lstStyle>
            <a:lvl1pPr>
              <a:defRPr sz="2354"/>
            </a:lvl1pPr>
            <a:lvl2pPr>
              <a:defRPr sz="2018"/>
            </a:lvl2pPr>
            <a:lvl3pPr>
              <a:defRPr sz="1682"/>
            </a:lvl3pPr>
            <a:lvl4pPr>
              <a:defRPr sz="1513"/>
            </a:lvl4pPr>
            <a:lvl5pPr>
              <a:defRPr sz="1513"/>
            </a:lvl5pPr>
            <a:lvl6pPr>
              <a:defRPr sz="1513"/>
            </a:lvl6pPr>
            <a:lvl7pPr>
              <a:defRPr sz="1513"/>
            </a:lvl7pPr>
            <a:lvl8pPr>
              <a:defRPr sz="1513"/>
            </a:lvl8pPr>
            <a:lvl9pPr>
              <a:defRPr sz="15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62184" y="7061965"/>
            <a:ext cx="9563989" cy="19975307"/>
          </a:xfrm>
          <a:prstGeom prst="rect">
            <a:avLst/>
          </a:prstGeom>
        </p:spPr>
        <p:txBody>
          <a:bodyPr/>
          <a:lstStyle>
            <a:lvl1pPr>
              <a:defRPr sz="2354"/>
            </a:lvl1pPr>
            <a:lvl2pPr>
              <a:defRPr sz="2018"/>
            </a:lvl2pPr>
            <a:lvl3pPr>
              <a:defRPr sz="1682"/>
            </a:lvl3pPr>
            <a:lvl4pPr>
              <a:defRPr sz="1513"/>
            </a:lvl4pPr>
            <a:lvl5pPr>
              <a:defRPr sz="1513"/>
            </a:lvl5pPr>
            <a:lvl6pPr>
              <a:defRPr sz="1513"/>
            </a:lvl6pPr>
            <a:lvl7pPr>
              <a:defRPr sz="1513"/>
            </a:lvl7pPr>
            <a:lvl8pPr>
              <a:defRPr sz="1513"/>
            </a:lvl8pPr>
            <a:lvl9pPr>
              <a:defRPr sz="15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0021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154" y="1211920"/>
            <a:ext cx="19256019" cy="50452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155" y="6775000"/>
            <a:ext cx="9453469" cy="282425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18" b="1"/>
            </a:lvl1pPr>
            <a:lvl2pPr marL="384414" indent="0">
              <a:buNone/>
              <a:defRPr sz="1682" b="1"/>
            </a:lvl2pPr>
            <a:lvl3pPr marL="768828" indent="0">
              <a:buNone/>
              <a:defRPr sz="1513" b="1"/>
            </a:lvl3pPr>
            <a:lvl4pPr marL="1153241" indent="0">
              <a:buNone/>
              <a:defRPr sz="1345" b="1"/>
            </a:lvl4pPr>
            <a:lvl5pPr marL="1537655" indent="0">
              <a:buNone/>
              <a:defRPr sz="1345" b="1"/>
            </a:lvl5pPr>
            <a:lvl6pPr marL="1922069" indent="0">
              <a:buNone/>
              <a:defRPr sz="1345" b="1"/>
            </a:lvl6pPr>
            <a:lvl7pPr marL="2306483" indent="0">
              <a:buNone/>
              <a:defRPr sz="1345" b="1"/>
            </a:lvl7pPr>
            <a:lvl8pPr marL="2690896" indent="0">
              <a:buNone/>
              <a:defRPr sz="1345" b="1"/>
            </a:lvl8pPr>
            <a:lvl9pPr marL="3075310" indent="0">
              <a:buNone/>
              <a:defRPr sz="13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155" y="9599253"/>
            <a:ext cx="9453469" cy="17438019"/>
          </a:xfrm>
          <a:prstGeom prst="rect">
            <a:avLst/>
          </a:prstGeom>
        </p:spPr>
        <p:txBody>
          <a:bodyPr/>
          <a:lstStyle>
            <a:lvl1pPr>
              <a:defRPr sz="2018"/>
            </a:lvl1pPr>
            <a:lvl2pPr>
              <a:defRPr sz="1682"/>
            </a:lvl2pPr>
            <a:lvl3pPr>
              <a:defRPr sz="1513"/>
            </a:lvl3pPr>
            <a:lvl4pPr>
              <a:defRPr sz="1345"/>
            </a:lvl4pPr>
            <a:lvl5pPr>
              <a:defRPr sz="1345"/>
            </a:lvl5pPr>
            <a:lvl6pPr>
              <a:defRPr sz="1345"/>
            </a:lvl6pPr>
            <a:lvl7pPr>
              <a:defRPr sz="1345"/>
            </a:lvl7pPr>
            <a:lvl8pPr>
              <a:defRPr sz="1345"/>
            </a:lvl8pPr>
            <a:lvl9pPr>
              <a:defRPr sz="13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8660" y="6775000"/>
            <a:ext cx="9457513" cy="282425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18" b="1"/>
            </a:lvl1pPr>
            <a:lvl2pPr marL="384414" indent="0">
              <a:buNone/>
              <a:defRPr sz="1682" b="1"/>
            </a:lvl2pPr>
            <a:lvl3pPr marL="768828" indent="0">
              <a:buNone/>
              <a:defRPr sz="1513" b="1"/>
            </a:lvl3pPr>
            <a:lvl4pPr marL="1153241" indent="0">
              <a:buNone/>
              <a:defRPr sz="1345" b="1"/>
            </a:lvl4pPr>
            <a:lvl5pPr marL="1537655" indent="0">
              <a:buNone/>
              <a:defRPr sz="1345" b="1"/>
            </a:lvl5pPr>
            <a:lvl6pPr marL="1922069" indent="0">
              <a:buNone/>
              <a:defRPr sz="1345" b="1"/>
            </a:lvl6pPr>
            <a:lvl7pPr marL="2306483" indent="0">
              <a:buNone/>
              <a:defRPr sz="1345" b="1"/>
            </a:lvl7pPr>
            <a:lvl8pPr marL="2690896" indent="0">
              <a:buNone/>
              <a:defRPr sz="1345" b="1"/>
            </a:lvl8pPr>
            <a:lvl9pPr marL="3075310" indent="0">
              <a:buNone/>
              <a:defRPr sz="13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8660" y="9599253"/>
            <a:ext cx="9457513" cy="17438019"/>
          </a:xfrm>
          <a:prstGeom prst="rect">
            <a:avLst/>
          </a:prstGeom>
        </p:spPr>
        <p:txBody>
          <a:bodyPr/>
          <a:lstStyle>
            <a:lvl1pPr>
              <a:defRPr sz="2018"/>
            </a:lvl1pPr>
            <a:lvl2pPr>
              <a:defRPr sz="1682"/>
            </a:lvl2pPr>
            <a:lvl3pPr>
              <a:defRPr sz="1513"/>
            </a:lvl3pPr>
            <a:lvl4pPr>
              <a:defRPr sz="1345"/>
            </a:lvl4pPr>
            <a:lvl5pPr>
              <a:defRPr sz="1345"/>
            </a:lvl5pPr>
            <a:lvl6pPr>
              <a:defRPr sz="1345"/>
            </a:lvl6pPr>
            <a:lvl7pPr>
              <a:defRPr sz="1345"/>
            </a:lvl7pPr>
            <a:lvl8pPr>
              <a:defRPr sz="1345"/>
            </a:lvl8pPr>
            <a:lvl9pPr>
              <a:defRPr sz="13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3921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154" y="1211920"/>
            <a:ext cx="19256019" cy="50452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9344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919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153" y="1205247"/>
            <a:ext cx="7039560" cy="5127965"/>
          </a:xfrm>
          <a:prstGeom prst="rect">
            <a:avLst/>
          </a:prstGeom>
        </p:spPr>
        <p:txBody>
          <a:bodyPr anchor="b"/>
          <a:lstStyle>
            <a:lvl1pPr algn="l">
              <a:defRPr sz="168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5796" y="1205247"/>
            <a:ext cx="11960377" cy="25832025"/>
          </a:xfrm>
          <a:prstGeom prst="rect">
            <a:avLst/>
          </a:prstGeom>
        </p:spPr>
        <p:txBody>
          <a:bodyPr/>
          <a:lstStyle>
            <a:lvl1pPr>
              <a:defRPr sz="2691"/>
            </a:lvl1pPr>
            <a:lvl2pPr>
              <a:defRPr sz="2354"/>
            </a:lvl2pPr>
            <a:lvl3pPr>
              <a:defRPr sz="2018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153" y="6333211"/>
            <a:ext cx="7039560" cy="207040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77"/>
            </a:lvl1pPr>
            <a:lvl2pPr marL="384414" indent="0">
              <a:buNone/>
              <a:defRPr sz="1009"/>
            </a:lvl2pPr>
            <a:lvl3pPr marL="768828" indent="0">
              <a:buNone/>
              <a:defRPr sz="841"/>
            </a:lvl3pPr>
            <a:lvl4pPr marL="1153241" indent="0">
              <a:buNone/>
              <a:defRPr sz="757"/>
            </a:lvl4pPr>
            <a:lvl5pPr marL="1537655" indent="0">
              <a:buNone/>
              <a:defRPr sz="757"/>
            </a:lvl5pPr>
            <a:lvl6pPr marL="1922069" indent="0">
              <a:buNone/>
              <a:defRPr sz="757"/>
            </a:lvl6pPr>
            <a:lvl7pPr marL="2306483" indent="0">
              <a:buNone/>
              <a:defRPr sz="757"/>
            </a:lvl7pPr>
            <a:lvl8pPr marL="2690896" indent="0">
              <a:buNone/>
              <a:defRPr sz="757"/>
            </a:lvl8pPr>
            <a:lvl9pPr marL="3075310" indent="0">
              <a:buNone/>
              <a:defRPr sz="7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7138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4354" y="21187227"/>
            <a:ext cx="12837795" cy="2501251"/>
          </a:xfrm>
          <a:prstGeom prst="rect">
            <a:avLst/>
          </a:prstGeom>
        </p:spPr>
        <p:txBody>
          <a:bodyPr anchor="b"/>
          <a:lstStyle>
            <a:lvl1pPr algn="l">
              <a:defRPr sz="168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4354" y="2704129"/>
            <a:ext cx="12837795" cy="181600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91"/>
            </a:lvl1pPr>
            <a:lvl2pPr marL="384414" indent="0">
              <a:buNone/>
              <a:defRPr sz="2354"/>
            </a:lvl2pPr>
            <a:lvl3pPr marL="768828" indent="0">
              <a:buNone/>
              <a:defRPr sz="2018"/>
            </a:lvl3pPr>
            <a:lvl4pPr marL="1153241" indent="0">
              <a:buNone/>
              <a:defRPr sz="1682"/>
            </a:lvl4pPr>
            <a:lvl5pPr marL="1537655" indent="0">
              <a:buNone/>
              <a:defRPr sz="1682"/>
            </a:lvl5pPr>
            <a:lvl6pPr marL="1922069" indent="0">
              <a:buNone/>
              <a:defRPr sz="1682"/>
            </a:lvl6pPr>
            <a:lvl7pPr marL="2306483" indent="0">
              <a:buNone/>
              <a:defRPr sz="1682"/>
            </a:lvl7pPr>
            <a:lvl8pPr marL="2690896" indent="0">
              <a:buNone/>
              <a:defRPr sz="1682"/>
            </a:lvl8pPr>
            <a:lvl9pPr marL="3075310" indent="0">
              <a:buNone/>
              <a:defRPr sz="1682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4354" y="23688477"/>
            <a:ext cx="12837795" cy="3551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77"/>
            </a:lvl1pPr>
            <a:lvl2pPr marL="384414" indent="0">
              <a:buNone/>
              <a:defRPr sz="1009"/>
            </a:lvl2pPr>
            <a:lvl3pPr marL="768828" indent="0">
              <a:buNone/>
              <a:defRPr sz="841"/>
            </a:lvl3pPr>
            <a:lvl4pPr marL="1153241" indent="0">
              <a:buNone/>
              <a:defRPr sz="757"/>
            </a:lvl4pPr>
            <a:lvl5pPr marL="1537655" indent="0">
              <a:buNone/>
              <a:defRPr sz="757"/>
            </a:lvl5pPr>
            <a:lvl6pPr marL="1922069" indent="0">
              <a:buNone/>
              <a:defRPr sz="757"/>
            </a:lvl6pPr>
            <a:lvl7pPr marL="2306483" indent="0">
              <a:buNone/>
              <a:defRPr sz="757"/>
            </a:lvl7pPr>
            <a:lvl8pPr marL="2690896" indent="0">
              <a:buNone/>
              <a:defRPr sz="757"/>
            </a:lvl8pPr>
            <a:lvl9pPr marL="3075310" indent="0">
              <a:buNone/>
              <a:defRPr sz="7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2676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megaprint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5">
            <a:hlinkClick r:id="rId14"/>
          </p:cNvPr>
          <p:cNvGraphicFramePr>
            <a:graphicFrameLocks noChangeAspect="1"/>
          </p:cNvGraphicFramePr>
          <p:nvPr userDrawn="1"/>
        </p:nvGraphicFramePr>
        <p:xfrm>
          <a:off x="16183036" y="29808134"/>
          <a:ext cx="2707730" cy="138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CorelDRAW" r:id="rId15" imgW="8833104" imgH="310896" progId="CorelDraw.Graphic.15">
                  <p:embed/>
                </p:oleObj>
              </mc:Choice>
              <mc:Fallback>
                <p:oleObj name="CorelDRAW" r:id="rId15" imgW="8833104" imgH="310896" progId="CorelDraw.Graphic.15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38562"/>
                      <a:stretch>
                        <a:fillRect/>
                      </a:stretch>
                    </p:blipFill>
                    <p:spPr bwMode="auto">
                      <a:xfrm>
                        <a:off x="16183036" y="29808134"/>
                        <a:ext cx="2707730" cy="1388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" name="Text Box 16"/>
          <p:cNvSpPr txBox="1">
            <a:spLocks noChangeArrowheads="1"/>
          </p:cNvSpPr>
          <p:nvPr userDrawn="1"/>
        </p:nvSpPr>
        <p:spPr bwMode="auto">
          <a:xfrm>
            <a:off x="18859648" y="29753410"/>
            <a:ext cx="1574470" cy="247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3497263"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3497263"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3497263"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3497263"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3497263">
              <a:defRPr>
                <a:solidFill>
                  <a:schemeClr val="tx1"/>
                </a:solidFill>
                <a:latin typeface="Arial" charset="0"/>
              </a:defRPr>
            </a:lvl5pPr>
            <a:lvl6pPr defTabSz="349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349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349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349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altLang="en-US" sz="1009">
                <a:solidFill>
                  <a:schemeClr val="bg1"/>
                </a:solidFill>
              </a:rPr>
              <a:t>www.postersession.com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40499" rtl="0" eaLnBrk="0" fontAlgn="base" hangingPunct="0">
        <a:spcBef>
          <a:spcPct val="0"/>
        </a:spcBef>
        <a:spcAft>
          <a:spcPct val="0"/>
        </a:spcAft>
        <a:defRPr sz="14125">
          <a:solidFill>
            <a:schemeClr val="tx2"/>
          </a:solidFill>
          <a:latin typeface="+mj-lt"/>
          <a:ea typeface="+mj-ea"/>
          <a:cs typeface="+mj-cs"/>
        </a:defRPr>
      </a:lvl1pPr>
      <a:lvl2pPr algn="ctr" defTabSz="2940499" rtl="0" eaLnBrk="0" fontAlgn="base" hangingPunct="0">
        <a:spcBef>
          <a:spcPct val="0"/>
        </a:spcBef>
        <a:spcAft>
          <a:spcPct val="0"/>
        </a:spcAft>
        <a:defRPr sz="14125">
          <a:solidFill>
            <a:schemeClr val="tx2"/>
          </a:solidFill>
          <a:latin typeface="Arial" charset="0"/>
        </a:defRPr>
      </a:lvl2pPr>
      <a:lvl3pPr algn="ctr" defTabSz="2940499" rtl="0" eaLnBrk="0" fontAlgn="base" hangingPunct="0">
        <a:spcBef>
          <a:spcPct val="0"/>
        </a:spcBef>
        <a:spcAft>
          <a:spcPct val="0"/>
        </a:spcAft>
        <a:defRPr sz="14125">
          <a:solidFill>
            <a:schemeClr val="tx2"/>
          </a:solidFill>
          <a:latin typeface="Arial" charset="0"/>
        </a:defRPr>
      </a:lvl3pPr>
      <a:lvl4pPr algn="ctr" defTabSz="2940499" rtl="0" eaLnBrk="0" fontAlgn="base" hangingPunct="0">
        <a:spcBef>
          <a:spcPct val="0"/>
        </a:spcBef>
        <a:spcAft>
          <a:spcPct val="0"/>
        </a:spcAft>
        <a:defRPr sz="14125">
          <a:solidFill>
            <a:schemeClr val="tx2"/>
          </a:solidFill>
          <a:latin typeface="Arial" charset="0"/>
        </a:defRPr>
      </a:lvl4pPr>
      <a:lvl5pPr algn="ctr" defTabSz="2940499" rtl="0" eaLnBrk="0" fontAlgn="base" hangingPunct="0">
        <a:spcBef>
          <a:spcPct val="0"/>
        </a:spcBef>
        <a:spcAft>
          <a:spcPct val="0"/>
        </a:spcAft>
        <a:defRPr sz="14125">
          <a:solidFill>
            <a:schemeClr val="tx2"/>
          </a:solidFill>
          <a:latin typeface="Arial" charset="0"/>
        </a:defRPr>
      </a:lvl5pPr>
      <a:lvl6pPr marL="384414" algn="ctr" defTabSz="2940499" rtl="0" fontAlgn="base">
        <a:spcBef>
          <a:spcPct val="0"/>
        </a:spcBef>
        <a:spcAft>
          <a:spcPct val="0"/>
        </a:spcAft>
        <a:defRPr sz="14125">
          <a:solidFill>
            <a:schemeClr val="tx2"/>
          </a:solidFill>
          <a:latin typeface="Arial" charset="0"/>
        </a:defRPr>
      </a:lvl6pPr>
      <a:lvl7pPr marL="768828" algn="ctr" defTabSz="2940499" rtl="0" fontAlgn="base">
        <a:spcBef>
          <a:spcPct val="0"/>
        </a:spcBef>
        <a:spcAft>
          <a:spcPct val="0"/>
        </a:spcAft>
        <a:defRPr sz="14125">
          <a:solidFill>
            <a:schemeClr val="tx2"/>
          </a:solidFill>
          <a:latin typeface="Arial" charset="0"/>
        </a:defRPr>
      </a:lvl7pPr>
      <a:lvl8pPr marL="1153241" algn="ctr" defTabSz="2940499" rtl="0" fontAlgn="base">
        <a:spcBef>
          <a:spcPct val="0"/>
        </a:spcBef>
        <a:spcAft>
          <a:spcPct val="0"/>
        </a:spcAft>
        <a:defRPr sz="14125">
          <a:solidFill>
            <a:schemeClr val="tx2"/>
          </a:solidFill>
          <a:latin typeface="Arial" charset="0"/>
        </a:defRPr>
      </a:lvl8pPr>
      <a:lvl9pPr marL="1537655" algn="ctr" defTabSz="2940499" rtl="0" fontAlgn="base">
        <a:spcBef>
          <a:spcPct val="0"/>
        </a:spcBef>
        <a:spcAft>
          <a:spcPct val="0"/>
        </a:spcAft>
        <a:defRPr sz="14125">
          <a:solidFill>
            <a:schemeClr val="tx2"/>
          </a:solidFill>
          <a:latin typeface="Arial" charset="0"/>
        </a:defRPr>
      </a:lvl9pPr>
    </p:titleStyle>
    <p:bodyStyle>
      <a:lvl1pPr marL="1102520" indent="-1102520" algn="l" defTabSz="2940499" rtl="0" eaLnBrk="0" fontAlgn="base" hangingPunct="0">
        <a:spcBef>
          <a:spcPct val="20000"/>
        </a:spcBef>
        <a:spcAft>
          <a:spcPct val="0"/>
        </a:spcAft>
        <a:buChar char="•"/>
        <a:defRPr sz="10342">
          <a:solidFill>
            <a:schemeClr val="tx1"/>
          </a:solidFill>
          <a:latin typeface="+mn-lt"/>
          <a:ea typeface="+mn-ea"/>
          <a:cs typeface="+mn-cs"/>
        </a:defRPr>
      </a:lvl1pPr>
      <a:lvl2pPr marL="2387904" indent="-918322" algn="l" defTabSz="2940499" rtl="0" eaLnBrk="0" fontAlgn="base" hangingPunct="0">
        <a:spcBef>
          <a:spcPct val="20000"/>
        </a:spcBef>
        <a:spcAft>
          <a:spcPct val="0"/>
        </a:spcAft>
        <a:buChar char="–"/>
        <a:defRPr sz="8997">
          <a:solidFill>
            <a:schemeClr val="tx1"/>
          </a:solidFill>
          <a:latin typeface="+mn-lt"/>
        </a:defRPr>
      </a:lvl2pPr>
      <a:lvl3pPr marL="3674622" indent="-734124" algn="l" defTabSz="2940499" rtl="0" eaLnBrk="0" fontAlgn="base" hangingPunct="0">
        <a:spcBef>
          <a:spcPct val="20000"/>
        </a:spcBef>
        <a:spcAft>
          <a:spcPct val="0"/>
        </a:spcAft>
        <a:buChar char="•"/>
        <a:defRPr sz="7735">
          <a:solidFill>
            <a:schemeClr val="tx1"/>
          </a:solidFill>
          <a:latin typeface="+mn-lt"/>
        </a:defRPr>
      </a:lvl3pPr>
      <a:lvl4pPr marL="5144204" indent="-734124" algn="l" defTabSz="2940499" rtl="0" eaLnBrk="0" fontAlgn="base" hangingPunct="0">
        <a:spcBef>
          <a:spcPct val="20000"/>
        </a:spcBef>
        <a:spcAft>
          <a:spcPct val="0"/>
        </a:spcAft>
        <a:buChar char="–"/>
        <a:defRPr sz="6390">
          <a:solidFill>
            <a:schemeClr val="tx1"/>
          </a:solidFill>
          <a:latin typeface="+mn-lt"/>
        </a:defRPr>
      </a:lvl4pPr>
      <a:lvl5pPr marL="6615120" indent="-734124" algn="l" defTabSz="2940499" rtl="0" eaLnBrk="0" fontAlgn="base" hangingPunct="0">
        <a:spcBef>
          <a:spcPct val="20000"/>
        </a:spcBef>
        <a:spcAft>
          <a:spcPct val="0"/>
        </a:spcAft>
        <a:buChar char="»"/>
        <a:defRPr sz="6390">
          <a:solidFill>
            <a:schemeClr val="tx1"/>
          </a:solidFill>
          <a:latin typeface="+mn-lt"/>
        </a:defRPr>
      </a:lvl5pPr>
      <a:lvl6pPr marL="6999534" indent="-734124" algn="l" defTabSz="2940499" rtl="0" fontAlgn="base">
        <a:spcBef>
          <a:spcPct val="20000"/>
        </a:spcBef>
        <a:spcAft>
          <a:spcPct val="0"/>
        </a:spcAft>
        <a:buChar char="»"/>
        <a:defRPr sz="6390">
          <a:solidFill>
            <a:schemeClr val="tx1"/>
          </a:solidFill>
          <a:latin typeface="+mn-lt"/>
        </a:defRPr>
      </a:lvl6pPr>
      <a:lvl7pPr marL="7383948" indent="-734124" algn="l" defTabSz="2940499" rtl="0" fontAlgn="base">
        <a:spcBef>
          <a:spcPct val="20000"/>
        </a:spcBef>
        <a:spcAft>
          <a:spcPct val="0"/>
        </a:spcAft>
        <a:buChar char="»"/>
        <a:defRPr sz="6390">
          <a:solidFill>
            <a:schemeClr val="tx1"/>
          </a:solidFill>
          <a:latin typeface="+mn-lt"/>
        </a:defRPr>
      </a:lvl7pPr>
      <a:lvl8pPr marL="7768361" indent="-734124" algn="l" defTabSz="2940499" rtl="0" fontAlgn="base">
        <a:spcBef>
          <a:spcPct val="20000"/>
        </a:spcBef>
        <a:spcAft>
          <a:spcPct val="0"/>
        </a:spcAft>
        <a:buChar char="»"/>
        <a:defRPr sz="6390">
          <a:solidFill>
            <a:schemeClr val="tx1"/>
          </a:solidFill>
          <a:latin typeface="+mn-lt"/>
        </a:defRPr>
      </a:lvl8pPr>
      <a:lvl9pPr marL="8152775" indent="-734124" algn="l" defTabSz="2940499" rtl="0" fontAlgn="base">
        <a:spcBef>
          <a:spcPct val="20000"/>
        </a:spcBef>
        <a:spcAft>
          <a:spcPct val="0"/>
        </a:spcAft>
        <a:buChar char="»"/>
        <a:defRPr sz="639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68828" rtl="0" eaLnBrk="1" latinLnBrk="0" hangingPunct="1">
        <a:defRPr sz="1513" kern="1200">
          <a:solidFill>
            <a:schemeClr val="tx1"/>
          </a:solidFill>
          <a:latin typeface="+mn-lt"/>
          <a:ea typeface="+mn-ea"/>
          <a:cs typeface="+mn-cs"/>
        </a:defRPr>
      </a:lvl1pPr>
      <a:lvl2pPr marL="384414" algn="l" defTabSz="768828" rtl="0" eaLnBrk="1" latinLnBrk="0" hangingPunct="1">
        <a:defRPr sz="1513" kern="1200">
          <a:solidFill>
            <a:schemeClr val="tx1"/>
          </a:solidFill>
          <a:latin typeface="+mn-lt"/>
          <a:ea typeface="+mn-ea"/>
          <a:cs typeface="+mn-cs"/>
        </a:defRPr>
      </a:lvl2pPr>
      <a:lvl3pPr marL="768828" algn="l" defTabSz="768828" rtl="0" eaLnBrk="1" latinLnBrk="0" hangingPunct="1">
        <a:defRPr sz="1513" kern="1200">
          <a:solidFill>
            <a:schemeClr val="tx1"/>
          </a:solidFill>
          <a:latin typeface="+mn-lt"/>
          <a:ea typeface="+mn-ea"/>
          <a:cs typeface="+mn-cs"/>
        </a:defRPr>
      </a:lvl3pPr>
      <a:lvl4pPr marL="1153241" algn="l" defTabSz="768828" rtl="0" eaLnBrk="1" latinLnBrk="0" hangingPunct="1">
        <a:defRPr sz="1513" kern="1200">
          <a:solidFill>
            <a:schemeClr val="tx1"/>
          </a:solidFill>
          <a:latin typeface="+mn-lt"/>
          <a:ea typeface="+mn-ea"/>
          <a:cs typeface="+mn-cs"/>
        </a:defRPr>
      </a:lvl4pPr>
      <a:lvl5pPr marL="1537655" algn="l" defTabSz="768828" rtl="0" eaLnBrk="1" latinLnBrk="0" hangingPunct="1">
        <a:defRPr sz="1513" kern="1200">
          <a:solidFill>
            <a:schemeClr val="tx1"/>
          </a:solidFill>
          <a:latin typeface="+mn-lt"/>
          <a:ea typeface="+mn-ea"/>
          <a:cs typeface="+mn-cs"/>
        </a:defRPr>
      </a:lvl5pPr>
      <a:lvl6pPr marL="1922069" algn="l" defTabSz="768828" rtl="0" eaLnBrk="1" latinLnBrk="0" hangingPunct="1">
        <a:defRPr sz="1513" kern="1200">
          <a:solidFill>
            <a:schemeClr val="tx1"/>
          </a:solidFill>
          <a:latin typeface="+mn-lt"/>
          <a:ea typeface="+mn-ea"/>
          <a:cs typeface="+mn-cs"/>
        </a:defRPr>
      </a:lvl6pPr>
      <a:lvl7pPr marL="2306483" algn="l" defTabSz="768828" rtl="0" eaLnBrk="1" latinLnBrk="0" hangingPunct="1">
        <a:defRPr sz="1513" kern="1200">
          <a:solidFill>
            <a:schemeClr val="tx1"/>
          </a:solidFill>
          <a:latin typeface="+mn-lt"/>
          <a:ea typeface="+mn-ea"/>
          <a:cs typeface="+mn-cs"/>
        </a:defRPr>
      </a:lvl7pPr>
      <a:lvl8pPr marL="2690896" algn="l" defTabSz="768828" rtl="0" eaLnBrk="1" latinLnBrk="0" hangingPunct="1">
        <a:defRPr sz="1513" kern="1200">
          <a:solidFill>
            <a:schemeClr val="tx1"/>
          </a:solidFill>
          <a:latin typeface="+mn-lt"/>
          <a:ea typeface="+mn-ea"/>
          <a:cs typeface="+mn-cs"/>
        </a:defRPr>
      </a:lvl8pPr>
      <a:lvl9pPr marL="3075310" algn="l" defTabSz="768828" rtl="0" eaLnBrk="1" latinLnBrk="0" hangingPunct="1">
        <a:defRPr sz="15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zynq.io/" TargetMode="External"/><Relationship Id="rId13" Type="http://schemas.openxmlformats.org/officeDocument/2006/relationships/hyperlink" Target="https://www.xilinx.com/video/software/axi4-stream-interfaces.html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://www.pynq.io/" TargetMode="External"/><Relationship Id="rId12" Type="http://schemas.openxmlformats.org/officeDocument/2006/relationships/hyperlink" Target="https://www.hackster.io/whitney-knitter/axi4-lite-interface-wrapper-for-custom-rtl-in-vivado-2021-2-8a700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hyperlink" Target="https://github.com/alexforencich/verilog-axis" TargetMode="External"/><Relationship Id="rId5" Type="http://schemas.openxmlformats.org/officeDocument/2006/relationships/image" Target="../media/image3.png"/><Relationship Id="rId15" Type="http://schemas.openxmlformats.org/officeDocument/2006/relationships/image" Target="../media/image6.emf"/><Relationship Id="rId10" Type="http://schemas.openxmlformats.org/officeDocument/2006/relationships/hyperlink" Target="https://pynq.readthedocs.io/en/v2.3/" TargetMode="External"/><Relationship Id="rId4" Type="http://schemas.openxmlformats.org/officeDocument/2006/relationships/hyperlink" Target="https://www.postersession.com/order/" TargetMode="External"/><Relationship Id="rId9" Type="http://schemas.openxmlformats.org/officeDocument/2006/relationships/hyperlink" Target="https://www.xilinx.com/support/university/xup-boards/XUPPYNQ-Z2.html" TargetMode="External"/><Relationship Id="rId1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50000" r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458914" y="24847388"/>
            <a:ext cx="10172168" cy="4639323"/>
          </a:xfrm>
          <a:prstGeom prst="roundRect">
            <a:avLst>
              <a:gd name="adj" fmla="val 619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sz="5802"/>
          </a:p>
        </p:txBody>
      </p:sp>
      <p:sp>
        <p:nvSpPr>
          <p:cNvPr id="22" name="AutoShape 4"/>
          <p:cNvSpPr>
            <a:spLocks noChangeArrowheads="1"/>
          </p:cNvSpPr>
          <p:nvPr/>
        </p:nvSpPr>
        <p:spPr bwMode="auto">
          <a:xfrm>
            <a:off x="458914" y="18502119"/>
            <a:ext cx="10172168" cy="6046981"/>
          </a:xfrm>
          <a:prstGeom prst="roundRect">
            <a:avLst>
              <a:gd name="adj" fmla="val 363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sz="5802"/>
          </a:p>
        </p:txBody>
      </p:sp>
      <p:sp>
        <p:nvSpPr>
          <p:cNvPr id="21" name="AutoShape 50"/>
          <p:cNvSpPr>
            <a:spLocks noChangeArrowheads="1"/>
          </p:cNvSpPr>
          <p:nvPr/>
        </p:nvSpPr>
        <p:spPr bwMode="auto">
          <a:xfrm>
            <a:off x="10930357" y="13135906"/>
            <a:ext cx="9945656" cy="16304090"/>
          </a:xfrm>
          <a:prstGeom prst="roundRect">
            <a:avLst>
              <a:gd name="adj" fmla="val 241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sz="5802"/>
          </a:p>
        </p:txBody>
      </p:sp>
      <p:sp>
        <p:nvSpPr>
          <p:cNvPr id="33" name="AutoShape 50"/>
          <p:cNvSpPr>
            <a:spLocks noChangeArrowheads="1"/>
          </p:cNvSpPr>
          <p:nvPr/>
        </p:nvSpPr>
        <p:spPr bwMode="auto">
          <a:xfrm>
            <a:off x="10930357" y="5600775"/>
            <a:ext cx="9945656" cy="7234446"/>
          </a:xfrm>
          <a:prstGeom prst="roundRect">
            <a:avLst>
              <a:gd name="adj" fmla="val 241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sz="5802"/>
          </a:p>
        </p:txBody>
      </p:sp>
      <p:sp>
        <p:nvSpPr>
          <p:cNvPr id="34" name="AutoShape 4"/>
          <p:cNvSpPr>
            <a:spLocks noChangeArrowheads="1"/>
          </p:cNvSpPr>
          <p:nvPr/>
        </p:nvSpPr>
        <p:spPr bwMode="auto">
          <a:xfrm>
            <a:off x="472262" y="5604458"/>
            <a:ext cx="10115788" cy="12599373"/>
          </a:xfrm>
          <a:prstGeom prst="roundRect">
            <a:avLst>
              <a:gd name="adj" fmla="val 1852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sz="5802"/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11342483" y="13524630"/>
            <a:ext cx="9079115" cy="892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1250" tIns="30625" rIns="61250" bIns="30625">
            <a:spAutoFit/>
          </a:bodyPr>
          <a:lstStyle>
            <a:lvl1pPr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rtl="1" eaLnBrk="1" hangingPunct="1">
              <a:spcBef>
                <a:spcPct val="50000"/>
              </a:spcBef>
            </a:pPr>
            <a:r>
              <a:rPr lang="fa-IR" altLang="en-US" sz="5400" b="1" dirty="0">
                <a:cs typeface="B Titr" panose="00000700000000000000" pitchFamily="2" charset="-78"/>
              </a:rPr>
              <a:t>شرح پروژه</a:t>
            </a:r>
            <a:endParaRPr lang="en-US" altLang="en-US" sz="5400" b="1" dirty="0">
              <a:cs typeface="B Titr" panose="00000700000000000000" pitchFamily="2" charset="-78"/>
            </a:endParaRPr>
          </a:p>
        </p:txBody>
      </p:sp>
      <p:sp>
        <p:nvSpPr>
          <p:cNvPr id="36" name="AutoShape 13"/>
          <p:cNvSpPr>
            <a:spLocks noChangeArrowheads="1"/>
          </p:cNvSpPr>
          <p:nvPr/>
        </p:nvSpPr>
        <p:spPr bwMode="auto">
          <a:xfrm>
            <a:off x="472262" y="349694"/>
            <a:ext cx="20403752" cy="4834329"/>
          </a:xfrm>
          <a:prstGeom prst="roundRect">
            <a:avLst>
              <a:gd name="adj" fmla="val 5038"/>
            </a:avLst>
          </a:prstGeom>
          <a:gradFill rotWithShape="1">
            <a:gsLst>
              <a:gs pos="0">
                <a:schemeClr val="bg1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61250" tIns="30625" rIns="61250" bIns="30625" anchor="ctr"/>
          <a:lstStyle>
            <a:lvl1pPr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sz="5802">
              <a:solidFill>
                <a:schemeClr val="bg1"/>
              </a:solidFill>
            </a:endParaRPr>
          </a:p>
        </p:txBody>
      </p:sp>
      <p:sp>
        <p:nvSpPr>
          <p:cNvPr id="37" name="Text Box 14"/>
          <p:cNvSpPr txBox="1">
            <a:spLocks noChangeArrowheads="1"/>
          </p:cNvSpPr>
          <p:nvPr/>
        </p:nvSpPr>
        <p:spPr bwMode="auto">
          <a:xfrm>
            <a:off x="803272" y="795369"/>
            <a:ext cx="19753745" cy="400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1250" tIns="30625" rIns="61250" bIns="30625">
            <a:spAutoFit/>
          </a:bodyPr>
          <a:lstStyle>
            <a:lvl1pPr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rtl="1" eaLnBrk="1" hangingPunct="1">
              <a:spcBef>
                <a:spcPct val="50000"/>
              </a:spcBef>
            </a:pPr>
            <a:r>
              <a:rPr lang="fa-IR" altLang="en-US" sz="8000" b="1" dirty="0">
                <a:cs typeface="B Titr" panose="00000700000000000000" pitchFamily="2" charset="-78"/>
              </a:rPr>
              <a:t>عنوان</a:t>
            </a:r>
            <a:r>
              <a:rPr lang="en-US" altLang="en-US" sz="8000" b="1" dirty="0">
                <a:cs typeface="B Titr" panose="00000700000000000000" pitchFamily="2" charset="-78"/>
              </a:rPr>
              <a:t> </a:t>
            </a:r>
            <a:r>
              <a:rPr lang="fa-IR" altLang="en-US" sz="8000" b="1" dirty="0">
                <a:cs typeface="B Titr" panose="00000700000000000000" pitchFamily="2" charset="-78"/>
              </a:rPr>
              <a:t>پروژه</a:t>
            </a:r>
            <a:endParaRPr lang="en-US" altLang="en-US" sz="7200" b="1" dirty="0"/>
          </a:p>
          <a:p>
            <a:pPr rtl="1" eaLnBrk="1" hangingPunct="1">
              <a:spcBef>
                <a:spcPts val="0"/>
              </a:spcBef>
              <a:spcAft>
                <a:spcPts val="600"/>
              </a:spcAft>
            </a:pPr>
            <a:endParaRPr lang="fa-IR" altLang="en-US" sz="2000" b="1" dirty="0">
              <a:cs typeface="B Titr" panose="00000700000000000000" pitchFamily="2" charset="-78"/>
            </a:endParaRPr>
          </a:p>
          <a:p>
            <a:pPr rtl="1" eaLnBrk="1" hangingPunct="1">
              <a:spcBef>
                <a:spcPts val="0"/>
              </a:spcBef>
              <a:spcAft>
                <a:spcPts val="600"/>
              </a:spcAft>
            </a:pPr>
            <a:endParaRPr lang="en-US" altLang="en-US" sz="1200" b="1" dirty="0">
              <a:cs typeface="B Titr" panose="00000700000000000000" pitchFamily="2" charset="-78"/>
            </a:endParaRPr>
          </a:p>
          <a:p>
            <a:pPr rtl="1" eaLnBrk="1" hangingPunct="1">
              <a:spcBef>
                <a:spcPts val="0"/>
              </a:spcBef>
              <a:spcAft>
                <a:spcPts val="600"/>
              </a:spcAft>
            </a:pPr>
            <a:r>
              <a:rPr lang="fa-IR" altLang="en-US" sz="4400" b="1" dirty="0">
                <a:cs typeface="B Titr" panose="00000700000000000000" pitchFamily="2" charset="-78"/>
              </a:rPr>
              <a:t>دانشجو: علی شایان</a:t>
            </a:r>
            <a:r>
              <a:rPr lang="en-US" altLang="en-US" sz="4400" b="1" dirty="0">
                <a:cs typeface="B Titr" panose="00000700000000000000" pitchFamily="2" charset="-78"/>
              </a:rPr>
              <a:t> </a:t>
            </a:r>
            <a:r>
              <a:rPr lang="fa-IR" altLang="en-US" sz="4400" b="1" dirty="0">
                <a:cs typeface="B Titr" panose="00000700000000000000" pitchFamily="2" charset="-78"/>
              </a:rPr>
              <a:t>پور</a:t>
            </a:r>
          </a:p>
          <a:p>
            <a:pPr rtl="1" eaLnBrk="1" hangingPunct="1">
              <a:spcBef>
                <a:spcPts val="0"/>
              </a:spcBef>
              <a:spcAft>
                <a:spcPts val="600"/>
              </a:spcAft>
            </a:pPr>
            <a:r>
              <a:rPr lang="fa-IR" altLang="en-US" sz="4400" b="1" dirty="0">
                <a:cs typeface="B Titr" panose="00000700000000000000" pitchFamily="2" charset="-78"/>
              </a:rPr>
              <a:t>استاد راهنما: دکتر زین‌العابدین نوابی</a:t>
            </a:r>
            <a:endParaRPr lang="en-US" altLang="en-US" sz="4400" b="1" dirty="0"/>
          </a:p>
          <a:p>
            <a:pPr rtl="1" eaLnBrk="1" hangingPunct="1"/>
            <a:r>
              <a:rPr lang="fa-IR" altLang="en-US" sz="2800" b="1" dirty="0">
                <a:cs typeface="B Titr" panose="00000700000000000000" pitchFamily="2" charset="-78"/>
              </a:rPr>
              <a:t>دانشکده مهندسی برق و کامپیوتر، دانشگاه تهران</a:t>
            </a:r>
          </a:p>
        </p:txBody>
      </p:sp>
      <p:sp>
        <p:nvSpPr>
          <p:cNvPr id="38" name="Text Box 42"/>
          <p:cNvSpPr txBox="1">
            <a:spLocks noChangeArrowheads="1"/>
          </p:cNvSpPr>
          <p:nvPr/>
        </p:nvSpPr>
        <p:spPr bwMode="auto">
          <a:xfrm>
            <a:off x="3259807" y="5897137"/>
            <a:ext cx="4746238" cy="892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1250" tIns="30625" rIns="61250" bIns="30625">
            <a:spAutoFit/>
          </a:bodyPr>
          <a:lstStyle>
            <a:lvl1pPr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a-IR" altLang="en-US" sz="5400" b="1" dirty="0">
                <a:cs typeface="B Titr" panose="00000700000000000000" pitchFamily="2" charset="-78"/>
              </a:rPr>
              <a:t>نتایج</a:t>
            </a:r>
            <a:endParaRPr lang="en-US" altLang="en-US" sz="5400" b="1" dirty="0"/>
          </a:p>
        </p:txBody>
      </p:sp>
      <p:sp>
        <p:nvSpPr>
          <p:cNvPr id="39" name="Text Box 43"/>
          <p:cNvSpPr txBox="1">
            <a:spLocks noChangeArrowheads="1"/>
          </p:cNvSpPr>
          <p:nvPr/>
        </p:nvSpPr>
        <p:spPr bwMode="auto">
          <a:xfrm>
            <a:off x="13530065" y="5897137"/>
            <a:ext cx="4746238" cy="892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1250" tIns="30625" rIns="61250" bIns="30625">
            <a:spAutoFit/>
          </a:bodyPr>
          <a:lstStyle>
            <a:lvl1pPr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a-IR" altLang="en-US" sz="5400" b="1" dirty="0">
                <a:cs typeface="B Titr" panose="00000700000000000000" pitchFamily="2" charset="-78"/>
              </a:rPr>
              <a:t>مقدمه</a:t>
            </a:r>
            <a:endParaRPr lang="en-US" altLang="en-US" sz="5400" b="1" dirty="0"/>
          </a:p>
        </p:txBody>
      </p:sp>
      <p:sp>
        <p:nvSpPr>
          <p:cNvPr id="40" name="Text Box 19">
            <a:hlinkClick r:id="rId4"/>
          </p:cNvPr>
          <p:cNvSpPr txBox="1">
            <a:spLocks noChangeArrowheads="1"/>
          </p:cNvSpPr>
          <p:nvPr/>
        </p:nvSpPr>
        <p:spPr bwMode="auto">
          <a:xfrm>
            <a:off x="103882" y="30631651"/>
            <a:ext cx="21188561" cy="86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389438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4389438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4389438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4389438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4389438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5045" b="1" i="1" dirty="0">
              <a:solidFill>
                <a:srgbClr val="0046D2"/>
              </a:solidFill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9320" y="2336707"/>
            <a:ext cx="2546631" cy="2546631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18" y="2336707"/>
            <a:ext cx="3244710" cy="2544709"/>
          </a:xfrm>
          <a:prstGeom prst="rect">
            <a:avLst/>
          </a:prstGeom>
        </p:spPr>
      </p:pic>
      <p:sp>
        <p:nvSpPr>
          <p:cNvPr id="43" name="Text Box 9"/>
          <p:cNvSpPr txBox="1">
            <a:spLocks noChangeArrowheads="1"/>
          </p:cNvSpPr>
          <p:nvPr/>
        </p:nvSpPr>
        <p:spPr bwMode="auto">
          <a:xfrm>
            <a:off x="11363626" y="6789982"/>
            <a:ext cx="9079115" cy="6063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1250" tIns="30625" rIns="61250" bIns="30625">
            <a:spAutoFit/>
          </a:bodyPr>
          <a:lstStyle>
            <a:lvl1pPr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rtl="1"/>
            <a:r>
              <a:rPr lang="fa-IR" sz="2600" dirty="0">
                <a:effectLst/>
                <a:cs typeface="B Nazanin" panose="00000400000000000000" pitchFamily="2" charset="-78"/>
              </a:rPr>
              <a:t>امروزه با توسعه فراگیر و سریع هوش مصنوعی و پیچیدگی مدل‌ها، کتابخانه‌ها و روش‌های زیادی برای </a:t>
            </a:r>
            <a:r>
              <a:rPr lang="fa-IR" sz="2600" dirty="0" err="1">
                <a:effectLst/>
                <a:cs typeface="B Nazanin" panose="00000400000000000000" pitchFamily="2" charset="-78"/>
              </a:rPr>
              <a:t>ماژولار</a:t>
            </a:r>
            <a:r>
              <a:rPr lang="fa-IR" sz="2600" dirty="0">
                <a:effectLst/>
                <a:cs typeface="B Nazanin" panose="00000400000000000000" pitchFamily="2" charset="-78"/>
              </a:rPr>
              <a:t> کردن و </a:t>
            </a:r>
            <a:r>
              <a:rPr lang="fa-IR" sz="2600" dirty="0" err="1">
                <a:effectLst/>
                <a:cs typeface="B Nazanin" panose="00000400000000000000" pitchFamily="2" charset="-78"/>
              </a:rPr>
              <a:t>ساده‌سازی</a:t>
            </a:r>
            <a:r>
              <a:rPr lang="fa-IR" sz="2600" dirty="0">
                <a:effectLst/>
                <a:cs typeface="B Nazanin" panose="00000400000000000000" pitchFamily="2" charset="-78"/>
              </a:rPr>
              <a:t> عملیات‌های هوش مصنوعی به وجود آمده است. این </a:t>
            </a:r>
            <a:r>
              <a:rPr lang="fa-IR" sz="2600" dirty="0" err="1">
                <a:effectLst/>
                <a:cs typeface="B Nazanin" panose="00000400000000000000" pitchFamily="2" charset="-78"/>
              </a:rPr>
              <a:t>ساده‌سازی‌ها</a:t>
            </a:r>
            <a:r>
              <a:rPr lang="fa-IR" sz="2600" dirty="0">
                <a:effectLst/>
                <a:cs typeface="B Nazanin" panose="00000400000000000000" pitchFamily="2" charset="-78"/>
              </a:rPr>
              <a:t> در </a:t>
            </a:r>
            <a:r>
              <a:rPr lang="fa-IR" sz="2600" dirty="0" err="1">
                <a:effectLst/>
                <a:cs typeface="B Nazanin" panose="00000400000000000000" pitchFamily="2" charset="-78"/>
              </a:rPr>
              <a:t>زبان‌های</a:t>
            </a:r>
            <a:r>
              <a:rPr lang="fa-IR" sz="2600" dirty="0">
                <a:effectLst/>
                <a:cs typeface="B Nazanin" panose="00000400000000000000" pitchFamily="2" charset="-78"/>
              </a:rPr>
              <a:t> سطح بالا مانند </a:t>
            </a:r>
            <a:r>
              <a:rPr lang="fa-IR" sz="2600" dirty="0" err="1">
                <a:effectLst/>
                <a:cs typeface="B Nazanin" panose="00000400000000000000" pitchFamily="2" charset="-78"/>
              </a:rPr>
              <a:t>پایتون</a:t>
            </a:r>
            <a:r>
              <a:rPr lang="fa-IR" sz="2600" dirty="0">
                <a:effectLst/>
                <a:cs typeface="B Nazanin" panose="00000400000000000000" pitchFamily="2" charset="-78"/>
              </a:rPr>
              <a:t> در نهایت منجر به از دست دادن سرعت اجرا در محاسبات </a:t>
            </a:r>
            <a:r>
              <a:rPr lang="fa-IR" sz="2600" dirty="0" err="1">
                <a:effectLst/>
                <a:cs typeface="B Nazanin" panose="00000400000000000000" pitchFamily="2" charset="-78"/>
              </a:rPr>
              <a:t>می‌شود</a:t>
            </a:r>
            <a:r>
              <a:rPr lang="fa-IR" sz="2600" dirty="0">
                <a:effectLst/>
                <a:cs typeface="B Nazanin" panose="00000400000000000000" pitchFamily="2" charset="-78"/>
              </a:rPr>
              <a:t>. هر چند کتابخانه‌ها با انجام </a:t>
            </a:r>
            <a:r>
              <a:rPr lang="fa-IR" sz="2600" dirty="0" err="1">
                <a:effectLst/>
                <a:cs typeface="B Nazanin" panose="00000400000000000000" pitchFamily="2" charset="-78"/>
              </a:rPr>
              <a:t>موازی‌سازی‌هایی</a:t>
            </a:r>
            <a:r>
              <a:rPr lang="fa-IR" sz="2600" dirty="0">
                <a:effectLst/>
                <a:cs typeface="B Nazanin" panose="00000400000000000000" pitchFamily="2" charset="-78"/>
              </a:rPr>
              <a:t> در سطح سیستم، باعث تسریع این فرآیند </a:t>
            </a:r>
            <a:r>
              <a:rPr lang="fa-IR" sz="2600" dirty="0" err="1">
                <a:effectLst/>
                <a:cs typeface="B Nazanin" panose="00000400000000000000" pitchFamily="2" charset="-78"/>
              </a:rPr>
              <a:t>شده‌اند</a:t>
            </a:r>
            <a:r>
              <a:rPr lang="fa-IR" sz="2600" dirty="0">
                <a:effectLst/>
                <a:cs typeface="B Nazanin" panose="00000400000000000000" pitchFamily="2" charset="-78"/>
              </a:rPr>
              <a:t> اما این سرعت باز هم برای </a:t>
            </a:r>
            <a:r>
              <a:rPr lang="fa-IR" sz="2600" dirty="0" err="1">
                <a:effectLst/>
                <a:cs typeface="B Nazanin" panose="00000400000000000000" pitchFamily="2" charset="-78"/>
              </a:rPr>
              <a:t>مدل‌های</a:t>
            </a:r>
            <a:r>
              <a:rPr lang="fa-IR" sz="2600" dirty="0">
                <a:effectLst/>
                <a:cs typeface="B Nazanin" panose="00000400000000000000" pitchFamily="2" charset="-78"/>
              </a:rPr>
              <a:t> بسیار پیچیده و مخصوصا برای </a:t>
            </a:r>
            <a:r>
              <a:rPr lang="fa-IR" sz="2600" dirty="0" err="1">
                <a:effectLst/>
                <a:cs typeface="B Nazanin" panose="00000400000000000000" pitchFamily="2" charset="-78"/>
              </a:rPr>
              <a:t>پردازش‌های</a:t>
            </a:r>
            <a:r>
              <a:rPr lang="fa-IR" sz="2600" dirty="0">
                <a:cs typeface="B Nazanin" panose="00000400000000000000" pitchFamily="2" charset="-78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 Time</a:t>
            </a:r>
            <a:r>
              <a:rPr lang="fa-IR" sz="2400" dirty="0">
                <a:effectLst/>
                <a:latin typeface="Times New Roman" panose="02020603050405020304" pitchFamily="18" charset="0"/>
                <a:cs typeface="B Nazanin" panose="00000400000000000000" pitchFamily="2" charset="-78"/>
              </a:rPr>
              <a:t>،</a:t>
            </a:r>
            <a:r>
              <a:rPr lang="fa-IR" sz="2600" dirty="0">
                <a:cs typeface="B Nazanin" panose="00000400000000000000" pitchFamily="2" charset="-78"/>
              </a:rPr>
              <a:t> </a:t>
            </a:r>
            <a:r>
              <a:rPr lang="fa-IR" sz="2600" dirty="0">
                <a:effectLst/>
                <a:cs typeface="B Nazanin" panose="00000400000000000000" pitchFamily="2" charset="-78"/>
              </a:rPr>
              <a:t>بسیار پایین است. </a:t>
            </a:r>
            <a:r>
              <a:rPr lang="fa-IR" sz="2600" dirty="0" err="1">
                <a:effectLst/>
                <a:cs typeface="B Nazanin" panose="00000400000000000000" pitchFamily="2" charset="-78"/>
              </a:rPr>
              <a:t>راهکار‌هایی</a:t>
            </a:r>
            <a:r>
              <a:rPr lang="fa-IR" sz="2600" dirty="0">
                <a:effectLst/>
                <a:cs typeface="B Nazanin" panose="00000400000000000000" pitchFamily="2" charset="-78"/>
              </a:rPr>
              <a:t> که برای این موضوع وجود دارد استفاده حداکثری از </a:t>
            </a:r>
            <a:r>
              <a:rPr lang="fa-IR" sz="2600" dirty="0" err="1">
                <a:effectLst/>
                <a:cs typeface="B Nazanin" panose="00000400000000000000" pitchFamily="2" charset="-78"/>
              </a:rPr>
              <a:t>پردازش‌های</a:t>
            </a:r>
            <a:r>
              <a:rPr lang="fa-IR" sz="2600" dirty="0">
                <a:effectLst/>
                <a:cs typeface="B Nazanin" panose="00000400000000000000" pitchFamily="2" charset="-78"/>
              </a:rPr>
              <a:t> موازی و 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GPU</a:t>
            </a:r>
            <a:r>
              <a:rPr lang="fa-IR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a-IR" sz="2600" dirty="0">
                <a:effectLst/>
                <a:cs typeface="B Nazanin" panose="00000400000000000000" pitchFamily="2" charset="-78"/>
              </a:rPr>
              <a:t>است اما استفاده از این </a:t>
            </a:r>
            <a:r>
              <a:rPr lang="fa-IR" sz="2600" dirty="0" err="1">
                <a:effectLst/>
                <a:cs typeface="B Nazanin" panose="00000400000000000000" pitchFamily="2" charset="-78"/>
              </a:rPr>
              <a:t>سخت‌افزار‌ها</a:t>
            </a:r>
            <a:r>
              <a:rPr lang="fa-IR" sz="2600" dirty="0">
                <a:effectLst/>
                <a:cs typeface="B Nazanin" panose="00000400000000000000" pitchFamily="2" charset="-78"/>
              </a:rPr>
              <a:t> بسیار </a:t>
            </a:r>
            <a:r>
              <a:rPr lang="fa-IR" sz="2600" dirty="0" err="1">
                <a:effectLst/>
                <a:cs typeface="B Nazanin" panose="00000400000000000000" pitchFamily="2" charset="-78"/>
              </a:rPr>
              <a:t>هزینه‌بر</a:t>
            </a:r>
            <a:r>
              <a:rPr lang="fa-IR" sz="2600" dirty="0">
                <a:effectLst/>
                <a:cs typeface="B Nazanin" panose="00000400000000000000" pitchFamily="2" charset="-78"/>
              </a:rPr>
              <a:t> است.</a:t>
            </a:r>
          </a:p>
          <a:p>
            <a:pPr algn="just" rtl="1"/>
            <a:r>
              <a:rPr lang="fa-IR" sz="2600" dirty="0">
                <a:effectLst/>
                <a:cs typeface="B Nazanin" panose="00000400000000000000" pitchFamily="2" charset="-78"/>
              </a:rPr>
              <a:t>در این پروژه به </a:t>
            </a:r>
            <a:r>
              <a:rPr lang="fa-IR" sz="2600" dirty="0" err="1">
                <a:effectLst/>
                <a:cs typeface="B Nazanin" panose="00000400000000000000" pitchFamily="2" charset="-78"/>
              </a:rPr>
              <a:t>پیاده‌سازی</a:t>
            </a:r>
            <a:r>
              <a:rPr lang="fa-IR" sz="2600" dirty="0">
                <a:effectLst/>
                <a:cs typeface="B Nazanin" panose="00000400000000000000" pitchFamily="2" charset="-78"/>
              </a:rPr>
              <a:t> </a:t>
            </a:r>
            <a:r>
              <a:rPr lang="fa-IR" sz="2600" dirty="0" err="1">
                <a:effectLst/>
                <a:cs typeface="B Nazanin" panose="00000400000000000000" pitchFamily="2" charset="-78"/>
              </a:rPr>
              <a:t>سخت‌افزاری</a:t>
            </a:r>
            <a:r>
              <a:rPr lang="fa-IR" sz="2600" dirty="0">
                <a:effectLst/>
                <a:cs typeface="B Nazanin" panose="00000400000000000000" pitchFamily="2" charset="-78"/>
              </a:rPr>
              <a:t> شبکه عصبی 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MLP</a:t>
            </a:r>
            <a:r>
              <a:rPr lang="fa-IR" sz="2600" dirty="0"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fa-IR" sz="2600" dirty="0">
                <a:effectLst/>
                <a:cs typeface="B Nazanin" panose="00000400000000000000" pitchFamily="2" charset="-78"/>
              </a:rPr>
              <a:t>و 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fa-IR" sz="2600" dirty="0"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fa-IR" sz="2600" dirty="0" err="1">
                <a:effectLst/>
                <a:cs typeface="B Nazanin" panose="00000400000000000000" pitchFamily="2" charset="-78"/>
              </a:rPr>
              <a:t>پرداخته‌ایم</a:t>
            </a:r>
            <a:r>
              <a:rPr lang="fa-IR" sz="2600" dirty="0">
                <a:effectLst/>
                <a:cs typeface="B Nazanin" panose="00000400000000000000" pitchFamily="2" charset="-78"/>
              </a:rPr>
              <a:t>. همچنین به دلیل 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flexibility</a:t>
            </a:r>
            <a:r>
              <a:rPr lang="fa-IR" sz="2600" dirty="0">
                <a:effectLst/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fa-IR" sz="2600" dirty="0">
                <a:effectLst/>
                <a:cs typeface="B Nazanin" panose="00000400000000000000" pitchFamily="2" charset="-78"/>
              </a:rPr>
              <a:t>زیادی که </a:t>
            </a:r>
            <a:r>
              <a:rPr lang="fa-IR" sz="2600" dirty="0" err="1">
                <a:effectLst/>
                <a:cs typeface="B Nazanin" panose="00000400000000000000" pitchFamily="2" charset="-78"/>
              </a:rPr>
              <a:t>سخت‌افزار</a:t>
            </a:r>
            <a:r>
              <a:rPr lang="fa-IR" sz="2600" dirty="0">
                <a:effectLst/>
                <a:cs typeface="B Nazanin" panose="00000400000000000000" pitchFamily="2" charset="-78"/>
              </a:rPr>
              <a:t> دارد </a:t>
            </a:r>
            <a:r>
              <a:rPr lang="fa-IR" sz="2600" dirty="0" err="1">
                <a:effectLst/>
                <a:cs typeface="B Nazanin" panose="00000400000000000000" pitchFamily="2" charset="-78"/>
              </a:rPr>
              <a:t>می‌توان</a:t>
            </a:r>
            <a:r>
              <a:rPr lang="fa-IR" sz="2600" dirty="0">
                <a:effectLst/>
                <a:cs typeface="B Nazanin" panose="00000400000000000000" pitchFamily="2" charset="-78"/>
              </a:rPr>
              <a:t> با اضافه کردن یا کم کردن </a:t>
            </a:r>
            <a:r>
              <a:rPr lang="fa-IR" sz="2600" dirty="0" err="1">
                <a:effectLst/>
                <a:cs typeface="B Nazanin" panose="00000400000000000000" pitchFamily="2" charset="-78"/>
              </a:rPr>
              <a:t>واحد‌های</a:t>
            </a:r>
            <a:r>
              <a:rPr lang="fa-IR" sz="2600" dirty="0">
                <a:effectLst/>
                <a:cs typeface="B Nazanin" panose="00000400000000000000" pitchFamily="2" charset="-78"/>
              </a:rPr>
              <a:t> </a:t>
            </a:r>
            <a:r>
              <a:rPr lang="fa-IR" sz="2600" dirty="0" err="1">
                <a:effectLst/>
                <a:cs typeface="B Nazanin" panose="00000400000000000000" pitchFamily="2" charset="-78"/>
              </a:rPr>
              <a:t>محاسباتی</a:t>
            </a:r>
            <a:r>
              <a:rPr lang="fa-IR" sz="2600" dirty="0">
                <a:effectLst/>
                <a:cs typeface="B Nazanin" panose="00000400000000000000" pitchFamily="2" charset="-78"/>
              </a:rPr>
              <a:t>، به سرعت بیشتری (به بهای هزینه بیشتر) رسید. سعی بر آن است که تمامی </a:t>
            </a:r>
            <a:r>
              <a:rPr lang="fa-IR" sz="2600" dirty="0" err="1">
                <a:effectLst/>
                <a:cs typeface="B Nazanin" panose="00000400000000000000" pitchFamily="2" charset="-78"/>
              </a:rPr>
              <a:t>پیاده‌سازی‌ها</a:t>
            </a:r>
            <a:r>
              <a:rPr lang="fa-IR" sz="2600" dirty="0">
                <a:effectLst/>
                <a:cs typeface="B Nazanin" panose="00000400000000000000" pitchFamily="2" charset="-78"/>
              </a:rPr>
              <a:t> در این پروژه با استفاده از حداقل </a:t>
            </a:r>
            <a:r>
              <a:rPr lang="fa-IR" sz="2600" dirty="0" err="1">
                <a:effectLst/>
                <a:cs typeface="B Nazanin" panose="00000400000000000000" pitchFamily="2" charset="-78"/>
              </a:rPr>
              <a:t>سخت‌افزار</a:t>
            </a:r>
            <a:r>
              <a:rPr lang="fa-IR" sz="2600" dirty="0">
                <a:effectLst/>
                <a:cs typeface="B Nazanin" panose="00000400000000000000" pitchFamily="2" charset="-78"/>
              </a:rPr>
              <a:t> بوده که باعث هزینه کمتر و مصرف توان کمتر </a:t>
            </a:r>
            <a:r>
              <a:rPr lang="fa-IR" sz="2600" dirty="0" err="1">
                <a:effectLst/>
                <a:cs typeface="B Nazanin" panose="00000400000000000000" pitchFamily="2" charset="-78"/>
              </a:rPr>
              <a:t>می‌شود</a:t>
            </a:r>
            <a:r>
              <a:rPr lang="fa-IR" sz="2600" dirty="0">
                <a:effectLst/>
                <a:cs typeface="B Nazanin" panose="00000400000000000000" pitchFamily="2" charset="-78"/>
              </a:rPr>
              <a:t>. از طرفی با وجود کمترین </a:t>
            </a:r>
            <a:r>
              <a:rPr lang="fa-IR" sz="2600" dirty="0" err="1">
                <a:effectLst/>
                <a:cs typeface="B Nazanin" panose="00000400000000000000" pitchFamily="2" charset="-78"/>
              </a:rPr>
              <a:t>واحد‌های</a:t>
            </a:r>
            <a:r>
              <a:rPr lang="fa-IR" sz="2600" dirty="0">
                <a:effectLst/>
                <a:cs typeface="B Nazanin" panose="00000400000000000000" pitchFamily="2" charset="-78"/>
              </a:rPr>
              <a:t> </a:t>
            </a:r>
            <a:r>
              <a:rPr lang="fa-IR" sz="2600" dirty="0" err="1">
                <a:effectLst/>
                <a:cs typeface="B Nazanin" panose="00000400000000000000" pitchFamily="2" charset="-78"/>
              </a:rPr>
              <a:t>محاسباتی</a:t>
            </a:r>
            <a:r>
              <a:rPr lang="fa-IR" sz="2600" dirty="0">
                <a:effectLst/>
                <a:cs typeface="B Nazanin" panose="00000400000000000000" pitchFamily="2" charset="-78"/>
              </a:rPr>
              <a:t> همچنان سرعت به طرز چشمگیری بیشتر از نرم‌افزار است.</a:t>
            </a:r>
          </a:p>
          <a:p>
            <a:pPr algn="just" rtl="1"/>
            <a:endParaRPr lang="fa-IR" sz="2600" dirty="0">
              <a:effectLst/>
              <a:cs typeface="B Nazanin" panose="00000400000000000000" pitchFamily="2" charset="-78"/>
            </a:endParaRPr>
          </a:p>
        </p:txBody>
      </p:sp>
      <p:sp>
        <p:nvSpPr>
          <p:cNvPr id="44" name="Text Box 36"/>
          <p:cNvSpPr txBox="1">
            <a:spLocks noChangeArrowheads="1"/>
          </p:cNvSpPr>
          <p:nvPr/>
        </p:nvSpPr>
        <p:spPr bwMode="auto">
          <a:xfrm>
            <a:off x="11342485" y="14673970"/>
            <a:ext cx="9079115" cy="395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0974" tIns="20486" rIns="40974" bIns="20486">
            <a:spAutoFit/>
          </a:bodyPr>
          <a:lstStyle>
            <a:lvl1pPr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rtl="1"/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برای بررسی توانایی برد </a:t>
            </a:r>
            <a:r>
              <a:rPr lang="en-US" altLang="en-US" sz="1800" dirty="0">
                <a:latin typeface="Times New Roman" pitchFamily="18" charset="0"/>
                <a:cs typeface="B Nazanin" panose="00000400000000000000" pitchFamily="2" charset="-78"/>
              </a:rPr>
              <a:t>PYNQ-Z2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 در بهبود سرعت تشخیص اعداد، دو مدل متداول هوش مصنوعی مورد آزمایش قرار گرفت، که به اختصار شرح داده </a:t>
            </a:r>
            <a:r>
              <a:rPr lang="fa-IR" altLang="en-US" sz="2000" dirty="0" err="1">
                <a:latin typeface="Times New Roman" pitchFamily="18" charset="0"/>
                <a:cs typeface="B Nazanin" panose="00000400000000000000" pitchFamily="2" charset="-78"/>
              </a:rPr>
              <a:t>شده‌اند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:</a:t>
            </a:r>
          </a:p>
          <a:p>
            <a:pPr marL="285750" indent="-285750" algn="just" rtl="1">
              <a:buFont typeface="Wingdings" panose="05000000000000000000" pitchFamily="2" charset="2"/>
              <a:buChar char="v"/>
            </a:pPr>
            <a:r>
              <a:rPr lang="en-US" altLang="en-US" sz="1800" dirty="0">
                <a:latin typeface="Times New Roman" pitchFamily="18" charset="0"/>
                <a:cs typeface="B Nazanin" panose="00000400000000000000" pitchFamily="2" charset="-78"/>
              </a:rPr>
              <a:t>Multilayer Perceptron (MLP)</a:t>
            </a:r>
          </a:p>
          <a:p>
            <a:pPr marL="285750" indent="-285750" algn="just" rtl="1">
              <a:buFont typeface="Wingdings" panose="05000000000000000000" pitchFamily="2" charset="2"/>
              <a:buChar char="v"/>
            </a:pPr>
            <a:r>
              <a:rPr lang="en-US" altLang="en-US" sz="1800" dirty="0">
                <a:latin typeface="Times New Roman" pitchFamily="18" charset="0"/>
                <a:cs typeface="B Nazanin" panose="00000400000000000000" pitchFamily="2" charset="-78"/>
              </a:rPr>
              <a:t>Convolutional Neural Network (CNN)</a:t>
            </a:r>
            <a:endParaRPr lang="fa-IR" altLang="en-US" sz="2000" dirty="0">
              <a:latin typeface="Times New Roman" pitchFamily="18" charset="0"/>
              <a:cs typeface="B Nazanin" panose="00000400000000000000" pitchFamily="2" charset="-78"/>
            </a:endParaRPr>
          </a:p>
          <a:p>
            <a:pPr algn="just" rtl="1"/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تعداد </a:t>
            </a:r>
            <a:r>
              <a:rPr lang="fa-IR" altLang="en-US" sz="2000" dirty="0" err="1">
                <a:latin typeface="Times New Roman" pitchFamily="18" charset="0"/>
                <a:cs typeface="B Nazanin" panose="00000400000000000000" pitchFamily="2" charset="-78"/>
              </a:rPr>
              <a:t>لایه‌ها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 و </a:t>
            </a:r>
            <a:r>
              <a:rPr lang="fa-IR" altLang="en-US" sz="2000" dirty="0" err="1">
                <a:latin typeface="Times New Roman" pitchFamily="18" charset="0"/>
                <a:cs typeface="B Nazanin" panose="00000400000000000000" pitchFamily="2" charset="-78"/>
              </a:rPr>
              <a:t>نورون‌های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 مختلفی برای مدل </a:t>
            </a:r>
            <a:r>
              <a:rPr lang="en-US" altLang="en-US" sz="1800" dirty="0">
                <a:latin typeface="Times New Roman" pitchFamily="18" charset="0"/>
                <a:cs typeface="B Nazanin" panose="00000400000000000000" pitchFamily="2" charset="-78"/>
              </a:rPr>
              <a:t>MLP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 بررسی شد. در بهترین حالت، مدل مورد بررسی به دقت </a:t>
            </a:r>
            <a:r>
              <a:rPr lang="en-US" altLang="en-US" sz="1800" dirty="0">
                <a:latin typeface="Times New Roman" pitchFamily="18" charset="0"/>
                <a:cs typeface="B Nazanin" panose="00000400000000000000" pitchFamily="2" charset="-78"/>
              </a:rPr>
              <a:t>97.36%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 بر روی </a:t>
            </a:r>
            <a:r>
              <a:rPr lang="fa-IR" altLang="en-US" sz="2000" dirty="0" err="1">
                <a:latin typeface="Times New Roman" pitchFamily="18" charset="0"/>
                <a:cs typeface="B Nazanin" panose="00000400000000000000" pitchFamily="2" charset="-78"/>
              </a:rPr>
              <a:t>داده‌های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en-US" altLang="en-US" sz="1800" dirty="0">
                <a:latin typeface="Times New Roman" pitchFamily="18" charset="0"/>
                <a:cs typeface="B Nazanin" panose="00000400000000000000" pitchFamily="2" charset="-78"/>
              </a:rPr>
              <a:t>training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 رسید، در حالی که مشاهده شد بر روی </a:t>
            </a:r>
            <a:r>
              <a:rPr lang="fa-IR" altLang="en-US" sz="2000" dirty="0" err="1">
                <a:latin typeface="Times New Roman" pitchFamily="18" charset="0"/>
                <a:cs typeface="B Nazanin" panose="00000400000000000000" pitchFamily="2" charset="-78"/>
              </a:rPr>
              <a:t>داده‌های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en-US" altLang="en-US" sz="1800" dirty="0">
                <a:latin typeface="Times New Roman" pitchFamily="18" charset="0"/>
                <a:cs typeface="B Nazanin" panose="00000400000000000000" pitchFamily="2" charset="-78"/>
              </a:rPr>
              <a:t>test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 عملکرد خوبی ندارد، که </a:t>
            </a:r>
            <a:r>
              <a:rPr lang="fa-IR" altLang="en-US" sz="2000" dirty="0" err="1">
                <a:latin typeface="Times New Roman" pitchFamily="18" charset="0"/>
                <a:cs typeface="B Nazanin" panose="00000400000000000000" pitchFamily="2" charset="-78"/>
              </a:rPr>
              <a:t>می‌تواند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 نشانه </a:t>
            </a:r>
            <a:r>
              <a:rPr lang="en-US" altLang="en-US" sz="1800" dirty="0">
                <a:latin typeface="Times New Roman" pitchFamily="18" charset="0"/>
                <a:cs typeface="B Nazanin" panose="00000400000000000000" pitchFamily="2" charset="-78"/>
              </a:rPr>
              <a:t>overfitting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 باشد. </a:t>
            </a:r>
          </a:p>
          <a:p>
            <a:pPr algn="just" rtl="1"/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با توجه به </a:t>
            </a:r>
            <a:r>
              <a:rPr lang="fa-IR" altLang="en-US" sz="2000" dirty="0" err="1">
                <a:latin typeface="Times New Roman" pitchFamily="18" charset="0"/>
                <a:cs typeface="B Nazanin" panose="00000400000000000000" pitchFamily="2" charset="-78"/>
              </a:rPr>
              <a:t>تست‌ها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 و نوع کارکرد شبکه عصبی </a:t>
            </a:r>
            <a:r>
              <a:rPr lang="en-US" altLang="en-US" sz="1800" dirty="0">
                <a:latin typeface="Times New Roman" pitchFamily="18" charset="0"/>
                <a:cs typeface="B Nazanin" panose="00000400000000000000" pitchFamily="2" charset="-78"/>
              </a:rPr>
              <a:t>CNN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، این شبکه کاربرد، نتیجه و دقت بسیار بیشتری برای پردازش تصویر و تشخیص اعداد </a:t>
            </a:r>
            <a:r>
              <a:rPr lang="fa-IR" altLang="en-US" sz="2000" dirty="0" err="1">
                <a:latin typeface="Times New Roman" pitchFamily="18" charset="0"/>
                <a:cs typeface="B Nazanin" panose="00000400000000000000" pitchFamily="2" charset="-78"/>
              </a:rPr>
              <a:t>دست‌نوشت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en-US" altLang="en-US" sz="1800" dirty="0">
                <a:latin typeface="Times New Roman" pitchFamily="18" charset="0"/>
                <a:cs typeface="B Nazanin" panose="00000400000000000000" pitchFamily="2" charset="-78"/>
              </a:rPr>
              <a:t>MNIST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 داشتند و برای ادامه کار گزینه </a:t>
            </a:r>
            <a:r>
              <a:rPr lang="fa-IR" altLang="en-US" sz="2000" dirty="0" err="1">
                <a:latin typeface="Times New Roman" pitchFamily="18" charset="0"/>
                <a:cs typeface="B Nazanin" panose="00000400000000000000" pitchFamily="2" charset="-78"/>
              </a:rPr>
              <a:t>مناسب‌تری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 است.</a:t>
            </a:r>
          </a:p>
          <a:p>
            <a:pPr algn="just" rtl="1"/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برای این پروژه، از یک </a:t>
            </a:r>
            <a:r>
              <a:rPr lang="en-US" altLang="en-US" sz="1800" dirty="0">
                <a:latin typeface="Times New Roman" pitchFamily="18" charset="0"/>
                <a:cs typeface="B Nazanin" panose="00000400000000000000" pitchFamily="2" charset="-78"/>
              </a:rPr>
              <a:t>CNN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 که دو بار بر روی ورودی عملیات </a:t>
            </a:r>
            <a:r>
              <a:rPr lang="fa-IR" altLang="en-US" sz="2000" dirty="0" err="1">
                <a:latin typeface="Times New Roman" pitchFamily="18" charset="0"/>
                <a:cs typeface="B Nazanin" panose="00000400000000000000" pitchFamily="2" charset="-78"/>
              </a:rPr>
              <a:t>کانولوشن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 و </a:t>
            </a:r>
            <a:r>
              <a:rPr lang="en-US" altLang="en-US" sz="1800" dirty="0">
                <a:latin typeface="Times New Roman" pitchFamily="18" charset="0"/>
                <a:cs typeface="B Nazanin" panose="00000400000000000000" pitchFamily="2" charset="-78"/>
              </a:rPr>
              <a:t>max pooling</a:t>
            </a:r>
            <a:r>
              <a:rPr lang="fa-IR" altLang="en-US" sz="1800" dirty="0"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انجام </a:t>
            </a:r>
            <a:r>
              <a:rPr lang="fa-IR" altLang="en-US" sz="2000" dirty="0" err="1">
                <a:latin typeface="Times New Roman" pitchFamily="18" charset="0"/>
                <a:cs typeface="B Nazanin" panose="00000400000000000000" pitchFamily="2" charset="-78"/>
              </a:rPr>
              <a:t>می‌دهد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، و سپس یک </a:t>
            </a:r>
            <a:r>
              <a:rPr lang="fa-IR" altLang="en-US" sz="2000" dirty="0" err="1">
                <a:latin typeface="Times New Roman" pitchFamily="18" charset="0"/>
                <a:cs typeface="B Nazanin" panose="00000400000000000000" pitchFamily="2" charset="-78"/>
              </a:rPr>
              <a:t>لایه‌ی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en-US" altLang="en-US" sz="1800" dirty="0">
                <a:latin typeface="Times New Roman" pitchFamily="18" charset="0"/>
                <a:cs typeface="B Nazanin" panose="00000400000000000000" pitchFamily="2" charset="-78"/>
              </a:rPr>
              <a:t>dense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 و بعد </a:t>
            </a:r>
            <a:r>
              <a:rPr lang="en-US" altLang="en-US" sz="1800" dirty="0">
                <a:latin typeface="Times New Roman" pitchFamily="18" charset="0"/>
                <a:cs typeface="B Nazanin" panose="00000400000000000000" pitchFamily="2" charset="-78"/>
              </a:rPr>
              <a:t>SoftMax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 روی آن اعمال </a:t>
            </a:r>
            <a:r>
              <a:rPr lang="fa-IR" altLang="en-US" sz="2000" dirty="0" err="1">
                <a:latin typeface="Times New Roman" pitchFamily="18" charset="0"/>
                <a:cs typeface="B Nazanin" panose="00000400000000000000" pitchFamily="2" charset="-78"/>
              </a:rPr>
              <a:t>می‌کند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، استفاده شده است. این مدل پس از </a:t>
            </a:r>
            <a:r>
              <a:rPr lang="en-US" altLang="en-US" sz="1800" dirty="0">
                <a:latin typeface="Times New Roman" pitchFamily="18" charset="0"/>
                <a:cs typeface="B Nazanin" panose="00000400000000000000" pitchFamily="2" charset="-78"/>
              </a:rPr>
              <a:t>train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 شدن به دقت </a:t>
            </a:r>
            <a:r>
              <a:rPr lang="en-US" altLang="en-US" sz="1800" dirty="0">
                <a:latin typeface="Times New Roman" pitchFamily="18" charset="0"/>
                <a:cs typeface="B Nazanin" panose="00000400000000000000" pitchFamily="2" charset="-78"/>
              </a:rPr>
              <a:t>99.08%</a:t>
            </a:r>
            <a:r>
              <a:rPr lang="fa-IR" altLang="en-US" sz="1800" dirty="0"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بر روی </a:t>
            </a:r>
            <a:r>
              <a:rPr lang="fa-IR" altLang="en-US" sz="2000" dirty="0" err="1">
                <a:latin typeface="Times New Roman" pitchFamily="18" charset="0"/>
                <a:cs typeface="B Nazanin" panose="00000400000000000000" pitchFamily="2" charset="-78"/>
              </a:rPr>
              <a:t>داده‌ّای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en-US" altLang="en-US" sz="1800" dirty="0">
                <a:latin typeface="Times New Roman" pitchFamily="18" charset="0"/>
                <a:cs typeface="B Nazanin" panose="00000400000000000000" pitchFamily="2" charset="-78"/>
              </a:rPr>
              <a:t>training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 رسید، و در عمل نیز نتایج خیلی بهتری بر روی </a:t>
            </a:r>
            <a:r>
              <a:rPr lang="fa-IR" altLang="en-US" sz="2000" dirty="0" err="1">
                <a:latin typeface="Times New Roman" pitchFamily="18" charset="0"/>
                <a:cs typeface="B Nazanin" panose="00000400000000000000" pitchFamily="2" charset="-78"/>
              </a:rPr>
              <a:t>داده‌های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 واقعی از خود نشان داد.</a:t>
            </a:r>
          </a:p>
          <a:p>
            <a:pPr algn="just" rtl="1"/>
            <a:endParaRPr lang="en-US" altLang="en-US" sz="2000" dirty="0">
              <a:latin typeface="Times New Roman" pitchFamily="18" charset="0"/>
              <a:cs typeface="B Nazanin" panose="00000400000000000000" pitchFamily="2" charset="-78"/>
            </a:endParaRPr>
          </a:p>
        </p:txBody>
      </p:sp>
      <p:sp>
        <p:nvSpPr>
          <p:cNvPr id="48" name="Text Box 11"/>
          <p:cNvSpPr txBox="1">
            <a:spLocks noChangeArrowheads="1"/>
          </p:cNvSpPr>
          <p:nvPr/>
        </p:nvSpPr>
        <p:spPr bwMode="auto">
          <a:xfrm>
            <a:off x="2898383" y="18624266"/>
            <a:ext cx="5469087" cy="892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1250" tIns="30625" rIns="61250" bIns="30625">
            <a:spAutoFit/>
          </a:bodyPr>
          <a:lstStyle>
            <a:lvl1pPr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rtl="1" eaLnBrk="1" hangingPunct="1">
              <a:spcBef>
                <a:spcPct val="50000"/>
              </a:spcBef>
            </a:pPr>
            <a:r>
              <a:rPr lang="fa-IR" altLang="en-US" sz="5400" b="1" dirty="0">
                <a:cs typeface="B Titr" panose="00000700000000000000" pitchFamily="2" charset="-78"/>
              </a:rPr>
              <a:t>جمع بندی</a:t>
            </a:r>
            <a:endParaRPr lang="en-US" altLang="en-US" sz="5400" b="1" dirty="0">
              <a:cs typeface="B Titr" panose="00000700000000000000" pitchFamily="2" charset="-78"/>
            </a:endParaRPr>
          </a:p>
        </p:txBody>
      </p:sp>
      <p:sp>
        <p:nvSpPr>
          <p:cNvPr id="49" name="Text Box 40"/>
          <p:cNvSpPr txBox="1">
            <a:spLocks noChangeArrowheads="1"/>
          </p:cNvSpPr>
          <p:nvPr/>
        </p:nvSpPr>
        <p:spPr bwMode="auto">
          <a:xfrm>
            <a:off x="870166" y="19682521"/>
            <a:ext cx="9349661" cy="4888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0974" tIns="20486" rIns="40974" bIns="20486">
            <a:spAutoFit/>
          </a:bodyPr>
          <a:lstStyle>
            <a:lvl1pPr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rtl="1"/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در این پروژه به بررسی و مقایسه </a:t>
            </a:r>
            <a:r>
              <a:rPr lang="fa-IR" altLang="en-US" sz="2100" dirty="0" err="1">
                <a:latin typeface="Times New Roman" pitchFamily="18" charset="0"/>
                <a:cs typeface="B Nazanin" panose="00000400000000000000" pitchFamily="2" charset="-78"/>
              </a:rPr>
              <a:t>شبکه‌های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عصبی </a:t>
            </a:r>
            <a:r>
              <a:rPr lang="en-US" altLang="en-US" sz="1900" dirty="0">
                <a:latin typeface="Times New Roman" pitchFamily="18" charset="0"/>
                <a:cs typeface="B Nazanin" panose="00000400000000000000" pitchFamily="2" charset="-78"/>
              </a:rPr>
              <a:t>MLP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و </a:t>
            </a:r>
            <a:r>
              <a:rPr lang="en-US" altLang="en-US" sz="1900" dirty="0">
                <a:latin typeface="Times New Roman" pitchFamily="18" charset="0"/>
                <a:cs typeface="B Nazanin" panose="00000400000000000000" pitchFamily="2" charset="-78"/>
              </a:rPr>
              <a:t>CNN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در کاربرد تشخیص تصویر پرداختیم و </a:t>
            </a:r>
            <a:r>
              <a:rPr lang="fa-IR" altLang="en-US" sz="2100" dirty="0" err="1">
                <a:latin typeface="Times New Roman" pitchFamily="18" charset="0"/>
                <a:cs typeface="B Nazanin" panose="00000400000000000000" pitchFamily="2" charset="-78"/>
              </a:rPr>
              <a:t>ماژول‌ها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و </a:t>
            </a:r>
            <a:r>
              <a:rPr lang="fa-IR" altLang="en-US" sz="2100" dirty="0" err="1">
                <a:latin typeface="Times New Roman" pitchFamily="18" charset="0"/>
                <a:cs typeface="B Nazanin" panose="00000400000000000000" pitchFamily="2" charset="-78"/>
              </a:rPr>
              <a:t>لایه‌های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مختلف را از لحاظ </a:t>
            </a:r>
            <a:r>
              <a:rPr lang="fa-IR" altLang="en-US" sz="2100" dirty="0" err="1">
                <a:latin typeface="Times New Roman" pitchFamily="18" charset="0"/>
                <a:cs typeface="B Nazanin" panose="00000400000000000000" pitchFamily="2" charset="-78"/>
              </a:rPr>
              <a:t>نرم‌افزاری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و </a:t>
            </a:r>
            <a:r>
              <a:rPr lang="fa-IR" altLang="en-US" sz="2100" dirty="0" err="1">
                <a:latin typeface="Times New Roman" pitchFamily="18" charset="0"/>
                <a:cs typeface="B Nazanin" panose="00000400000000000000" pitchFamily="2" charset="-78"/>
              </a:rPr>
              <a:t>سخت‌افزاری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مقایسه کردیم.</a:t>
            </a:r>
          </a:p>
          <a:p>
            <a:pPr algn="just" rtl="1"/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از نکات مهمی که به آن پی بردیم این بود که چه </a:t>
            </a:r>
            <a:r>
              <a:rPr lang="fa-IR" altLang="en-US" sz="2100" dirty="0" err="1">
                <a:latin typeface="Times New Roman" pitchFamily="18" charset="0"/>
                <a:cs typeface="B Nazanin" panose="00000400000000000000" pitchFamily="2" charset="-78"/>
              </a:rPr>
              <a:t>لایه‌هایی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en-US" altLang="en-US" sz="1900" dirty="0">
                <a:latin typeface="Times New Roman" pitchFamily="18" charset="0"/>
                <a:cs typeface="B Nazanin" panose="00000400000000000000" pitchFamily="2" charset="-78"/>
              </a:rPr>
              <a:t>Bottleneck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طراحی ما بوده و بهتر است آن را به صورت </a:t>
            </a:r>
            <a:r>
              <a:rPr lang="fa-IR" altLang="en-US" sz="2100" dirty="0" err="1">
                <a:latin typeface="Times New Roman" pitchFamily="18" charset="0"/>
                <a:cs typeface="B Nazanin" panose="00000400000000000000" pitchFamily="2" charset="-78"/>
              </a:rPr>
              <a:t>سخت‌افزاری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fa-IR" altLang="en-US" sz="2100" dirty="0" err="1">
                <a:latin typeface="Times New Roman" pitchFamily="18" charset="0"/>
                <a:cs typeface="B Nazanin" panose="00000400000000000000" pitchFamily="2" charset="-78"/>
              </a:rPr>
              <a:t>پیاده‌سازی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کرد. از طرفی چه </a:t>
            </a:r>
            <a:r>
              <a:rPr lang="fa-IR" altLang="en-US" sz="2100" dirty="0" err="1">
                <a:latin typeface="Times New Roman" pitchFamily="18" charset="0"/>
                <a:cs typeface="B Nazanin" panose="00000400000000000000" pitchFamily="2" charset="-78"/>
              </a:rPr>
              <a:t>لایه‌ای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را </a:t>
            </a:r>
            <a:r>
              <a:rPr lang="fa-IR" altLang="en-US" sz="2100" dirty="0" err="1">
                <a:latin typeface="Times New Roman" pitchFamily="18" charset="0"/>
                <a:cs typeface="B Nazanin" panose="00000400000000000000" pitchFamily="2" charset="-78"/>
              </a:rPr>
              <a:t>می‌توان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به صورت </a:t>
            </a:r>
            <a:r>
              <a:rPr lang="fa-IR" altLang="en-US" sz="2100" dirty="0" err="1">
                <a:latin typeface="Times New Roman" pitchFamily="18" charset="0"/>
                <a:cs typeface="B Nazanin" panose="00000400000000000000" pitchFamily="2" charset="-78"/>
              </a:rPr>
              <a:t>نرم‌افزاری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fa-IR" altLang="en-US" sz="2100" dirty="0" err="1">
                <a:latin typeface="Times New Roman" pitchFamily="18" charset="0"/>
                <a:cs typeface="B Nazanin" panose="00000400000000000000" pitchFamily="2" charset="-78"/>
              </a:rPr>
              <a:t>پیاده‌سازی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کرد تا از پیچیدگی زیاد کاسته شود. به طور خاص در این پروژه با این معماری</a:t>
            </a:r>
            <a:r>
              <a:rPr lang="en-US" altLang="en-US" sz="1900" dirty="0">
                <a:latin typeface="Times New Roman" pitchFamily="18" charset="0"/>
                <a:cs typeface="B Nazanin" panose="00000400000000000000" pitchFamily="2" charset="-78"/>
              </a:rPr>
              <a:t>CNN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دیدیم که یکی از </a:t>
            </a:r>
            <a:r>
              <a:rPr lang="en-US" altLang="en-US" sz="1900" dirty="0">
                <a:latin typeface="Times New Roman" pitchFamily="18" charset="0"/>
                <a:cs typeface="B Nazanin" panose="00000400000000000000" pitchFamily="2" charset="-78"/>
              </a:rPr>
              <a:t>Bottleneck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های اصلی سیستم، هر دو لایه </a:t>
            </a:r>
            <a:r>
              <a:rPr lang="en-US" altLang="en-US" sz="1900" dirty="0">
                <a:latin typeface="Times New Roman" pitchFamily="18" charset="0"/>
                <a:cs typeface="B Nazanin" panose="00000400000000000000" pitchFamily="2" charset="-78"/>
              </a:rPr>
              <a:t>Convolution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بود و زمان بسیار زیادی را صرف محاسبات </a:t>
            </a:r>
            <a:r>
              <a:rPr lang="fa-IR" altLang="en-US" sz="2100" dirty="0" err="1">
                <a:latin typeface="Times New Roman" pitchFamily="18" charset="0"/>
                <a:cs typeface="B Nazanin" panose="00000400000000000000" pitchFamily="2" charset="-78"/>
              </a:rPr>
              <a:t>می‌کرد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؛ در </a:t>
            </a:r>
            <a:r>
              <a:rPr lang="fa-IR" altLang="en-US" sz="2100" dirty="0" err="1">
                <a:latin typeface="Times New Roman" pitchFamily="18" charset="0"/>
                <a:cs typeface="B Nazanin" panose="00000400000000000000" pitchFamily="2" charset="-78"/>
              </a:rPr>
              <a:t>طراحی‌های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en-US" altLang="en-US" sz="1900" dirty="0">
                <a:latin typeface="Times New Roman" pitchFamily="18" charset="0"/>
                <a:cs typeface="B Nazanin" panose="00000400000000000000" pitchFamily="2" charset="-78"/>
              </a:rPr>
              <a:t>Real Time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این موضوع خیلی بیشتر خود را نشان می دهد. یکی از تکنیک های مورد استفاده برای حل این مشکل طراحی و پیاده سازی سخت افزاری لایه </a:t>
            </a:r>
            <a:r>
              <a:rPr lang="fa-IR" altLang="en-US" sz="2100" dirty="0" err="1">
                <a:latin typeface="Times New Roman" pitchFamily="18" charset="0"/>
                <a:cs typeface="B Nazanin" panose="00000400000000000000" pitchFamily="2" charset="-78"/>
              </a:rPr>
              <a:t>زمانبر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و قرار دادن آن به صورت </a:t>
            </a:r>
            <a:r>
              <a:rPr lang="en-US" altLang="en-US" sz="1900" dirty="0">
                <a:latin typeface="Times New Roman" pitchFamily="18" charset="0"/>
                <a:cs typeface="B Nazanin" panose="00000400000000000000" pitchFamily="2" charset="-78"/>
              </a:rPr>
              <a:t>Accelerator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در کنار واحد </a:t>
            </a:r>
            <a:r>
              <a:rPr lang="en-US" altLang="en-US" sz="1900" dirty="0">
                <a:latin typeface="Times New Roman" pitchFamily="18" charset="0"/>
                <a:cs typeface="B Nazanin" panose="00000400000000000000" pitchFamily="2" charset="-78"/>
              </a:rPr>
              <a:t>CPU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می باشد.</a:t>
            </a:r>
          </a:p>
          <a:p>
            <a:pPr algn="just" rtl="1"/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در آینده </a:t>
            </a:r>
            <a:r>
              <a:rPr lang="fa-IR" altLang="en-US" sz="2100" dirty="0" err="1">
                <a:latin typeface="Times New Roman" pitchFamily="18" charset="0"/>
                <a:cs typeface="B Nazanin" panose="00000400000000000000" pitchFamily="2" charset="-78"/>
              </a:rPr>
              <a:t>می‌توان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علاوه بر قسمت </a:t>
            </a:r>
            <a:r>
              <a:rPr lang="en-US" altLang="en-US" sz="1900" dirty="0">
                <a:latin typeface="Times New Roman" pitchFamily="18" charset="0"/>
                <a:cs typeface="B Nazanin" panose="00000400000000000000" pitchFamily="2" charset="-78"/>
              </a:rPr>
              <a:t>Evaluation</a:t>
            </a:r>
            <a:r>
              <a:rPr lang="en-US" altLang="en-US" sz="2100" dirty="0">
                <a:latin typeface="Times New Roman" pitchFamily="18" charset="0"/>
                <a:cs typeface="B Nazanin" panose="00000400000000000000" pitchFamily="2" charset="-78"/>
              </a:rPr>
              <a:t>، 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قسمت </a:t>
            </a:r>
            <a:r>
              <a:rPr lang="en-US" altLang="en-US" sz="1900" dirty="0">
                <a:latin typeface="Times New Roman" pitchFamily="18" charset="0"/>
                <a:cs typeface="B Nazanin" panose="00000400000000000000" pitchFamily="2" charset="-78"/>
              </a:rPr>
              <a:t>train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کردن را نیز به صورت </a:t>
            </a:r>
            <a:r>
              <a:rPr lang="fa-IR" altLang="en-US" sz="2100" dirty="0" err="1">
                <a:latin typeface="Times New Roman" pitchFamily="18" charset="0"/>
                <a:cs typeface="B Nazanin" panose="00000400000000000000" pitchFamily="2" charset="-78"/>
              </a:rPr>
              <a:t>سخت‌افزاری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fa-IR" altLang="en-US" sz="2100" dirty="0" err="1">
                <a:latin typeface="Times New Roman" pitchFamily="18" charset="0"/>
                <a:cs typeface="B Nazanin" panose="00000400000000000000" pitchFamily="2" charset="-78"/>
              </a:rPr>
              <a:t>پیاده‌سازی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کرد؛ زیرا یک بخش عظیمی از زمان در </a:t>
            </a:r>
            <a:r>
              <a:rPr lang="en-US" altLang="en-US" sz="1900" dirty="0">
                <a:latin typeface="Times New Roman" pitchFamily="18" charset="0"/>
                <a:cs typeface="B Nazanin" panose="00000400000000000000" pitchFamily="2" charset="-78"/>
              </a:rPr>
              <a:t>train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کردن سپری </a:t>
            </a:r>
            <a:r>
              <a:rPr lang="fa-IR" altLang="en-US" sz="2100" dirty="0" err="1">
                <a:latin typeface="Times New Roman" pitchFamily="18" charset="0"/>
                <a:cs typeface="B Nazanin" panose="00000400000000000000" pitchFamily="2" charset="-78"/>
              </a:rPr>
              <a:t>می‌شود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و </a:t>
            </a:r>
            <a:r>
              <a:rPr lang="fa-IR" altLang="en-US" sz="2100" dirty="0" err="1">
                <a:latin typeface="Times New Roman" pitchFamily="18" charset="0"/>
                <a:cs typeface="B Nazanin" panose="00000400000000000000" pitchFamily="2" charset="-78"/>
              </a:rPr>
              <a:t>می‌توان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از این موضوع به خوبی استفاده کرد و زمان </a:t>
            </a:r>
            <a:r>
              <a:rPr lang="en-US" altLang="en-US" sz="1900" dirty="0">
                <a:latin typeface="Times New Roman" pitchFamily="18" charset="0"/>
                <a:cs typeface="B Nazanin" panose="00000400000000000000" pitchFamily="2" charset="-78"/>
              </a:rPr>
              <a:t>train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کردن را </a:t>
            </a:r>
            <a:r>
              <a:rPr lang="fa-IR" altLang="en-US" sz="2100" dirty="0" err="1">
                <a:latin typeface="Times New Roman" pitchFamily="18" charset="0"/>
                <a:cs typeface="B Nazanin" panose="00000400000000000000" pitchFamily="2" charset="-78"/>
              </a:rPr>
              <a:t>فوق‌العاده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کاهش داد. همچنین با استفاده از پارامتری بودن تمام </a:t>
            </a:r>
            <a:r>
              <a:rPr lang="fa-IR" altLang="en-US" sz="2100" dirty="0" err="1">
                <a:latin typeface="Times New Roman" pitchFamily="18" charset="0"/>
                <a:cs typeface="B Nazanin" panose="00000400000000000000" pitchFamily="2" charset="-78"/>
              </a:rPr>
              <a:t>طراحی‌های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انجام شده </a:t>
            </a:r>
            <a:r>
              <a:rPr lang="fa-IR" altLang="en-US" sz="2100" dirty="0" err="1">
                <a:latin typeface="Times New Roman" pitchFamily="18" charset="0"/>
                <a:cs typeface="B Nazanin" panose="00000400000000000000" pitchFamily="2" charset="-78"/>
              </a:rPr>
              <a:t>می‌توان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با تغییر دادن </a:t>
            </a:r>
            <a:r>
              <a:rPr lang="fa-IR" altLang="en-US" sz="2100" dirty="0" err="1">
                <a:latin typeface="Times New Roman" pitchFamily="18" charset="0"/>
                <a:cs typeface="B Nazanin" panose="00000400000000000000" pitchFamily="2" charset="-78"/>
              </a:rPr>
              <a:t>پارامتر‌ها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و کم و زیاد کردن </a:t>
            </a:r>
            <a:r>
              <a:rPr lang="fa-IR" altLang="en-US" sz="2100" dirty="0" err="1">
                <a:latin typeface="Times New Roman" pitchFamily="18" charset="0"/>
                <a:cs typeface="B Nazanin" panose="00000400000000000000" pitchFamily="2" charset="-78"/>
              </a:rPr>
              <a:t>لایه‌ها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و همچنین استفاده از </a:t>
            </a:r>
            <a:r>
              <a:rPr lang="fa-IR" altLang="en-US" sz="2100" dirty="0" err="1">
                <a:latin typeface="Times New Roman" pitchFamily="18" charset="0"/>
                <a:cs typeface="B Nazanin" panose="00000400000000000000" pitchFamily="2" charset="-78"/>
              </a:rPr>
              <a:t>شبکه‌ها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و </a:t>
            </a:r>
            <a:r>
              <a:rPr lang="fa-IR" altLang="en-US" sz="2100" dirty="0" err="1">
                <a:latin typeface="Times New Roman" pitchFamily="18" charset="0"/>
                <a:cs typeface="B Nazanin" panose="00000400000000000000" pitchFamily="2" charset="-78"/>
              </a:rPr>
              <a:t>معماری‌های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دیگر، زمان اجرا را برای </a:t>
            </a:r>
            <a:r>
              <a:rPr lang="fa-IR" altLang="en-US" sz="2100" dirty="0" err="1">
                <a:latin typeface="Times New Roman" pitchFamily="18" charset="0"/>
                <a:cs typeface="B Nazanin" panose="00000400000000000000" pitchFamily="2" charset="-78"/>
              </a:rPr>
              <a:t>حالت‌های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دیگر محاسبه کرد تا این اطلاعات دید خوبی برای طراحان داشته باشد.</a:t>
            </a:r>
          </a:p>
          <a:p>
            <a:pPr algn="r" rtl="1"/>
            <a:endParaRPr lang="fa-IR" altLang="en-US" sz="2100" dirty="0">
              <a:latin typeface="Times New Roman" pitchFamily="18" charset="0"/>
              <a:cs typeface="B Nazanin" panose="00000400000000000000" pitchFamily="2" charset="-78"/>
            </a:endParaRPr>
          </a:p>
        </p:txBody>
      </p:sp>
      <p:sp>
        <p:nvSpPr>
          <p:cNvPr id="50" name="Text Box 27"/>
          <p:cNvSpPr txBox="1">
            <a:spLocks noChangeArrowheads="1"/>
          </p:cNvSpPr>
          <p:nvPr/>
        </p:nvSpPr>
        <p:spPr bwMode="auto">
          <a:xfrm>
            <a:off x="520312" y="25092326"/>
            <a:ext cx="10067738" cy="892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1250" tIns="30625" rIns="61250" bIns="30625">
            <a:spAutoFit/>
          </a:bodyPr>
          <a:lstStyle>
            <a:lvl1pPr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rtl="1" eaLnBrk="1" hangingPunct="1">
              <a:spcBef>
                <a:spcPct val="50000"/>
              </a:spcBef>
            </a:pPr>
            <a:r>
              <a:rPr lang="fa-IR" altLang="en-US" sz="5400" dirty="0">
                <a:cs typeface="B Titr" panose="00000700000000000000" pitchFamily="2" charset="-78"/>
              </a:rPr>
              <a:t>مراجع</a:t>
            </a:r>
            <a:r>
              <a:rPr lang="en-US" altLang="en-US" sz="5400" dirty="0">
                <a:cs typeface="B Titr" panose="00000700000000000000" pitchFamily="2" charset="-78"/>
              </a:rPr>
              <a:t> </a:t>
            </a:r>
            <a:r>
              <a:rPr lang="fa-IR" altLang="en-US" sz="5400" dirty="0">
                <a:cs typeface="B Titr" panose="00000700000000000000" pitchFamily="2" charset="-78"/>
              </a:rPr>
              <a:t>اصلی</a:t>
            </a:r>
            <a:endParaRPr lang="en-US" altLang="en-US" sz="5400" dirty="0">
              <a:cs typeface="B Titr" panose="00000700000000000000" pitchFamily="2" charset="-78"/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auto">
          <a:xfrm>
            <a:off x="1171652" y="26295644"/>
            <a:ext cx="8922553" cy="3257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0974" tIns="20486" rIns="40974" bIns="20486">
            <a:spAutoFit/>
          </a:bodyPr>
          <a:lstStyle>
            <a:lvl1pPr marL="273050" indent="-27305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517525" indent="-27305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762000" indent="-27305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003300" indent="-27305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1247775" indent="-274638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1704975" indent="-274638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162175" indent="-274638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2619375" indent="-274638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076575" indent="-274638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algn="l">
              <a:lnSpc>
                <a:spcPct val="95000"/>
              </a:lnSpc>
              <a:buAutoNum type="arabicPeriod"/>
            </a:pPr>
            <a:r>
              <a:rPr lang="en-US" altLang="en-US" sz="2200" dirty="0">
                <a:latin typeface="Times New Roman" pitchFamily="18" charset="0"/>
                <a:cs typeface="B Nazanin" panose="00000400000000000000" pitchFamily="2" charset="-78"/>
                <a:hlinkClick r:id="rId7"/>
              </a:rPr>
              <a:t>http://www.pynq.io/</a:t>
            </a:r>
            <a:endParaRPr lang="en-US" altLang="en-US" sz="2200" dirty="0">
              <a:latin typeface="Times New Roman" pitchFamily="18" charset="0"/>
              <a:cs typeface="B Nazanin" panose="00000400000000000000" pitchFamily="2" charset="-78"/>
            </a:endParaRPr>
          </a:p>
          <a:p>
            <a:pPr marL="457200" indent="-457200" algn="l">
              <a:lnSpc>
                <a:spcPct val="95000"/>
              </a:lnSpc>
              <a:buAutoNum type="arabicPeriod"/>
            </a:pPr>
            <a:r>
              <a:rPr lang="en-US" altLang="en-US" sz="2200" dirty="0">
                <a:latin typeface="Times New Roman" pitchFamily="18" charset="0"/>
                <a:cs typeface="B Nazanin" panose="00000400000000000000" pitchFamily="2" charset="-78"/>
                <a:hlinkClick r:id="rId8"/>
              </a:rPr>
              <a:t>https://zynq.io/</a:t>
            </a:r>
            <a:endParaRPr lang="en-US" altLang="en-US" sz="2200" dirty="0">
              <a:latin typeface="Times New Roman" pitchFamily="18" charset="0"/>
              <a:cs typeface="B Nazanin" panose="00000400000000000000" pitchFamily="2" charset="-78"/>
            </a:endParaRPr>
          </a:p>
          <a:p>
            <a:pPr marL="457200" indent="-457200" algn="l">
              <a:lnSpc>
                <a:spcPct val="95000"/>
              </a:lnSpc>
              <a:buAutoNum type="arabicPeriod"/>
            </a:pPr>
            <a:r>
              <a:rPr lang="en-US" altLang="en-US" sz="2200" dirty="0">
                <a:latin typeface="Times New Roman" pitchFamily="18" charset="0"/>
                <a:cs typeface="B Nazanin" panose="00000400000000000000" pitchFamily="2" charset="-78"/>
                <a:hlinkClick r:id="rId9"/>
              </a:rPr>
              <a:t>https://www.xilinx.com/support/university/xup-boards/XUPPYNQ-Z2.html</a:t>
            </a:r>
            <a:endParaRPr lang="en-US" altLang="en-US" sz="2200" dirty="0">
              <a:latin typeface="Times New Roman" pitchFamily="18" charset="0"/>
              <a:cs typeface="B Nazanin" panose="00000400000000000000" pitchFamily="2" charset="-78"/>
            </a:endParaRPr>
          </a:p>
          <a:p>
            <a:pPr marL="457200" indent="-457200" algn="l">
              <a:lnSpc>
                <a:spcPct val="95000"/>
              </a:lnSpc>
              <a:buAutoNum type="arabicPeriod"/>
            </a:pPr>
            <a:r>
              <a:rPr lang="en-US" altLang="en-US" sz="2200" dirty="0">
                <a:latin typeface="Times New Roman" pitchFamily="18" charset="0"/>
                <a:cs typeface="B Nazanin" panose="00000400000000000000" pitchFamily="2" charset="-78"/>
                <a:hlinkClick r:id="rId10"/>
              </a:rPr>
              <a:t>https://pynq.readthedocs.io/en/v2.3/</a:t>
            </a:r>
            <a:endParaRPr lang="en-US" altLang="en-US" sz="2200" dirty="0">
              <a:latin typeface="Times New Roman" pitchFamily="18" charset="0"/>
              <a:cs typeface="B Nazanin" panose="00000400000000000000" pitchFamily="2" charset="-78"/>
            </a:endParaRPr>
          </a:p>
          <a:p>
            <a:pPr marL="457200" indent="-457200" algn="l">
              <a:lnSpc>
                <a:spcPct val="95000"/>
              </a:lnSpc>
              <a:buAutoNum type="arabicPeriod"/>
            </a:pPr>
            <a:r>
              <a:rPr lang="en-US" altLang="en-US" sz="2200" dirty="0">
                <a:latin typeface="Times New Roman" pitchFamily="18" charset="0"/>
                <a:cs typeface="B Nazanin" panose="00000400000000000000" pitchFamily="2" charset="-78"/>
                <a:hlinkClick r:id="rId11"/>
              </a:rPr>
              <a:t>https://github.com/alexforencich/verilog-axis</a:t>
            </a:r>
            <a:endParaRPr lang="en-US" altLang="en-US" sz="2200" dirty="0">
              <a:latin typeface="Times New Roman" pitchFamily="18" charset="0"/>
              <a:cs typeface="B Nazanin" panose="00000400000000000000" pitchFamily="2" charset="-78"/>
            </a:endParaRPr>
          </a:p>
          <a:p>
            <a:pPr marL="457200" indent="-457200" algn="l">
              <a:lnSpc>
                <a:spcPct val="95000"/>
              </a:lnSpc>
              <a:buAutoNum type="arabicPeriod"/>
            </a:pPr>
            <a:r>
              <a:rPr lang="en-US" altLang="en-US" sz="2200" dirty="0">
                <a:latin typeface="Times New Roman" pitchFamily="18" charset="0"/>
                <a:cs typeface="B Nazanin" panose="00000400000000000000" pitchFamily="2" charset="-78"/>
                <a:hlinkClick r:id="rId12"/>
              </a:rPr>
              <a:t>https://www.hackster.io/whitney-knitter/axi4-lite-interface-wrapper-for-custom-rtl-in-vivado-2021-2-8a7009</a:t>
            </a:r>
            <a:endParaRPr lang="en-US" altLang="en-US" sz="2200" dirty="0">
              <a:latin typeface="Times New Roman" pitchFamily="18" charset="0"/>
              <a:cs typeface="B Nazanin" panose="00000400000000000000" pitchFamily="2" charset="-78"/>
            </a:endParaRPr>
          </a:p>
          <a:p>
            <a:pPr marL="457200" indent="-457200" algn="l">
              <a:lnSpc>
                <a:spcPct val="95000"/>
              </a:lnSpc>
              <a:buAutoNum type="arabicPeriod"/>
            </a:pPr>
            <a:r>
              <a:rPr lang="en-US" altLang="en-US" sz="2200" dirty="0">
                <a:latin typeface="Times New Roman" pitchFamily="18" charset="0"/>
                <a:cs typeface="B Nazanin" panose="00000400000000000000" pitchFamily="2" charset="-78"/>
                <a:hlinkClick r:id="rId13"/>
              </a:rPr>
              <a:t>https://www.xilinx.com/video/software/axi4-stream-interfaces.html</a:t>
            </a:r>
            <a:endParaRPr lang="en-US" altLang="en-US" sz="2200" dirty="0">
              <a:latin typeface="Times New Roman" pitchFamily="18" charset="0"/>
              <a:cs typeface="B Nazanin" panose="00000400000000000000" pitchFamily="2" charset="-78"/>
            </a:endParaRPr>
          </a:p>
          <a:p>
            <a:pPr marL="0" indent="0" algn="l">
              <a:lnSpc>
                <a:spcPct val="95000"/>
              </a:lnSpc>
            </a:pPr>
            <a:endParaRPr lang="en-US" altLang="en-US" sz="2200" dirty="0">
              <a:latin typeface="Times New Roman" pitchFamily="18" charset="0"/>
              <a:cs typeface="B Nazanin" panose="00000400000000000000" pitchFamily="2" charset="-78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7FA8B65-8225-435D-AB93-D986E0F9E7A5}"/>
              </a:ext>
            </a:extLst>
          </p:cNvPr>
          <p:cNvGrpSpPr/>
          <p:nvPr/>
        </p:nvGrpSpPr>
        <p:grpSpPr>
          <a:xfrm>
            <a:off x="11342482" y="18520481"/>
            <a:ext cx="9167535" cy="3727150"/>
            <a:chOff x="11342482" y="22178082"/>
            <a:chExt cx="9167535" cy="372715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8D45197-DF80-A2D0-FA35-1854D24D4277}"/>
                </a:ext>
              </a:extLst>
            </p:cNvPr>
            <p:cNvSpPr txBox="1"/>
            <p:nvPr/>
          </p:nvSpPr>
          <p:spPr>
            <a:xfrm>
              <a:off x="11430901" y="22178082"/>
              <a:ext cx="907911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a-IR" altLang="en-US" sz="2000" b="1" dirty="0">
                  <a:latin typeface="Times New Roman" pitchFamily="18" charset="0"/>
                  <a:cs typeface="B Nazanin" panose="00000400000000000000" pitchFamily="2" charset="-78"/>
                </a:rPr>
                <a:t>طراحی بر روی سخت‌افزار</a:t>
              </a: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CADA5DE0-3324-9270-DF2E-12C97E29BB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42482" y="22628992"/>
              <a:ext cx="5014845" cy="3016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28EEF0D-EB89-3709-AAE6-DAE794864A67}"/>
                </a:ext>
              </a:extLst>
            </p:cNvPr>
            <p:cNvSpPr/>
            <p:nvPr/>
          </p:nvSpPr>
          <p:spPr bwMode="auto">
            <a:xfrm>
              <a:off x="20307299" y="22594753"/>
              <a:ext cx="114298" cy="3176087"/>
            </a:xfrm>
            <a:prstGeom prst="rect">
              <a:avLst/>
            </a:prstGeom>
            <a:solidFill>
              <a:srgbClr val="6C2B7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3497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6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 Box 36">
              <a:extLst>
                <a:ext uri="{FF2B5EF4-FFF2-40B4-BE49-F238E27FC236}">
                  <a16:creationId xmlns:a16="http://schemas.microsoft.com/office/drawing/2014/main" id="{CF50A09C-AA79-CEDF-3AA7-251D9EED0F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02203" y="25648416"/>
              <a:ext cx="3895401" cy="2568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 cmpd="thinThick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40974" tIns="20486" rIns="40974" bIns="20486">
              <a:spAutoFit/>
            </a:bodyPr>
            <a:lstStyle>
              <a:lvl1pPr defTabSz="488950" eaLnBrk="0" hangingPunct="0">
                <a:defRPr sz="6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488950" eaLnBrk="0" hangingPunct="0">
                <a:defRPr sz="69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488950" eaLnBrk="0" hangingPunct="0">
                <a:defRPr sz="69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488950" eaLnBrk="0" hangingPunct="0">
                <a:defRPr sz="69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488950" eaLnBrk="0" hangingPunct="0">
                <a:defRPr sz="69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defTabSz="488950" eaLnBrk="0" fontAlgn="base" hangingPunct="0">
                <a:spcBef>
                  <a:spcPct val="0"/>
                </a:spcBef>
                <a:spcAft>
                  <a:spcPct val="0"/>
                </a:spcAft>
                <a:defRPr sz="69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defTabSz="488950" eaLnBrk="0" fontAlgn="base" hangingPunct="0">
                <a:spcBef>
                  <a:spcPct val="0"/>
                </a:spcBef>
                <a:spcAft>
                  <a:spcPct val="0"/>
                </a:spcAft>
                <a:defRPr sz="69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defTabSz="488950" eaLnBrk="0" fontAlgn="base" hangingPunct="0">
                <a:spcBef>
                  <a:spcPct val="0"/>
                </a:spcBef>
                <a:spcAft>
                  <a:spcPct val="0"/>
                </a:spcAft>
                <a:defRPr sz="69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defTabSz="488950" eaLnBrk="0" fontAlgn="base" hangingPunct="0">
                <a:spcBef>
                  <a:spcPct val="0"/>
                </a:spcBef>
                <a:spcAft>
                  <a:spcPct val="0"/>
                </a:spcAft>
                <a:defRPr sz="69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rtl="1"/>
              <a:r>
                <a:rPr lang="fa-IR" altLang="en-US" sz="1400" dirty="0">
                  <a:latin typeface="Times New Roman" pitchFamily="18" charset="0"/>
                  <a:cs typeface="B Nazanin" panose="00000400000000000000" pitchFamily="2" charset="-78"/>
                </a:rPr>
                <a:t>شکل ۴: ساختار درونی برد </a:t>
              </a:r>
              <a:r>
                <a:rPr lang="en-US" altLang="en-US" sz="1400" dirty="0">
                  <a:latin typeface="Times New Roman" pitchFamily="18" charset="0"/>
                  <a:cs typeface="B Nazanin" panose="00000400000000000000" pitchFamily="2" charset="-78"/>
                </a:rPr>
                <a:t>PYNQ</a:t>
              </a:r>
              <a:endParaRPr lang="fa-IR" altLang="en-US" sz="1400" dirty="0">
                <a:latin typeface="Times New Roman" pitchFamily="18" charset="0"/>
                <a:cs typeface="B Nazanin" panose="00000400000000000000" pitchFamily="2" charset="-78"/>
              </a:endParaRPr>
            </a:p>
          </p:txBody>
        </p:sp>
        <p:sp>
          <p:nvSpPr>
            <p:cNvPr id="20" name="Text Box 36">
              <a:extLst>
                <a:ext uri="{FF2B5EF4-FFF2-40B4-BE49-F238E27FC236}">
                  <a16:creationId xmlns:a16="http://schemas.microsoft.com/office/drawing/2014/main" id="{BACF8915-23E0-28AB-D782-E662F15052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69048" y="22578192"/>
              <a:ext cx="3777291" cy="3088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 cmpd="thinThick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40974" tIns="20486" rIns="40974" bIns="20486">
              <a:spAutoFit/>
            </a:bodyPr>
            <a:lstStyle>
              <a:lvl1pPr defTabSz="488950" eaLnBrk="0" hangingPunct="0">
                <a:defRPr sz="6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488950" eaLnBrk="0" hangingPunct="0">
                <a:defRPr sz="69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488950" eaLnBrk="0" hangingPunct="0">
                <a:defRPr sz="69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488950" eaLnBrk="0" hangingPunct="0">
                <a:defRPr sz="69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488950" eaLnBrk="0" hangingPunct="0">
                <a:defRPr sz="69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defTabSz="488950" eaLnBrk="0" fontAlgn="base" hangingPunct="0">
                <a:spcBef>
                  <a:spcPct val="0"/>
                </a:spcBef>
                <a:spcAft>
                  <a:spcPct val="0"/>
                </a:spcAft>
                <a:defRPr sz="69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defTabSz="488950" eaLnBrk="0" fontAlgn="base" hangingPunct="0">
                <a:spcBef>
                  <a:spcPct val="0"/>
                </a:spcBef>
                <a:spcAft>
                  <a:spcPct val="0"/>
                </a:spcAft>
                <a:defRPr sz="69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defTabSz="488950" eaLnBrk="0" fontAlgn="base" hangingPunct="0">
                <a:spcBef>
                  <a:spcPct val="0"/>
                </a:spcBef>
                <a:spcAft>
                  <a:spcPct val="0"/>
                </a:spcAft>
                <a:defRPr sz="69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defTabSz="488950" eaLnBrk="0" fontAlgn="base" hangingPunct="0">
                <a:spcBef>
                  <a:spcPct val="0"/>
                </a:spcBef>
                <a:spcAft>
                  <a:spcPct val="0"/>
                </a:spcAft>
                <a:defRPr sz="69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just" rtl="1"/>
              <a:r>
                <a:rPr lang="fa-IR" altLang="en-US" sz="1800" dirty="0">
                  <a:latin typeface="Times New Roman" pitchFamily="18" charset="0"/>
                  <a:cs typeface="B Nazanin" panose="00000400000000000000" pitchFamily="2" charset="-78"/>
                </a:rPr>
                <a:t>برد </a:t>
              </a:r>
              <a:r>
                <a:rPr lang="en-US" altLang="en-US" sz="1600" dirty="0">
                  <a:latin typeface="Times New Roman" pitchFamily="18" charset="0"/>
                  <a:cs typeface="B Nazanin" panose="00000400000000000000" pitchFamily="2" charset="-78"/>
                </a:rPr>
                <a:t>PYNQ</a:t>
              </a:r>
              <a:r>
                <a:rPr lang="fa-IR" altLang="en-US" sz="1800" dirty="0">
                  <a:latin typeface="Times New Roman" pitchFamily="18" charset="0"/>
                  <a:cs typeface="B Nazanin" panose="00000400000000000000" pitchFamily="2" charset="-78"/>
                </a:rPr>
                <a:t>، که بر پایه‌ی چارچوب </a:t>
              </a:r>
              <a:r>
                <a:rPr lang="en-US" altLang="en-US" sz="1600" dirty="0">
                  <a:latin typeface="Times New Roman" pitchFamily="18" charset="0"/>
                  <a:cs typeface="B Nazanin" panose="00000400000000000000" pitchFamily="2" charset="-78"/>
                </a:rPr>
                <a:t>Xilinx ZYNQ</a:t>
              </a:r>
              <a:r>
                <a:rPr lang="fa-IR" altLang="en-US" sz="1600" dirty="0">
                  <a:latin typeface="Times New Roman" pitchFamily="18" charset="0"/>
                  <a:cs typeface="B Nazanin" panose="00000400000000000000" pitchFamily="2" charset="-78"/>
                </a:rPr>
                <a:t> </a:t>
              </a:r>
              <a:r>
                <a:rPr lang="fa-IR" altLang="en-US" sz="1800" dirty="0">
                  <a:latin typeface="Times New Roman" pitchFamily="18" charset="0"/>
                  <a:cs typeface="B Nazanin" panose="00000400000000000000" pitchFamily="2" charset="-78"/>
                </a:rPr>
                <a:t>ساخته شده است، از دو بخش اصلی تشکیل می‌شود:</a:t>
              </a:r>
            </a:p>
            <a:p>
              <a:pPr marL="285750" indent="-285750" algn="just" rtl="1">
                <a:buFont typeface="Arial" panose="020B0604020202020204" pitchFamily="34" charset="0"/>
                <a:buChar char="•"/>
              </a:pPr>
              <a:r>
                <a:rPr lang="en-US" altLang="en-US" sz="1600" dirty="0">
                  <a:latin typeface="Times New Roman" pitchFamily="18" charset="0"/>
                  <a:cs typeface="B Nazanin" panose="00000400000000000000" pitchFamily="2" charset="-78"/>
                </a:rPr>
                <a:t>Processing System</a:t>
              </a:r>
              <a:r>
                <a:rPr lang="fa-IR" altLang="en-US" sz="1600" dirty="0">
                  <a:latin typeface="Times New Roman" pitchFamily="18" charset="0"/>
                  <a:cs typeface="B Nazanin" panose="00000400000000000000" pitchFamily="2" charset="-78"/>
                </a:rPr>
                <a:t> </a:t>
              </a:r>
              <a:r>
                <a:rPr lang="fa-IR" altLang="en-US" sz="1800" dirty="0">
                  <a:latin typeface="Times New Roman" pitchFamily="18" charset="0"/>
                  <a:cs typeface="B Nazanin" panose="00000400000000000000" pitchFamily="2" charset="-78"/>
                </a:rPr>
                <a:t>یا </a:t>
              </a:r>
              <a:r>
                <a:rPr lang="en-US" altLang="en-US" sz="1600" dirty="0">
                  <a:latin typeface="Times New Roman" pitchFamily="18" charset="0"/>
                  <a:cs typeface="B Nazanin" panose="00000400000000000000" pitchFamily="2" charset="-78"/>
                </a:rPr>
                <a:t>PS</a:t>
              </a:r>
              <a:r>
                <a:rPr lang="fa-IR" altLang="en-US" sz="1800" dirty="0">
                  <a:latin typeface="Times New Roman" pitchFamily="18" charset="0"/>
                  <a:cs typeface="B Nazanin" panose="00000400000000000000" pitchFamily="2" charset="-78"/>
                </a:rPr>
                <a:t>، که شامل پردازنده‌ی </a:t>
              </a:r>
              <a:r>
                <a:rPr lang="en-US" altLang="en-US" sz="1600" dirty="0">
                  <a:latin typeface="Times New Roman" pitchFamily="18" charset="0"/>
                  <a:cs typeface="B Nazanin" panose="00000400000000000000" pitchFamily="2" charset="-78"/>
                </a:rPr>
                <a:t>ARM Cortex-A9</a:t>
              </a:r>
              <a:r>
                <a:rPr lang="fa-IR" altLang="en-US" sz="1600" dirty="0">
                  <a:latin typeface="Times New Roman" pitchFamily="18" charset="0"/>
                  <a:cs typeface="B Nazanin" panose="00000400000000000000" pitchFamily="2" charset="-78"/>
                </a:rPr>
                <a:t> </a:t>
              </a:r>
              <a:r>
                <a:rPr lang="fa-IR" altLang="en-US" sz="1800" dirty="0">
                  <a:latin typeface="Times New Roman" pitchFamily="18" charset="0"/>
                  <a:cs typeface="B Nazanin" panose="00000400000000000000" pitchFamily="2" charset="-78"/>
                </a:rPr>
                <a:t>دارای سیستم‌عامل </a:t>
              </a:r>
              <a:r>
                <a:rPr lang="en-US" altLang="en-US" sz="1600" dirty="0">
                  <a:latin typeface="Times New Roman" pitchFamily="18" charset="0"/>
                  <a:cs typeface="B Nazanin" panose="00000400000000000000" pitchFamily="2" charset="-78"/>
                </a:rPr>
                <a:t>Linux</a:t>
              </a:r>
              <a:r>
                <a:rPr lang="fa-IR" altLang="en-US" sz="1800" dirty="0">
                  <a:latin typeface="Times New Roman" pitchFamily="18" charset="0"/>
                  <a:cs typeface="B Nazanin" panose="00000400000000000000" pitchFamily="2" charset="-78"/>
                </a:rPr>
                <a:t> است و قابلیت اجرای برنامه‌های به زبان پایتون را دارد. این برنامه‌ها، بخش‌های سخت‌افزاری روی برد </a:t>
              </a:r>
              <a:r>
                <a:rPr lang="en-US" altLang="en-US" sz="1600" dirty="0">
                  <a:latin typeface="Times New Roman" pitchFamily="18" charset="0"/>
                  <a:cs typeface="B Nazanin" panose="00000400000000000000" pitchFamily="2" charset="-78"/>
                </a:rPr>
                <a:t>PYNQ</a:t>
              </a:r>
              <a:r>
                <a:rPr lang="fa-IR" altLang="en-US" sz="1800" dirty="0">
                  <a:latin typeface="Times New Roman" pitchFamily="18" charset="0"/>
                  <a:cs typeface="B Nazanin" panose="00000400000000000000" pitchFamily="2" charset="-78"/>
                </a:rPr>
                <a:t> را مدیریت می‌کنند.</a:t>
              </a:r>
            </a:p>
            <a:p>
              <a:pPr marL="285750" indent="-285750" algn="just" rtl="1">
                <a:buFont typeface="Arial" panose="020B0604020202020204" pitchFamily="34" charset="0"/>
                <a:buChar char="•"/>
              </a:pPr>
              <a:r>
                <a:rPr lang="en-US" altLang="en-US" sz="1600" dirty="0">
                  <a:latin typeface="Times New Roman" pitchFamily="18" charset="0"/>
                  <a:cs typeface="B Nazanin" panose="00000400000000000000" pitchFamily="2" charset="-78"/>
                </a:rPr>
                <a:t>Programmable Logic</a:t>
              </a:r>
              <a:r>
                <a:rPr lang="fa-IR" altLang="en-US" sz="1600" dirty="0">
                  <a:latin typeface="Times New Roman" pitchFamily="18" charset="0"/>
                  <a:cs typeface="B Nazanin" panose="00000400000000000000" pitchFamily="2" charset="-78"/>
                </a:rPr>
                <a:t> </a:t>
              </a:r>
              <a:r>
                <a:rPr lang="fa-IR" altLang="en-US" sz="1800" dirty="0">
                  <a:latin typeface="Times New Roman" pitchFamily="18" charset="0"/>
                  <a:cs typeface="B Nazanin" panose="00000400000000000000" pitchFamily="2" charset="-78"/>
                </a:rPr>
                <a:t>یا </a:t>
              </a:r>
              <a:r>
                <a:rPr lang="en-US" altLang="en-US" sz="1600" dirty="0">
                  <a:latin typeface="Times New Roman" pitchFamily="18" charset="0"/>
                  <a:cs typeface="B Nazanin" panose="00000400000000000000" pitchFamily="2" charset="-78"/>
                </a:rPr>
                <a:t>PL</a:t>
              </a:r>
              <a:r>
                <a:rPr lang="fa-IR" altLang="en-US" sz="1800" dirty="0">
                  <a:latin typeface="Times New Roman" pitchFamily="18" charset="0"/>
                  <a:cs typeface="B Nazanin" panose="00000400000000000000" pitchFamily="2" charset="-78"/>
                </a:rPr>
                <a:t>، که قابلیت برنامه‌ریزی به صورت سخت‌افزاری را دارد و مبتنی بر </a:t>
              </a:r>
              <a:r>
                <a:rPr lang="en-US" altLang="en-US" sz="1600" dirty="0">
                  <a:latin typeface="Times New Roman" pitchFamily="18" charset="0"/>
                  <a:cs typeface="B Nazanin" panose="00000400000000000000" pitchFamily="2" charset="-78"/>
                </a:rPr>
                <a:t>FPGA</a:t>
              </a:r>
              <a:r>
                <a:rPr lang="fa-IR" altLang="en-US" sz="1800" dirty="0">
                  <a:latin typeface="Times New Roman" pitchFamily="18" charset="0"/>
                  <a:cs typeface="B Nazanin" panose="00000400000000000000" pitchFamily="2" charset="-78"/>
                </a:rPr>
                <a:t> می‌باشد.</a:t>
              </a:r>
              <a:endParaRPr lang="fa-IR" altLang="en-US" sz="2000" dirty="0">
                <a:latin typeface="Times New Roman" pitchFamily="18" charset="0"/>
                <a:cs typeface="B Nazanin" panose="00000400000000000000" pitchFamily="2" charset="-78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525F961-8FF3-54D8-5037-619F30C8E1E2}"/>
              </a:ext>
            </a:extLst>
          </p:cNvPr>
          <p:cNvSpPr txBox="1"/>
          <p:nvPr/>
        </p:nvSpPr>
        <p:spPr>
          <a:xfrm>
            <a:off x="472262" y="12765927"/>
            <a:ext cx="10115788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1"/>
            <a:r>
              <a:rPr lang="fa-IR" altLang="en-US" sz="2400" dirty="0">
                <a:latin typeface="Times New Roman" pitchFamily="18" charset="0"/>
                <a:cs typeface="B Nazanin" panose="00000400000000000000" pitchFamily="2" charset="-78"/>
              </a:rPr>
              <a:t>جدول ۱- زمان‌بندی اجرای لایه‌های مختلف به صورت </a:t>
            </a:r>
            <a:r>
              <a:rPr lang="fa-IR" altLang="en-US" sz="2400" dirty="0" err="1">
                <a:latin typeface="Times New Roman" pitchFamily="18" charset="0"/>
                <a:cs typeface="B Nazanin" panose="00000400000000000000" pitchFamily="2" charset="-78"/>
              </a:rPr>
              <a:t>نرم‌افزاری</a:t>
            </a:r>
            <a:endParaRPr lang="en-US" altLang="en-US" sz="2400" dirty="0">
              <a:latin typeface="Times New Roman" pitchFamily="18" charset="0"/>
              <a:cs typeface="B Nazanin" panose="00000400000000000000" pitchFamily="2" charset="-78"/>
            </a:endParaRPr>
          </a:p>
          <a:p>
            <a:pPr rtl="1"/>
            <a:endParaRPr lang="fa-IR" altLang="en-US" sz="2800" dirty="0">
              <a:latin typeface="Times New Roman" pitchFamily="18" charset="0"/>
              <a:cs typeface="B Nazanin" panose="00000400000000000000" pitchFamily="2" charset="-78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7ED5D8A-2110-436B-8519-FAC6C198AF52}"/>
              </a:ext>
            </a:extLst>
          </p:cNvPr>
          <p:cNvGrpSpPr/>
          <p:nvPr/>
        </p:nvGrpSpPr>
        <p:grpSpPr>
          <a:xfrm>
            <a:off x="11363626" y="24986468"/>
            <a:ext cx="9079116" cy="4164094"/>
            <a:chOff x="11363626" y="22845153"/>
            <a:chExt cx="9079116" cy="4164094"/>
          </a:xfrm>
        </p:grpSpPr>
        <p:sp>
          <p:nvSpPr>
            <p:cNvPr id="53" name="Text Box 36">
              <a:extLst>
                <a:ext uri="{FF2B5EF4-FFF2-40B4-BE49-F238E27FC236}">
                  <a16:creationId xmlns:a16="http://schemas.microsoft.com/office/drawing/2014/main" id="{995920B0-46FA-4E42-9600-65B010384E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06961" y="26752431"/>
              <a:ext cx="6581286" cy="2568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 cmpd="thinThick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40974" tIns="20486" rIns="40974" bIns="20486">
              <a:spAutoFit/>
            </a:bodyPr>
            <a:lstStyle>
              <a:lvl1pPr defTabSz="488950" eaLnBrk="0" hangingPunct="0">
                <a:defRPr sz="6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488950" eaLnBrk="0" hangingPunct="0">
                <a:defRPr sz="69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488950" eaLnBrk="0" hangingPunct="0">
                <a:defRPr sz="69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488950" eaLnBrk="0" hangingPunct="0">
                <a:defRPr sz="69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488950" eaLnBrk="0" hangingPunct="0">
                <a:defRPr sz="69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defTabSz="488950" eaLnBrk="0" fontAlgn="base" hangingPunct="0">
                <a:spcBef>
                  <a:spcPct val="0"/>
                </a:spcBef>
                <a:spcAft>
                  <a:spcPct val="0"/>
                </a:spcAft>
                <a:defRPr sz="69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defTabSz="488950" eaLnBrk="0" fontAlgn="base" hangingPunct="0">
                <a:spcBef>
                  <a:spcPct val="0"/>
                </a:spcBef>
                <a:spcAft>
                  <a:spcPct val="0"/>
                </a:spcAft>
                <a:defRPr sz="69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defTabSz="488950" eaLnBrk="0" fontAlgn="base" hangingPunct="0">
                <a:spcBef>
                  <a:spcPct val="0"/>
                </a:spcBef>
                <a:spcAft>
                  <a:spcPct val="0"/>
                </a:spcAft>
                <a:defRPr sz="69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defTabSz="488950" eaLnBrk="0" fontAlgn="base" hangingPunct="0">
                <a:spcBef>
                  <a:spcPct val="0"/>
                </a:spcBef>
                <a:spcAft>
                  <a:spcPct val="0"/>
                </a:spcAft>
                <a:defRPr sz="69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rtl="1"/>
              <a:r>
                <a:rPr lang="fa-IR" altLang="en-US" sz="1400" dirty="0">
                  <a:latin typeface="Times New Roman" pitchFamily="18" charset="0"/>
                  <a:cs typeface="B Nazanin" panose="00000400000000000000" pitchFamily="2" charset="-78"/>
                </a:rPr>
                <a:t>شکل ۵: شکل کلی </a:t>
              </a:r>
              <a:r>
                <a:rPr lang="fa-IR" altLang="en-US" sz="1400" dirty="0" err="1">
                  <a:latin typeface="Times New Roman" pitchFamily="18" charset="0"/>
                  <a:cs typeface="B Nazanin" panose="00000400000000000000" pitchFamily="2" charset="-78"/>
                </a:rPr>
                <a:t>پیاده‌سازی</a:t>
              </a:r>
              <a:r>
                <a:rPr lang="fa-IR" altLang="en-US" sz="1400" dirty="0">
                  <a:latin typeface="Times New Roman" pitchFamily="18" charset="0"/>
                  <a:cs typeface="B Nazanin" panose="00000400000000000000" pitchFamily="2" charset="-78"/>
                </a:rPr>
                <a:t> </a:t>
              </a:r>
              <a:r>
                <a:rPr lang="fa-IR" altLang="en-US" sz="1400" dirty="0" err="1">
                  <a:latin typeface="Times New Roman" pitchFamily="18" charset="0"/>
                  <a:cs typeface="B Nazanin" panose="00000400000000000000" pitchFamily="2" charset="-78"/>
                </a:rPr>
                <a:t>سخت‌افزاری</a:t>
              </a:r>
              <a:r>
                <a:rPr lang="fa-IR" altLang="en-US" sz="1400" dirty="0">
                  <a:latin typeface="Times New Roman" pitchFamily="18" charset="0"/>
                  <a:cs typeface="B Nazanin" panose="00000400000000000000" pitchFamily="2" charset="-78"/>
                </a:rPr>
                <a:t> شبکه عصبی </a:t>
              </a:r>
              <a:r>
                <a:rPr lang="en-US" altLang="en-US" sz="1200" dirty="0">
                  <a:latin typeface="Times New Roman" pitchFamily="18" charset="0"/>
                  <a:cs typeface="B Nazanin" panose="00000400000000000000" pitchFamily="2" charset="-78"/>
                </a:rPr>
                <a:t>CNN</a:t>
              </a:r>
              <a:r>
                <a:rPr lang="fa-IR" altLang="en-US" sz="1400" dirty="0">
                  <a:latin typeface="Times New Roman" pitchFamily="18" charset="0"/>
                  <a:cs typeface="B Nazanin" panose="00000400000000000000" pitchFamily="2" charset="-78"/>
                </a:rPr>
                <a:t> به صورت ترکیبی از کنترل </a:t>
              </a:r>
              <a:r>
                <a:rPr lang="en-US" altLang="en-US" sz="1200" dirty="0">
                  <a:latin typeface="Times New Roman" pitchFamily="18" charset="0"/>
                  <a:cs typeface="B Nazanin" panose="00000400000000000000" pitchFamily="2" charset="-78"/>
                </a:rPr>
                <a:t>PS</a:t>
              </a:r>
              <a:r>
                <a:rPr lang="fa-IR" altLang="en-US" sz="1400" dirty="0">
                  <a:latin typeface="Times New Roman" pitchFamily="18" charset="0"/>
                  <a:cs typeface="B Nazanin" panose="00000400000000000000" pitchFamily="2" charset="-78"/>
                </a:rPr>
                <a:t> و اجرای </a:t>
              </a:r>
              <a:r>
                <a:rPr lang="en-US" altLang="en-US" sz="1200" dirty="0">
                  <a:latin typeface="Times New Roman" pitchFamily="18" charset="0"/>
                  <a:cs typeface="B Nazanin" panose="00000400000000000000" pitchFamily="2" charset="-78"/>
                </a:rPr>
                <a:t>PL</a:t>
              </a:r>
              <a:endParaRPr lang="fa-IR" altLang="en-US" sz="1400" dirty="0">
                <a:latin typeface="Times New Roman" pitchFamily="18" charset="0"/>
                <a:cs typeface="B Nazanin" panose="00000400000000000000" pitchFamily="2" charset="-78"/>
              </a:endParaRP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56306938-83A7-41FD-9182-607CC84EC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1363626" y="22845153"/>
              <a:ext cx="9079116" cy="3756698"/>
            </a:xfrm>
            <a:prstGeom prst="rect">
              <a:avLst/>
            </a:prstGeom>
          </p:spPr>
        </p:pic>
      </p:grpSp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B90F8A45-64D5-4E47-AEBE-13CC573EB2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900284"/>
              </p:ext>
            </p:extLst>
          </p:nvPr>
        </p:nvGraphicFramePr>
        <p:xfrm>
          <a:off x="831930" y="13352993"/>
          <a:ext cx="9422622" cy="4483593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969413">
                  <a:extLst>
                    <a:ext uri="{9D8B030D-6E8A-4147-A177-3AD203B41FA5}">
                      <a16:colId xmlns:a16="http://schemas.microsoft.com/office/drawing/2014/main" val="1615027046"/>
                    </a:ext>
                  </a:extLst>
                </a:gridCol>
                <a:gridCol w="1290305">
                  <a:extLst>
                    <a:ext uri="{9D8B030D-6E8A-4147-A177-3AD203B41FA5}">
                      <a16:colId xmlns:a16="http://schemas.microsoft.com/office/drawing/2014/main" val="2244287656"/>
                    </a:ext>
                  </a:extLst>
                </a:gridCol>
                <a:gridCol w="2241056">
                  <a:extLst>
                    <a:ext uri="{9D8B030D-6E8A-4147-A177-3AD203B41FA5}">
                      <a16:colId xmlns:a16="http://schemas.microsoft.com/office/drawing/2014/main" val="2651612645"/>
                    </a:ext>
                  </a:extLst>
                </a:gridCol>
                <a:gridCol w="1494037">
                  <a:extLst>
                    <a:ext uri="{9D8B030D-6E8A-4147-A177-3AD203B41FA5}">
                      <a16:colId xmlns:a16="http://schemas.microsoft.com/office/drawing/2014/main" val="3358253671"/>
                    </a:ext>
                  </a:extLst>
                </a:gridCol>
                <a:gridCol w="1290305">
                  <a:extLst>
                    <a:ext uri="{9D8B030D-6E8A-4147-A177-3AD203B41FA5}">
                      <a16:colId xmlns:a16="http://schemas.microsoft.com/office/drawing/2014/main" val="3098883803"/>
                    </a:ext>
                  </a:extLst>
                </a:gridCol>
                <a:gridCol w="1137506">
                  <a:extLst>
                    <a:ext uri="{9D8B030D-6E8A-4147-A177-3AD203B41FA5}">
                      <a16:colId xmlns:a16="http://schemas.microsoft.com/office/drawing/2014/main" val="963470198"/>
                    </a:ext>
                  </a:extLst>
                </a:gridCol>
              </a:tblGrid>
              <a:tr h="42642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</a:rPr>
                        <a:t>Layer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>
                    <a:solidFill>
                      <a:srgbClr val="6C2B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</a:rPr>
                        <a:t>Name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>
                    <a:solidFill>
                      <a:srgbClr val="6C2B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</a:rPr>
                        <a:t>Dimension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>
                    <a:solidFill>
                      <a:srgbClr val="6C2B7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</a:rPr>
                        <a:t>PC Time (</a:t>
                      </a:r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</a:rPr>
                        <a:t>ms</a:t>
                      </a:r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</a:rPr>
                        <a:t>)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>
                    <a:solidFill>
                      <a:srgbClr val="6C2B7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</a:rPr>
                        <a:t>PS Time (</a:t>
                      </a:r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</a:rPr>
                        <a:t>ms</a:t>
                      </a:r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</a:rPr>
                        <a:t>)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>
                    <a:solidFill>
                      <a:srgbClr val="6C2B7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</a:rPr>
                        <a:t>Time (</a:t>
                      </a:r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</a:rPr>
                        <a:t>ms</a:t>
                      </a:r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</a:rPr>
                        <a:t>)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>
                    <a:solidFill>
                      <a:srgbClr val="6C2B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402075"/>
                  </a:ext>
                </a:extLst>
              </a:tr>
              <a:tr h="4507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Lexend" pitchFamily="2" charset="0"/>
                        </a:rPr>
                        <a:t>Layer #0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Lexend" pitchFamily="2" charset="0"/>
                        </a:rPr>
                        <a:t>Convolution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Lexend" pitchFamily="2" charset="0"/>
                        </a:rPr>
                        <a:t>in: 784, out: 194688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Lexend" pitchFamily="2" charset="0"/>
                        </a:rPr>
                        <a:t>396.3614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Lexend" pitchFamily="2" charset="0"/>
                        </a:rPr>
                        <a:t>14,135.5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Lexend" pitchFamily="2" charset="0"/>
                        </a:rPr>
                        <a:t>1.95472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53118450"/>
                  </a:ext>
                </a:extLst>
              </a:tr>
              <a:tr h="4507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Lexend" pitchFamily="2" charset="0"/>
                        </a:rPr>
                        <a:t>Layer #0 activation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  <a:latin typeface="Lexend" pitchFamily="2" charset="0"/>
                        </a:rPr>
                        <a:t>ReLU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Lexend" pitchFamily="2" charset="0"/>
                        </a:rPr>
                        <a:t>in: 21632, out: 21632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Lexend" pitchFamily="2" charset="0"/>
                        </a:rPr>
                        <a:t>7.0078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Lexend" pitchFamily="2" charset="0"/>
                        </a:rPr>
                        <a:t>169.7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Lexend" pitchFamily="2" charset="0"/>
                        </a:rPr>
                        <a:t>0.43264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73828445"/>
                  </a:ext>
                </a:extLst>
              </a:tr>
              <a:tr h="4507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Lexend" pitchFamily="2" charset="0"/>
                        </a:rPr>
                        <a:t>Layer #1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  <a:latin typeface="Lexend" pitchFamily="2" charset="0"/>
                        </a:rPr>
                        <a:t>MaxPooling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Lexend" pitchFamily="2" charset="0"/>
                        </a:rPr>
                        <a:t>in: 21632, out: 21632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Lexend" pitchFamily="2" charset="0"/>
                        </a:rPr>
                        <a:t>6.0443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Lexend" pitchFamily="2" charset="0"/>
                        </a:rPr>
                        <a:t>164.6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Lexend" pitchFamily="2" charset="0"/>
                        </a:rPr>
                        <a:t>0.43264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64079427"/>
                  </a:ext>
                </a:extLst>
              </a:tr>
              <a:tr h="4507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Lexend" pitchFamily="2" charset="0"/>
                        </a:rPr>
                        <a:t>Layer #2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Lexend" pitchFamily="2" charset="0"/>
                        </a:rPr>
                        <a:t>Convolution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Lexend" pitchFamily="2" charset="0"/>
                        </a:rPr>
                        <a:t>in: 5408, out: 2230272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Lexend" pitchFamily="2" charset="0"/>
                        </a:rPr>
                        <a:t>1,520.4479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Lexend" pitchFamily="2" charset="0"/>
                        </a:rPr>
                        <a:t>36,425.4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Lexend" pitchFamily="2" charset="0"/>
                        </a:rPr>
                        <a:t>22.3568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35105871"/>
                  </a:ext>
                </a:extLst>
              </a:tr>
              <a:tr h="4507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Lexend" pitchFamily="2" charset="0"/>
                        </a:rPr>
                        <a:t>Layer #2 activation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Lexend" pitchFamily="2" charset="0"/>
                        </a:rPr>
                        <a:t>ReLU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Lexend" pitchFamily="2" charset="0"/>
                        </a:rPr>
                        <a:t>in: 7744, out: 7744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Lexend" pitchFamily="2" charset="0"/>
                        </a:rPr>
                        <a:t>2.9997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Lexend" pitchFamily="2" charset="0"/>
                        </a:rPr>
                        <a:t>84.2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Lexend" pitchFamily="2" charset="0"/>
                        </a:rPr>
                        <a:t>0.15488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09772147"/>
                  </a:ext>
                </a:extLst>
              </a:tr>
              <a:tr h="4507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Lexend" pitchFamily="2" charset="0"/>
                        </a:rPr>
                        <a:t>Layer #3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Lexend" pitchFamily="2" charset="0"/>
                        </a:rPr>
                        <a:t>MaxPooling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Lexend" pitchFamily="2" charset="0"/>
                        </a:rPr>
                        <a:t>in: 7744, out: 6400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Lexend" pitchFamily="2" charset="0"/>
                        </a:rPr>
                        <a:t>2.9995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Lexend" pitchFamily="2" charset="0"/>
                        </a:rPr>
                        <a:t>59.5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Lexend" pitchFamily="2" charset="0"/>
                        </a:rPr>
                        <a:t>0.14144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57946613"/>
                  </a:ext>
                </a:extLst>
              </a:tr>
              <a:tr h="4507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Lexend" pitchFamily="2" charset="0"/>
                        </a:rPr>
                        <a:t>Layer #4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Lexend" pitchFamily="2" charset="0"/>
                        </a:rPr>
                        <a:t>Flatten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Lexend" pitchFamily="2" charset="0"/>
                        </a:rPr>
                        <a:t>in: 1600, out: 1600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Lexend" pitchFamily="2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Lexend" pitchFamily="2" charset="0"/>
                        </a:rPr>
                        <a:t>1.1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Lexend" pitchFamily="2" charset="0"/>
                        </a:rPr>
                        <a:t>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58181899"/>
                  </a:ext>
                </a:extLst>
              </a:tr>
              <a:tr h="4507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Lexend" pitchFamily="2" charset="0"/>
                        </a:rPr>
                        <a:t>Layer #5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Lexend" pitchFamily="2" charset="0"/>
                        </a:rPr>
                        <a:t>Dense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Lexend" pitchFamily="2" charset="0"/>
                        </a:rPr>
                        <a:t>in: 1600, out: 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Lexend" pitchFamily="2" charset="0"/>
                        </a:rPr>
                        <a:t>5.0367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Lexend" pitchFamily="2" charset="0"/>
                        </a:rPr>
                        <a:t>88.8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Lexend" pitchFamily="2" charset="0"/>
                        </a:rPr>
                        <a:t>0.176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63762435"/>
                  </a:ext>
                </a:extLst>
              </a:tr>
              <a:tr h="4507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Lexend" pitchFamily="2" charset="0"/>
                        </a:rPr>
                        <a:t>Layer #5 activation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Lexend" pitchFamily="2" charset="0"/>
                        </a:rPr>
                        <a:t>Softmax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Lexend" pitchFamily="2" charset="0"/>
                        </a:rPr>
                        <a:t>in: 10: out: 10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Lexend" pitchFamily="2" charset="0"/>
                        </a:rPr>
                        <a:t>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Lexend" pitchFamily="2" charset="0"/>
                        </a:rPr>
                        <a:t>0.1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Lexend" pitchFamily="2" charset="0"/>
                        </a:rPr>
                        <a:t>0.005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54761215"/>
                  </a:ext>
                </a:extLst>
              </a:tr>
            </a:tbl>
          </a:graphicData>
        </a:graphic>
      </p:graphicFrame>
      <p:sp>
        <p:nvSpPr>
          <p:cNvPr id="62" name="Text Box 36">
            <a:extLst>
              <a:ext uri="{FF2B5EF4-FFF2-40B4-BE49-F238E27FC236}">
                <a16:creationId xmlns:a16="http://schemas.microsoft.com/office/drawing/2014/main" id="{56414B4D-521E-4F24-8194-AF27F266C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40617" y="22361701"/>
            <a:ext cx="9079115" cy="2503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0974" tIns="20486" rIns="40974" bIns="20486">
            <a:spAutoFit/>
          </a:bodyPr>
          <a:lstStyle>
            <a:lvl1pPr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rtl="1"/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به طور کلی برای انجام محاسبات </a:t>
            </a:r>
            <a:r>
              <a:rPr lang="fa-IR" altLang="en-US" sz="2000" dirty="0" err="1">
                <a:latin typeface="Times New Roman" pitchFamily="18" charset="0"/>
                <a:cs typeface="B Nazanin" panose="00000400000000000000" pitchFamily="2" charset="-78"/>
              </a:rPr>
              <a:t>سخت‌افزاری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 از </a:t>
            </a:r>
            <a:r>
              <a:rPr lang="fa-IR" altLang="en-US" sz="2000" dirty="0" err="1">
                <a:latin typeface="Times New Roman" pitchFamily="18" charset="0"/>
                <a:cs typeface="B Nazanin" panose="00000400000000000000" pitchFamily="2" charset="-78"/>
              </a:rPr>
              <a:t>قابلیت‌های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 مدرن برد </a:t>
            </a:r>
            <a:r>
              <a:rPr lang="en-US" altLang="en-US" sz="1800" dirty="0">
                <a:latin typeface="Times New Roman" pitchFamily="18" charset="0"/>
                <a:cs typeface="B Nazanin" panose="00000400000000000000" pitchFamily="2" charset="-78"/>
              </a:rPr>
              <a:t>PYNQ-Z2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 استفاده </a:t>
            </a:r>
            <a:r>
              <a:rPr lang="fa-IR" altLang="en-US" sz="2000" dirty="0" err="1">
                <a:latin typeface="Times New Roman" pitchFamily="18" charset="0"/>
                <a:cs typeface="B Nazanin" panose="00000400000000000000" pitchFamily="2" charset="-78"/>
              </a:rPr>
              <a:t>می‌کنیم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. با استفاده از </a:t>
            </a:r>
            <a:r>
              <a:rPr lang="en-US" altLang="en-US" sz="1800" dirty="0">
                <a:latin typeface="Times New Roman" pitchFamily="18" charset="0"/>
                <a:cs typeface="B Nazanin" panose="00000400000000000000" pitchFamily="2" charset="-78"/>
              </a:rPr>
              <a:t>PS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 هم </a:t>
            </a:r>
            <a:r>
              <a:rPr lang="fa-IR" altLang="en-US" sz="2000" dirty="0" err="1">
                <a:latin typeface="Times New Roman" pitchFamily="18" charset="0"/>
                <a:cs typeface="B Nazanin" panose="00000400000000000000" pitchFamily="2" charset="-78"/>
              </a:rPr>
              <a:t>می‌توان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 محاسبات را انجام داد و هم </a:t>
            </a:r>
            <a:r>
              <a:rPr lang="fa-IR" altLang="en-US" sz="2000" dirty="0" err="1">
                <a:latin typeface="Times New Roman" pitchFamily="18" charset="0"/>
                <a:cs typeface="B Nazanin" panose="00000400000000000000" pitchFamily="2" charset="-78"/>
              </a:rPr>
              <a:t>می‌توان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 به صورت کنترلی از آن استفاده کرد و </a:t>
            </a:r>
            <a:r>
              <a:rPr lang="fa-IR" altLang="en-US" sz="2000" dirty="0" err="1">
                <a:latin typeface="Times New Roman" pitchFamily="18" charset="0"/>
                <a:cs typeface="B Nazanin" panose="00000400000000000000" pitchFamily="2" charset="-78"/>
              </a:rPr>
              <a:t>لایه‌ای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 که میخواهیم روی آن </a:t>
            </a:r>
            <a:r>
              <a:rPr lang="fa-IR" altLang="en-US" sz="2000" dirty="0" err="1">
                <a:latin typeface="Times New Roman" pitchFamily="18" charset="0"/>
                <a:cs typeface="B Nazanin" panose="00000400000000000000" pitchFamily="2" charset="-78"/>
              </a:rPr>
              <a:t>شتاب‌دهی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 را انجام دهیم، انتخاب کنیم. به صورت کلی </a:t>
            </a:r>
            <a:r>
              <a:rPr lang="fa-IR" altLang="en-US" sz="2000" dirty="0" err="1">
                <a:latin typeface="Times New Roman" pitchFamily="18" charset="0"/>
                <a:cs typeface="B Nazanin" panose="00000400000000000000" pitchFamily="2" charset="-78"/>
              </a:rPr>
              <a:t>داده‌ها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 از طریق </a:t>
            </a:r>
            <a:r>
              <a:rPr lang="en-US" altLang="en-US" sz="1800" dirty="0">
                <a:latin typeface="Times New Roman" pitchFamily="18" charset="0"/>
                <a:cs typeface="B Nazanin" panose="00000400000000000000" pitchFamily="2" charset="-78"/>
              </a:rPr>
              <a:t>PS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 دریافت شده و داخل حافظه قرار داده </a:t>
            </a:r>
            <a:r>
              <a:rPr lang="fa-IR" altLang="en-US" sz="2000" dirty="0" err="1">
                <a:latin typeface="Times New Roman" pitchFamily="18" charset="0"/>
                <a:cs typeface="B Nazanin" panose="00000400000000000000" pitchFamily="2" charset="-78"/>
              </a:rPr>
              <a:t>می‌شوند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؛ سپس با تنظیم کردن </a:t>
            </a:r>
            <a:r>
              <a:rPr lang="en-US" altLang="en-US" sz="1800" dirty="0">
                <a:latin typeface="Times New Roman" pitchFamily="18" charset="0"/>
                <a:cs typeface="B Nazanin" panose="00000400000000000000" pitchFamily="2" charset="-78"/>
              </a:rPr>
              <a:t>DMA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 اطلاعات را با پروتکل </a:t>
            </a:r>
            <a:r>
              <a:rPr lang="en-US" altLang="en-US" sz="1800" dirty="0">
                <a:latin typeface="Times New Roman" pitchFamily="18" charset="0"/>
                <a:cs typeface="B Nazanin" panose="00000400000000000000" pitchFamily="2" charset="-78"/>
              </a:rPr>
              <a:t>AXI-4 Stream</a:t>
            </a:r>
            <a:r>
              <a:rPr lang="fa-IR" altLang="en-US" sz="1800" dirty="0"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به سمت </a:t>
            </a:r>
            <a:r>
              <a:rPr lang="fa-IR" altLang="en-US" sz="2000" dirty="0" err="1">
                <a:latin typeface="Times New Roman" pitchFamily="18" charset="0"/>
                <a:cs typeface="B Nazanin" panose="00000400000000000000" pitchFamily="2" charset="-78"/>
              </a:rPr>
              <a:t>شتاب‌دهنده‌های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 خود ارسال کرده و پس از اتمام پردازش و ارسال جواب توسط </a:t>
            </a:r>
            <a:r>
              <a:rPr lang="fa-IR" altLang="en-US" sz="2000" dirty="0" err="1">
                <a:latin typeface="Times New Roman" pitchFamily="18" charset="0"/>
                <a:cs typeface="B Nazanin" panose="00000400000000000000" pitchFamily="2" charset="-78"/>
              </a:rPr>
              <a:t>آن‌ها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fa-IR" altLang="en-US" sz="2000" dirty="0" err="1">
                <a:latin typeface="Times New Roman" pitchFamily="18" charset="0"/>
                <a:cs typeface="B Nazanin" panose="00000400000000000000" pitchFamily="2" charset="-78"/>
              </a:rPr>
              <a:t>داده‌ها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 را دریافت </a:t>
            </a:r>
            <a:r>
              <a:rPr lang="fa-IR" altLang="en-US" sz="2000" dirty="0" err="1">
                <a:latin typeface="Times New Roman" pitchFamily="18" charset="0"/>
                <a:cs typeface="B Nazanin" panose="00000400000000000000" pitchFamily="2" charset="-78"/>
              </a:rPr>
              <a:t>می‌کنیم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. علاوه بر آن </a:t>
            </a:r>
            <a:r>
              <a:rPr lang="fa-IR" altLang="en-US" sz="2000" dirty="0" err="1">
                <a:latin typeface="Times New Roman" pitchFamily="18" charset="0"/>
                <a:cs typeface="B Nazanin" panose="00000400000000000000" pitchFamily="2" charset="-78"/>
              </a:rPr>
              <a:t>می‌توان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fa-IR" altLang="en-US" sz="2000" dirty="0" err="1">
                <a:latin typeface="Times New Roman" pitchFamily="18" charset="0"/>
                <a:cs typeface="B Nazanin" panose="00000400000000000000" pitchFamily="2" charset="-78"/>
              </a:rPr>
              <a:t>ماژول‌ها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 را </a:t>
            </a:r>
            <a:r>
              <a:rPr lang="fa-IR" altLang="en-US" sz="2000" dirty="0" err="1">
                <a:latin typeface="Times New Roman" pitchFamily="18" charset="0"/>
                <a:cs typeface="B Nazanin" panose="00000400000000000000" pitchFamily="2" charset="-78"/>
              </a:rPr>
              <a:t>پشت‌سر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 هم قرار داد و با استفاده از </a:t>
            </a:r>
            <a:r>
              <a:rPr lang="en-US" altLang="en-US" sz="1800" dirty="0">
                <a:latin typeface="Times New Roman" pitchFamily="18" charset="0"/>
                <a:cs typeface="B Nazanin" panose="00000400000000000000" pitchFamily="2" charset="-78"/>
              </a:rPr>
              <a:t>GP AXIS IF</a:t>
            </a:r>
            <a:r>
              <a:rPr lang="fa-IR" altLang="en-US" sz="1800" dirty="0"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طراحی شده </a:t>
            </a:r>
            <a:r>
              <a:rPr lang="fa-IR" altLang="en-US" sz="2000" dirty="0" err="1">
                <a:latin typeface="Times New Roman" pitchFamily="18" charset="0"/>
                <a:cs typeface="B Nazanin" panose="00000400000000000000" pitchFamily="2" charset="-78"/>
              </a:rPr>
              <a:t>داده‌ها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 را بدون نیاز به سیگنال کنترلی دیگری به مرحله بعد ارسال کرد و </a:t>
            </a:r>
            <a:r>
              <a:rPr lang="en-US" altLang="en-US" sz="1800" dirty="0">
                <a:latin typeface="Times New Roman" pitchFamily="18" charset="0"/>
                <a:cs typeface="B Nazanin" panose="00000400000000000000" pitchFamily="2" charset="-78"/>
              </a:rPr>
              <a:t>Handshaking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 به صورت </a:t>
            </a:r>
            <a:r>
              <a:rPr lang="fa-IR" altLang="en-US" sz="2000" dirty="0" err="1">
                <a:latin typeface="Times New Roman" pitchFamily="18" charset="0"/>
                <a:cs typeface="B Nazanin" panose="00000400000000000000" pitchFamily="2" charset="-78"/>
              </a:rPr>
              <a:t>اتومات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 انجام </a:t>
            </a:r>
            <a:r>
              <a:rPr lang="fa-IR" altLang="en-US" sz="2000" dirty="0" err="1">
                <a:latin typeface="Times New Roman" pitchFamily="18" charset="0"/>
                <a:cs typeface="B Nazanin" panose="00000400000000000000" pitchFamily="2" charset="-78"/>
              </a:rPr>
              <a:t>می‌شود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. شکل کلی سیستم در شکل ۵ قابل مشاهده است.</a:t>
            </a:r>
            <a:endParaRPr lang="en-US" altLang="en-US" sz="2000" dirty="0">
              <a:latin typeface="Times New Roman" pitchFamily="18" charset="0"/>
              <a:cs typeface="B Nazanin" panose="00000400000000000000" pitchFamily="2" charset="-78"/>
            </a:endParaRPr>
          </a:p>
        </p:txBody>
      </p:sp>
      <p:sp>
        <p:nvSpPr>
          <p:cNvPr id="63" name="Text Box 9">
            <a:extLst>
              <a:ext uri="{FF2B5EF4-FFF2-40B4-BE49-F238E27FC236}">
                <a16:creationId xmlns:a16="http://schemas.microsoft.com/office/drawing/2014/main" id="{D23D3D91-279B-48E2-BC6A-7A0580E34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368" y="6789982"/>
            <a:ext cx="9079115" cy="5694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1250" tIns="30625" rIns="61250" bIns="30625">
            <a:spAutoFit/>
          </a:bodyPr>
          <a:lstStyle>
            <a:lvl1pPr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rtl="1"/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زمان انتقال </a:t>
            </a:r>
            <a:r>
              <a:rPr lang="fa-IR" altLang="en-US" sz="2600" dirty="0" err="1">
                <a:latin typeface="Times New Roman" pitchFamily="18" charset="0"/>
                <a:cs typeface="B Nazanin" panose="00000400000000000000" pitchFamily="2" charset="-78"/>
              </a:rPr>
              <a:t>داده‌ها</a:t>
            </a: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 از </a:t>
            </a:r>
            <a:r>
              <a:rPr lang="en-US" altLang="en-US" sz="2400" dirty="0">
                <a:latin typeface="Times New Roman" pitchFamily="18" charset="0"/>
                <a:cs typeface="B Nazanin" panose="00000400000000000000" pitchFamily="2" charset="-78"/>
              </a:rPr>
              <a:t>Memory‌</a:t>
            </a: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 به واسطه </a:t>
            </a:r>
            <a:r>
              <a:rPr lang="en-US" altLang="en-US" sz="2400" dirty="0">
                <a:latin typeface="Times New Roman" pitchFamily="18" charset="0"/>
                <a:cs typeface="B Nazanin" panose="00000400000000000000" pitchFamily="2" charset="-78"/>
              </a:rPr>
              <a:t>DMA</a:t>
            </a: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 به یک ماژول </a:t>
            </a:r>
            <a:r>
              <a:rPr lang="en-US" altLang="en-US" sz="2400" dirty="0">
                <a:latin typeface="Times New Roman" pitchFamily="18" charset="0"/>
                <a:cs typeface="B Nazanin" panose="00000400000000000000" pitchFamily="2" charset="-78"/>
              </a:rPr>
              <a:t>AXIS</a:t>
            </a: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 برابر با </a:t>
            </a:r>
            <a:r>
              <a:rPr lang="en-US" altLang="en-US" sz="2400" dirty="0">
                <a:latin typeface="Times New Roman" pitchFamily="18" charset="0"/>
                <a:cs typeface="B Nazanin" panose="00000400000000000000" pitchFamily="2" charset="-78"/>
              </a:rPr>
              <a:t>1.171ms</a:t>
            </a:r>
            <a:r>
              <a:rPr lang="fa-IR" altLang="en-US" sz="2400" dirty="0"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fa-IR" altLang="en-US" sz="2600" dirty="0" err="1">
                <a:latin typeface="Times New Roman" pitchFamily="18" charset="0"/>
                <a:cs typeface="B Nazanin" panose="00000400000000000000" pitchFamily="2" charset="-78"/>
              </a:rPr>
              <a:t>می‌باشد</a:t>
            </a: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 و زمان دریافت </a:t>
            </a:r>
            <a:r>
              <a:rPr lang="fa-IR" altLang="en-US" sz="2600" dirty="0" err="1">
                <a:latin typeface="Times New Roman" pitchFamily="18" charset="0"/>
                <a:cs typeface="B Nazanin" panose="00000400000000000000" pitchFamily="2" charset="-78"/>
              </a:rPr>
              <a:t>داده‌ها</a:t>
            </a: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 نیز برابر با </a:t>
            </a:r>
            <a:r>
              <a:rPr lang="en-US" altLang="en-US" sz="2400" dirty="0">
                <a:latin typeface="Times New Roman" pitchFamily="18" charset="0"/>
                <a:cs typeface="B Nazanin" panose="00000400000000000000" pitchFamily="2" charset="-78"/>
              </a:rPr>
              <a:t>1.438 </a:t>
            </a:r>
            <a:r>
              <a:rPr lang="en-US" altLang="en-US" sz="2400" dirty="0" err="1">
                <a:latin typeface="Times New Roman" pitchFamily="18" charset="0"/>
                <a:cs typeface="B Nazanin" panose="00000400000000000000" pitchFamily="2" charset="-78"/>
              </a:rPr>
              <a:t>ms</a:t>
            </a:r>
            <a:r>
              <a:rPr lang="fa-IR" altLang="en-US" sz="2400" dirty="0"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fa-IR" altLang="en-US" sz="2600" dirty="0" err="1">
                <a:latin typeface="Times New Roman" pitchFamily="18" charset="0"/>
                <a:cs typeface="B Nazanin" panose="00000400000000000000" pitchFamily="2" charset="-78"/>
              </a:rPr>
              <a:t>می‌باشد</a:t>
            </a: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. لازم به ذکر است که فرکانس کاری مدار </a:t>
            </a:r>
            <a:r>
              <a:rPr lang="en-US" altLang="en-US" sz="2400" dirty="0">
                <a:latin typeface="Times New Roman" pitchFamily="18" charset="0"/>
                <a:cs typeface="B Nazanin" panose="00000400000000000000" pitchFamily="2" charset="-78"/>
              </a:rPr>
              <a:t>100 MHz</a:t>
            </a:r>
            <a:r>
              <a:rPr lang="fa-IR" altLang="en-US" sz="2400" dirty="0"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fa-IR" altLang="en-US" sz="2600" dirty="0" err="1">
                <a:latin typeface="Times New Roman" pitchFamily="18" charset="0"/>
                <a:cs typeface="B Nazanin" panose="00000400000000000000" pitchFamily="2" charset="-78"/>
              </a:rPr>
              <a:t>می‌باشد</a:t>
            </a: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. نتایج بدست آمده نشان </a:t>
            </a:r>
            <a:r>
              <a:rPr lang="fa-IR" altLang="en-US" sz="2600" dirty="0" err="1">
                <a:latin typeface="Times New Roman" pitchFamily="18" charset="0"/>
                <a:cs typeface="B Nazanin" panose="00000400000000000000" pitchFamily="2" charset="-78"/>
              </a:rPr>
              <a:t>می‌دهد</a:t>
            </a: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 که انجام محاسبات زیاد در لایه های مختلف شبکه‌ به صورت </a:t>
            </a:r>
            <a:r>
              <a:rPr lang="fa-IR" altLang="en-US" sz="2600" dirty="0" err="1">
                <a:latin typeface="Times New Roman" pitchFamily="18" charset="0"/>
                <a:cs typeface="B Nazanin" panose="00000400000000000000" pitchFamily="2" charset="-78"/>
              </a:rPr>
              <a:t>سخت‌افزاری</a:t>
            </a: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 نسبت به حالت </a:t>
            </a:r>
            <a:r>
              <a:rPr lang="fa-IR" altLang="en-US" sz="2600" dirty="0" err="1">
                <a:latin typeface="Times New Roman" pitchFamily="18" charset="0"/>
                <a:cs typeface="B Nazanin" panose="00000400000000000000" pitchFamily="2" charset="-78"/>
              </a:rPr>
              <a:t>پیاده‌سازی</a:t>
            </a: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fa-IR" altLang="en-US" sz="2600" dirty="0" err="1">
                <a:latin typeface="Times New Roman" pitchFamily="18" charset="0"/>
                <a:cs typeface="B Nazanin" panose="00000400000000000000" pitchFamily="2" charset="-78"/>
              </a:rPr>
              <a:t>نرم‌افزاری</a:t>
            </a: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 سرعت بیشتری دارد. با </a:t>
            </a:r>
            <a:r>
              <a:rPr lang="fa-IR" altLang="en-US" sz="2600" dirty="0" err="1">
                <a:latin typeface="Times New Roman" pitchFamily="18" charset="0"/>
                <a:cs typeface="B Nazanin" panose="00000400000000000000" pitchFamily="2" charset="-78"/>
              </a:rPr>
              <a:t>پیاده‌سازی</a:t>
            </a: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 شبکه </a:t>
            </a:r>
            <a:r>
              <a:rPr lang="fa-IR" altLang="en-US" sz="2600" dirty="0" err="1">
                <a:latin typeface="Times New Roman" pitchFamily="18" charset="0"/>
                <a:cs typeface="B Nazanin" panose="00000400000000000000" pitchFamily="2" charset="-78"/>
              </a:rPr>
              <a:t>کانولوشن</a:t>
            </a: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 مدنظر به صورت </a:t>
            </a:r>
            <a:r>
              <a:rPr lang="fa-IR" altLang="en-US" sz="2600" dirty="0" err="1">
                <a:latin typeface="Times New Roman" pitchFamily="18" charset="0"/>
                <a:cs typeface="B Nazanin" panose="00000400000000000000" pitchFamily="2" charset="-78"/>
              </a:rPr>
              <a:t>سخت‌افزاری</a:t>
            </a: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، در </a:t>
            </a:r>
            <a:r>
              <a:rPr lang="en-US" altLang="en-US" sz="2400" dirty="0">
                <a:latin typeface="Times New Roman" pitchFamily="18" charset="0"/>
                <a:cs typeface="B Nazanin" panose="00000400000000000000" pitchFamily="2" charset="-78"/>
              </a:rPr>
              <a:t>PC</a:t>
            </a:r>
            <a:r>
              <a:rPr lang="fa-IR" altLang="en-US" sz="2400" dirty="0">
                <a:latin typeface="Times New Roman" pitchFamily="18" charset="0"/>
                <a:cs typeface="B Nazanin" panose="00000400000000000000" pitchFamily="2" charset="-78"/>
              </a:rPr>
              <a:t> با مشخصات </a:t>
            </a:r>
            <a:r>
              <a:rPr lang="en-US" altLang="en-US" sz="2400" dirty="0">
                <a:latin typeface="Times New Roman" pitchFamily="18" charset="0"/>
                <a:cs typeface="B Nazanin" panose="00000400000000000000" pitchFamily="2" charset="-78"/>
              </a:rPr>
              <a:t>Intel Core i7-8750H @ 2.20GHz</a:t>
            </a: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 به اندازه حدود ۷۶ برابر سرعت و در </a:t>
            </a:r>
            <a:r>
              <a:rPr lang="en-US" altLang="en-US" sz="2400" dirty="0">
                <a:latin typeface="Times New Roman" pitchFamily="18" charset="0"/>
                <a:cs typeface="B Nazanin" panose="00000400000000000000" pitchFamily="2" charset="-78"/>
              </a:rPr>
              <a:t>PL</a:t>
            </a: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 به اندازه حدود ۲۰۰۰ برابر افزایش سرعت خواهیم شد؛ در صورتی که صرفا </a:t>
            </a:r>
            <a:r>
              <a:rPr lang="fa-IR" altLang="en-US" sz="2600" dirty="0" err="1">
                <a:latin typeface="Times New Roman" pitchFamily="18" charset="0"/>
                <a:cs typeface="B Nazanin" panose="00000400000000000000" pitchFamily="2" charset="-78"/>
              </a:rPr>
              <a:t>لایه‌های</a:t>
            </a: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en-US" altLang="en-US" sz="2400" dirty="0">
                <a:latin typeface="Times New Roman" pitchFamily="18" charset="0"/>
                <a:cs typeface="B Nazanin" panose="00000400000000000000" pitchFamily="2" charset="-78"/>
              </a:rPr>
              <a:t>Convolution</a:t>
            </a: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 را به صورت </a:t>
            </a:r>
            <a:r>
              <a:rPr lang="fa-IR" altLang="en-US" sz="2600" dirty="0" err="1">
                <a:latin typeface="Times New Roman" pitchFamily="18" charset="0"/>
                <a:cs typeface="B Nazanin" panose="00000400000000000000" pitchFamily="2" charset="-78"/>
              </a:rPr>
              <a:t>سخت‌افزاری</a:t>
            </a: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fa-IR" altLang="en-US" sz="2600" dirty="0" err="1">
                <a:latin typeface="Times New Roman" pitchFamily="18" charset="0"/>
                <a:cs typeface="B Nazanin" panose="00000400000000000000" pitchFamily="2" charset="-78"/>
              </a:rPr>
              <a:t>پیاده‌سازی</a:t>
            </a: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 کنیم، در </a:t>
            </a:r>
            <a:r>
              <a:rPr lang="en-US" altLang="en-US" sz="2400" dirty="0">
                <a:latin typeface="Times New Roman" pitchFamily="18" charset="0"/>
                <a:cs typeface="B Nazanin" panose="00000400000000000000" pitchFamily="2" charset="-78"/>
              </a:rPr>
              <a:t>PC</a:t>
            </a: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 به اندازه ۴۰ برابر و در </a:t>
            </a:r>
            <a:r>
              <a:rPr lang="en-US" altLang="en-US" sz="2400" dirty="0">
                <a:latin typeface="Times New Roman" pitchFamily="18" charset="0"/>
                <a:cs typeface="B Nazanin" panose="00000400000000000000" pitchFamily="2" charset="-78"/>
              </a:rPr>
              <a:t>PS</a:t>
            </a: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 به اندازه ۸۶ برابر بهبود سرعت خواهیم داشت.</a:t>
            </a:r>
          </a:p>
          <a:p>
            <a:pPr algn="just" rtl="1"/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در مجموع تمامی </a:t>
            </a:r>
            <a:r>
              <a:rPr lang="fa-IR" altLang="en-US" sz="2600" dirty="0" err="1">
                <a:latin typeface="Times New Roman" pitchFamily="18" charset="0"/>
                <a:cs typeface="B Nazanin" panose="00000400000000000000" pitchFamily="2" charset="-78"/>
              </a:rPr>
              <a:t>زمان‌های</a:t>
            </a: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 اجرایی به شرح زیر است:</a:t>
            </a:r>
            <a:endParaRPr lang="en-US" altLang="en-US" sz="2600" dirty="0">
              <a:latin typeface="Times New Roman" pitchFamily="18" charset="0"/>
              <a:cs typeface="B Nazanin" panose="00000400000000000000" pitchFamily="2" charset="-78"/>
            </a:endParaRPr>
          </a:p>
          <a:p>
            <a:pPr algn="just" rtl="1"/>
            <a:endParaRPr lang="fa-IR" altLang="en-US" sz="2600" dirty="0">
              <a:latin typeface="Times New Roman" pitchFamily="18" charset="0"/>
              <a:cs typeface="B Nazanin" panose="00000400000000000000" pitchFamily="2" charset="-78"/>
            </a:endParaRPr>
          </a:p>
          <a:p>
            <a:pPr marL="457200" indent="-457200" algn="just" rtl="1">
              <a:buFont typeface="Arial" panose="020B0604020202020204" pitchFamily="34" charset="0"/>
              <a:buChar char="•"/>
            </a:pP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کاملا </a:t>
            </a:r>
            <a:r>
              <a:rPr lang="fa-IR" altLang="en-US" sz="2600" dirty="0" err="1">
                <a:latin typeface="Times New Roman" pitchFamily="18" charset="0"/>
                <a:cs typeface="B Nazanin" panose="00000400000000000000" pitchFamily="2" charset="-78"/>
              </a:rPr>
              <a:t>نرم‌افزاری</a:t>
            </a: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 بر</a:t>
            </a:r>
            <a:r>
              <a:rPr lang="en-US" altLang="en-US" sz="2600" dirty="0"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روی </a:t>
            </a:r>
            <a:r>
              <a:rPr lang="en-US" altLang="en-US" sz="2400" dirty="0">
                <a:latin typeface="Times New Roman" pitchFamily="18" charset="0"/>
                <a:cs typeface="B Nazanin" panose="00000400000000000000" pitchFamily="2" charset="-78"/>
              </a:rPr>
              <a:t>PC</a:t>
            </a: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:‌      </a:t>
            </a:r>
            <a:r>
              <a:rPr lang="en-US" altLang="en-US" sz="2400" dirty="0">
                <a:latin typeface="Times New Roman" pitchFamily="18" charset="0"/>
                <a:cs typeface="B Nazanin" panose="00000400000000000000" pitchFamily="2" charset="-78"/>
              </a:rPr>
              <a:t>1940.8973</a:t>
            </a: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fa-IR" altLang="en-US" sz="2600" dirty="0" err="1">
                <a:latin typeface="Times New Roman" pitchFamily="18" charset="0"/>
                <a:cs typeface="B Nazanin" panose="00000400000000000000" pitchFamily="2" charset="-78"/>
              </a:rPr>
              <a:t>میلی‌ثانیه</a:t>
            </a:r>
            <a:endParaRPr lang="fa-IR" altLang="en-US" sz="2600" dirty="0">
              <a:latin typeface="Times New Roman" pitchFamily="18" charset="0"/>
              <a:cs typeface="B Nazanin" panose="00000400000000000000" pitchFamily="2" charset="-78"/>
            </a:endParaRPr>
          </a:p>
          <a:p>
            <a:pPr marL="457200" indent="-457200" algn="just" rtl="1">
              <a:buFont typeface="Arial" panose="020B0604020202020204" pitchFamily="34" charset="0"/>
              <a:buChar char="•"/>
            </a:pP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کاملا </a:t>
            </a:r>
            <a:r>
              <a:rPr lang="fa-IR" altLang="en-US" sz="2600" dirty="0" err="1">
                <a:latin typeface="Times New Roman" pitchFamily="18" charset="0"/>
                <a:cs typeface="B Nazanin" panose="00000400000000000000" pitchFamily="2" charset="-78"/>
              </a:rPr>
              <a:t>نرم‌افزاری</a:t>
            </a: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 بر روی </a:t>
            </a:r>
            <a:r>
              <a:rPr lang="en-US" altLang="en-US" sz="2400" dirty="0">
                <a:latin typeface="Times New Roman" pitchFamily="18" charset="0"/>
                <a:cs typeface="B Nazanin" panose="00000400000000000000" pitchFamily="2" charset="-78"/>
              </a:rPr>
              <a:t>PS</a:t>
            </a: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:     </a:t>
            </a:r>
            <a:r>
              <a:rPr lang="fa-IR" altLang="en-US" sz="1600" dirty="0"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en-US" altLang="en-US" sz="2400" dirty="0">
                <a:latin typeface="Times New Roman" pitchFamily="18" charset="0"/>
                <a:cs typeface="B Nazanin" panose="00000400000000000000" pitchFamily="2" charset="-78"/>
              </a:rPr>
              <a:t>51.129</a:t>
            </a: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      ثانیه</a:t>
            </a:r>
          </a:p>
          <a:p>
            <a:pPr marL="457200" indent="-457200" algn="just" rtl="1">
              <a:buFont typeface="Arial" panose="020B0604020202020204" pitchFamily="34" charset="0"/>
              <a:buChar char="•"/>
            </a:pP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کاملا </a:t>
            </a:r>
            <a:r>
              <a:rPr lang="fa-IR" altLang="en-US" sz="2600" dirty="0" err="1">
                <a:latin typeface="Times New Roman" pitchFamily="18" charset="0"/>
                <a:cs typeface="B Nazanin" panose="00000400000000000000" pitchFamily="2" charset="-78"/>
              </a:rPr>
              <a:t>سخت‌افزاری</a:t>
            </a: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 بر روی </a:t>
            </a:r>
            <a:r>
              <a:rPr lang="en-US" altLang="en-US" sz="2400" dirty="0">
                <a:latin typeface="Times New Roman" pitchFamily="18" charset="0"/>
                <a:cs typeface="B Nazanin" panose="00000400000000000000" pitchFamily="2" charset="-78"/>
              </a:rPr>
              <a:t>PL</a:t>
            </a:r>
            <a:r>
              <a:rPr lang="fa-IR" altLang="en-US" sz="2800" dirty="0">
                <a:latin typeface="Times New Roman" pitchFamily="18" charset="0"/>
                <a:cs typeface="B Nazanin" panose="00000400000000000000" pitchFamily="2" charset="-78"/>
              </a:rPr>
              <a:t>:</a:t>
            </a: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   </a:t>
            </a:r>
            <a:r>
              <a:rPr lang="en-US" altLang="en-US" sz="2400" dirty="0">
                <a:latin typeface="Times New Roman" pitchFamily="18" charset="0"/>
                <a:cs typeface="B Nazanin" panose="00000400000000000000" pitchFamily="2" charset="-78"/>
              </a:rPr>
              <a:t>25.65</a:t>
            </a: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        </a:t>
            </a:r>
            <a:r>
              <a:rPr lang="fa-IR" altLang="en-US" sz="2600" dirty="0" err="1">
                <a:latin typeface="Times New Roman" pitchFamily="18" charset="0"/>
                <a:cs typeface="B Nazanin" panose="00000400000000000000" pitchFamily="2" charset="-78"/>
              </a:rPr>
              <a:t>میلی‌ثانیه</a:t>
            </a:r>
            <a:endParaRPr lang="fa-IR" altLang="en-US" sz="2600" dirty="0">
              <a:latin typeface="Times New Roman" pitchFamily="18" charset="0"/>
              <a:cs typeface="B Nazanin" panose="00000400000000000000" pitchFamily="2" charset="-7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3064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3497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6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3497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6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3064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3076</TotalTime>
  <Words>1322</Words>
  <Application>Microsoft Office PowerPoint</Application>
  <PresentationFormat>Custom</PresentationFormat>
  <Paragraphs>104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Lexend</vt:lpstr>
      <vt:lpstr>Times New Roman</vt:lpstr>
      <vt:lpstr>Wingdings</vt:lpstr>
      <vt:lpstr>Default Design</vt:lpstr>
      <vt:lpstr>CorelDRAW</vt:lpstr>
      <vt:lpstr>PowerPoint Presentation</vt:lpstr>
    </vt:vector>
  </TitlesOfParts>
  <Company>MegaPrint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70x100 cm vertical poster template</dc:title>
  <dc:creator>Ethan Shulda;www.postersession.com</dc:creator>
  <cp:keywords>www.postersession.com</cp:keywords>
  <dc:description>©MegaPrint Inc. 2009-2015</dc:description>
  <cp:lastModifiedBy>Ali SH</cp:lastModifiedBy>
  <cp:revision>123</cp:revision>
  <dcterms:created xsi:type="dcterms:W3CDTF">2008-12-04T00:20:37Z</dcterms:created>
  <dcterms:modified xsi:type="dcterms:W3CDTF">2023-06-26T16:55:57Z</dcterms:modified>
</cp:coreProperties>
</file>