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9" r:id="rId1"/>
  </p:sldMasterIdLst>
  <p:sldIdLst>
    <p:sldId id="257" r:id="rId2"/>
    <p:sldId id="272" r:id="rId3"/>
    <p:sldId id="258" r:id="rId4"/>
    <p:sldId id="259" r:id="rId5"/>
    <p:sldId id="264" r:id="rId6"/>
    <p:sldId id="260" r:id="rId7"/>
    <p:sldId id="261" r:id="rId8"/>
    <p:sldId id="262" r:id="rId9"/>
    <p:sldId id="269" r:id="rId10"/>
    <p:sldId id="266" r:id="rId11"/>
    <p:sldId id="267" r:id="rId12"/>
    <p:sldId id="270" r:id="rId13"/>
    <p:sldId id="271" r:id="rId14"/>
    <p:sldId id="275" r:id="rId15"/>
    <p:sldId id="273" r:id="rId16"/>
    <p:sldId id="274"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4434" autoAdjust="0"/>
  </p:normalViewPr>
  <p:slideViewPr>
    <p:cSldViewPr snapToGrid="0">
      <p:cViewPr varScale="1">
        <p:scale>
          <a:sx n="67" d="100"/>
          <a:sy n="67" d="100"/>
        </p:scale>
        <p:origin x="87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089F8ED-3276-4D06-8371-70006EE0C84E}" type="datetimeFigureOut">
              <a:rPr lang="en-IN" smtClean="0"/>
              <a:pPr/>
              <a:t>18 May 15 Mon</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C3A381E-C20F-4433-90A8-FF821FFE1F1C}" type="slidenum">
              <a:rPr lang="en-IN" smtClean="0"/>
              <a:pPr/>
              <a:t>‹#›</a:t>
            </a:fld>
            <a:endParaRPr lang="en-IN"/>
          </a:p>
        </p:txBody>
      </p:sp>
    </p:spTree>
    <p:extLst>
      <p:ext uri="{BB962C8B-B14F-4D97-AF65-F5344CB8AC3E}">
        <p14:creationId xmlns:p14="http://schemas.microsoft.com/office/powerpoint/2010/main" val="2710434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89F8ED-3276-4D06-8371-70006EE0C84E}" type="datetimeFigureOut">
              <a:rPr lang="en-IN" smtClean="0"/>
              <a:pPr/>
              <a:t>18 May 15 Mon</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3A381E-C20F-4433-90A8-FF821FFE1F1C}" type="slidenum">
              <a:rPr lang="en-IN" smtClean="0"/>
              <a:pPr/>
              <a:t>‹#›</a:t>
            </a:fld>
            <a:endParaRPr lang="en-IN"/>
          </a:p>
        </p:txBody>
      </p:sp>
    </p:spTree>
    <p:extLst>
      <p:ext uri="{BB962C8B-B14F-4D97-AF65-F5344CB8AC3E}">
        <p14:creationId xmlns:p14="http://schemas.microsoft.com/office/powerpoint/2010/main" val="266874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89F8ED-3276-4D06-8371-70006EE0C84E}" type="datetimeFigureOut">
              <a:rPr lang="en-IN" smtClean="0"/>
              <a:pPr/>
              <a:t>18 May 15 Mon</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C3A381E-C20F-4433-90A8-FF821FFE1F1C}" type="slidenum">
              <a:rPr lang="en-IN" smtClean="0"/>
              <a:pPr/>
              <a:t>‹#›</a:t>
            </a:fld>
            <a:endParaRPr lang="en-IN"/>
          </a:p>
        </p:txBody>
      </p:sp>
    </p:spTree>
    <p:extLst>
      <p:ext uri="{BB962C8B-B14F-4D97-AF65-F5344CB8AC3E}">
        <p14:creationId xmlns:p14="http://schemas.microsoft.com/office/powerpoint/2010/main" val="3248462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89F8ED-3276-4D06-8371-70006EE0C84E}" type="datetimeFigureOut">
              <a:rPr lang="en-IN" smtClean="0"/>
              <a:pPr/>
              <a:t>18 May 15 Mon</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C3A381E-C20F-4433-90A8-FF821FFE1F1C}" type="slidenum">
              <a:rPr lang="en-IN" smtClean="0"/>
              <a:pPr/>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1666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089F8ED-3276-4D06-8371-70006EE0C84E}" type="datetimeFigureOut">
              <a:rPr lang="en-IN" smtClean="0"/>
              <a:pPr/>
              <a:t>18 May 15 Mon</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C3A381E-C20F-4433-90A8-FF821FFE1F1C}" type="slidenum">
              <a:rPr lang="en-IN" smtClean="0"/>
              <a:pPr/>
              <a:t>‹#›</a:t>
            </a:fld>
            <a:endParaRPr lang="en-IN"/>
          </a:p>
        </p:txBody>
      </p:sp>
    </p:spTree>
    <p:extLst>
      <p:ext uri="{BB962C8B-B14F-4D97-AF65-F5344CB8AC3E}">
        <p14:creationId xmlns:p14="http://schemas.microsoft.com/office/powerpoint/2010/main" val="2574280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089F8ED-3276-4D06-8371-70006EE0C84E}" type="datetimeFigureOut">
              <a:rPr lang="en-IN" smtClean="0"/>
              <a:pPr/>
              <a:t>18 May 15 Mon</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3A381E-C20F-4433-90A8-FF821FFE1F1C}" type="slidenum">
              <a:rPr lang="en-IN" smtClean="0"/>
              <a:pPr/>
              <a:t>‹#›</a:t>
            </a:fld>
            <a:endParaRPr lang="en-IN"/>
          </a:p>
        </p:txBody>
      </p:sp>
    </p:spTree>
    <p:extLst>
      <p:ext uri="{BB962C8B-B14F-4D97-AF65-F5344CB8AC3E}">
        <p14:creationId xmlns:p14="http://schemas.microsoft.com/office/powerpoint/2010/main" val="157086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089F8ED-3276-4D06-8371-70006EE0C84E}" type="datetimeFigureOut">
              <a:rPr lang="en-IN" smtClean="0"/>
              <a:pPr/>
              <a:t>18 May 15 Mon</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3A381E-C20F-4433-90A8-FF821FFE1F1C}" type="slidenum">
              <a:rPr lang="en-IN" smtClean="0"/>
              <a:pPr/>
              <a:t>‹#›</a:t>
            </a:fld>
            <a:endParaRPr lang="en-IN"/>
          </a:p>
        </p:txBody>
      </p:sp>
    </p:spTree>
    <p:extLst>
      <p:ext uri="{BB962C8B-B14F-4D97-AF65-F5344CB8AC3E}">
        <p14:creationId xmlns:p14="http://schemas.microsoft.com/office/powerpoint/2010/main" val="2573366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89F8ED-3276-4D06-8371-70006EE0C84E}" type="datetimeFigureOut">
              <a:rPr lang="en-IN" smtClean="0"/>
              <a:pPr/>
              <a:t>18 May 15 Mon</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3A381E-C20F-4433-90A8-FF821FFE1F1C}" type="slidenum">
              <a:rPr lang="en-IN" smtClean="0"/>
              <a:pPr/>
              <a:t>‹#›</a:t>
            </a:fld>
            <a:endParaRPr lang="en-IN"/>
          </a:p>
        </p:txBody>
      </p:sp>
    </p:spTree>
    <p:extLst>
      <p:ext uri="{BB962C8B-B14F-4D97-AF65-F5344CB8AC3E}">
        <p14:creationId xmlns:p14="http://schemas.microsoft.com/office/powerpoint/2010/main" val="944325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089F8ED-3276-4D06-8371-70006EE0C84E}" type="datetimeFigureOut">
              <a:rPr lang="en-IN" smtClean="0"/>
              <a:pPr/>
              <a:t>18 May 15 Mon</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C3A381E-C20F-4433-90A8-FF821FFE1F1C}" type="slidenum">
              <a:rPr lang="en-IN" smtClean="0"/>
              <a:pPr/>
              <a:t>‹#›</a:t>
            </a:fld>
            <a:endParaRPr lang="en-IN"/>
          </a:p>
        </p:txBody>
      </p:sp>
    </p:spTree>
    <p:extLst>
      <p:ext uri="{BB962C8B-B14F-4D97-AF65-F5344CB8AC3E}">
        <p14:creationId xmlns:p14="http://schemas.microsoft.com/office/powerpoint/2010/main" val="12110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89F8ED-3276-4D06-8371-70006EE0C84E}" type="datetimeFigureOut">
              <a:rPr lang="en-IN" smtClean="0"/>
              <a:pPr/>
              <a:t>18 May 15 Mon</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3A381E-C20F-4433-90A8-FF821FFE1F1C}" type="slidenum">
              <a:rPr lang="en-IN" smtClean="0"/>
              <a:pPr/>
              <a:t>‹#›</a:t>
            </a:fld>
            <a:endParaRPr lang="en-IN"/>
          </a:p>
        </p:txBody>
      </p:sp>
    </p:spTree>
    <p:extLst>
      <p:ext uri="{BB962C8B-B14F-4D97-AF65-F5344CB8AC3E}">
        <p14:creationId xmlns:p14="http://schemas.microsoft.com/office/powerpoint/2010/main" val="322794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089F8ED-3276-4D06-8371-70006EE0C84E}" type="datetimeFigureOut">
              <a:rPr lang="en-IN" smtClean="0"/>
              <a:pPr/>
              <a:t>18 May 15 Mon</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C3A381E-C20F-4433-90A8-FF821FFE1F1C}" type="slidenum">
              <a:rPr lang="en-IN" smtClean="0"/>
              <a:pPr/>
              <a:t>‹#›</a:t>
            </a:fld>
            <a:endParaRPr lang="en-IN"/>
          </a:p>
        </p:txBody>
      </p:sp>
    </p:spTree>
    <p:extLst>
      <p:ext uri="{BB962C8B-B14F-4D97-AF65-F5344CB8AC3E}">
        <p14:creationId xmlns:p14="http://schemas.microsoft.com/office/powerpoint/2010/main" val="68479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89F8ED-3276-4D06-8371-70006EE0C84E}" type="datetimeFigureOut">
              <a:rPr lang="en-IN" smtClean="0"/>
              <a:pPr/>
              <a:t>18 May 15 Mon</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3A381E-C20F-4433-90A8-FF821FFE1F1C}" type="slidenum">
              <a:rPr lang="en-IN" smtClean="0"/>
              <a:pPr/>
              <a:t>‹#›</a:t>
            </a:fld>
            <a:endParaRPr lang="en-IN"/>
          </a:p>
        </p:txBody>
      </p:sp>
    </p:spTree>
    <p:extLst>
      <p:ext uri="{BB962C8B-B14F-4D97-AF65-F5344CB8AC3E}">
        <p14:creationId xmlns:p14="http://schemas.microsoft.com/office/powerpoint/2010/main" val="401190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89F8ED-3276-4D06-8371-70006EE0C84E}" type="datetimeFigureOut">
              <a:rPr lang="en-IN" smtClean="0"/>
              <a:pPr/>
              <a:t>18 May 15 Mon</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3A381E-C20F-4433-90A8-FF821FFE1F1C}" type="slidenum">
              <a:rPr lang="en-IN" smtClean="0"/>
              <a:pPr/>
              <a:t>‹#›</a:t>
            </a:fld>
            <a:endParaRPr lang="en-IN"/>
          </a:p>
        </p:txBody>
      </p:sp>
    </p:spTree>
    <p:extLst>
      <p:ext uri="{BB962C8B-B14F-4D97-AF65-F5344CB8AC3E}">
        <p14:creationId xmlns:p14="http://schemas.microsoft.com/office/powerpoint/2010/main" val="67182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89F8ED-3276-4D06-8371-70006EE0C84E}" type="datetimeFigureOut">
              <a:rPr lang="en-IN" smtClean="0"/>
              <a:pPr/>
              <a:t>18 May 15 Mon</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3A381E-C20F-4433-90A8-FF821FFE1F1C}" type="slidenum">
              <a:rPr lang="en-IN" smtClean="0"/>
              <a:pPr/>
              <a:t>‹#›</a:t>
            </a:fld>
            <a:endParaRPr lang="en-IN"/>
          </a:p>
        </p:txBody>
      </p:sp>
    </p:spTree>
    <p:extLst>
      <p:ext uri="{BB962C8B-B14F-4D97-AF65-F5344CB8AC3E}">
        <p14:creationId xmlns:p14="http://schemas.microsoft.com/office/powerpoint/2010/main" val="53709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89F8ED-3276-4D06-8371-70006EE0C84E}" type="datetimeFigureOut">
              <a:rPr lang="en-IN" smtClean="0"/>
              <a:pPr/>
              <a:t>18 May 15 Mon</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3A381E-C20F-4433-90A8-FF821FFE1F1C}" type="slidenum">
              <a:rPr lang="en-IN" smtClean="0"/>
              <a:pPr/>
              <a:t>‹#›</a:t>
            </a:fld>
            <a:endParaRPr lang="en-IN"/>
          </a:p>
        </p:txBody>
      </p:sp>
    </p:spTree>
    <p:extLst>
      <p:ext uri="{BB962C8B-B14F-4D97-AF65-F5344CB8AC3E}">
        <p14:creationId xmlns:p14="http://schemas.microsoft.com/office/powerpoint/2010/main" val="106159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89F8ED-3276-4D06-8371-70006EE0C84E}" type="datetimeFigureOut">
              <a:rPr lang="en-IN" smtClean="0"/>
              <a:pPr/>
              <a:t>18 May 15 Mon</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3A381E-C20F-4433-90A8-FF821FFE1F1C}" type="slidenum">
              <a:rPr lang="en-IN" smtClean="0"/>
              <a:pPr/>
              <a:t>‹#›</a:t>
            </a:fld>
            <a:endParaRPr lang="en-IN"/>
          </a:p>
        </p:txBody>
      </p:sp>
    </p:spTree>
    <p:extLst>
      <p:ext uri="{BB962C8B-B14F-4D97-AF65-F5344CB8AC3E}">
        <p14:creationId xmlns:p14="http://schemas.microsoft.com/office/powerpoint/2010/main" val="2996056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89F8ED-3276-4D06-8371-70006EE0C84E}" type="datetimeFigureOut">
              <a:rPr lang="en-IN" smtClean="0"/>
              <a:pPr/>
              <a:t>18 May 15 Mon</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3A381E-C20F-4433-90A8-FF821FFE1F1C}" type="slidenum">
              <a:rPr lang="en-IN" smtClean="0"/>
              <a:pPr/>
              <a:t>‹#›</a:t>
            </a:fld>
            <a:endParaRPr lang="en-IN"/>
          </a:p>
        </p:txBody>
      </p:sp>
    </p:spTree>
    <p:extLst>
      <p:ext uri="{BB962C8B-B14F-4D97-AF65-F5344CB8AC3E}">
        <p14:creationId xmlns:p14="http://schemas.microsoft.com/office/powerpoint/2010/main" val="342672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89F8ED-3276-4D06-8371-70006EE0C84E}" type="datetimeFigureOut">
              <a:rPr lang="en-IN" smtClean="0"/>
              <a:pPr/>
              <a:t>18 May 15 Mon</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3A381E-C20F-4433-90A8-FF821FFE1F1C}" type="slidenum">
              <a:rPr lang="en-IN" smtClean="0"/>
              <a:pPr/>
              <a:t>‹#›</a:t>
            </a:fld>
            <a:endParaRPr lang="en-IN"/>
          </a:p>
        </p:txBody>
      </p:sp>
    </p:spTree>
    <p:extLst>
      <p:ext uri="{BB962C8B-B14F-4D97-AF65-F5344CB8AC3E}">
        <p14:creationId xmlns:p14="http://schemas.microsoft.com/office/powerpoint/2010/main" val="2191204048"/>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302" r:id="rId3"/>
    <p:sldLayoutId id="2147484303" r:id="rId4"/>
    <p:sldLayoutId id="2147484304" r:id="rId5"/>
    <p:sldLayoutId id="2147484305" r:id="rId6"/>
    <p:sldLayoutId id="2147484306" r:id="rId7"/>
    <p:sldLayoutId id="2147484307" r:id="rId8"/>
    <p:sldLayoutId id="2147484308" r:id="rId9"/>
    <p:sldLayoutId id="2147484309" r:id="rId10"/>
    <p:sldLayoutId id="2147484310" r:id="rId11"/>
    <p:sldLayoutId id="2147484311" r:id="rId12"/>
    <p:sldLayoutId id="2147484312" r:id="rId13"/>
    <p:sldLayoutId id="2147484313" r:id="rId14"/>
    <p:sldLayoutId id="2147484314" r:id="rId15"/>
    <p:sldLayoutId id="2147484315" r:id="rId16"/>
    <p:sldLayoutId id="214748431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uniti.in/demo/images/stories/uniti/images/vviet.jpg"/>
          <p:cNvPicPr/>
          <p:nvPr/>
        </p:nvPicPr>
        <p:blipFill>
          <a:blip r:embed="rId2">
            <a:extLst>
              <a:ext uri="{28A0092B-C50C-407E-A947-70E740481C1C}">
                <a14:useLocalDpi xmlns:a14="http://schemas.microsoft.com/office/drawing/2010/main" val="0"/>
              </a:ext>
            </a:extLst>
          </a:blip>
          <a:srcRect/>
          <a:stretch>
            <a:fillRect/>
          </a:stretch>
        </p:blipFill>
        <p:spPr bwMode="auto">
          <a:xfrm>
            <a:off x="8926830" y="346414"/>
            <a:ext cx="1741170" cy="1073150"/>
          </a:xfrm>
          <a:prstGeom prst="rect">
            <a:avLst/>
          </a:prstGeom>
          <a:noFill/>
          <a:ln>
            <a:noFill/>
          </a:ln>
        </p:spPr>
      </p:pic>
      <p:pic>
        <p:nvPicPr>
          <p:cNvPr id="5" name="Picture 4" descr="https://encrypted-tbn0.gstatic.com/images?q=tbn:ANd9GcSy1Ou99ooVoFA90zyzA7-iQhGohJoGWLk22XwNi9x34tMD5zLp9Q"/>
          <p:cNvPicPr/>
          <p:nvPr/>
        </p:nvPicPr>
        <p:blipFill>
          <a:blip r:embed="rId3">
            <a:extLst>
              <a:ext uri="{28A0092B-C50C-407E-A947-70E740481C1C}">
                <a14:useLocalDpi xmlns:a14="http://schemas.microsoft.com/office/drawing/2010/main" val="0"/>
              </a:ext>
            </a:extLst>
          </a:blip>
          <a:srcRect/>
          <a:stretch>
            <a:fillRect/>
          </a:stretch>
        </p:blipFill>
        <p:spPr bwMode="auto">
          <a:xfrm>
            <a:off x="1676655" y="115909"/>
            <a:ext cx="1240155" cy="1534160"/>
          </a:xfrm>
          <a:prstGeom prst="rect">
            <a:avLst/>
          </a:prstGeom>
          <a:noFill/>
          <a:ln>
            <a:noFill/>
          </a:ln>
        </p:spPr>
      </p:pic>
      <p:sp>
        <p:nvSpPr>
          <p:cNvPr id="6" name="Rectangle 5"/>
          <p:cNvSpPr/>
          <p:nvPr/>
        </p:nvSpPr>
        <p:spPr>
          <a:xfrm>
            <a:off x="2515358" y="496050"/>
            <a:ext cx="6812924" cy="893065"/>
          </a:xfrm>
          <a:prstGeom prst="rect">
            <a:avLst/>
          </a:prstGeom>
        </p:spPr>
        <p:txBody>
          <a:bodyPr wrap="square">
            <a:spAutoFit/>
          </a:bodyPr>
          <a:lstStyle/>
          <a:p>
            <a:pPr algn="ctr">
              <a:lnSpc>
                <a:spcPct val="115000"/>
              </a:lnSpc>
              <a:spcAft>
                <a:spcPts val="1000"/>
              </a:spcAft>
              <a:tabLst>
                <a:tab pos="859790" algn="l"/>
              </a:tabLst>
            </a:pPr>
            <a:r>
              <a:rPr lang="en-US" sz="2000" b="1" dirty="0">
                <a:latin typeface="Times New Roman" panose="02020603050405020304" pitchFamily="18" charset="0"/>
                <a:ea typeface="Calibri" panose="020F0502020204030204" pitchFamily="34" charset="0"/>
                <a:cs typeface="Times New Roman" panose="02020603050405020304" pitchFamily="18" charset="0"/>
              </a:rPr>
              <a:t>Vidya Vikas Institute of Engineering and Technology</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tabLst>
                <a:tab pos="859790" algn="l"/>
              </a:tabLst>
            </a:pPr>
            <a:r>
              <a:rPr lang="en-US" b="1" dirty="0">
                <a:latin typeface="Times New Roman" panose="02020603050405020304" pitchFamily="18" charset="0"/>
                <a:ea typeface="Calibri" panose="020F0502020204030204" pitchFamily="34" charset="0"/>
                <a:cs typeface="Times New Roman" panose="02020603050405020304" pitchFamily="18" charset="0"/>
              </a:rPr>
              <a:t>Alanahalli, Mysore – 570010</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280433" y="1856880"/>
            <a:ext cx="5868914" cy="888000"/>
          </a:xfrm>
          <a:prstGeom prst="rect">
            <a:avLst/>
          </a:prstGeom>
          <a:noFill/>
          <a:ln>
            <a:noFill/>
          </a:ln>
        </p:spPr>
        <p:txBody>
          <a:bodyPr wrap="none">
            <a:spAutoFit/>
          </a:bodyPr>
          <a:lstStyle/>
          <a:p>
            <a:pPr algn="ctr">
              <a:lnSpc>
                <a:spcPct val="115000"/>
              </a:lnSpc>
              <a:spcAft>
                <a:spcPts val="1000"/>
              </a:spcAft>
              <a:tabLst>
                <a:tab pos="859790" algn="l"/>
              </a:tabLst>
            </a:pPr>
            <a:r>
              <a:rPr lang="en-US" sz="4800" dirty="0">
                <a:solidFill>
                  <a:srgbClr val="FFFF00"/>
                </a:solidFill>
                <a:effectLst>
                  <a:glow rad="101600">
                    <a:srgbClr val="FF0000">
                      <a:alpha val="60000"/>
                    </a:srgbClr>
                  </a:glow>
                </a:effectLst>
                <a:latin typeface="Times New Roman" panose="02020603050405020304" pitchFamily="18" charset="0"/>
                <a:ea typeface="Calibri" panose="020F0502020204030204" pitchFamily="34" charset="0"/>
                <a:cs typeface="Times New Roman" panose="02020603050405020304" pitchFamily="18" charset="0"/>
              </a:rPr>
              <a:t>“</a:t>
            </a:r>
            <a:r>
              <a:rPr lang="en-US" sz="4800" dirty="0" smtClean="0">
                <a:solidFill>
                  <a:srgbClr val="FFFF00"/>
                </a:solidFill>
                <a:effectLst>
                  <a:glow rad="101600">
                    <a:srgbClr val="FF0000">
                      <a:alpha val="60000"/>
                    </a:srgbClr>
                  </a:glow>
                </a:effectLst>
                <a:latin typeface="Times New Roman" panose="02020603050405020304" pitchFamily="18" charset="0"/>
                <a:ea typeface="Calibri" panose="020F0502020204030204" pitchFamily="34" charset="0"/>
                <a:cs typeface="Times New Roman" panose="02020603050405020304" pitchFamily="18" charset="0"/>
              </a:rPr>
              <a:t>Ocean bed </a:t>
            </a:r>
            <a:r>
              <a:rPr lang="en-US" sz="4800" dirty="0">
                <a:solidFill>
                  <a:srgbClr val="FFFF00"/>
                </a:solidFill>
                <a:effectLst>
                  <a:glow rad="101600">
                    <a:srgbClr val="FF0000">
                      <a:alpha val="60000"/>
                    </a:srgbClr>
                  </a:glow>
                </a:effectLst>
                <a:latin typeface="Times New Roman" panose="02020603050405020304" pitchFamily="18" charset="0"/>
                <a:ea typeface="Calibri" panose="020F0502020204030204" pitchFamily="34" charset="0"/>
                <a:cs typeface="Times New Roman" panose="02020603050405020304" pitchFamily="18" charset="0"/>
              </a:rPr>
              <a:t>Scene 3D”</a:t>
            </a:r>
            <a:endParaRPr lang="en-US" sz="4000" dirty="0">
              <a:solidFill>
                <a:srgbClr val="FFFF00"/>
              </a:solidFill>
              <a:effectLst>
                <a:glow rad="101600">
                  <a:srgbClr val="FF0000">
                    <a:alpha val="60000"/>
                  </a:srgbClr>
                </a:glo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879186" y="3142686"/>
            <a:ext cx="6085268" cy="857671"/>
          </a:xfrm>
          <a:prstGeom prst="rect">
            <a:avLst/>
          </a:prstGeom>
        </p:spPr>
        <p:txBody>
          <a:bodyPr wrap="square">
            <a:spAutoFit/>
          </a:bodyPr>
          <a:lstStyle/>
          <a:p>
            <a:pPr>
              <a:lnSpc>
                <a:spcPct val="115000"/>
              </a:lnSpc>
              <a:spcAft>
                <a:spcPts val="1000"/>
              </a:spcAft>
              <a:tabLst>
                <a:tab pos="85979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Submitted by</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859790" algn="l"/>
              </a:tabLs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ABHISHEK S       </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b="1" dirty="0" smtClean="0">
                <a:latin typeface="Times New Roman" panose="02020603050405020304" pitchFamily="18" charset="0"/>
                <a:ea typeface="Calibri" panose="020F0502020204030204" pitchFamily="34" charset="0"/>
                <a:cs typeface="Times New Roman" panose="02020603050405020304" pitchFamily="18" charset="0"/>
              </a:rPr>
              <a:t>4VM12CS002)</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74711" y="4411578"/>
            <a:ext cx="2294218" cy="410882"/>
          </a:xfrm>
          <a:prstGeom prst="rect">
            <a:avLst/>
          </a:prstGeom>
        </p:spPr>
        <p:txBody>
          <a:bodyPr wrap="none">
            <a:spAutoFit/>
          </a:bodyPr>
          <a:lstStyle/>
          <a:p>
            <a:pPr algn="ctr">
              <a:lnSpc>
                <a:spcPct val="115000"/>
              </a:lnSpc>
              <a:spcAft>
                <a:spcPts val="1000"/>
              </a:spcAft>
              <a:tabLst>
                <a:tab pos="859790" algn="l"/>
              </a:tabLst>
            </a:pPr>
            <a:r>
              <a:rPr lang="en-US" u="sng" dirty="0">
                <a:latin typeface="Times New Roman" panose="02020603050405020304" pitchFamily="18" charset="0"/>
                <a:ea typeface="Calibri" panose="020F0502020204030204" pitchFamily="34" charset="0"/>
                <a:cs typeface="Times New Roman" panose="02020603050405020304" pitchFamily="18" charset="0"/>
              </a:rPr>
              <a:t>Under the Guidance of</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p:cNvSpPr txBox="1"/>
          <p:nvPr/>
        </p:nvSpPr>
        <p:spPr>
          <a:xfrm>
            <a:off x="4916379" y="5122398"/>
            <a:ext cx="7817476" cy="1477328"/>
          </a:xfrm>
          <a:prstGeom prst="rect">
            <a:avLst/>
          </a:prstGeom>
          <a:noFill/>
        </p:spPr>
        <p:txBody>
          <a:bodyPr wrap="square" rtlCol="0">
            <a:spAutoFit/>
          </a:bodyPr>
          <a:lstStyle/>
          <a:p>
            <a:r>
              <a:rPr lang="en-US" dirty="0"/>
              <a:t>Mrs</a:t>
            </a:r>
            <a:r>
              <a:rPr lang="en-US" dirty="0" smtClean="0"/>
              <a:t>. MEENAKSHI </a:t>
            </a:r>
            <a:r>
              <a:rPr lang="en-US" dirty="0"/>
              <a:t>H.N                                                                      </a:t>
            </a:r>
            <a:r>
              <a:rPr lang="en-US" dirty="0" smtClean="0"/>
              <a:t> </a:t>
            </a:r>
            <a:endParaRPr lang="en-US" dirty="0"/>
          </a:p>
          <a:p>
            <a:r>
              <a:rPr lang="en-US" dirty="0"/>
              <a:t>Assoc. Professor,                                                                                  </a:t>
            </a:r>
          </a:p>
          <a:p>
            <a:r>
              <a:rPr lang="en-US" dirty="0"/>
              <a:t>Dept. of CSE,                                                                                     </a:t>
            </a:r>
          </a:p>
          <a:p>
            <a:r>
              <a:rPr lang="en-US" dirty="0"/>
              <a:t>VVIET, Mysore                                                          </a:t>
            </a:r>
          </a:p>
          <a:p>
            <a:endParaRPr lang="en-US" dirty="0"/>
          </a:p>
        </p:txBody>
      </p:sp>
    </p:spTree>
    <p:extLst>
      <p:ext uri="{BB962C8B-B14F-4D97-AF65-F5344CB8AC3E}">
        <p14:creationId xmlns:p14="http://schemas.microsoft.com/office/powerpoint/2010/main" val="3222492026"/>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306405"/>
            <a:ext cx="8610600" cy="1293028"/>
          </a:xfrm>
        </p:spPr>
        <p:txBody>
          <a:bodyPr/>
          <a:lstStyle/>
          <a:p>
            <a:r>
              <a:rPr lang="en-IN" dirty="0" smtClean="0"/>
              <a:t>IMPLEMENTATION</a:t>
            </a:r>
            <a:endParaRPr lang="en-IN" dirty="0"/>
          </a:p>
        </p:txBody>
      </p:sp>
      <p:sp>
        <p:nvSpPr>
          <p:cNvPr id="3" name="Content Placeholder 2"/>
          <p:cNvSpPr>
            <a:spLocks noGrp="1"/>
          </p:cNvSpPr>
          <p:nvPr>
            <p:ph idx="1"/>
          </p:nvPr>
        </p:nvSpPr>
        <p:spPr>
          <a:xfrm>
            <a:off x="643708" y="1860690"/>
            <a:ext cx="8014517" cy="4409482"/>
          </a:xfrm>
        </p:spPr>
        <p:txBody>
          <a:bodyPr>
            <a:normAutofit/>
          </a:bodyPr>
          <a:lstStyle/>
          <a:p>
            <a:pPr marL="0" indent="0">
              <a:buNone/>
            </a:pPr>
            <a:r>
              <a:rPr lang="en-IN" u="sng" dirty="0" smtClean="0">
                <a:latin typeface="Times New Roman" panose="02020603050405020304" pitchFamily="18" charset="0"/>
                <a:cs typeface="Times New Roman" panose="02020603050405020304" pitchFamily="18" charset="0"/>
              </a:rPr>
              <a:t>OBJECT CREATION </a:t>
            </a:r>
            <a:r>
              <a:rPr lang="en-IN" u="sng" dirty="0" smtClean="0">
                <a:latin typeface="Times New Roman" panose="02020603050405020304" pitchFamily="18" charset="0"/>
                <a:cs typeface="Times New Roman" panose="02020603050405020304" pitchFamily="18" charset="0"/>
              </a:rPr>
              <a:t>:</a:t>
            </a:r>
            <a:endParaRPr lang="en-IN" u="sng"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smtClean="0">
                <a:latin typeface="Times New Roman" pitchFamily="18" charset="0"/>
                <a:cs typeface="Times New Roman" pitchFamily="18" charset="0"/>
              </a:rPr>
              <a:t>addObject</a:t>
            </a:r>
            <a:r>
              <a:rPr lang="en-US" dirty="0" smtClean="0">
                <a:latin typeface="Times New Roman" pitchFamily="18" charset="0"/>
                <a:cs typeface="Times New Roman" pitchFamily="18" charset="0"/>
              </a:rPr>
              <a:t>(OBJ_STTARFISH) </a:t>
            </a:r>
            <a:r>
              <a:rPr lang="en-US" dirty="0">
                <a:latin typeface="Times New Roman" pitchFamily="18" charset="0"/>
                <a:cs typeface="Times New Roman" pitchFamily="18" charset="0"/>
              </a:rPr>
              <a:t>: this function calls the constructor of </a:t>
            </a:r>
            <a:r>
              <a:rPr lang="en-US" dirty="0" smtClean="0">
                <a:latin typeface="Times New Roman" pitchFamily="18" charset="0"/>
                <a:cs typeface="Times New Roman" pitchFamily="18" charset="0"/>
              </a:rPr>
              <a:t>the Starfish </a:t>
            </a:r>
            <a:r>
              <a:rPr lang="en-US" dirty="0">
                <a:latin typeface="Times New Roman" pitchFamily="18" charset="0"/>
                <a:cs typeface="Times New Roman" pitchFamily="18" charset="0"/>
              </a:rPr>
              <a:t>Class, which adds a new </a:t>
            </a:r>
            <a:r>
              <a:rPr lang="en-US" dirty="0" smtClean="0">
                <a:latin typeface="Times New Roman" pitchFamily="18" charset="0"/>
                <a:cs typeface="Times New Roman" pitchFamily="18" charset="0"/>
              </a:rPr>
              <a:t>starfish </a:t>
            </a:r>
            <a:r>
              <a:rPr lang="en-US" dirty="0">
                <a:latin typeface="Times New Roman" pitchFamily="18" charset="0"/>
                <a:cs typeface="Times New Roman" pitchFamily="18" charset="0"/>
              </a:rPr>
              <a:t>to the screen.</a:t>
            </a:r>
          </a:p>
          <a:p>
            <a:pPr>
              <a:buFont typeface="Wingdings" panose="05000000000000000000" pitchFamily="2" charset="2"/>
              <a:buChar char="Ø"/>
            </a:pPr>
            <a:r>
              <a:rPr lang="en-US" dirty="0" err="1">
                <a:latin typeface="Times New Roman" pitchFamily="18" charset="0"/>
                <a:cs typeface="Times New Roman" pitchFamily="18" charset="0"/>
              </a:rPr>
              <a:t>addObject</a:t>
            </a:r>
            <a:r>
              <a:rPr lang="en-US" dirty="0">
                <a:latin typeface="Times New Roman" pitchFamily="18" charset="0"/>
                <a:cs typeface="Times New Roman" pitchFamily="18" charset="0"/>
              </a:rPr>
              <a:t>(OBJ_CRAB) : this function calls the constructor of the Crab Class, which adds a new crab to the screen.</a:t>
            </a:r>
          </a:p>
          <a:p>
            <a:pPr>
              <a:buFont typeface="Wingdings" panose="05000000000000000000" pitchFamily="2" charset="2"/>
              <a:buChar char="Ø"/>
            </a:pPr>
            <a:r>
              <a:rPr lang="en-US" dirty="0" err="1" smtClean="0">
                <a:latin typeface="Times New Roman" pitchFamily="18" charset="0"/>
                <a:cs typeface="Times New Roman" pitchFamily="18" charset="0"/>
              </a:rPr>
              <a:t>addObject</a:t>
            </a:r>
            <a:r>
              <a:rPr lang="en-US" dirty="0" smtClean="0">
                <a:latin typeface="Times New Roman" pitchFamily="18" charset="0"/>
                <a:cs typeface="Times New Roman" pitchFamily="18" charset="0"/>
              </a:rPr>
              <a:t>(OBJ_FISH) </a:t>
            </a:r>
            <a:r>
              <a:rPr lang="en-US" dirty="0">
                <a:latin typeface="Times New Roman" pitchFamily="18" charset="0"/>
                <a:cs typeface="Times New Roman" pitchFamily="18" charset="0"/>
              </a:rPr>
              <a:t>: this function calls the constructor of the </a:t>
            </a:r>
            <a:r>
              <a:rPr lang="en-US" dirty="0" smtClean="0">
                <a:latin typeface="Times New Roman" pitchFamily="18" charset="0"/>
                <a:cs typeface="Times New Roman" pitchFamily="18" charset="0"/>
              </a:rPr>
              <a:t>Fish </a:t>
            </a:r>
            <a:r>
              <a:rPr lang="en-US" dirty="0">
                <a:latin typeface="Times New Roman" pitchFamily="18" charset="0"/>
                <a:cs typeface="Times New Roman" pitchFamily="18" charset="0"/>
              </a:rPr>
              <a:t>Class, which adds a new </a:t>
            </a:r>
            <a:r>
              <a:rPr lang="en-US" dirty="0" smtClean="0">
                <a:latin typeface="Times New Roman" pitchFamily="18" charset="0"/>
                <a:cs typeface="Times New Roman" pitchFamily="18" charset="0"/>
              </a:rPr>
              <a:t>fish </a:t>
            </a:r>
            <a:r>
              <a:rPr lang="en-US" dirty="0">
                <a:latin typeface="Times New Roman" pitchFamily="18" charset="0"/>
                <a:cs typeface="Times New Roman" pitchFamily="18" charset="0"/>
              </a:rPr>
              <a:t>to the screen.</a:t>
            </a:r>
          </a:p>
          <a:p>
            <a:pPr>
              <a:buFont typeface="Wingdings" panose="05000000000000000000" pitchFamily="2" charset="2"/>
              <a:buChar char="Ø"/>
            </a:pPr>
            <a:r>
              <a:rPr lang="en-US" dirty="0" err="1" smtClean="0">
                <a:latin typeface="Times New Roman" pitchFamily="18" charset="0"/>
                <a:cs typeface="Times New Roman" pitchFamily="18" charset="0"/>
              </a:rPr>
              <a:t>addObject</a:t>
            </a:r>
            <a:r>
              <a:rPr lang="en-US" dirty="0" smtClean="0">
                <a:latin typeface="Times New Roman" pitchFamily="18" charset="0"/>
                <a:cs typeface="Times New Roman" pitchFamily="18" charset="0"/>
              </a:rPr>
              <a:t>(OBJ_OCTOPUS) </a:t>
            </a:r>
            <a:r>
              <a:rPr lang="en-US" dirty="0">
                <a:latin typeface="Times New Roman" pitchFamily="18" charset="0"/>
                <a:cs typeface="Times New Roman" pitchFamily="18" charset="0"/>
              </a:rPr>
              <a:t>: this function calls the constructor of the </a:t>
            </a:r>
            <a:r>
              <a:rPr lang="en-US" dirty="0" smtClean="0">
                <a:latin typeface="Times New Roman" pitchFamily="18" charset="0"/>
                <a:cs typeface="Times New Roman" pitchFamily="18" charset="0"/>
              </a:rPr>
              <a:t>Octopus </a:t>
            </a:r>
            <a:r>
              <a:rPr lang="en-US" dirty="0">
                <a:latin typeface="Times New Roman" pitchFamily="18" charset="0"/>
                <a:cs typeface="Times New Roman" pitchFamily="18" charset="0"/>
              </a:rPr>
              <a:t>Class, which adds a new o</a:t>
            </a:r>
            <a:r>
              <a:rPr lang="en-US" dirty="0" smtClean="0">
                <a:latin typeface="Times New Roman" pitchFamily="18" charset="0"/>
                <a:cs typeface="Times New Roman" pitchFamily="18" charset="0"/>
              </a:rPr>
              <a:t>ctopus </a:t>
            </a:r>
            <a:r>
              <a:rPr lang="en-US" dirty="0">
                <a:latin typeface="Times New Roman" pitchFamily="18" charset="0"/>
                <a:cs typeface="Times New Roman" pitchFamily="18" charset="0"/>
              </a:rPr>
              <a:t>to the screen</a:t>
            </a:r>
            <a:r>
              <a:rPr lang="en-US" dirty="0" smtClean="0">
                <a:latin typeface="Times New Roman" pitchFamily="18" charset="0"/>
                <a:cs typeface="Times New Roman" pitchFamily="18" charset="0"/>
              </a:rPr>
              <a:t>.</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smtClean="0">
                <a:latin typeface="Times New Roman" pitchFamily="18" charset="0"/>
                <a:cs typeface="Times New Roman" pitchFamily="18" charset="0"/>
              </a:rPr>
              <a:t>addObject</a:t>
            </a:r>
            <a:r>
              <a:rPr lang="en-US" dirty="0" smtClean="0">
                <a:latin typeface="Times New Roman" pitchFamily="18" charset="0"/>
                <a:cs typeface="Times New Roman" pitchFamily="18" charset="0"/>
              </a:rPr>
              <a:t>(OBJ_PLANT) </a:t>
            </a:r>
            <a:r>
              <a:rPr lang="en-US" dirty="0">
                <a:latin typeface="Times New Roman" pitchFamily="18" charset="0"/>
                <a:cs typeface="Times New Roman" pitchFamily="18" charset="0"/>
              </a:rPr>
              <a:t>: this function calls the constructor of the </a:t>
            </a:r>
            <a:r>
              <a:rPr lang="en-US" dirty="0" smtClean="0">
                <a:latin typeface="Times New Roman" pitchFamily="18" charset="0"/>
                <a:cs typeface="Times New Roman" pitchFamily="18" charset="0"/>
              </a:rPr>
              <a:t>Plant </a:t>
            </a:r>
            <a:r>
              <a:rPr lang="en-US" dirty="0">
                <a:latin typeface="Times New Roman" pitchFamily="18" charset="0"/>
                <a:cs typeface="Times New Roman" pitchFamily="18" charset="0"/>
              </a:rPr>
              <a:t>Class, which adds a new </a:t>
            </a:r>
            <a:r>
              <a:rPr lang="en-US" dirty="0" smtClean="0">
                <a:latin typeface="Times New Roman" pitchFamily="18" charset="0"/>
                <a:cs typeface="Times New Roman" pitchFamily="18" charset="0"/>
              </a:rPr>
              <a:t>plant </a:t>
            </a:r>
            <a:r>
              <a:rPr lang="en-US" dirty="0">
                <a:latin typeface="Times New Roman" pitchFamily="18" charset="0"/>
                <a:cs typeface="Times New Roman" pitchFamily="18" charset="0"/>
              </a:rPr>
              <a:t>to the screen.</a:t>
            </a:r>
          </a:p>
          <a:p>
            <a:pPr>
              <a:buNone/>
            </a:pP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p:txBody>
      </p:sp>
      <p:pic>
        <p:nvPicPr>
          <p:cNvPr id="4" name="Picture 3" descr="implementation.jpg"/>
          <p:cNvPicPr>
            <a:picLocks noChangeAspect="1"/>
          </p:cNvPicPr>
          <p:nvPr/>
        </p:nvPicPr>
        <p:blipFill>
          <a:blip r:embed="rId2"/>
          <a:stretch>
            <a:fillRect/>
          </a:stretch>
        </p:blipFill>
        <p:spPr>
          <a:xfrm>
            <a:off x="8848089" y="1259229"/>
            <a:ext cx="2806202" cy="2806202"/>
          </a:xfrm>
          <a:prstGeom prst="rect">
            <a:avLst/>
          </a:prstGeom>
        </p:spPr>
      </p:pic>
    </p:spTree>
    <p:extLst>
      <p:ext uri="{BB962C8B-B14F-4D97-AF65-F5344CB8AC3E}">
        <p14:creationId xmlns:p14="http://schemas.microsoft.com/office/powerpoint/2010/main" val="68978723"/>
      </p:ext>
    </p:extLst>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201706"/>
            <a:ext cx="8610600" cy="1293028"/>
          </a:xfrm>
        </p:spPr>
        <p:txBody>
          <a:bodyPr>
            <a:normAutofit/>
          </a:bodyPr>
          <a:lstStyle/>
          <a:p>
            <a:pPr>
              <a:buFont typeface="Arial" pitchFamily="34" charset="0"/>
              <a:buChar char="•"/>
            </a:pPr>
            <a:r>
              <a:rPr lang="en-US" sz="2800" dirty="0" smtClean="0"/>
              <a:t> </a:t>
            </a:r>
            <a:r>
              <a:rPr lang="en-US" dirty="0" smtClean="0"/>
              <a:t>ATTRIBUTE SETTINGS</a:t>
            </a:r>
            <a:endParaRPr lang="en-US" dirty="0"/>
          </a:p>
        </p:txBody>
      </p:sp>
      <p:sp>
        <p:nvSpPr>
          <p:cNvPr id="3" name="Content Placeholder 2"/>
          <p:cNvSpPr>
            <a:spLocks noGrp="1"/>
          </p:cNvSpPr>
          <p:nvPr>
            <p:ph idx="1"/>
          </p:nvPr>
        </p:nvSpPr>
        <p:spPr>
          <a:xfrm>
            <a:off x="685800" y="1237130"/>
            <a:ext cx="10820400" cy="4981556"/>
          </a:xfrm>
        </p:spPr>
        <p:txBody>
          <a:bodyPr/>
          <a:lstStyle/>
          <a:p>
            <a:r>
              <a:rPr lang="en-US" sz="2400" dirty="0" smtClean="0"/>
              <a:t>void glRasterPos3f(float x, float y, float z); </a:t>
            </a:r>
            <a:endParaRPr lang="en-US" sz="2400" dirty="0" smtClean="0">
              <a:sym typeface="Wingdings" pitchFamily="2" charset="2"/>
            </a:endParaRPr>
          </a:p>
          <a:p>
            <a:pPr>
              <a:buNone/>
            </a:pPr>
            <a:r>
              <a:rPr lang="en-US" sz="2000" dirty="0" smtClean="0">
                <a:sym typeface="Wingdings" pitchFamily="2" charset="2"/>
              </a:rPr>
              <a:t>                              We </a:t>
            </a:r>
            <a:r>
              <a:rPr lang="en-US" sz="2000" dirty="0" smtClean="0"/>
              <a:t>can render the character in any raster position of the window. The raster position can be set using family of functions </a:t>
            </a:r>
            <a:r>
              <a:rPr lang="en-US" sz="2000" b="1" u="sng" dirty="0" smtClean="0"/>
              <a:t>glRasterPos</a:t>
            </a:r>
            <a:r>
              <a:rPr lang="en-US" sz="2000" dirty="0" smtClean="0"/>
              <a:t> from OpenGL library.</a:t>
            </a:r>
          </a:p>
          <a:p>
            <a:endParaRPr lang="en-US" sz="2400" dirty="0" smtClean="0"/>
          </a:p>
          <a:p>
            <a:r>
              <a:rPr lang="en-US" sz="2400" dirty="0" smtClean="0"/>
              <a:t>glColor3f (0.0, 1.0, 1.0);</a:t>
            </a:r>
          </a:p>
          <a:p>
            <a:pPr>
              <a:buNone/>
            </a:pPr>
            <a:r>
              <a:rPr lang="en-US" sz="2400" dirty="0" smtClean="0"/>
              <a:t>			     </a:t>
            </a:r>
            <a:r>
              <a:rPr lang="en-US" sz="2000" dirty="0" smtClean="0"/>
              <a:t>Using </a:t>
            </a:r>
            <a:r>
              <a:rPr lang="en-US" sz="2000" b="1" u="sng" dirty="0" smtClean="0"/>
              <a:t>glColor3f</a:t>
            </a:r>
            <a:r>
              <a:rPr lang="en-US" sz="2000" dirty="0" smtClean="0"/>
              <a:t>  function it is possible to color vertices of 3 dimensional  primitives.</a:t>
            </a:r>
            <a:endParaRPr lang="en-US" sz="2400" dirty="0" smtClean="0"/>
          </a:p>
          <a:p>
            <a:endParaRPr lang="en-US" sz="2000" dirty="0"/>
          </a:p>
        </p:txBody>
      </p:sp>
      <p:pic>
        <p:nvPicPr>
          <p:cNvPr id="4" name="Picture 3" descr="color.jpeg"/>
          <p:cNvPicPr>
            <a:picLocks noChangeAspect="1"/>
          </p:cNvPicPr>
          <p:nvPr/>
        </p:nvPicPr>
        <p:blipFill>
          <a:blip r:embed="rId2"/>
          <a:stretch>
            <a:fillRect/>
          </a:stretch>
        </p:blipFill>
        <p:spPr>
          <a:xfrm>
            <a:off x="6416768" y="4107799"/>
            <a:ext cx="3185690" cy="2319897"/>
          </a:xfrm>
          <a:prstGeom prst="rect">
            <a:avLst/>
          </a:prstGeom>
        </p:spPr>
      </p:pic>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9330" y="416859"/>
            <a:ext cx="8610600" cy="1293028"/>
          </a:xfrm>
        </p:spPr>
        <p:txBody>
          <a:bodyPr>
            <a:normAutofit/>
          </a:bodyPr>
          <a:lstStyle/>
          <a:p>
            <a:pPr>
              <a:buFont typeface="Arial" pitchFamily="34" charset="0"/>
              <a:buChar char="•"/>
            </a:pPr>
            <a:r>
              <a:rPr lang="en-US" dirty="0" smtClean="0"/>
              <a:t>TRANSFORMATIONS</a:t>
            </a:r>
            <a:endParaRPr lang="en-US" dirty="0"/>
          </a:p>
        </p:txBody>
      </p:sp>
      <p:sp>
        <p:nvSpPr>
          <p:cNvPr id="3" name="Content Placeholder 2"/>
          <p:cNvSpPr>
            <a:spLocks noGrp="1"/>
          </p:cNvSpPr>
          <p:nvPr>
            <p:ph idx="1"/>
          </p:nvPr>
        </p:nvSpPr>
        <p:spPr>
          <a:xfrm>
            <a:off x="1358153" y="1266713"/>
            <a:ext cx="10833847" cy="5134087"/>
          </a:xfrm>
        </p:spPr>
        <p:txBody>
          <a:bodyPr>
            <a:normAutofit/>
          </a:bodyPr>
          <a:lstStyle/>
          <a:p>
            <a:endParaRPr lang="en-US" sz="2400" dirty="0" smtClean="0"/>
          </a:p>
          <a:p>
            <a:r>
              <a:rPr lang="en-US" sz="2800" dirty="0" smtClean="0"/>
              <a:t>void glMatrixMode( Glenum mode)</a:t>
            </a:r>
          </a:p>
          <a:p>
            <a:pPr>
              <a:buNone/>
            </a:pPr>
            <a:r>
              <a:rPr lang="en-US" sz="2000" dirty="0" smtClean="0"/>
              <a:t> 			</a:t>
            </a:r>
            <a:r>
              <a:rPr lang="en-US" sz="2400" dirty="0" smtClean="0"/>
              <a:t>specifies which matrix will be affected by subsequent transformations. Mode can be GL_MODELVIEW, GL_PROJECTION.</a:t>
            </a:r>
          </a:p>
          <a:p>
            <a:endParaRPr lang="en-US" sz="2400" dirty="0" smtClean="0"/>
          </a:p>
          <a:p>
            <a:r>
              <a:rPr lang="en-US" sz="2800" dirty="0" smtClean="0"/>
              <a:t>void glLoadIdentity( )</a:t>
            </a:r>
          </a:p>
          <a:p>
            <a:pPr>
              <a:buNone/>
            </a:pPr>
            <a:r>
              <a:rPr lang="en-US" sz="2400" dirty="0" smtClean="0"/>
              <a:t>			sets the current transformation matrix to an identity matrix.</a:t>
            </a:r>
          </a:p>
          <a:p>
            <a:pPr>
              <a:buNone/>
            </a:pPr>
            <a:endParaRPr lang="en-US" sz="2400" dirty="0" smtClean="0"/>
          </a:p>
          <a:p>
            <a:pPr>
              <a:buNone/>
            </a:pPr>
            <a:endParaRPr lang="en-US" sz="2400" dirty="0" smtClean="0"/>
          </a:p>
        </p:txBody>
      </p:sp>
      <p:pic>
        <p:nvPicPr>
          <p:cNvPr id="4" name="Picture 3" descr="transformation-18674565.jpg"/>
          <p:cNvPicPr>
            <a:picLocks noChangeAspect="1"/>
          </p:cNvPicPr>
          <p:nvPr/>
        </p:nvPicPr>
        <p:blipFill>
          <a:blip r:embed="rId2"/>
          <a:stretch>
            <a:fillRect/>
          </a:stretch>
        </p:blipFill>
        <p:spPr>
          <a:xfrm>
            <a:off x="5398248" y="4479366"/>
            <a:ext cx="4270187" cy="2209965"/>
          </a:xfrm>
          <a:prstGeom prst="rect">
            <a:avLst/>
          </a:prstGeom>
        </p:spPr>
      </p:pic>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4148" y="252616"/>
            <a:ext cx="8610600" cy="1293028"/>
          </a:xfrm>
        </p:spPr>
        <p:txBody>
          <a:bodyPr/>
          <a:lstStyle/>
          <a:p>
            <a:pPr>
              <a:buFont typeface="Arial" pitchFamily="34" charset="0"/>
              <a:buChar char="•"/>
            </a:pPr>
            <a:r>
              <a:rPr lang="en-US" dirty="0" smtClean="0"/>
              <a:t>INPUT/OUTPUT INTERFACE</a:t>
            </a:r>
            <a:endParaRPr lang="en-US" dirty="0"/>
          </a:p>
        </p:txBody>
      </p:sp>
      <p:sp>
        <p:nvSpPr>
          <p:cNvPr id="3" name="Content Placeholder 2"/>
          <p:cNvSpPr>
            <a:spLocks noGrp="1"/>
          </p:cNvSpPr>
          <p:nvPr>
            <p:ph idx="1"/>
          </p:nvPr>
        </p:nvSpPr>
        <p:spPr>
          <a:xfrm>
            <a:off x="551329" y="1546412"/>
            <a:ext cx="10968318" cy="4900873"/>
          </a:xfrm>
        </p:spPr>
        <p:txBody>
          <a:bodyPr>
            <a:normAutofit lnSpcReduction="10000"/>
          </a:bodyPr>
          <a:lstStyle/>
          <a:p>
            <a:pPr marL="0" indent="0"/>
            <a:r>
              <a:rPr lang="en-US" sz="2800" b="1" dirty="0" smtClean="0">
                <a:latin typeface="Times New Roman" pitchFamily="18" charset="0"/>
                <a:cs typeface="Times New Roman" pitchFamily="18" charset="0"/>
              </a:rPr>
              <a:t> glutKeyboardFunc(keyboard)</a:t>
            </a:r>
            <a:r>
              <a:rPr lang="en-US" sz="2800" b="1" dirty="0" smtClean="0">
                <a:latin typeface="Times New Roman" pitchFamily="18" charset="0"/>
                <a:cs typeface="Times New Roman" pitchFamily="18" charset="0"/>
                <a:sym typeface="Wingdings" pitchFamily="2" charset="2"/>
              </a:rPr>
              <a:t> </a:t>
            </a:r>
          </a:p>
          <a:p>
            <a:pPr marL="0" indent="0">
              <a:buNone/>
            </a:pPr>
            <a:r>
              <a:rPr lang="en-US" sz="2400" b="1" dirty="0" smtClean="0">
                <a:latin typeface="Times New Roman" pitchFamily="18" charset="0"/>
                <a:cs typeface="Times New Roman" pitchFamily="18" charset="0"/>
                <a:sym typeface="Wingdings" pitchFamily="2" charset="2"/>
              </a:rPr>
              <a:t>		</a:t>
            </a:r>
            <a:r>
              <a:rPr lang="en-US" sz="2400" dirty="0" smtClean="0">
                <a:latin typeface="Times New Roman" pitchFamily="18" charset="0"/>
                <a:cs typeface="Times New Roman" pitchFamily="18" charset="0"/>
                <a:sym typeface="Wingdings" pitchFamily="2" charset="2"/>
              </a:rPr>
              <a:t>The </a:t>
            </a:r>
            <a:r>
              <a:rPr lang="en-US" sz="2400" b="1" dirty="0" smtClean="0">
                <a:latin typeface="Times New Roman" pitchFamily="18" charset="0"/>
                <a:cs typeface="Times New Roman" pitchFamily="18" charset="0"/>
              </a:rPr>
              <a:t>glutKeyboardFunc</a:t>
            </a:r>
            <a:r>
              <a:rPr lang="en-US" sz="2400" dirty="0" smtClean="0">
                <a:latin typeface="Times New Roman" pitchFamily="18" charset="0"/>
                <a:cs typeface="Times New Roman" pitchFamily="18" charset="0"/>
              </a:rPr>
              <a:t> sets the keyboard</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callback  the current window. When a user types into the window, each key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press generating an ASCII character  will generate a keyboard</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callback. The key callback parameter is the</a:t>
            </a:r>
          </a:p>
          <a:p>
            <a:pPr marL="0" indent="0">
              <a:buNone/>
            </a:pPr>
            <a:r>
              <a:rPr lang="en-US" sz="2400" dirty="0" smtClean="0">
                <a:latin typeface="Times New Roman" pitchFamily="18" charset="0"/>
                <a:cs typeface="Times New Roman" pitchFamily="18" charset="0"/>
              </a:rPr>
              <a:t>generated ASCII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character.</a:t>
            </a:r>
          </a:p>
          <a:p>
            <a:pPr marL="0" indent="0">
              <a:buNone/>
            </a:pPr>
            <a:endParaRPr lang="en-US" sz="2400" dirty="0" smtClean="0"/>
          </a:p>
          <a:p>
            <a:pPr marL="0" indent="0"/>
            <a:r>
              <a:rPr lang="en-US" sz="2800" b="1" dirty="0" smtClean="0">
                <a:latin typeface="Times New Roman" pitchFamily="18" charset="0"/>
                <a:cs typeface="Times New Roman" pitchFamily="18" charset="0"/>
              </a:rPr>
              <a:t> glutMouseFunc(button)</a:t>
            </a:r>
            <a:endParaRPr lang="en-US" sz="2800" b="1" dirty="0" smtClean="0">
              <a:latin typeface="Times New Roman" pitchFamily="18" charset="0"/>
              <a:cs typeface="Times New Roman" pitchFamily="18" charset="0"/>
              <a:sym typeface="Wingdings" pitchFamily="2" charset="2"/>
            </a:endParaRPr>
          </a:p>
          <a:p>
            <a:pPr marL="0" indent="0">
              <a:buNone/>
            </a:pPr>
            <a:r>
              <a:rPr lang="en-US" sz="2800" b="1"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sym typeface="Wingdings" pitchFamily="2" charset="2"/>
              </a:rPr>
              <a:t>The </a:t>
            </a:r>
            <a:r>
              <a:rPr lang="en-GB" sz="2400" b="1" dirty="0" smtClean="0"/>
              <a:t>glutMouseFunc</a:t>
            </a:r>
            <a:r>
              <a:rPr lang="en-GB" sz="2800" dirty="0" smtClean="0"/>
              <a:t> </a:t>
            </a:r>
            <a:r>
              <a:rPr lang="en-GB" sz="2400" dirty="0" smtClean="0"/>
              <a:t>sets</a:t>
            </a:r>
            <a:r>
              <a:rPr lang="en-GB" sz="2800" dirty="0" smtClean="0"/>
              <a:t> </a:t>
            </a:r>
            <a:r>
              <a:rPr lang="en-GB" sz="2400" dirty="0" smtClean="0"/>
              <a:t>the mouse</a:t>
            </a:r>
            <a:r>
              <a:rPr lang="en-GB" sz="2800" dirty="0" smtClean="0"/>
              <a:t> </a:t>
            </a:r>
            <a:r>
              <a:rPr lang="en-GB" sz="2400" dirty="0" smtClean="0"/>
              <a:t>callback for the</a:t>
            </a:r>
            <a:r>
              <a:rPr lang="en-GB" sz="2400" dirty="0" smtClean="0">
                <a:latin typeface="Times New Roman" pitchFamily="18" charset="0"/>
                <a:cs typeface="Times New Roman" pitchFamily="18" charset="0"/>
              </a:rPr>
              <a:t> current window. When a user presses and releases mouse buttons in the window, each press and each release generates a mouse callback. The button parameter is one</a:t>
            </a:r>
          </a:p>
          <a:p>
            <a:pPr marL="0" indent="0">
              <a:buNone/>
            </a:pPr>
            <a:r>
              <a:rPr lang="en-GB" sz="2400" dirty="0" smtClean="0">
                <a:latin typeface="Times New Roman" pitchFamily="18" charset="0"/>
                <a:cs typeface="Times New Roman" pitchFamily="18" charset="0"/>
              </a:rPr>
              <a:t>of  GLUT_LEFT_BUTTON, GLUT_MIDDLE_BUTTON,  or GLUT_RIGHT_BUTTON.</a:t>
            </a:r>
          </a:p>
          <a:p>
            <a:pPr marL="0" indent="0"/>
            <a:endParaRPr lang="en-US" sz="2400" dirty="0" smtClean="0"/>
          </a:p>
          <a:p>
            <a:pPr marL="0" indent="0">
              <a:buNone/>
            </a:pPr>
            <a:endParaRPr lang="en-US" sz="2400" dirty="0" smtClean="0"/>
          </a:p>
        </p:txBody>
      </p:sp>
      <p:pic>
        <p:nvPicPr>
          <p:cNvPr id="4" name="Picture 3" descr="Computer_Keyboard_and_Mouse_Royalty_Free_Clipart_Picture_090330-171049-769048.jpg"/>
          <p:cNvPicPr>
            <a:picLocks noChangeAspect="1"/>
          </p:cNvPicPr>
          <p:nvPr/>
        </p:nvPicPr>
        <p:blipFill>
          <a:blip r:embed="rId2"/>
          <a:stretch>
            <a:fillRect/>
          </a:stretch>
        </p:blipFill>
        <p:spPr>
          <a:xfrm>
            <a:off x="8978153" y="2702859"/>
            <a:ext cx="1920109" cy="1708897"/>
          </a:xfrm>
          <a:prstGeom prst="rect">
            <a:avLst/>
          </a:prstGeom>
        </p:spPr>
      </p:pic>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066" y="0"/>
            <a:ext cx="8610600" cy="1293028"/>
          </a:xfrm>
        </p:spPr>
        <p:txBody>
          <a:bodyPr/>
          <a:lstStyle/>
          <a:p>
            <a:pPr algn="l"/>
            <a:r>
              <a:rPr lang="en-IN" smtClean="0"/>
              <a:t>Snapshot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255" y="1007183"/>
            <a:ext cx="10028420" cy="5638234"/>
          </a:xfrm>
        </p:spPr>
      </p:pic>
    </p:spTree>
    <p:extLst>
      <p:ext uri="{BB962C8B-B14F-4D97-AF65-F5344CB8AC3E}">
        <p14:creationId xmlns:p14="http://schemas.microsoft.com/office/powerpoint/2010/main" val="2743694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5300" y="0"/>
            <a:ext cx="8610600" cy="1293028"/>
          </a:xfrm>
        </p:spPr>
        <p:txBody>
          <a:bodyPr/>
          <a:lstStyle/>
          <a:p>
            <a:r>
              <a:rPr lang="en-US" dirty="0" smtClean="0"/>
              <a:t>CONCLUTION</a:t>
            </a:r>
            <a:endParaRPr lang="en-US" dirty="0"/>
          </a:p>
        </p:txBody>
      </p:sp>
      <p:sp>
        <p:nvSpPr>
          <p:cNvPr id="3" name="Content Placeholder 2"/>
          <p:cNvSpPr>
            <a:spLocks noGrp="1"/>
          </p:cNvSpPr>
          <p:nvPr>
            <p:ph idx="1"/>
          </p:nvPr>
        </p:nvSpPr>
        <p:spPr>
          <a:xfrm>
            <a:off x="830631" y="1009192"/>
            <a:ext cx="10659035" cy="5290838"/>
          </a:xfrm>
        </p:spPr>
        <p:txBody>
          <a:bodyPr>
            <a:noAutofit/>
          </a:bodyPr>
          <a:lstStyle/>
          <a:p>
            <a:pPr>
              <a:buNone/>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images defined by our openGL program will be formed   automatically by the hardware and software implementation of  the image formation process. In this project we have generated images composed of simple geometric objects- points, line segments and polygons. With the completion of this project we can conclude that it has helped us to  understand various topics of computer graphics and also computer networks practically. The program also has user friendly interface that may be simply pressing two basic keys that are available with minimum complexity</a:t>
            </a:r>
            <a:r>
              <a:rPr lang="en-US" sz="24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p:txBody>
      </p:sp>
      <p:pic>
        <p:nvPicPr>
          <p:cNvPr id="4" name="Picture 3" descr="download.jpg"/>
          <p:cNvPicPr>
            <a:picLocks noChangeAspect="1"/>
          </p:cNvPicPr>
          <p:nvPr/>
        </p:nvPicPr>
        <p:blipFill>
          <a:blip r:embed="rId2"/>
          <a:stretch>
            <a:fillRect/>
          </a:stretch>
        </p:blipFill>
        <p:spPr>
          <a:xfrm>
            <a:off x="9244687" y="3654611"/>
            <a:ext cx="1790700" cy="2057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35" y="0"/>
            <a:ext cx="9339943" cy="1293028"/>
          </a:xfrm>
        </p:spPr>
        <p:txBody>
          <a:bodyPr/>
          <a:lstStyle/>
          <a:p>
            <a:pPr algn="ctr"/>
            <a:r>
              <a:rPr lang="en-US" dirty="0" smtClean="0">
                <a:latin typeface="Times New Roman" pitchFamily="18" charset="0"/>
                <a:cs typeface="Times New Roman" pitchFamily="18" charset="0"/>
              </a:rPr>
              <a:t>APPLICATIONS and </a:t>
            </a:r>
            <a:r>
              <a:rPr lang="en-US" dirty="0" smtClean="0">
                <a:latin typeface="Times New Roman" panose="02020603050405020304" pitchFamily="18" charset="0"/>
                <a:ea typeface="Times New Roman" panose="02020603050405020304" pitchFamily="18" charset="0"/>
              </a:rPr>
              <a:t>Limitations</a:t>
            </a:r>
            <a:endParaRPr lang="en-US" sz="3600" dirty="0">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293915" y="1031966"/>
            <a:ext cx="11397342" cy="5577840"/>
          </a:xfrm>
        </p:spPr>
        <p:txBody>
          <a:bodyPr>
            <a:normAutofit lnSpcReduction="10000"/>
          </a:bodyPr>
          <a:lstStyle/>
          <a:p>
            <a:pPr algn="just"/>
            <a:r>
              <a:rPr lang="en-US" sz="3200" b="1" dirty="0">
                <a:latin typeface="Times New Roman" panose="02020603050405020304" pitchFamily="18" charset="0"/>
                <a:ea typeface="Times New Roman" panose="02020603050405020304" pitchFamily="18" charset="0"/>
              </a:rPr>
              <a:t> </a:t>
            </a:r>
            <a:r>
              <a:rPr lang="en-IN" sz="2400" dirty="0">
                <a:latin typeface="Times New Roman" panose="02020603050405020304" pitchFamily="18" charset="0"/>
                <a:ea typeface="Times New Roman" panose="02020603050405020304" pitchFamily="18" charset="0"/>
              </a:rPr>
              <a:t> This mini project is helpful in understanding the various topics in computer graphics using </a:t>
            </a:r>
            <a:r>
              <a:rPr lang="en-IN" sz="2400" dirty="0" err="1">
                <a:latin typeface="Times New Roman" panose="02020603050405020304" pitchFamily="18" charset="0"/>
                <a:ea typeface="Times New Roman" panose="02020603050405020304" pitchFamily="18" charset="0"/>
              </a:rPr>
              <a:t>opengl</a:t>
            </a:r>
            <a:r>
              <a:rPr lang="en-IN" sz="2400" dirty="0">
                <a:latin typeface="Times New Roman" panose="02020603050405020304" pitchFamily="18" charset="0"/>
                <a:ea typeface="Times New Roman" panose="02020603050405020304" pitchFamily="18" charset="0"/>
              </a:rPr>
              <a:t> programming, like usage of many geometric primitives, </a:t>
            </a:r>
            <a:r>
              <a:rPr lang="en-IN" sz="2400" dirty="0" err="1">
                <a:latin typeface="Times New Roman" panose="02020603050405020304" pitchFamily="18" charset="0"/>
                <a:ea typeface="Times New Roman" panose="02020603050405020304" pitchFamily="18" charset="0"/>
              </a:rPr>
              <a:t>rasterisation</a:t>
            </a:r>
            <a:r>
              <a:rPr lang="en-IN" sz="2400" dirty="0">
                <a:latin typeface="Times New Roman" panose="02020603050405020304" pitchFamily="18" charset="0"/>
                <a:ea typeface="Times New Roman" panose="02020603050405020304" pitchFamily="18" charset="0"/>
              </a:rPr>
              <a:t> in graphics, approximation of objects and rendering 2D-3D objects onto the screen, effective usage of keys and mouse buttons for interfacing, 3D transformations.</a:t>
            </a:r>
          </a:p>
          <a:p>
            <a:pPr algn="just"/>
            <a:r>
              <a:rPr lang="en-IN" sz="2400" dirty="0">
                <a:latin typeface="Times New Roman" panose="02020603050405020304" pitchFamily="18" charset="0"/>
                <a:ea typeface="Times New Roman" panose="02020603050405020304" pitchFamily="18" charset="0"/>
              </a:rPr>
              <a:t>           This project also helps in knowing to code for the aquarium that has  been designed so that it gives an interactive approach to the user or the programmer</a:t>
            </a:r>
          </a:p>
          <a:p>
            <a:pPr algn="just"/>
            <a:r>
              <a:rPr lang="en-IN" sz="2400" dirty="0">
                <a:latin typeface="Times New Roman" panose="02020603050405020304" pitchFamily="18" charset="0"/>
                <a:ea typeface="Times New Roman" panose="02020603050405020304" pitchFamily="18" charset="0"/>
              </a:rPr>
              <a:t>            The translation, rotation and scaling features have been successfully incorporated in our project, animating it and producing real time graphics.</a:t>
            </a:r>
          </a:p>
          <a:p>
            <a:pPr algn="just"/>
            <a:r>
              <a:rPr lang="en-IN" sz="2400" dirty="0">
                <a:latin typeface="Times New Roman" panose="02020603050405020304" pitchFamily="18" charset="0"/>
                <a:ea typeface="Times New Roman" panose="02020603050405020304" pitchFamily="18" charset="0"/>
              </a:rPr>
              <a:t>            This mini project can also be used as a screensaver. </a:t>
            </a:r>
            <a:endParaRPr lang="en-IN" sz="2400" dirty="0" smtClean="0">
              <a:latin typeface="Times New Roman" panose="02020603050405020304" pitchFamily="18" charset="0"/>
              <a:ea typeface="Times New Roman" panose="02020603050405020304" pitchFamily="18" charset="0"/>
            </a:endParaRPr>
          </a:p>
          <a:p>
            <a:pPr algn="just"/>
            <a:endParaRPr lang="en-IN" sz="2400" dirty="0" smtClean="0">
              <a:latin typeface="Times New Roman" panose="02020603050405020304" pitchFamily="18" charset="0"/>
              <a:ea typeface="Times New Roman" panose="02020603050405020304" pitchFamily="18" charset="0"/>
            </a:endParaRPr>
          </a:p>
          <a:p>
            <a:pPr marL="0" indent="0" algn="just">
              <a:buNone/>
            </a:pPr>
            <a:r>
              <a:rPr lang="en-US" sz="2400" dirty="0" smtClean="0">
                <a:latin typeface="Times New Roman" panose="02020603050405020304" pitchFamily="18" charset="0"/>
                <a:ea typeface="Times New Roman" panose="02020603050405020304" pitchFamily="18" charset="0"/>
              </a:rPr>
              <a:t>   </a:t>
            </a:r>
            <a:r>
              <a:rPr lang="en-US" sz="4000" u="sng" dirty="0" smtClean="0">
                <a:latin typeface="Times New Roman" panose="02020603050405020304" pitchFamily="18" charset="0"/>
                <a:ea typeface="Times New Roman" panose="02020603050405020304" pitchFamily="18" charset="0"/>
              </a:rPr>
              <a:t>Limitations</a:t>
            </a:r>
            <a:endParaRPr lang="en-US" sz="2400" dirty="0">
              <a:latin typeface="Times New Roman" panose="02020603050405020304" pitchFamily="18" charset="0"/>
              <a:ea typeface="Times New Roman" panose="02020603050405020304" pitchFamily="18" charset="0"/>
            </a:endParaRPr>
          </a:p>
          <a:p>
            <a:pPr algn="just">
              <a:lnSpc>
                <a:spcPct val="150000"/>
              </a:lnSpc>
            </a:pPr>
            <a:r>
              <a:rPr lang="en-US" sz="2400" dirty="0">
                <a:latin typeface="Times New Roman" panose="02020603050405020304" pitchFamily="18" charset="0"/>
                <a:ea typeface="Times New Roman" panose="02020603050405020304" pitchFamily="18" charset="0"/>
              </a:rPr>
              <a:t>1. If Double buffering is not used flickering will be experienced.</a:t>
            </a:r>
          </a:p>
          <a:p>
            <a:pPr algn="just">
              <a:lnSpc>
                <a:spcPct val="150000"/>
              </a:lnSpc>
            </a:pPr>
            <a:r>
              <a:rPr lang="en-US" sz="2400" dirty="0">
                <a:latin typeface="Times New Roman" panose="02020603050405020304" pitchFamily="18" charset="0"/>
                <a:ea typeface="Times New Roman" panose="02020603050405020304" pitchFamily="18" charset="0"/>
              </a:rPr>
              <a:t>2.</a:t>
            </a:r>
            <a:r>
              <a:rPr lang="en-US" sz="2400" b="1"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It is used in virtual implementation </a:t>
            </a:r>
            <a:r>
              <a:rPr lang="en-US" sz="2400" dirty="0" smtClean="0">
                <a:latin typeface="Times New Roman" panose="02020603050405020304" pitchFamily="18" charset="0"/>
                <a:ea typeface="Times New Roman" panose="02020603050405020304" pitchFamily="18" charset="0"/>
              </a:rPr>
              <a:t>only.</a:t>
            </a:r>
            <a:endParaRPr lang="en-US" sz="2400"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4067"/>
          <a:stretch/>
        </p:blipFill>
        <p:spPr>
          <a:xfrm>
            <a:off x="2790825" y="1213363"/>
            <a:ext cx="6781800" cy="4944549"/>
          </a:xfrm>
          <a:prstGeom prst="rect">
            <a:avLst/>
          </a:prstGeom>
        </p:spPr>
      </p:pic>
    </p:spTree>
    <p:extLst>
      <p:ext uri="{BB962C8B-B14F-4D97-AF65-F5344CB8AC3E}">
        <p14:creationId xmlns:p14="http://schemas.microsoft.com/office/powerpoint/2010/main" val="1335307851"/>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3135" y="0"/>
            <a:ext cx="8610600" cy="1293028"/>
          </a:xfrm>
        </p:spPr>
        <p:txBody>
          <a:bodyPr/>
          <a:lstStyle/>
          <a:p>
            <a:r>
              <a:rPr lang="en-US" dirty="0" smtClean="0"/>
              <a:t>MOTIVATION</a:t>
            </a:r>
            <a:endParaRPr lang="en-US" dirty="0"/>
          </a:p>
        </p:txBody>
      </p:sp>
      <p:sp>
        <p:nvSpPr>
          <p:cNvPr id="3" name="Content Placeholder 2"/>
          <p:cNvSpPr>
            <a:spLocks noGrp="1"/>
          </p:cNvSpPr>
          <p:nvPr>
            <p:ph idx="1"/>
          </p:nvPr>
        </p:nvSpPr>
        <p:spPr>
          <a:xfrm>
            <a:off x="856129" y="1333948"/>
            <a:ext cx="11335871" cy="4851699"/>
          </a:xfrm>
        </p:spPr>
        <p:txBody>
          <a:bodyPr>
            <a:normAutofit/>
          </a:bodyPr>
          <a:lstStyle/>
          <a:p>
            <a:r>
              <a:rPr lang="en-US" dirty="0" smtClean="0"/>
              <a:t> I am interested in the field of computer graphics. I wanted the project to combine the concepts that we learned from the "Foundation of Computer Graphics" course which helps us to understand some of its underlying principles. </a:t>
            </a:r>
          </a:p>
          <a:p>
            <a:r>
              <a:rPr lang="en-US" dirty="0" smtClean="0"/>
              <a:t>The main source of motivation in the computer network  projects is to be found in the fact that most of the experiments are close to students’ hearts. </a:t>
            </a:r>
          </a:p>
          <a:p>
            <a:r>
              <a:rPr lang="en-US" dirty="0" smtClean="0"/>
              <a:t>Because these projects are useful and applicable to the learners in their daily lives and activities, they not only motivate and encourage students in learning the computer networking concepts, but also promote self-motivation in the learners.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944" y="991672"/>
            <a:ext cx="8229600" cy="446579"/>
          </a:xfrm>
        </p:spPr>
        <p:txBody>
          <a:bodyPr>
            <a:normAutofit fontScale="90000"/>
          </a:bodyPr>
          <a:lstStyle/>
          <a:p>
            <a:r>
              <a:rPr lang="en-US" sz="2000" b="1" dirty="0">
                <a:latin typeface="Times New Roman" pitchFamily="18" charset="0"/>
                <a:cs typeface="Times New Roman" pitchFamily="18" charset="0"/>
              </a:rPr>
              <a:t> </a:t>
            </a:r>
            <a:r>
              <a:rPr lang="en-US" sz="3100" b="1" dirty="0">
                <a:latin typeface="Times New Roman" pitchFamily="18" charset="0"/>
                <a:cs typeface="Times New Roman" pitchFamily="18" charset="0"/>
              </a:rPr>
              <a:t>TABLE OF CONTENT</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1026" name="Picture 2" descr="http://www.clipartbest.com/cliparts/6ni/XLx/6niXLxTB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777" y="1782399"/>
            <a:ext cx="3897830" cy="21941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89656" y="1735898"/>
            <a:ext cx="4572000" cy="5909310"/>
          </a:xfrm>
          <a:prstGeom prst="rect">
            <a:avLst/>
          </a:prstGeom>
          <a:noFill/>
        </p:spPr>
        <p:txBody>
          <a:bodyPr wrap="square" rtlCol="0">
            <a:spAutoFit/>
          </a:bodyPr>
          <a:lstStyle/>
          <a:p>
            <a:pPr marL="342900" indent="-342900">
              <a:buAutoNum type="arabicPeriod"/>
            </a:pPr>
            <a:r>
              <a:rPr lang="en-US" dirty="0" smtClean="0">
                <a:latin typeface="Times New Roman" pitchFamily="18" charset="0"/>
                <a:cs typeface="Times New Roman" pitchFamily="18" charset="0"/>
              </a:rPr>
              <a:t>ABSTRACT</a:t>
            </a:r>
          </a:p>
          <a:p>
            <a:pPr marL="342900" indent="-342900">
              <a:buAutoNum type="arabicPeriod"/>
            </a:pP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INTRODUCTION</a:t>
            </a:r>
          </a:p>
          <a:p>
            <a:pPr marL="342900" indent="-342900">
              <a:buAutoNum type="arabicPeriod"/>
            </a:pPr>
            <a:endParaRPr lang="en-US" dirty="0" smtClean="0">
              <a:latin typeface="Times New Roman" pitchFamily="18" charset="0"/>
              <a:cs typeface="Times New Roman" pitchFamily="18" charset="0"/>
            </a:endParaRPr>
          </a:p>
          <a:p>
            <a:pPr marL="342900" indent="-342900">
              <a:buAutoNum type="arabicPeriod" startAt="3"/>
            </a:pPr>
            <a:r>
              <a:rPr lang="en-US" dirty="0" smtClean="0">
                <a:latin typeface="Times New Roman" pitchFamily="18" charset="0"/>
                <a:cs typeface="Times New Roman" pitchFamily="18" charset="0"/>
              </a:rPr>
              <a:t>REQUIREMENT  SPECIFICATION</a:t>
            </a:r>
          </a:p>
          <a:p>
            <a:pPr marL="342900" indent="-342900">
              <a:buAutoNum type="arabicPeriod" startAt="3"/>
            </a:pPr>
            <a:endParaRPr lang="en-US" dirty="0" smtClean="0">
              <a:latin typeface="Times New Roman" pitchFamily="18" charset="0"/>
              <a:cs typeface="Times New Roman" pitchFamily="18" charset="0"/>
            </a:endParaRPr>
          </a:p>
          <a:p>
            <a:pPr marL="342900" indent="-342900">
              <a:buAutoNum type="arabicPeriod" startAt="4"/>
            </a:pPr>
            <a:r>
              <a:rPr lang="en-US" dirty="0" smtClean="0">
                <a:latin typeface="Times New Roman" pitchFamily="18" charset="0"/>
                <a:cs typeface="Times New Roman" pitchFamily="18" charset="0"/>
              </a:rPr>
              <a:t>DESIGN</a:t>
            </a:r>
          </a:p>
          <a:p>
            <a:pPr marL="342900" indent="-342900">
              <a:buAutoNum type="arabicPeriod" startAt="4"/>
            </a:pPr>
            <a:endParaRPr lang="en-US" dirty="0" smtClean="0">
              <a:latin typeface="Times New Roman" pitchFamily="18" charset="0"/>
              <a:cs typeface="Times New Roman" pitchFamily="18" charset="0"/>
            </a:endParaRPr>
          </a:p>
          <a:p>
            <a:pPr marL="342900" indent="-342900">
              <a:buAutoNum type="arabicPeriod" startAt="4"/>
            </a:pPr>
            <a:r>
              <a:rPr lang="en-US" dirty="0" smtClean="0">
                <a:latin typeface="Times New Roman" pitchFamily="18" charset="0"/>
                <a:cs typeface="Times New Roman" pitchFamily="18" charset="0"/>
              </a:rPr>
              <a:t>IMPLEMENTATION</a:t>
            </a:r>
          </a:p>
          <a:p>
            <a:pPr marL="342900" indent="-342900">
              <a:buAutoNum type="arabicPeriod" startAt="4"/>
            </a:pPr>
            <a:endParaRPr lang="en-US" dirty="0" smtClean="0">
              <a:latin typeface="Times New Roman" pitchFamily="18" charset="0"/>
              <a:cs typeface="Times New Roman" pitchFamily="18" charset="0"/>
            </a:endParaRPr>
          </a:p>
          <a:p>
            <a:pPr marL="342900" indent="-342900">
              <a:buAutoNum type="arabicPeriod" startAt="4"/>
            </a:pPr>
            <a:r>
              <a:rPr lang="en-US" dirty="0" smtClean="0">
                <a:latin typeface="Times New Roman" pitchFamily="18" charset="0"/>
                <a:cs typeface="Times New Roman" pitchFamily="18" charset="0"/>
              </a:rPr>
              <a:t>SNAPSHOTS</a:t>
            </a:r>
          </a:p>
          <a:p>
            <a:pPr marL="342900" indent="-342900">
              <a:buAutoNum type="arabicPeriod" startAt="4"/>
            </a:pPr>
            <a:endParaRPr lang="en-US" dirty="0" smtClean="0">
              <a:latin typeface="Times New Roman" pitchFamily="18" charset="0"/>
              <a:cs typeface="Times New Roman" pitchFamily="18" charset="0"/>
            </a:endParaRPr>
          </a:p>
          <a:p>
            <a:pPr marL="342900" indent="-342900">
              <a:buAutoNum type="arabicPeriod" startAt="4"/>
            </a:pPr>
            <a:r>
              <a:rPr lang="en-US" dirty="0" smtClean="0">
                <a:latin typeface="Times New Roman" pitchFamily="18" charset="0"/>
                <a:cs typeface="Times New Roman" pitchFamily="18" charset="0"/>
              </a:rPr>
              <a:t>CONCLUSION </a:t>
            </a:r>
          </a:p>
          <a:p>
            <a:pPr marL="342900" indent="-342900">
              <a:buAutoNum type="arabicPeriod" startAt="4"/>
            </a:pPr>
            <a:endParaRPr lang="en-US" dirty="0" smtClean="0">
              <a:latin typeface="Times New Roman" pitchFamily="18" charset="0"/>
              <a:cs typeface="Times New Roman" pitchFamily="18" charset="0"/>
            </a:endParaRPr>
          </a:p>
          <a:p>
            <a:pPr marL="342900" indent="-342900">
              <a:buAutoNum type="arabicPeriod" startAt="4"/>
            </a:pPr>
            <a:r>
              <a:rPr lang="en-US" dirty="0" smtClean="0">
                <a:latin typeface="Times New Roman" pitchFamily="18" charset="0"/>
                <a:cs typeface="Times New Roman" pitchFamily="18" charset="0"/>
              </a:rPr>
              <a:t>APPLICATION AND LIMITATIONS</a:t>
            </a:r>
          </a:p>
          <a:p>
            <a:pPr marL="342900" indent="-342900">
              <a:buAutoNum type="arabicPeriod" startAt="4"/>
            </a:pPr>
            <a:endParaRPr lang="en-US" dirty="0" smtClean="0">
              <a:latin typeface="Times New Roman" pitchFamily="18" charset="0"/>
              <a:cs typeface="Times New Roman" pitchFamily="18" charset="0"/>
            </a:endParaRPr>
          </a:p>
          <a:p>
            <a:pPr marL="342900" indent="-342900"/>
            <a:r>
              <a:rPr lang="en-US" sz="1400" dirty="0" smtClean="0">
                <a:latin typeface="Times New Roman" pitchFamily="18" charset="0"/>
                <a:cs typeface="Times New Roman" pitchFamily="18" charset="0"/>
              </a:rPr>
              <a:t>8.      </a:t>
            </a:r>
            <a:r>
              <a:rPr lang="en-US" dirty="0" smtClean="0">
                <a:latin typeface="Times New Roman" pitchFamily="18" charset="0"/>
                <a:cs typeface="Times New Roman" pitchFamily="18" charset="0"/>
              </a:rPr>
              <a:t>REFERENCES</a:t>
            </a:r>
            <a:r>
              <a:rPr lang="en-US" sz="1400" dirty="0" smtClean="0">
                <a:latin typeface="Times New Roman" pitchFamily="18" charset="0"/>
                <a:cs typeface="Times New Roman" pitchFamily="18" charset="0"/>
              </a:rPr>
              <a:t>					</a:t>
            </a:r>
          </a:p>
          <a:p>
            <a:pPr marL="342900" indent="-342900"/>
            <a:endParaRPr lang="en-US" sz="2000" dirty="0" smtClean="0">
              <a:latin typeface="Times New Roman" pitchFamily="18" charset="0"/>
              <a:cs typeface="Times New Roman" pitchFamily="18" charset="0"/>
            </a:endParaRPr>
          </a:p>
          <a:p>
            <a:pPr marL="342900" indent="-342900"/>
            <a:endParaRPr lang="en-US" sz="2000" dirty="0" smtClean="0">
              <a:latin typeface="Times New Roman" pitchFamily="18" charset="0"/>
              <a:cs typeface="Times New Roman" pitchFamily="18" charset="0"/>
            </a:endParaRPr>
          </a:p>
          <a:p>
            <a:pPr marL="342900" indent="-342900"/>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5256103"/>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78103" y="436740"/>
            <a:ext cx="2637260" cy="707886"/>
          </a:xfrm>
          <a:prstGeom prst="rect">
            <a:avLst/>
          </a:prstGeom>
        </p:spPr>
        <p:txBody>
          <a:bodyPr wrap="none">
            <a:spAutoFit/>
          </a:bodyPr>
          <a:lstStyle/>
          <a:p>
            <a:r>
              <a:rPr lang="en-US" sz="4000" b="1" dirty="0"/>
              <a:t>ABSTRACT</a:t>
            </a:r>
            <a:endParaRPr lang="en-US" sz="4000" dirty="0"/>
          </a:p>
        </p:txBody>
      </p:sp>
      <p:sp>
        <p:nvSpPr>
          <p:cNvPr id="2" name="Rectangle 1"/>
          <p:cNvSpPr/>
          <p:nvPr/>
        </p:nvSpPr>
        <p:spPr>
          <a:xfrm>
            <a:off x="1030696" y="2680492"/>
            <a:ext cx="7483616" cy="369332"/>
          </a:xfrm>
          <a:prstGeom prst="rect">
            <a:avLst/>
          </a:prstGeom>
        </p:spPr>
        <p:txBody>
          <a:bodyPr wrap="square">
            <a:spAutoFit/>
          </a:bodyPr>
          <a:lstStyle/>
          <a:p>
            <a:endParaRPr lang="en-GB" dirty="0"/>
          </a:p>
        </p:txBody>
      </p:sp>
      <p:sp>
        <p:nvSpPr>
          <p:cNvPr id="3" name="Rectangle 2"/>
          <p:cNvSpPr/>
          <p:nvPr/>
        </p:nvSpPr>
        <p:spPr>
          <a:xfrm>
            <a:off x="935266" y="1497472"/>
            <a:ext cx="7932108" cy="5262979"/>
          </a:xfrm>
          <a:prstGeom prst="rect">
            <a:avLst/>
          </a:prstGeom>
        </p:spPr>
        <p:txBody>
          <a:bodyPr wrap="square">
            <a:spAutoFit/>
          </a:bodyPr>
          <a:lstStyle/>
          <a:p>
            <a:r>
              <a:rPr lang="en-US" sz="2400" b="1" dirty="0"/>
              <a:t>Sea Bed </a:t>
            </a:r>
            <a:r>
              <a:rPr lang="en-US" sz="2400" b="1" dirty="0" smtClean="0"/>
              <a:t>Animation:</a:t>
            </a:r>
          </a:p>
          <a:p>
            <a:r>
              <a:rPr lang="en-US" sz="2400" dirty="0" smtClean="0"/>
              <a:t>This mini </a:t>
            </a:r>
            <a:r>
              <a:rPr lang="en-US" sz="2400" dirty="0"/>
              <a:t>project implements </a:t>
            </a:r>
            <a:r>
              <a:rPr lang="en-US" sz="2400" dirty="0"/>
              <a:t>Ocean </a:t>
            </a:r>
            <a:r>
              <a:rPr lang="en-US" sz="2400" dirty="0" smtClean="0"/>
              <a:t>bed </a:t>
            </a:r>
            <a:r>
              <a:rPr lang="en-US" sz="2400" dirty="0"/>
              <a:t>Scene </a:t>
            </a:r>
            <a:r>
              <a:rPr lang="en-US" sz="2400" dirty="0" smtClean="0"/>
              <a:t>3D animation using </a:t>
            </a:r>
            <a:r>
              <a:rPr lang="en-US" sz="2400" dirty="0" err="1"/>
              <a:t>Opengl</a:t>
            </a:r>
            <a:r>
              <a:rPr lang="en-US" sz="2400" dirty="0"/>
              <a:t> interface. The development of this project would improve the user’s knowledge about computer graphics and </a:t>
            </a:r>
            <a:r>
              <a:rPr lang="en-US" sz="2400" dirty="0" err="1"/>
              <a:t>Opengl</a:t>
            </a:r>
            <a:r>
              <a:rPr lang="en-US" sz="2400" dirty="0"/>
              <a:t> and this project provides good understanding of </a:t>
            </a:r>
            <a:r>
              <a:rPr lang="en-US" sz="2400" dirty="0" err="1"/>
              <a:t>Opengl</a:t>
            </a:r>
            <a:r>
              <a:rPr lang="en-US" sz="2400" dirty="0"/>
              <a:t> prominent functions like transformation, rotation and </a:t>
            </a:r>
            <a:r>
              <a:rPr lang="en-US" sz="2400" dirty="0" smtClean="0"/>
              <a:t>3D Modelling</a:t>
            </a:r>
            <a:r>
              <a:rPr lang="en-US" sz="2400" dirty="0" smtClean="0"/>
              <a:t>.</a:t>
            </a:r>
            <a:endParaRPr lang="en-US" sz="2400" dirty="0" smtClean="0"/>
          </a:p>
          <a:p>
            <a:endParaRPr lang="en-IN" sz="2400" dirty="0"/>
          </a:p>
          <a:p>
            <a:r>
              <a:rPr lang="en-IN" sz="2400" b="1" u="sng" dirty="0"/>
              <a:t>A</a:t>
            </a:r>
            <a:r>
              <a:rPr lang="en-IN" sz="2400" b="1" u="sng" dirty="0" smtClean="0"/>
              <a:t>im </a:t>
            </a:r>
            <a:r>
              <a:rPr lang="en-IN" sz="2400" b="1" u="sng" dirty="0"/>
              <a:t>of the </a:t>
            </a:r>
            <a:r>
              <a:rPr lang="en-IN" sz="2400" b="1" u="sng" dirty="0" smtClean="0"/>
              <a:t>project</a:t>
            </a:r>
            <a:r>
              <a:rPr lang="en-IN" sz="2400" b="1" dirty="0" smtClean="0"/>
              <a:t> is about </a:t>
            </a:r>
            <a:r>
              <a:rPr lang="en-IN" sz="2400" b="1" dirty="0"/>
              <a:t>creating a </a:t>
            </a:r>
            <a:r>
              <a:rPr lang="en-IN" sz="2400" b="1" dirty="0" err="1"/>
              <a:t>colorful</a:t>
            </a:r>
            <a:r>
              <a:rPr lang="en-IN" sz="2400" b="1" dirty="0"/>
              <a:t> environment between the user and the program through suitable interaction which would be provided by necessary event based driven function included in code. </a:t>
            </a:r>
            <a:endParaRPr lang="en-IN" sz="2400" b="1" dirty="0"/>
          </a:p>
        </p:txBody>
      </p:sp>
      <p:pic>
        <p:nvPicPr>
          <p:cNvPr id="9" name="Picture 2" descr="http://blogs.msdn.com/blogfiles/willy-peter_schaub/WindowsLiveWriter/VSTSRangersProjectsthecompletelist_85C8/CLIPART_OF_10905_SM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89378" y="2476590"/>
            <a:ext cx="2198822" cy="2198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861131"/>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1931" y="632591"/>
            <a:ext cx="8610600" cy="1293028"/>
          </a:xfrm>
        </p:spPr>
        <p:txBody>
          <a:bodyPr/>
          <a:lstStyle/>
          <a:p>
            <a:r>
              <a:rPr lang="en-IN" dirty="0" smtClean="0"/>
              <a:t>objectives</a:t>
            </a:r>
            <a:endParaRPr lang="en-IN" dirty="0"/>
          </a:p>
        </p:txBody>
      </p:sp>
      <p:sp>
        <p:nvSpPr>
          <p:cNvPr id="3" name="Content Placeholder 2"/>
          <p:cNvSpPr>
            <a:spLocks noGrp="1"/>
          </p:cNvSpPr>
          <p:nvPr>
            <p:ph idx="1"/>
          </p:nvPr>
        </p:nvSpPr>
        <p:spPr>
          <a:xfrm>
            <a:off x="753035" y="2060090"/>
            <a:ext cx="10820400" cy="4024125"/>
          </a:xfrm>
        </p:spPr>
        <p:txBody>
          <a:bodyPr>
            <a:normAutofit/>
          </a:bodyPr>
          <a:lstStyle/>
          <a:p>
            <a:pPr algn="just">
              <a:buNone/>
            </a:pPr>
            <a:endParaRPr lang="en-GB" sz="1600" dirty="0" smtClean="0">
              <a:latin typeface="Times New Roman" pitchFamily="18" charset="0"/>
              <a:cs typeface="Times New Roman" pitchFamily="18" charset="0"/>
            </a:endParaRPr>
          </a:p>
          <a:p>
            <a:pPr lvl="1" algn="just">
              <a:buFont typeface="Wingdings" pitchFamily="2" charset="2"/>
              <a:buChar char="Ø"/>
            </a:pPr>
            <a:r>
              <a:rPr lang="en-GB" sz="2400" dirty="0" smtClean="0">
                <a:latin typeface="Times New Roman" pitchFamily="18" charset="0"/>
                <a:cs typeface="Times New Roman" pitchFamily="18" charset="0"/>
              </a:rPr>
              <a:t> Designing and implementation of 3D animation.</a:t>
            </a:r>
          </a:p>
          <a:p>
            <a:pPr lvl="1" algn="just">
              <a:buFont typeface="Wingdings" pitchFamily="2" charset="2"/>
              <a:buChar char="Ø"/>
            </a:pPr>
            <a:r>
              <a:rPr lang="en-GB" sz="2400" dirty="0" smtClean="0">
                <a:latin typeface="Times New Roman" pitchFamily="18" charset="0"/>
                <a:cs typeface="Times New Roman" pitchFamily="18" charset="0"/>
              </a:rPr>
              <a:t>Creation of  geometric objects using  OpenGL functions.</a:t>
            </a:r>
          </a:p>
          <a:p>
            <a:pPr lvl="1" algn="just">
              <a:buFont typeface="Wingdings" pitchFamily="2" charset="2"/>
              <a:buChar char="Ø"/>
            </a:pPr>
            <a:r>
              <a:rPr lang="en-GB" sz="2400" dirty="0" smtClean="0">
                <a:latin typeface="Times New Roman" pitchFamily="18" charset="0"/>
                <a:cs typeface="Times New Roman" pitchFamily="18" charset="0"/>
              </a:rPr>
              <a:t>Colouring  of  geometric objects using OpenGL functions.</a:t>
            </a:r>
          </a:p>
          <a:p>
            <a:pPr lvl="1" algn="just">
              <a:buFont typeface="Wingdings" pitchFamily="2" charset="2"/>
              <a:buChar char="Ø"/>
            </a:pPr>
            <a:r>
              <a:rPr lang="en-GB" sz="2400" dirty="0" smtClean="0">
                <a:latin typeface="Times New Roman" pitchFamily="18" charset="0"/>
                <a:cs typeface="Times New Roman" pitchFamily="18" charset="0"/>
              </a:rPr>
              <a:t> Translating  a particular  object from one point to another  point.</a:t>
            </a:r>
          </a:p>
          <a:p>
            <a:pPr lvl="1" algn="just">
              <a:buFont typeface="Wingdings" pitchFamily="2" charset="2"/>
              <a:buChar char="Ø"/>
            </a:pPr>
            <a:r>
              <a:rPr lang="en-GB" sz="2400" dirty="0" smtClean="0">
                <a:latin typeface="Times New Roman" pitchFamily="18" charset="0"/>
                <a:cs typeface="Times New Roman" pitchFamily="18" charset="0"/>
              </a:rPr>
              <a:t> User interface using mouse as a input device.</a:t>
            </a:r>
          </a:p>
          <a:p>
            <a:pPr marL="457200" lvl="1" indent="0" algn="just">
              <a:buNone/>
            </a:pPr>
            <a:endParaRPr lang="en-IN" dirty="0"/>
          </a:p>
        </p:txBody>
      </p:sp>
      <p:pic>
        <p:nvPicPr>
          <p:cNvPr id="4" name="Picture 2" descr="https://encrypted-tbn3.gstatic.com/images?q=tbn:ANd9GcTrD24sMJiRxo0owXduR6rYk6w856aGCMIEy5S-Y7IH_BuwJ7f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234" y="48497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788123"/>
      </p:ext>
    </p:extLst>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603" y="557180"/>
            <a:ext cx="8229600" cy="685800"/>
          </a:xfrm>
        </p:spPr>
        <p:txBody>
          <a:bodyPr>
            <a:normAutofit/>
          </a:bodyPr>
          <a:lstStyle/>
          <a:p>
            <a:pPr algn="ctr"/>
            <a:r>
              <a:rPr lang="en-US" sz="28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1039970" y="1672844"/>
            <a:ext cx="8722216" cy="5891179"/>
          </a:xfrm>
        </p:spPr>
        <p:txBody>
          <a:bodyPr>
            <a:normAutofit/>
          </a:bodyPr>
          <a:lstStyle/>
          <a:p>
            <a:pPr marL="0" lvl="0" indent="0" algn="just" fontAlgn="base">
              <a:lnSpc>
                <a:spcPct val="100000"/>
              </a:lnSpc>
              <a:spcBef>
                <a:spcPct val="0"/>
              </a:spcBef>
              <a:spcAft>
                <a:spcPct val="0"/>
              </a:spcAft>
              <a:buNone/>
            </a:pPr>
            <a:r>
              <a:rPr lang="en-US" sz="1800" b="1" u="sng" dirty="0">
                <a:latin typeface="Times New Roman" pitchFamily="18" charset="0"/>
                <a:ea typeface="SimSun" pitchFamily="2" charset="-122"/>
                <a:cs typeface="Times New Roman" pitchFamily="18" charset="0"/>
              </a:rPr>
              <a:t>AIM</a:t>
            </a:r>
            <a:r>
              <a:rPr lang="en-US" sz="1800" dirty="0">
                <a:latin typeface="Times New Roman" pitchFamily="18" charset="0"/>
                <a:ea typeface="SimSun" pitchFamily="2" charset="-122"/>
                <a:cs typeface="Times New Roman" pitchFamily="18" charset="0"/>
              </a:rPr>
              <a:t> : </a:t>
            </a:r>
          </a:p>
          <a:p>
            <a:pPr marL="0" lvl="0" indent="0" algn="just" fontAlgn="base">
              <a:lnSpc>
                <a:spcPct val="100000"/>
              </a:lnSpc>
              <a:spcBef>
                <a:spcPct val="0"/>
              </a:spcBef>
              <a:spcAft>
                <a:spcPct val="0"/>
              </a:spcAft>
              <a:buNone/>
            </a:pPr>
            <a:r>
              <a:rPr lang="en-US" sz="1800" dirty="0">
                <a:latin typeface="Times New Roman" pitchFamily="18" charset="0"/>
                <a:ea typeface="SimSun" pitchFamily="2" charset="-122"/>
                <a:cs typeface="Times New Roman" pitchFamily="18" charset="0"/>
              </a:rPr>
              <a:t>     To </a:t>
            </a:r>
            <a:r>
              <a:rPr lang="en-IN" sz="1800" dirty="0">
                <a:latin typeface="Times New Roman" pitchFamily="18" charset="0"/>
                <a:ea typeface="SimSun" pitchFamily="2" charset="-122"/>
                <a:cs typeface="Times New Roman" pitchFamily="18" charset="0"/>
              </a:rPr>
              <a:t>create a </a:t>
            </a:r>
            <a:r>
              <a:rPr lang="en-IN" sz="1800" dirty="0" err="1">
                <a:latin typeface="Times New Roman" pitchFamily="18" charset="0"/>
                <a:ea typeface="SimSun" pitchFamily="2" charset="-122"/>
                <a:cs typeface="Times New Roman" pitchFamily="18" charset="0"/>
              </a:rPr>
              <a:t>colorful</a:t>
            </a:r>
            <a:r>
              <a:rPr lang="en-IN" sz="1800" dirty="0">
                <a:latin typeface="Times New Roman" pitchFamily="18" charset="0"/>
                <a:ea typeface="SimSun" pitchFamily="2" charset="-122"/>
                <a:cs typeface="Times New Roman" pitchFamily="18" charset="0"/>
              </a:rPr>
              <a:t> environment between the user and the program through suitable interaction which would be provided by necessary event based driven </a:t>
            </a:r>
            <a:r>
              <a:rPr lang="en-IN" sz="1800" dirty="0" smtClean="0">
                <a:latin typeface="Times New Roman" pitchFamily="18" charset="0"/>
                <a:ea typeface="SimSun" pitchFamily="2" charset="-122"/>
                <a:cs typeface="Times New Roman" pitchFamily="18" charset="0"/>
              </a:rPr>
              <a:t>functions.</a:t>
            </a:r>
            <a:endParaRPr lang="en-IN" sz="1800" b="1" dirty="0">
              <a:latin typeface="Times New Roman" pitchFamily="18" charset="0"/>
              <a:cs typeface="Times New Roman" pitchFamily="18" charset="0"/>
            </a:endParaRPr>
          </a:p>
          <a:p>
            <a:pPr marL="0" lvl="0" indent="0" algn="just" fontAlgn="base">
              <a:lnSpc>
                <a:spcPct val="100000"/>
              </a:lnSpc>
              <a:spcBef>
                <a:spcPct val="0"/>
              </a:spcBef>
              <a:spcAft>
                <a:spcPct val="0"/>
              </a:spcAft>
              <a:buNone/>
            </a:pPr>
            <a:endParaRPr lang="en-US" sz="1800" b="1" dirty="0" smtClean="0">
              <a:latin typeface="Times New Roman" pitchFamily="18" charset="0"/>
              <a:cs typeface="Times New Roman" pitchFamily="18" charset="0"/>
            </a:endParaRPr>
          </a:p>
          <a:p>
            <a:pPr algn="just">
              <a:buNone/>
            </a:pPr>
            <a:r>
              <a:rPr lang="en-US" sz="1800" b="1" u="sng" dirty="0" smtClean="0">
                <a:latin typeface="Times New Roman" pitchFamily="18" charset="0"/>
                <a:cs typeface="Times New Roman" pitchFamily="18" charset="0"/>
              </a:rPr>
              <a:t>OPENGL:-</a:t>
            </a:r>
            <a:endParaRPr lang="en-US" sz="1800" b="1" u="sng" dirty="0">
              <a:latin typeface="Times New Roman" pitchFamily="18" charset="0"/>
              <a:cs typeface="Times New Roman" pitchFamily="18" charset="0"/>
            </a:endParaRPr>
          </a:p>
          <a:p>
            <a:pPr algn="just">
              <a:buNone/>
            </a:pPr>
            <a:r>
              <a:rPr lang="en-US" sz="1800" dirty="0">
                <a:latin typeface="Times New Roman" pitchFamily="18" charset="0"/>
                <a:cs typeface="Times New Roman" pitchFamily="18" charset="0"/>
              </a:rPr>
              <a:t>	As a software interface for graphics hardware, OpenGL's main purpose is to render two- and three-dimensional objects into a frame buffer. These objects are described as sequences of vertices (which define geometric objects) or pixels (which define images). OpenGL performs several processing steps on this data to convert it to pixels to form the final desired image in the frame buffer.</a:t>
            </a:r>
          </a:p>
          <a:p>
            <a:pPr marL="0" indent="0" algn="just">
              <a:buNone/>
            </a:pPr>
            <a:endParaRPr lang="en-US" sz="1800" b="1" dirty="0">
              <a:latin typeface="Times New Roman" pitchFamily="18" charset="0"/>
              <a:cs typeface="Times New Roman" pitchFamily="18" charset="0"/>
            </a:endParaRPr>
          </a:p>
          <a:p>
            <a:pPr marL="0" indent="0" algn="just">
              <a:buNone/>
            </a:pPr>
            <a:r>
              <a:rPr lang="en-US" sz="1800" b="1" u="sng" dirty="0" smtClean="0">
                <a:latin typeface="Times New Roman" pitchFamily="18" charset="0"/>
                <a:cs typeface="Times New Roman" pitchFamily="18" charset="0"/>
              </a:rPr>
              <a:t>OpenGL  </a:t>
            </a:r>
            <a:r>
              <a:rPr lang="en-US" sz="1800" b="1" u="sng" dirty="0">
                <a:latin typeface="Times New Roman" pitchFamily="18" charset="0"/>
                <a:cs typeface="Times New Roman" pitchFamily="18" charset="0"/>
              </a:rPr>
              <a:t>advantages:-</a:t>
            </a:r>
            <a:endParaRPr lang="en-US" sz="1800" u="sng" dirty="0">
              <a:latin typeface="Times New Roman" pitchFamily="18" charset="0"/>
              <a:cs typeface="Times New Roman" pitchFamily="18" charset="0"/>
            </a:endParaRP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It is very popular in the video games development industry where it competes with Direct3D (on Microsoft Windows).</a:t>
            </a:r>
          </a:p>
          <a:p>
            <a:pPr lvl="0" algn="just"/>
            <a:r>
              <a:rPr lang="en-US" sz="1800" dirty="0">
                <a:latin typeface="Times New Roman" pitchFamily="18" charset="0"/>
                <a:cs typeface="Times New Roman" pitchFamily="18" charset="0"/>
              </a:rPr>
              <a:t>OpenGL is also used in CAD, virtual reality, and scientific visualization </a:t>
            </a:r>
            <a:r>
              <a:rPr lang="en-US" sz="1800" dirty="0" smtClean="0">
                <a:latin typeface="Times New Roman" pitchFamily="18" charset="0"/>
                <a:cs typeface="Times New Roman" pitchFamily="18" charset="0"/>
              </a:rPr>
              <a:t>programs </a:t>
            </a:r>
            <a:endParaRPr lang="en-US" sz="1800" dirty="0">
              <a:latin typeface="Times New Roman" pitchFamily="18" charset="0"/>
              <a:cs typeface="Times New Roman" pitchFamily="18" charset="0"/>
            </a:endParaRPr>
          </a:p>
          <a:p>
            <a:pPr lvl="0" algn="just"/>
            <a:endParaRPr lang="en-US" sz="1800" dirty="0">
              <a:latin typeface="Times New Roman" pitchFamily="18" charset="0"/>
              <a:cs typeface="Times New Roman" pitchFamily="18" charset="0"/>
            </a:endParaRPr>
          </a:p>
          <a:p>
            <a:pPr>
              <a:buNone/>
            </a:pPr>
            <a:endParaRPr lang="en-US" sz="1800" dirty="0"/>
          </a:p>
          <a:p>
            <a:pPr>
              <a:buNone/>
            </a:pPr>
            <a:endParaRPr lang="en-US" sz="1800" dirty="0"/>
          </a:p>
          <a:p>
            <a:endParaRPr lang="en-US" sz="1400" u="sng" dirty="0">
              <a:solidFill>
                <a:schemeClr val="tx1">
                  <a:lumMod val="65000"/>
                  <a:lumOff val="35000"/>
                </a:schemeClr>
              </a:solidFill>
            </a:endParaRPr>
          </a:p>
          <a:p>
            <a:endParaRPr lang="en-US" sz="1400" dirty="0">
              <a:solidFill>
                <a:schemeClr val="tx1">
                  <a:lumMod val="65000"/>
                  <a:lumOff val="35000"/>
                </a:schemeClr>
              </a:solidFill>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pic>
        <p:nvPicPr>
          <p:cNvPr id="4" name="Picture 2" descr="http://www.dragon1.com/images/presenta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647" y="270456"/>
            <a:ext cx="1646682" cy="1646684"/>
          </a:xfrm>
          <a:prstGeom prst="rect">
            <a:avLst/>
          </a:prstGeom>
          <a:noFill/>
          <a:effectLst>
            <a:glow rad="127000">
              <a:schemeClr val="bg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424350"/>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051" y="476530"/>
            <a:ext cx="8610600" cy="1293028"/>
          </a:xfrm>
        </p:spPr>
        <p:txBody>
          <a:bodyPr>
            <a:normAutofit/>
          </a:bodyPr>
          <a:lstStyle/>
          <a:p>
            <a:pPr algn="ctr"/>
            <a:r>
              <a:rPr lang="en-US" sz="2800" b="1" dirty="0" smtClean="0">
                <a:solidFill>
                  <a:schemeClr val="accent1">
                    <a:lumMod val="60000"/>
                    <a:lumOff val="40000"/>
                  </a:schemeClr>
                </a:solidFill>
                <a:latin typeface="Times New Roman" pitchFamily="18" charset="0"/>
                <a:cs typeface="Times New Roman" pitchFamily="18" charset="0"/>
              </a:rPr>
              <a:t>REQUIREMENT  SPECIFICATIONS</a:t>
            </a:r>
            <a:endParaRPr lang="en-IN" sz="2800" dirty="0">
              <a:solidFill>
                <a:schemeClr val="accent1">
                  <a:lumMod val="60000"/>
                  <a:lumOff val="40000"/>
                </a:schemeClr>
              </a:solidFill>
            </a:endParaRPr>
          </a:p>
        </p:txBody>
      </p:sp>
      <p:sp>
        <p:nvSpPr>
          <p:cNvPr id="3" name="Content Placeholder 2"/>
          <p:cNvSpPr>
            <a:spLocks noGrp="1"/>
          </p:cNvSpPr>
          <p:nvPr>
            <p:ph idx="1"/>
          </p:nvPr>
        </p:nvSpPr>
        <p:spPr>
          <a:xfrm>
            <a:off x="605307" y="1769558"/>
            <a:ext cx="10900893" cy="4695636"/>
          </a:xfrm>
        </p:spPr>
        <p:txBody>
          <a:bodyPr>
            <a:normAutofit/>
          </a:bodyPr>
          <a:lstStyle/>
          <a:p>
            <a:pPr marL="0" indent="0">
              <a:lnSpc>
                <a:spcPct val="150000"/>
              </a:lnSpc>
              <a:buNone/>
            </a:pPr>
            <a:r>
              <a:rPr lang="en-US" sz="1800" b="1" u="sng" dirty="0">
                <a:latin typeface="Times New Roman" panose="02020603050405020304" pitchFamily="18" charset="0"/>
                <a:ea typeface="Times New Roman" panose="02020603050405020304" pitchFamily="18" charset="0"/>
                <a:cs typeface="Times New Roman" panose="02020603050405020304" pitchFamily="18" charset="0"/>
              </a:rPr>
              <a:t>HARDWARE </a:t>
            </a:r>
            <a:r>
              <a:rPr lang="en-US" sz="1800" b="1" u="sng" dirty="0" smtClean="0">
                <a:latin typeface="Times New Roman" panose="02020603050405020304" pitchFamily="18" charset="0"/>
                <a:ea typeface="Times New Roman" panose="02020603050405020304" pitchFamily="18" charset="0"/>
                <a:cs typeface="Times New Roman" panose="02020603050405020304" pitchFamily="18" charset="0"/>
              </a:rPr>
              <a:t>REQUIREMENTS</a:t>
            </a:r>
            <a:endParaRPr lang="en-US" sz="18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600" dirty="0" smtClean="0">
                <a:latin typeface="Times New Roman" panose="02020603050405020304" pitchFamily="18" charset="0"/>
                <a:ea typeface="Times New Roman" panose="02020603050405020304" pitchFamily="18" charset="0"/>
              </a:rPr>
              <a:t>Minimum hardware specification</a:t>
            </a:r>
          </a:p>
          <a:p>
            <a:pPr>
              <a:lnSpc>
                <a:spcPct val="150000"/>
              </a:lnSpc>
            </a:pPr>
            <a:r>
              <a:rPr lang="en-US" sz="1600" dirty="0" smtClean="0">
                <a:latin typeface="Times New Roman" panose="02020603050405020304" pitchFamily="18" charset="0"/>
                <a:ea typeface="Times New Roman" panose="02020603050405020304" pitchFamily="18" charset="0"/>
              </a:rPr>
              <a:t>Microprocessor: 1.0 GHz and above CPU based on either AMD or INTEL</a:t>
            </a:r>
          </a:p>
          <a:p>
            <a:pPr>
              <a:lnSpc>
                <a:spcPct val="150000"/>
              </a:lnSpc>
            </a:pPr>
            <a:r>
              <a:rPr lang="en-US" sz="1600" dirty="0" smtClean="0">
                <a:latin typeface="Times New Roman" panose="02020603050405020304" pitchFamily="18" charset="0"/>
                <a:ea typeface="Times New Roman" panose="02020603050405020304" pitchFamily="18" charset="0"/>
              </a:rPr>
              <a:t>Microprocessor Architecture</a:t>
            </a:r>
          </a:p>
          <a:p>
            <a:pPr>
              <a:lnSpc>
                <a:spcPct val="150000"/>
              </a:lnSpc>
            </a:pPr>
            <a:r>
              <a:rPr lang="en-US" sz="1600" dirty="0" smtClean="0">
                <a:latin typeface="Times New Roman" panose="02020603050405020304" pitchFamily="18" charset="0"/>
                <a:ea typeface="Times New Roman" panose="02020603050405020304" pitchFamily="18" charset="0"/>
              </a:rPr>
              <a:t>Main memory: 512 MB RAM</a:t>
            </a:r>
          </a:p>
          <a:p>
            <a:pPr>
              <a:lnSpc>
                <a:spcPct val="150000"/>
              </a:lnSpc>
            </a:pPr>
            <a:r>
              <a:rPr lang="en-US" sz="1600" dirty="0" smtClean="0">
                <a:latin typeface="Times New Roman" panose="02020603050405020304" pitchFamily="18" charset="0"/>
                <a:ea typeface="Times New Roman" panose="02020603050405020304" pitchFamily="18" charset="0"/>
              </a:rPr>
              <a:t>Hard Disk	 : </a:t>
            </a:r>
            <a:r>
              <a:rPr lang="en-US" sz="1600" dirty="0" smtClean="0">
                <a:latin typeface="Times New Roman" panose="02020603050405020304" pitchFamily="18" charset="0"/>
                <a:ea typeface="Times New Roman" panose="02020603050405020304" pitchFamily="18" charset="0"/>
              </a:rPr>
              <a:t>4 </a:t>
            </a:r>
            <a:r>
              <a:rPr lang="en-US" sz="1600" dirty="0" smtClean="0">
                <a:latin typeface="Times New Roman" panose="02020603050405020304" pitchFamily="18" charset="0"/>
                <a:ea typeface="Times New Roman" panose="02020603050405020304" pitchFamily="18" charset="0"/>
              </a:rPr>
              <a:t>GB</a:t>
            </a:r>
          </a:p>
          <a:p>
            <a:pPr>
              <a:lnSpc>
                <a:spcPct val="150000"/>
              </a:lnSpc>
            </a:pPr>
            <a:r>
              <a:rPr lang="en-US" sz="1600" dirty="0" smtClean="0">
                <a:latin typeface="Times New Roman" panose="02020603050405020304" pitchFamily="18" charset="0"/>
                <a:ea typeface="Times New Roman" panose="02020603050405020304" pitchFamily="18" charset="0"/>
              </a:rPr>
              <a:t>Hard disk speed in RPM: 5400 RPM</a:t>
            </a:r>
          </a:p>
          <a:p>
            <a:pPr>
              <a:lnSpc>
                <a:spcPct val="150000"/>
              </a:lnSpc>
            </a:pPr>
            <a:r>
              <a:rPr lang="en-US" sz="1600" dirty="0" smtClean="0">
                <a:latin typeface="Times New Roman" panose="02020603050405020304" pitchFamily="18" charset="0"/>
                <a:ea typeface="Times New Roman" panose="02020603050405020304" pitchFamily="18" charset="0"/>
              </a:rPr>
              <a:t>Mouse: 2 or 3 Button mouse</a:t>
            </a:r>
          </a:p>
          <a:p>
            <a:pPr>
              <a:lnSpc>
                <a:spcPct val="150000"/>
              </a:lnSpc>
            </a:pPr>
            <a:r>
              <a:rPr lang="en-US" sz="1600" dirty="0" smtClean="0">
                <a:latin typeface="Times New Roman" panose="02020603050405020304" pitchFamily="18" charset="0"/>
                <a:ea typeface="Times New Roman" panose="02020603050405020304" pitchFamily="18" charset="0"/>
              </a:rPr>
              <a:t>Monitor: 1024 x 768 display resolution</a:t>
            </a:r>
          </a:p>
          <a:p>
            <a:pPr marL="0" indent="0">
              <a:lnSpc>
                <a:spcPct val="150000"/>
              </a:lnSpc>
              <a:buNone/>
            </a:pPr>
            <a:endParaRPr lang="en-US" sz="2000" dirty="0" smtClean="0">
              <a:latin typeface="Times New Roman" panose="02020603050405020304" pitchFamily="18" charset="0"/>
              <a:ea typeface="Times New Roman" panose="02020603050405020304" pitchFamily="18" charset="0"/>
            </a:endParaRPr>
          </a:p>
          <a:p>
            <a:endParaRPr lang="en-IN" dirty="0"/>
          </a:p>
        </p:txBody>
      </p:sp>
      <p:pic>
        <p:nvPicPr>
          <p:cNvPr id="3074" name="Picture 2" descr="http://www.princeclubinternational.com/images/Computer_underconstru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291" y="2251734"/>
            <a:ext cx="2377814" cy="2677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984222"/>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609" y="602496"/>
            <a:ext cx="10952408" cy="5296435"/>
          </a:xfrm>
        </p:spPr>
        <p:txBody>
          <a:bodyPr>
            <a:noAutofit/>
          </a:bodyPr>
          <a:lstStyle/>
          <a:p>
            <a:pPr marL="0" indent="0">
              <a:lnSpc>
                <a:spcPct val="150000"/>
              </a:lnSpc>
              <a:buNone/>
            </a:pPr>
            <a:r>
              <a:rPr lang="en-US" sz="2000" b="1" u="sng" dirty="0">
                <a:latin typeface="Times New Roman" panose="02020603050405020304" pitchFamily="18" charset="0"/>
                <a:ea typeface="Times New Roman" panose="02020603050405020304" pitchFamily="18" charset="0"/>
              </a:rPr>
              <a:t>SOFTWARE REQUIREMENTS</a:t>
            </a:r>
            <a:endParaRPr lang="en-US" sz="2000" b="1" dirty="0">
              <a:latin typeface="Times New Roman" panose="02020603050405020304" pitchFamily="18" charset="0"/>
              <a:ea typeface="Times New Roman" panose="02020603050405020304" pitchFamily="18" charset="0"/>
            </a:endParaRPr>
          </a:p>
          <a:p>
            <a:pPr>
              <a:lnSpc>
                <a:spcPct val="150000"/>
              </a:lnSpc>
            </a:pPr>
            <a:r>
              <a:rPr lang="en-US" sz="1800" dirty="0">
                <a:latin typeface="Times New Roman" panose="02020603050405020304" pitchFamily="18" charset="0"/>
                <a:ea typeface="Times New Roman" panose="02020603050405020304" pitchFamily="18" charset="0"/>
              </a:rPr>
              <a:t>Minimum software specification</a:t>
            </a:r>
          </a:p>
          <a:p>
            <a:pPr algn="just">
              <a:lnSpc>
                <a:spcPct val="150000"/>
              </a:lnSpc>
            </a:pPr>
            <a:r>
              <a:rPr lang="en-US" sz="1800" dirty="0">
                <a:latin typeface="Times New Roman" panose="02020603050405020304" pitchFamily="18" charset="0"/>
                <a:ea typeface="Times New Roman" panose="02020603050405020304" pitchFamily="18" charset="0"/>
              </a:rPr>
              <a:t>Operating system: Linux Operating System</a:t>
            </a:r>
          </a:p>
          <a:p>
            <a:pPr algn="just">
              <a:lnSpc>
                <a:spcPct val="150000"/>
              </a:lnSpc>
            </a:pPr>
            <a:r>
              <a:rPr lang="en-US" sz="1800" dirty="0">
                <a:latin typeface="Times New Roman" panose="02020603050405020304" pitchFamily="18" charset="0"/>
                <a:ea typeface="Times New Roman" panose="02020603050405020304" pitchFamily="18" charset="0"/>
              </a:rPr>
              <a:t>C Compiler (Default)</a:t>
            </a:r>
          </a:p>
          <a:p>
            <a:pPr algn="just">
              <a:lnSpc>
                <a:spcPct val="150000"/>
              </a:lnSpc>
            </a:pPr>
            <a:r>
              <a:rPr lang="en-US" sz="1800" dirty="0">
                <a:latin typeface="Times New Roman" panose="02020603050405020304" pitchFamily="18" charset="0"/>
                <a:ea typeface="Times New Roman" panose="02020603050405020304" pitchFamily="18" charset="0"/>
              </a:rPr>
              <a:t>OPENGL Library</a:t>
            </a:r>
          </a:p>
          <a:p>
            <a:pPr algn="just">
              <a:lnSpc>
                <a:spcPct val="150000"/>
              </a:lnSpc>
            </a:pPr>
            <a:r>
              <a:rPr lang="en-US" sz="1800" dirty="0">
                <a:latin typeface="Times New Roman" panose="02020603050405020304" pitchFamily="18" charset="0"/>
                <a:ea typeface="Times New Roman" panose="02020603050405020304" pitchFamily="18" charset="0"/>
              </a:rPr>
              <a:t>Key Board Driver</a:t>
            </a:r>
          </a:p>
          <a:p>
            <a:pPr algn="just">
              <a:lnSpc>
                <a:spcPct val="150000"/>
              </a:lnSpc>
            </a:pPr>
            <a:r>
              <a:rPr lang="en-US" sz="1800" dirty="0">
                <a:latin typeface="Times New Roman" panose="02020603050405020304" pitchFamily="18" charset="0"/>
                <a:ea typeface="Times New Roman" panose="02020603050405020304" pitchFamily="18" charset="0"/>
              </a:rPr>
              <a:t>Graphics Driver</a:t>
            </a:r>
          </a:p>
          <a:p>
            <a:pPr algn="just">
              <a:lnSpc>
                <a:spcPct val="150000"/>
              </a:lnSpc>
            </a:pPr>
            <a:r>
              <a:rPr lang="en-US" sz="1800" dirty="0">
                <a:latin typeface="Times New Roman" panose="02020603050405020304" pitchFamily="18" charset="0"/>
                <a:ea typeface="Times New Roman" panose="02020603050405020304" pitchFamily="18" charset="0"/>
              </a:rPr>
              <a:t>C Libraries</a:t>
            </a:r>
            <a:endParaRPr lang="en-US" sz="1800" dirty="0">
              <a:latin typeface="Times New Roman" panose="02020603050405020304" pitchFamily="18" charset="0"/>
              <a:ea typeface="Times New Roman" panose="02020603050405020304" pitchFamily="18" charset="0"/>
            </a:endParaRPr>
          </a:p>
        </p:txBody>
      </p:sp>
      <p:pic>
        <p:nvPicPr>
          <p:cNvPr id="4098" name="Picture 2" descr="http://blogs.msdn.com/blogfiles/willy-peter_schaub/WindowsLiveWriter/VSTSRangersProjectsTFSMigrationQuestions_8852/CLIPART_OF_26164_SMJPG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6135" y="1700010"/>
            <a:ext cx="4314573" cy="3026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621940"/>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51" y="-74037"/>
            <a:ext cx="8610600" cy="1293028"/>
          </a:xfrm>
        </p:spPr>
        <p:txBody>
          <a:bodyPr/>
          <a:lstStyle/>
          <a:p>
            <a:r>
              <a:rPr lang="en-IN" cap="none" dirty="0" smtClean="0"/>
              <a:t>DESIGN</a:t>
            </a:r>
            <a:endParaRPr lang="en-IN" cap="none" dirty="0"/>
          </a:p>
        </p:txBody>
      </p:sp>
      <p:sp>
        <p:nvSpPr>
          <p:cNvPr id="6" name="Rounded Rectangle 5"/>
          <p:cNvSpPr/>
          <p:nvPr/>
        </p:nvSpPr>
        <p:spPr>
          <a:xfrm>
            <a:off x="5330527" y="2955801"/>
            <a:ext cx="2396940" cy="496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TRANSFORMATION</a:t>
            </a:r>
            <a:endParaRPr lang="en-IN" dirty="0"/>
          </a:p>
        </p:txBody>
      </p:sp>
      <p:sp>
        <p:nvSpPr>
          <p:cNvPr id="60" name="Rounded Rectangle 59"/>
          <p:cNvSpPr/>
          <p:nvPr/>
        </p:nvSpPr>
        <p:spPr>
          <a:xfrm>
            <a:off x="214029" y="1914987"/>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DRAWSCENE</a:t>
            </a:r>
            <a:endParaRPr lang="en-IN" dirty="0"/>
          </a:p>
        </p:txBody>
      </p:sp>
      <p:sp>
        <p:nvSpPr>
          <p:cNvPr id="66" name="Rounded Rectangle 65"/>
          <p:cNvSpPr/>
          <p:nvPr/>
        </p:nvSpPr>
        <p:spPr>
          <a:xfrm>
            <a:off x="5099235" y="960124"/>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MAIN</a:t>
            </a:r>
            <a:endParaRPr lang="en-IN" dirty="0"/>
          </a:p>
        </p:txBody>
      </p:sp>
      <p:sp>
        <p:nvSpPr>
          <p:cNvPr id="67" name="Rounded Rectangle 66"/>
          <p:cNvSpPr/>
          <p:nvPr/>
        </p:nvSpPr>
        <p:spPr>
          <a:xfrm>
            <a:off x="7792601" y="1928634"/>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MENU</a:t>
            </a:r>
            <a:endParaRPr lang="en-IN" dirty="0"/>
          </a:p>
        </p:txBody>
      </p:sp>
      <p:sp>
        <p:nvSpPr>
          <p:cNvPr id="68" name="Rounded Rectangle 67"/>
          <p:cNvSpPr/>
          <p:nvPr/>
        </p:nvSpPr>
        <p:spPr>
          <a:xfrm>
            <a:off x="10152052" y="1888942"/>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I/0 INTERFACE</a:t>
            </a:r>
            <a:endParaRPr lang="en-IN" dirty="0"/>
          </a:p>
        </p:txBody>
      </p:sp>
      <p:sp>
        <p:nvSpPr>
          <p:cNvPr id="69" name="Rounded Rectangle 68"/>
          <p:cNvSpPr/>
          <p:nvPr/>
        </p:nvSpPr>
        <p:spPr>
          <a:xfrm>
            <a:off x="10152050" y="2768900"/>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MOUSE</a:t>
            </a:r>
            <a:endParaRPr lang="en-IN" dirty="0"/>
          </a:p>
        </p:txBody>
      </p:sp>
      <p:sp>
        <p:nvSpPr>
          <p:cNvPr id="71" name="Rounded Rectangle 70"/>
          <p:cNvSpPr/>
          <p:nvPr/>
        </p:nvSpPr>
        <p:spPr>
          <a:xfrm>
            <a:off x="10133340" y="3836653"/>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KEYBOARD</a:t>
            </a:r>
            <a:endParaRPr lang="en-IN" dirty="0"/>
          </a:p>
        </p:txBody>
      </p:sp>
      <p:cxnSp>
        <p:nvCxnSpPr>
          <p:cNvPr id="74" name="Straight Connector 73"/>
          <p:cNvCxnSpPr>
            <a:stCxn id="66" idx="2"/>
          </p:cNvCxnSpPr>
          <p:nvPr/>
        </p:nvCxnSpPr>
        <p:spPr>
          <a:xfrm flipH="1">
            <a:off x="5974975" y="1477857"/>
            <a:ext cx="1" cy="204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1078276" y="1681963"/>
            <a:ext cx="4896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974975" y="1681963"/>
            <a:ext cx="5219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60" idx="0"/>
          </p:cNvCxnSpPr>
          <p:nvPr/>
        </p:nvCxnSpPr>
        <p:spPr>
          <a:xfrm>
            <a:off x="1078276" y="1681963"/>
            <a:ext cx="11494" cy="233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6" idx="0"/>
          </p:cNvCxnSpPr>
          <p:nvPr/>
        </p:nvCxnSpPr>
        <p:spPr>
          <a:xfrm>
            <a:off x="6528997" y="2444794"/>
            <a:ext cx="0" cy="51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641874" y="1691089"/>
            <a:ext cx="0" cy="24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11194199" y="1681963"/>
            <a:ext cx="0" cy="20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528997" y="3766184"/>
            <a:ext cx="0" cy="29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68" idx="2"/>
            <a:endCxn id="69" idx="1"/>
          </p:cNvCxnSpPr>
          <p:nvPr/>
        </p:nvCxnSpPr>
        <p:spPr>
          <a:xfrm rot="5400000">
            <a:off x="10279376" y="2279350"/>
            <a:ext cx="621092" cy="875743"/>
          </a:xfrm>
          <a:prstGeom prst="bentConnector4">
            <a:avLst>
              <a:gd name="adj1" fmla="val 29160"/>
              <a:gd name="adj2" fmla="val 1261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Elbow Connector 118"/>
          <p:cNvCxnSpPr/>
          <p:nvPr/>
        </p:nvCxnSpPr>
        <p:spPr>
          <a:xfrm rot="16200000" flipH="1">
            <a:off x="9474767" y="3424631"/>
            <a:ext cx="1113922" cy="2278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6200000" flipH="1">
            <a:off x="143917" y="2649108"/>
            <a:ext cx="636097" cy="2274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582096" y="2940986"/>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 CREATION</a:t>
            </a:r>
            <a:endParaRPr lang="en-IN" dirty="0"/>
          </a:p>
        </p:txBody>
      </p:sp>
      <p:cxnSp>
        <p:nvCxnSpPr>
          <p:cNvPr id="50" name="Elbow Connector 49"/>
          <p:cNvCxnSpPr>
            <a:stCxn id="67" idx="3"/>
            <a:endCxn id="68" idx="1"/>
          </p:cNvCxnSpPr>
          <p:nvPr/>
        </p:nvCxnSpPr>
        <p:spPr>
          <a:xfrm flipV="1">
            <a:off x="9544082" y="2147809"/>
            <a:ext cx="607970" cy="39692"/>
          </a:xfrm>
          <a:prstGeom prst="bentConnector3">
            <a:avLst>
              <a:gd name="adj1" fmla="val -308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6200000" flipH="1">
            <a:off x="72527" y="3363327"/>
            <a:ext cx="776728" cy="225320"/>
          </a:xfrm>
          <a:prstGeom prst="bentConnector3">
            <a:avLst>
              <a:gd name="adj1" fmla="val 103059"/>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579948" y="3724446"/>
            <a:ext cx="195990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ENVIRONMENT CREATION</a:t>
            </a:r>
            <a:endParaRPr lang="en-IN" dirty="0"/>
          </a:p>
        </p:txBody>
      </p:sp>
      <p:cxnSp>
        <p:nvCxnSpPr>
          <p:cNvPr id="70" name="Elbow Connector 69"/>
          <p:cNvCxnSpPr/>
          <p:nvPr/>
        </p:nvCxnSpPr>
        <p:spPr>
          <a:xfrm rot="16200000" flipH="1">
            <a:off x="74800" y="4170820"/>
            <a:ext cx="776728" cy="225320"/>
          </a:xfrm>
          <a:prstGeom prst="bentConnector3">
            <a:avLst>
              <a:gd name="adj1" fmla="val 103059"/>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582221" y="4531939"/>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RESIZE WINDOW</a:t>
            </a:r>
            <a:endParaRPr lang="en-IN" dirty="0"/>
          </a:p>
        </p:txBody>
      </p:sp>
      <p:cxnSp>
        <p:nvCxnSpPr>
          <p:cNvPr id="77" name="Elbow Connector 76"/>
          <p:cNvCxnSpPr>
            <a:stCxn id="46" idx="3"/>
            <a:endCxn id="85" idx="1"/>
          </p:cNvCxnSpPr>
          <p:nvPr/>
        </p:nvCxnSpPr>
        <p:spPr>
          <a:xfrm>
            <a:off x="2333577" y="3199853"/>
            <a:ext cx="988333" cy="6993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endCxn id="87" idx="1"/>
          </p:cNvCxnSpPr>
          <p:nvPr/>
        </p:nvCxnSpPr>
        <p:spPr>
          <a:xfrm rot="16200000" flipH="1">
            <a:off x="2692106" y="4012368"/>
            <a:ext cx="750936" cy="4768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2333577" y="3190679"/>
            <a:ext cx="970264" cy="9174"/>
          </a:xfrm>
          <a:prstGeom prst="bentConnector3">
            <a:avLst>
              <a:gd name="adj1" fmla="val 769"/>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3305990" y="2928364"/>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STARFISH</a:t>
            </a:r>
            <a:endParaRPr lang="en-IN" dirty="0"/>
          </a:p>
        </p:txBody>
      </p:sp>
      <p:sp>
        <p:nvSpPr>
          <p:cNvPr id="85" name="Rounded Rectangle 84"/>
          <p:cNvSpPr/>
          <p:nvPr/>
        </p:nvSpPr>
        <p:spPr>
          <a:xfrm>
            <a:off x="3321910" y="3640330"/>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CRAB</a:t>
            </a:r>
            <a:endParaRPr lang="en-IN" dirty="0"/>
          </a:p>
        </p:txBody>
      </p:sp>
      <p:sp>
        <p:nvSpPr>
          <p:cNvPr id="87" name="Rounded Rectangle 86"/>
          <p:cNvSpPr/>
          <p:nvPr/>
        </p:nvSpPr>
        <p:spPr>
          <a:xfrm>
            <a:off x="3305990" y="4367385"/>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FISH</a:t>
            </a:r>
            <a:endParaRPr lang="en-IN" dirty="0"/>
          </a:p>
        </p:txBody>
      </p:sp>
      <p:cxnSp>
        <p:nvCxnSpPr>
          <p:cNvPr id="89" name="Elbow Connector 88"/>
          <p:cNvCxnSpPr>
            <a:endCxn id="91" idx="1"/>
          </p:cNvCxnSpPr>
          <p:nvPr/>
        </p:nvCxnSpPr>
        <p:spPr>
          <a:xfrm rot="16200000" flipH="1">
            <a:off x="2694378" y="4724328"/>
            <a:ext cx="750936" cy="4768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ounded Rectangle 90"/>
          <p:cNvSpPr/>
          <p:nvPr/>
        </p:nvSpPr>
        <p:spPr>
          <a:xfrm>
            <a:off x="3308262" y="5079345"/>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OCTOPUS</a:t>
            </a:r>
            <a:endParaRPr lang="en-IN" dirty="0"/>
          </a:p>
        </p:txBody>
      </p:sp>
      <p:cxnSp>
        <p:nvCxnSpPr>
          <p:cNvPr id="93" name="Elbow Connector 92"/>
          <p:cNvCxnSpPr>
            <a:endCxn id="95" idx="1"/>
          </p:cNvCxnSpPr>
          <p:nvPr/>
        </p:nvCxnSpPr>
        <p:spPr>
          <a:xfrm rot="16200000" flipH="1">
            <a:off x="2683003" y="5477240"/>
            <a:ext cx="750936" cy="4768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3296887" y="5832257"/>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PLANT</a:t>
            </a:r>
            <a:endParaRPr lang="en-IN" dirty="0"/>
          </a:p>
        </p:txBody>
      </p:sp>
      <p:sp>
        <p:nvSpPr>
          <p:cNvPr id="97" name="Rounded Rectangle 96"/>
          <p:cNvSpPr/>
          <p:nvPr/>
        </p:nvSpPr>
        <p:spPr>
          <a:xfrm>
            <a:off x="5595309" y="1914986"/>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CAMERA</a:t>
            </a:r>
            <a:endParaRPr lang="en-IN" dirty="0"/>
          </a:p>
        </p:txBody>
      </p:sp>
      <p:cxnSp>
        <p:nvCxnSpPr>
          <p:cNvPr id="99" name="Straight Arrow Connector 98"/>
          <p:cNvCxnSpPr/>
          <p:nvPr/>
        </p:nvCxnSpPr>
        <p:spPr>
          <a:xfrm>
            <a:off x="6444582" y="1677441"/>
            <a:ext cx="0" cy="24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56" idx="3"/>
          </p:cNvCxnSpPr>
          <p:nvPr/>
        </p:nvCxnSpPr>
        <p:spPr>
          <a:xfrm>
            <a:off x="2539849" y="3983313"/>
            <a:ext cx="220000" cy="135489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1" name="Elbow Connector 110"/>
          <p:cNvCxnSpPr/>
          <p:nvPr/>
        </p:nvCxnSpPr>
        <p:spPr>
          <a:xfrm rot="10800000" flipV="1">
            <a:off x="2355433" y="5350284"/>
            <a:ext cx="404417" cy="66801"/>
          </a:xfrm>
          <a:prstGeom prst="bentConnector3">
            <a:avLst>
              <a:gd name="adj1" fmla="val 2755"/>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592576" y="5158218"/>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 MOVEMENT</a:t>
            </a:r>
            <a:endParaRPr lang="en-IN" dirty="0"/>
          </a:p>
        </p:txBody>
      </p:sp>
      <p:sp>
        <p:nvSpPr>
          <p:cNvPr id="118" name="Rounded Rectangle 117"/>
          <p:cNvSpPr/>
          <p:nvPr/>
        </p:nvSpPr>
        <p:spPr>
          <a:xfrm>
            <a:off x="581201" y="5911130"/>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RANDOMIZE</a:t>
            </a:r>
            <a:endParaRPr lang="en-IN" dirty="0"/>
          </a:p>
        </p:txBody>
      </p:sp>
      <p:cxnSp>
        <p:nvCxnSpPr>
          <p:cNvPr id="120" name="Straight Arrow Connector 119"/>
          <p:cNvCxnSpPr/>
          <p:nvPr/>
        </p:nvCxnSpPr>
        <p:spPr>
          <a:xfrm>
            <a:off x="1454304" y="5610726"/>
            <a:ext cx="0" cy="29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p:cNvCxnSpPr/>
          <p:nvPr/>
        </p:nvCxnSpPr>
        <p:spPr>
          <a:xfrm rot="16200000" flipH="1">
            <a:off x="7020115" y="2489827"/>
            <a:ext cx="1391859" cy="1301791"/>
          </a:xfrm>
          <a:prstGeom prst="bentConnector3">
            <a:avLst>
              <a:gd name="adj1" fmla="val 25486"/>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Rounded Rectangle 121"/>
          <p:cNvSpPr/>
          <p:nvPr/>
        </p:nvSpPr>
        <p:spPr>
          <a:xfrm>
            <a:off x="5914992" y="3763158"/>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Translation</a:t>
            </a:r>
            <a:endParaRPr lang="en-IN" dirty="0"/>
          </a:p>
        </p:txBody>
      </p:sp>
      <p:sp>
        <p:nvSpPr>
          <p:cNvPr id="123" name="Rounded Rectangle 122"/>
          <p:cNvSpPr/>
          <p:nvPr/>
        </p:nvSpPr>
        <p:spPr>
          <a:xfrm>
            <a:off x="5930912" y="4475124"/>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Rotation</a:t>
            </a:r>
            <a:endParaRPr lang="en-IN" dirty="0"/>
          </a:p>
        </p:txBody>
      </p:sp>
      <p:sp>
        <p:nvSpPr>
          <p:cNvPr id="124" name="Rounded Rectangle 123"/>
          <p:cNvSpPr/>
          <p:nvPr/>
        </p:nvSpPr>
        <p:spPr>
          <a:xfrm>
            <a:off x="7940889" y="3836652"/>
            <a:ext cx="1751481" cy="51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LIGHTING</a:t>
            </a:r>
            <a:endParaRPr lang="en-IN" dirty="0"/>
          </a:p>
        </p:txBody>
      </p:sp>
      <p:cxnSp>
        <p:nvCxnSpPr>
          <p:cNvPr id="129" name="Elbow Connector 128"/>
          <p:cNvCxnSpPr/>
          <p:nvPr/>
        </p:nvCxnSpPr>
        <p:spPr>
          <a:xfrm rot="16200000" flipH="1">
            <a:off x="5288659" y="3388269"/>
            <a:ext cx="750936" cy="4768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Elbow Connector 129"/>
          <p:cNvCxnSpPr/>
          <p:nvPr/>
        </p:nvCxnSpPr>
        <p:spPr>
          <a:xfrm rot="16200000" flipH="1">
            <a:off x="5290931" y="4127525"/>
            <a:ext cx="750936" cy="4768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313802"/>
      </p:ext>
    </p:extLst>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
  <TotalTime>1031</TotalTime>
  <Words>584</Words>
  <Application>Microsoft Office PowerPoint</Application>
  <PresentationFormat>Widescreen</PresentationFormat>
  <Paragraphs>141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SimSun</vt:lpstr>
      <vt:lpstr>Arial</vt:lpstr>
      <vt:lpstr>Calibri</vt:lpstr>
      <vt:lpstr>Century Gothic</vt:lpstr>
      <vt:lpstr>Times New Roman</vt:lpstr>
      <vt:lpstr>Wingdings</vt:lpstr>
      <vt:lpstr>Vapor Trail</vt:lpstr>
      <vt:lpstr>PowerPoint Presentation</vt:lpstr>
      <vt:lpstr>MOTIVATION</vt:lpstr>
      <vt:lpstr> TABLE OF CONTENT </vt:lpstr>
      <vt:lpstr>PowerPoint Presentation</vt:lpstr>
      <vt:lpstr>objectives</vt:lpstr>
      <vt:lpstr>INTRODUCTION</vt:lpstr>
      <vt:lpstr>REQUIREMENT  SPECIFICATIONS</vt:lpstr>
      <vt:lpstr>PowerPoint Presentation</vt:lpstr>
      <vt:lpstr>DESIGN</vt:lpstr>
      <vt:lpstr>IMPLEMENTATION</vt:lpstr>
      <vt:lpstr> ATTRIBUTE SETTINGS</vt:lpstr>
      <vt:lpstr>TRANSFORMATIONS</vt:lpstr>
      <vt:lpstr>INPUT/OUTPUT INTERFACE</vt:lpstr>
      <vt:lpstr>Snapshot</vt:lpstr>
      <vt:lpstr>CONCLUTION</vt:lpstr>
      <vt:lpstr>APPLICATIONS and Limitations</vt:lpstr>
      <vt:lpstr>PowerPoint Presentation</vt:lpstr>
    </vt:vector>
  </TitlesOfParts>
  <Company>Dell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dc:creator>
  <cp:lastModifiedBy>Abhishek Bhat</cp:lastModifiedBy>
  <cp:revision>114</cp:revision>
  <dcterms:created xsi:type="dcterms:W3CDTF">2014-04-13T06:11:05Z</dcterms:created>
  <dcterms:modified xsi:type="dcterms:W3CDTF">2015-05-18T03:50:50Z</dcterms:modified>
</cp:coreProperties>
</file>