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79" r:id="rId5"/>
    <p:sldId id="498" r:id="rId6"/>
    <p:sldId id="468" r:id="rId7"/>
    <p:sldId id="470" r:id="rId8"/>
    <p:sldId id="499" r:id="rId9"/>
    <p:sldId id="501" r:id="rId10"/>
    <p:sldId id="469" r:id="rId11"/>
    <p:sldId id="504" r:id="rId12"/>
    <p:sldId id="505" r:id="rId13"/>
    <p:sldId id="507" r:id="rId14"/>
    <p:sldId id="508" r:id="rId15"/>
    <p:sldId id="509" r:id="rId16"/>
    <p:sldId id="510" r:id="rId17"/>
    <p:sldId id="302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128"/>
        <p:guide pos="3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AA6D5-BE7A-4A02-A9A9-BB04379493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A22BD-DE49-4E55-9C90-A1C0F10771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" t="12301" r="1751" b="1600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600" y="1310400"/>
            <a:ext cx="4971600" cy="1076400"/>
          </a:xfrm>
        </p:spPr>
        <p:txBody>
          <a:bodyPr anchor="b">
            <a:noAutofit/>
          </a:bodyPr>
          <a:lstStyle>
            <a:lvl1pPr algn="ctr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43600" y="2408400"/>
            <a:ext cx="3927600" cy="4068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sanctl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70870" y="154305"/>
            <a:ext cx="1187450" cy="13030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63663" y="382588"/>
            <a:ext cx="10672762" cy="58181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8280A-DB4E-4F7E-9839-7D837BC47AE5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MH_Title"/>
          <p:cNvSpPr/>
          <p:nvPr userDrawn="1">
            <p:custDataLst>
              <p:tags r:id="rId2"/>
            </p:custDataLst>
          </p:nvPr>
        </p:nvSpPr>
        <p:spPr>
          <a:xfrm>
            <a:off x="3911910" y="3069771"/>
            <a:ext cx="5156151" cy="6348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0" rIns="0" bIns="0" anchor="ctr">
            <a:normAutofit/>
          </a:bodyPr>
          <a:lstStyle/>
          <a:p>
            <a:endParaRPr lang="zh-CN" altLang="en-US" sz="3200" dirty="0">
              <a:solidFill>
                <a:srgbClr val="FFFFFF"/>
              </a:solidFill>
            </a:endParaRPr>
          </a:p>
        </p:txBody>
      </p:sp>
      <p:cxnSp>
        <p:nvCxnSpPr>
          <p:cNvPr id="9" name="MH_Others_1"/>
          <p:cNvCxnSpPr/>
          <p:nvPr userDrawn="1">
            <p:custDataLst>
              <p:tags r:id="rId3"/>
            </p:custDataLst>
          </p:nvPr>
        </p:nvCxnSpPr>
        <p:spPr>
          <a:xfrm>
            <a:off x="3384812" y="3788229"/>
            <a:ext cx="5806551" cy="0"/>
          </a:xfrm>
          <a:prstGeom prst="line">
            <a:avLst/>
          </a:prstGeom>
          <a:ln w="2222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3200" y="3070800"/>
            <a:ext cx="5155200" cy="633600"/>
          </a:xfrm>
        </p:spPr>
        <p:txBody>
          <a:bodyPr lIns="144000" tIns="0" rIns="0" bIns="0" anchor="ctr" anchorCtr="0">
            <a:normAutofit/>
          </a:bodyPr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>
            <a:lvl2pPr marL="360045" marR="0" indent="0" algn="just" defTabSz="6858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lvl2pPr>
          </a:lstStyle>
          <a:p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>
            <a:lvl1pPr>
              <a:defRPr sz="2400"/>
            </a:lvl1pPr>
            <a:lvl2pPr marL="539750" indent="-179705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2pPr>
            <a:lvl3pPr marL="828040" indent="-179705">
              <a:buFont typeface="Arial" panose="020B0604020202020204" pitchFamily="34" charset="0"/>
              <a:buChar char="•"/>
              <a:defRPr sz="1800"/>
            </a:lvl3pPr>
            <a:lvl4pPr indent="-179705">
              <a:defRPr sz="1800"/>
            </a:lvl4pPr>
            <a:lvl5pPr>
              <a:defRPr sz="1800"/>
            </a:lvl5pPr>
          </a:lstStyle>
          <a:p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>
            <a:lvl1pPr>
              <a:defRPr sz="2400"/>
            </a:lvl1pPr>
            <a:lvl2pPr marL="739140" indent="-342900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875200" y="3718800"/>
            <a:ext cx="4111200" cy="91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cxnSp>
        <p:nvCxnSpPr>
          <p:cNvPr id="6" name="直接连接符 5"/>
          <p:cNvCxnSpPr/>
          <p:nvPr userDrawn="1">
            <p:custDataLst>
              <p:tags r:id="rId2"/>
            </p:custDataLst>
          </p:nvPr>
        </p:nvCxnSpPr>
        <p:spPr>
          <a:xfrm rot="5400000">
            <a:off x="5038799" y="3420164"/>
            <a:ext cx="6840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>
            <p:custDataLst>
              <p:tags r:id="rId3"/>
            </p:custDataLst>
          </p:nvPr>
        </p:nvCxnSpPr>
        <p:spPr>
          <a:xfrm rot="5400000">
            <a:off x="5214899" y="3420164"/>
            <a:ext cx="6840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>
            <p:custDataLst>
              <p:tags r:id="rId4"/>
            </p:custDataLst>
          </p:nvPr>
        </p:nvCxnSpPr>
        <p:spPr>
          <a:xfrm>
            <a:off x="0" y="3805485"/>
            <a:ext cx="12192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>
            <p:custDataLst>
              <p:tags r:id="rId5"/>
            </p:custDataLst>
          </p:nvPr>
        </p:nvCxnSpPr>
        <p:spPr>
          <a:xfrm>
            <a:off x="0" y="3971597"/>
            <a:ext cx="12192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 userDrawn="1">
            <p:custDataLst>
              <p:tags r:id="rId6"/>
            </p:custDataLst>
          </p:nvPr>
        </p:nvCxnSpPr>
        <p:spPr>
          <a:xfrm>
            <a:off x="0" y="4550432"/>
            <a:ext cx="12192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>
            <a:off x="0" y="4387723"/>
            <a:ext cx="12192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529098" y="365125"/>
            <a:ext cx="1182511" cy="614169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762540" y="365125"/>
            <a:ext cx="8642380" cy="6141692"/>
          </a:xfrm>
        </p:spPr>
        <p:txBody>
          <a:bodyPr vert="eaVert"/>
          <a:lstStyle>
            <a:lvl1pPr>
              <a:defRPr sz="2400"/>
            </a:lvl1pPr>
            <a:lvl2pPr marL="0" indent="0">
              <a:buNone/>
              <a:defRPr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" t="26028" r="6166" b="4484"/>
          <a:stretch>
            <a:fillRect/>
          </a:stretch>
        </p:blipFill>
        <p:spPr>
          <a:xfrm>
            <a:off x="-2" y="2337829"/>
            <a:ext cx="7899402" cy="4520171"/>
          </a:xfrm>
          <a:prstGeom prst="rect">
            <a:avLst/>
          </a:prstGeom>
        </p:spPr>
      </p:pic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1138687" y="1133475"/>
            <a:ext cx="10488872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sanctl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70870" y="154305"/>
            <a:ext cx="1187450" cy="13030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SzPct val="50000"/>
        <a:buFont typeface="Wingdings 2" panose="05020102010507070707" pitchFamily="18" charset="2"/>
        <a:buChar char=""/>
        <a:defRPr lang="zh-CN" altLang="en-US" sz="2400" b="0" kern="1200" baseline="0" dirty="0" smtClean="0">
          <a:solidFill>
            <a:schemeClr val="tx2"/>
          </a:solidFill>
          <a:latin typeface="+mn-lt"/>
          <a:ea typeface="+mn-ea"/>
          <a:cs typeface="+mn-cs"/>
        </a:defRPr>
      </a:lvl1pPr>
      <a:lvl2pPr marL="360045" indent="0" algn="just" defTabSz="685800" rtl="0" eaLnBrk="1" latinLnBrk="0" hangingPunct="1">
        <a:spcBef>
          <a:spcPts val="0"/>
        </a:spcBef>
        <a:spcAft>
          <a:spcPts val="0"/>
        </a:spcAft>
        <a:buClrTx/>
        <a:buFont typeface="Arial" panose="020B0604020202020204" pitchFamily="34" charset="0"/>
        <a:buChar char="•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hyperlink" Target="http://scrapy-chs.readthedocs.io/zh_CN/0.24/intro/tutorial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689787" y="2320554"/>
            <a:ext cx="6761480" cy="2114967"/>
          </a:xfrm>
        </p:spPr>
        <p:txBody>
          <a:bodyPr/>
          <a:lstStyle/>
          <a:p>
            <a:br>
              <a:rPr lang="zh-CN" sz="4800" dirty="0"/>
            </a:br>
            <a:br>
              <a:rPr lang="en-US" altLang="zh-CN" sz="4800" dirty="0" smtClean="0"/>
            </a:br>
            <a:r>
              <a:rPr lang="en-US" altLang="zh-CN" sz="4800" dirty="0" smtClean="0"/>
              <a:t>scrapy</a:t>
            </a:r>
            <a:r>
              <a:rPr lang="zh-CN" altLang="en-US" sz="4800" dirty="0" smtClean="0"/>
              <a:t>框架</a:t>
            </a:r>
            <a:br>
              <a:rPr lang="en-US" altLang="zh-CN" sz="4800" dirty="0" smtClean="0">
                <a:sym typeface="+mn-ea"/>
              </a:rPr>
            </a:br>
            <a:br>
              <a:rPr lang="en-US" altLang="zh-CN" sz="4800" dirty="0" smtClean="0"/>
            </a:br>
            <a:endParaRPr lang="zh-CN" altLang="zh-CN" sz="48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170519" y="5218143"/>
            <a:ext cx="3927600" cy="406800"/>
          </a:xfrm>
        </p:spPr>
        <p:txBody>
          <a:bodyPr>
            <a:noAutofit/>
          </a:bodyPr>
          <a:lstStyle/>
          <a:p>
            <a:r>
              <a:rPr sz="3600" b="1" dirty="0" err="1">
                <a:sym typeface="+mn-ea"/>
              </a:rPr>
              <a:t>解睿平</a:t>
            </a:r>
            <a:endParaRPr sz="3600" b="1" dirty="0" err="1">
              <a:sym typeface="+mn-ea"/>
            </a:endParaRPr>
          </a:p>
          <a:p>
            <a:r>
              <a:rPr lang="en-US" altLang="zh-CN" sz="3600" b="1" dirty="0" smtClean="0"/>
              <a:t>2019</a:t>
            </a:r>
            <a:r>
              <a:rPr sz="3600" b="1" dirty="0" smtClean="0"/>
              <a:t>年</a:t>
            </a:r>
            <a:r>
              <a:rPr lang="en-US" altLang="zh-CN" sz="3600" b="1" dirty="0" smtClean="0"/>
              <a:t>8</a:t>
            </a:r>
            <a:r>
              <a:rPr sz="3600" b="1" dirty="0" smtClean="0"/>
              <a:t>月</a:t>
            </a:r>
            <a:r>
              <a:rPr lang="en-US" altLang="zh-CN" sz="3600" b="1" dirty="0" smtClean="0"/>
              <a:t>24</a:t>
            </a:r>
            <a:r>
              <a:rPr sz="3600" b="1" dirty="0" smtClean="0"/>
              <a:t>日</a:t>
            </a:r>
            <a:endParaRPr sz="3600" b="1" dirty="0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实例</a:t>
            </a:r>
            <a:endParaRPr lang="zh-CN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6155" y="818515"/>
            <a:ext cx="6324600" cy="43529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选择器</a:t>
            </a:r>
            <a:endParaRPr lang="zh-CN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9495" y="1010285"/>
            <a:ext cx="6286500" cy="40671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实例</a:t>
            </a:r>
            <a:endParaRPr lang="zh-CN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6155" y="818515"/>
            <a:ext cx="6324600" cy="43529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提取数据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2525" y="1435735"/>
            <a:ext cx="6362700" cy="2647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爬取数据</a:t>
            </a:r>
            <a:endParaRPr lang="zh-CN" altLang="zh-CN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4175" y="1216025"/>
            <a:ext cx="6334125" cy="47339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673985" y="624205"/>
            <a:ext cx="6252210" cy="39535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86480" y="3632835"/>
            <a:ext cx="4152900" cy="1266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7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7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 descr="sanctl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0870" y="154305"/>
            <a:ext cx="1187450" cy="13030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158" y="0"/>
            <a:ext cx="10954459" cy="796011"/>
          </a:xfrm>
        </p:spPr>
        <p:txBody>
          <a:bodyPr/>
          <a:lstStyle/>
          <a:p>
            <a:r>
              <a:rPr lang="en-US" altLang="zh-CN" dirty="0"/>
              <a:t>scrapy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32460" y="1440180"/>
            <a:ext cx="10488930" cy="443928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r>
              <a:rPr lang="en-US" altLang="zh-CN">
                <a:sym typeface="+mn-ea"/>
                <a:hlinkClick r:id="rId1"/>
              </a:rPr>
              <a:t>http://scrapy-chs.readthedocs.io/zh_CN/0.24/intro/tutorial.html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615" y="1938020"/>
            <a:ext cx="8982075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158" y="0"/>
            <a:ext cx="10954459" cy="796011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正则表达式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71395" y="1440180"/>
            <a:ext cx="7209790" cy="4439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scrapy</a:t>
            </a:r>
            <a:r>
              <a:rPr lang="zh-CN" altLang="en-US"/>
              <a:t>框架包含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7115" y="1408430"/>
            <a:ext cx="70104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4280" y="1162050"/>
            <a:ext cx="6353175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zh-CN" altLang="en-US" dirty="0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1070" y="833120"/>
            <a:ext cx="6953250" cy="3819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zh-CN" altLang="en-US" dirty="0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2675" y="1217295"/>
            <a:ext cx="6400800" cy="3286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下载网页源码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pip install selenium</a:t>
            </a:r>
            <a:endParaRPr lang="en-US" altLang="zh-CN"/>
          </a:p>
          <a:p>
            <a:r>
              <a:t>安装</a:t>
            </a:r>
            <a:r>
              <a:rPr lang="en-US" altLang="zh-CN"/>
              <a:t>phantomjs</a:t>
            </a:r>
            <a:endParaRPr lang="en-US" altLang="zh-CN"/>
          </a:p>
          <a:p>
            <a:r>
              <a:rPr lang="en-US" altLang="zh-CN"/>
              <a:t>from selenium import webdriver</a:t>
            </a:r>
            <a:endParaRPr lang="en-US" altLang="zh-CN"/>
          </a:p>
          <a:p>
            <a:r>
              <a:rPr lang="en-US" altLang="zh-CN"/>
              <a:t>drive = webdriver.PhantomJS()</a:t>
            </a:r>
            <a:endParaRPr lang="en-US" altLang="zh-CN"/>
          </a:p>
          <a:p>
            <a:r>
              <a:rPr lang="en-US" altLang="zh-CN"/>
              <a:t>drive.get('http://qzone.qq.com')</a:t>
            </a:r>
            <a:endParaRPr lang="en-US" altLang="zh-CN"/>
          </a:p>
          <a:p>
            <a:r>
              <a:rPr lang="en-US" altLang="zh-CN"/>
              <a:t>print(drive.title)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</a:t>
            </a:r>
            <a:r>
              <a:rPr lang="en-US" altLang="zh-CN"/>
              <a:t>spider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5355" y="869950"/>
            <a:ext cx="6762750" cy="40481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1014105112"/>
  <p:tag name="MH_LIBRARY" val="CONTENTS"/>
  <p:tag name="MH_TYPE" val="TITLE"/>
  <p:tag name="ID" val="553526"/>
  <p:tag name="MH_ORDER" val="NUMBER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b"/>
  <p:tag name="KSO_WM_UNIT_INDEX" val="1"/>
  <p:tag name="KSO_WM_UNIT_ID" val="custom160135_1*b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" val="CONSECTETUR ADIPISICING"/>
</p:tagLst>
</file>

<file path=ppt/tags/tag11.xml><?xml version="1.0" encoding="utf-8"?>
<p:tagLst xmlns:p="http://schemas.openxmlformats.org/presentationml/2006/main">
  <p:tag name="KSO_WM_TEMPLATE_THUMBS_INDEX" val="1、4、5、9、12、15、23、25、26、27"/>
  <p:tag name="KSO_WM_TEMPLATE_CATEGORY" val="custom"/>
  <p:tag name="KSO_WM_TEMPLATE_INDEX" val="160135"/>
  <p:tag name="KSO_WM_TAG_VERSION" val="1.0"/>
  <p:tag name="KSO_WM_SLIDE_ID" val="custom16013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MH" val="20151014105112"/>
  <p:tag name="MH_LIBRARY" val="CONTENTS"/>
  <p:tag name="MH_TYPE" val="OTHERS"/>
  <p:tag name="ID" val="553526"/>
  <p:tag name="MH_ORDER" val="NUMBER"/>
</p:tagLst>
</file>

<file path=ppt/tags/tag3.xml><?xml version="1.0" encoding="utf-8"?>
<p:tagLst xmlns:p="http://schemas.openxmlformats.org/presentationml/2006/main">
  <p:tag name="MH" val="20151014112747"/>
  <p:tag name="MH_LIBRARY" val="GRAPHIC"/>
  <p:tag name="MH_ORDER" val="Straight Connector 32"/>
</p:tagLst>
</file>

<file path=ppt/tags/tag4.xml><?xml version="1.0" encoding="utf-8"?>
<p:tagLst xmlns:p="http://schemas.openxmlformats.org/presentationml/2006/main">
  <p:tag name="MH" val="20151014112747"/>
  <p:tag name="MH_LIBRARY" val="GRAPHIC"/>
  <p:tag name="MH_ORDER" val="Straight Connector 33"/>
</p:tagLst>
</file>

<file path=ppt/tags/tag5.xml><?xml version="1.0" encoding="utf-8"?>
<p:tagLst xmlns:p="http://schemas.openxmlformats.org/presentationml/2006/main">
  <p:tag name="MH" val="20151014112747"/>
  <p:tag name="MH_LIBRARY" val="GRAPHIC"/>
  <p:tag name="MH_ORDER" val="Straight Connector 36"/>
</p:tagLst>
</file>

<file path=ppt/tags/tag6.xml><?xml version="1.0" encoding="utf-8"?>
<p:tagLst xmlns:p="http://schemas.openxmlformats.org/presentationml/2006/main">
  <p:tag name="MH" val="20151014112747"/>
  <p:tag name="MH_LIBRARY" val="GRAPHIC"/>
  <p:tag name="MH_ORDER" val="Straight Connector 37"/>
</p:tagLst>
</file>

<file path=ppt/tags/tag7.xml><?xml version="1.0" encoding="utf-8"?>
<p:tagLst xmlns:p="http://schemas.openxmlformats.org/presentationml/2006/main">
  <p:tag name="MH" val="20151014112747"/>
  <p:tag name="MH_LIBRARY" val="GRAPHIC"/>
  <p:tag name="MH_ORDER" val="Straight Connector 38"/>
</p:tagLst>
</file>

<file path=ppt/tags/tag8.xml><?xml version="1.0" encoding="utf-8"?>
<p:tagLst xmlns:p="http://schemas.openxmlformats.org/presentationml/2006/main">
  <p:tag name="MH" val="20151014112747"/>
  <p:tag name="MH_LIBRARY" val="GRAPHIC"/>
  <p:tag name="MH_ORDER" val="Straight Connector 38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a"/>
  <p:tag name="KSO_WM_UNIT_INDEX" val="1"/>
  <p:tag name="KSO_WM_UNIT_ID" val="custom160135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A000120140530A99PPBG">
  <a:themeElements>
    <a:clrScheme name="KSO_BLUE9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046FB6"/>
      </a:accent1>
      <a:accent2>
        <a:srgbClr val="22B1DE"/>
      </a:accent2>
      <a:accent3>
        <a:srgbClr val="7B93D7"/>
      </a:accent3>
      <a:accent4>
        <a:srgbClr val="5D76BA"/>
      </a:accent4>
      <a:accent5>
        <a:srgbClr val="3DBFD1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WPS 演示</Application>
  <PresentationFormat>自定义</PresentationFormat>
  <Paragraphs>42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Wingdings 2</vt:lpstr>
      <vt:lpstr>黑体</vt:lpstr>
      <vt:lpstr>Arial Unicode MS</vt:lpstr>
      <vt:lpstr>Wingdings</vt:lpstr>
      <vt:lpstr>Calibri</vt:lpstr>
      <vt:lpstr>A000120140530A99PPBG</vt:lpstr>
      <vt:lpstr>  scrapy框架  </vt:lpstr>
      <vt:lpstr>scrapy简介</vt:lpstr>
      <vt:lpstr>正则表达式</vt:lpstr>
      <vt:lpstr>scrapy框架包含</vt:lpstr>
      <vt:lpstr>PowerPoint 演示文稿</vt:lpstr>
      <vt:lpstr> </vt:lpstr>
      <vt:lpstr> </vt:lpstr>
      <vt:lpstr>下载网页源码</vt:lpstr>
      <vt:lpstr>创建spider</vt:lpstr>
      <vt:lpstr>实例</vt:lpstr>
      <vt:lpstr>选择器</vt:lpstr>
      <vt:lpstr>实例</vt:lpstr>
      <vt:lpstr>提取数据</vt:lpstr>
      <vt:lpstr>爬取数据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cali</dc:creator>
  <cp:lastModifiedBy>Dell</cp:lastModifiedBy>
  <cp:revision>314</cp:revision>
  <dcterms:created xsi:type="dcterms:W3CDTF">2017-03-01T05:57:00Z</dcterms:created>
  <dcterms:modified xsi:type="dcterms:W3CDTF">2019-08-15T03:31:54Z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