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9" r:id="rId5"/>
    <p:sldId id="498" r:id="rId6"/>
    <p:sldId id="468" r:id="rId7"/>
    <p:sldId id="470" r:id="rId8"/>
    <p:sldId id="499" r:id="rId9"/>
    <p:sldId id="501" r:id="rId10"/>
    <p:sldId id="469" r:id="rId11"/>
    <p:sldId id="504" r:id="rId12"/>
    <p:sldId id="505" r:id="rId13"/>
    <p:sldId id="302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28"/>
        <p:guide pos="3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AA6D5-BE7A-4A02-A9A9-BB04379493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754063"/>
            <a:ext cx="4391025" cy="329406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BA22BD-DE49-4E55-9C90-A1C0F10771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" t="12301" r="1751" b="1600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600" y="1310400"/>
            <a:ext cx="4971600" cy="1076400"/>
          </a:xfrm>
        </p:spPr>
        <p:txBody>
          <a:bodyPr anchor="b">
            <a:noAutofit/>
          </a:bodyPr>
          <a:lstStyle>
            <a:lvl1pPr algn="ctr">
              <a:defRPr sz="32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43600" y="24084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sanctl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70870" y="154305"/>
            <a:ext cx="1187450" cy="13030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63663" y="382588"/>
            <a:ext cx="10672762" cy="5818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8280A-DB4E-4F7E-9839-7D837BC47AE5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8" name="MH_Title"/>
          <p:cNvSpPr/>
          <p:nvPr userDrawn="1">
            <p:custDataLst>
              <p:tags r:id="rId2"/>
            </p:custDataLst>
          </p:nvPr>
        </p:nvSpPr>
        <p:spPr>
          <a:xfrm>
            <a:off x="3911910" y="3069771"/>
            <a:ext cx="5156151" cy="634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0" rIns="0" bIns="0" anchor="ctr">
            <a:normAutofit/>
          </a:bodyPr>
          <a:lstStyle/>
          <a:p>
            <a:endParaRPr lang="zh-CN" altLang="en-US" sz="3200" dirty="0">
              <a:solidFill>
                <a:srgbClr val="FFFFFF"/>
              </a:solidFill>
            </a:endParaRPr>
          </a:p>
        </p:txBody>
      </p:sp>
      <p:cxnSp>
        <p:nvCxnSpPr>
          <p:cNvPr id="9" name="MH_Others_1"/>
          <p:cNvCxnSpPr/>
          <p:nvPr userDrawn="1">
            <p:custDataLst>
              <p:tags r:id="rId3"/>
            </p:custDataLst>
          </p:nvPr>
        </p:nvCxnSpPr>
        <p:spPr>
          <a:xfrm>
            <a:off x="3384812" y="3788229"/>
            <a:ext cx="5806551" cy="0"/>
          </a:xfrm>
          <a:prstGeom prst="line">
            <a:avLst/>
          </a:prstGeom>
          <a:ln w="22225">
            <a:solidFill>
              <a:srgbClr val="DDDD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3200" y="3070800"/>
            <a:ext cx="5155200" cy="633600"/>
          </a:xfrm>
        </p:spPr>
        <p:txBody>
          <a:bodyPr lIns="144000" tIns="0" rIns="0" bIns="0" anchor="ctr" anchorCtr="0">
            <a:normAutofit/>
          </a:bodyPr>
          <a:lstStyle>
            <a:lvl1pPr>
              <a:defRPr sz="25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399823" y="1244603"/>
            <a:ext cx="5080000" cy="4932363"/>
          </a:xfrm>
        </p:spPr>
        <p:txBody>
          <a:bodyPr/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19334" y="1244603"/>
            <a:ext cx="5094116" cy="4932363"/>
          </a:xfrm>
        </p:spPr>
        <p:txBody>
          <a:bodyPr/>
          <a:lstStyle>
            <a:lvl2pPr marL="360045" marR="0" indent="0" algn="just" defTabSz="6858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lvl2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2302932" y="118532"/>
            <a:ext cx="9312101" cy="71702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6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6" y="2200274"/>
            <a:ext cx="5157787" cy="3684588"/>
          </a:xfrm>
        </p:spPr>
        <p:txBody>
          <a:bodyPr/>
          <a:lstStyle>
            <a:lvl1pPr>
              <a:defRPr sz="2400"/>
            </a:lvl1pPr>
            <a:lvl2pPr marL="539750" indent="-179705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2pPr>
            <a:lvl3pPr marL="828040" indent="-179705">
              <a:buFont typeface="Arial" panose="020B0604020202020204" pitchFamily="34" charset="0"/>
              <a:buChar char="•"/>
              <a:defRPr sz="1800"/>
            </a:lvl3pPr>
            <a:lvl4pPr indent="-179705"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>
            <a:lvl1pPr>
              <a:defRPr sz="2400"/>
            </a:lvl1pPr>
            <a:lvl2pPr marL="739140" indent="-342900"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5200" y="3718800"/>
            <a:ext cx="4111200" cy="91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cxnSp>
        <p:nvCxnSpPr>
          <p:cNvPr id="6" name="直接连接符 5"/>
          <p:cNvCxnSpPr/>
          <p:nvPr userDrawn="1">
            <p:custDataLst>
              <p:tags r:id="rId2"/>
            </p:custDataLst>
          </p:nvPr>
        </p:nvCxnSpPr>
        <p:spPr>
          <a:xfrm rot="5400000">
            <a:off x="50387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>
            <p:custDataLst>
              <p:tags r:id="rId3"/>
            </p:custDataLst>
          </p:nvPr>
        </p:nvCxnSpPr>
        <p:spPr>
          <a:xfrm rot="5400000">
            <a:off x="5214899" y="3420164"/>
            <a:ext cx="6840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4"/>
            </p:custDataLst>
          </p:nvPr>
        </p:nvCxnSpPr>
        <p:spPr>
          <a:xfrm>
            <a:off x="0" y="3805485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0" y="3971597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6"/>
            </p:custDataLst>
          </p:nvPr>
        </p:nvCxnSpPr>
        <p:spPr>
          <a:xfrm>
            <a:off x="0" y="4550432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>
            <a:off x="0" y="4387723"/>
            <a:ext cx="12192000" cy="0"/>
          </a:xfrm>
          <a:prstGeom prst="line">
            <a:avLst/>
          </a:prstGeom>
          <a:ln w="3175">
            <a:solidFill>
              <a:srgbClr val="D3D3D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529098" y="365125"/>
            <a:ext cx="1182511" cy="61416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762540" y="365125"/>
            <a:ext cx="8642380" cy="6141692"/>
          </a:xfrm>
        </p:spPr>
        <p:txBody>
          <a:bodyPr vert="eaVert"/>
          <a:lstStyle>
            <a:lvl1pPr>
              <a:defRPr sz="2400"/>
            </a:lvl1pPr>
            <a:lvl2pPr marL="0" indent="0">
              <a:buNone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第二级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lvl="4"/>
            <a:r>
              <a:rPr lang="zh-CN" altLang="en-US" dirty="0" smtClean="0"/>
              <a:t>第四级</a:t>
            </a:r>
            <a:endParaRPr lang="en-US" altLang="zh-CN" dirty="0" smtClean="0"/>
          </a:p>
          <a:p>
            <a:pPr lvl="5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" t="26028" r="6166" b="4484"/>
          <a:stretch>
            <a:fillRect/>
          </a:stretch>
        </p:blipFill>
        <p:spPr>
          <a:xfrm>
            <a:off x="-2" y="2337829"/>
            <a:ext cx="7899402" cy="4520171"/>
          </a:xfrm>
          <a:prstGeom prst="rect">
            <a:avLst/>
          </a:prstGeom>
        </p:spPr>
      </p:pic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1138687" y="1133475"/>
            <a:ext cx="10488872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  <a:p>
            <a:pPr lvl="1"/>
            <a:endParaRPr lang="zh-CN" altLang="en-US" dirty="0" smtClean="0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73101" y="213919"/>
            <a:ext cx="10954459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019BD157-D4F1-4157-8F92-0FB3CBF7FE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5CFA8F-A52A-4C8E-8BE0-81C0E1772645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sanctl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770870" y="154305"/>
            <a:ext cx="1187450" cy="13030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50000"/>
        <a:buFont typeface="Wingdings 2" panose="05020102010507070707" pitchFamily="18" charset="2"/>
        <a:buChar char=""/>
        <a:defRPr lang="zh-CN" altLang="en-US" sz="24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60045" indent="0" algn="just" defTabSz="685800" rtl="0" eaLnBrk="1" latinLnBrk="0" hangingPunct="1">
        <a:spcBef>
          <a:spcPts val="0"/>
        </a:spcBef>
        <a:spcAft>
          <a:spcPts val="0"/>
        </a:spcAft>
        <a:buClrTx/>
        <a:buFont typeface="Arial" panose="020B0604020202020204" pitchFamily="34" charset="0"/>
        <a:buChar char="•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lib.csdn.net/base/pytho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689787" y="2320554"/>
            <a:ext cx="6761480" cy="2114967"/>
          </a:xfrm>
        </p:spPr>
        <p:txBody>
          <a:bodyPr/>
          <a:lstStyle/>
          <a:p>
            <a:br>
              <a:rPr lang="zh-CN" sz="4800" dirty="0"/>
            </a:br>
            <a:br>
              <a:rPr lang="en-US" altLang="zh-CN" sz="4800" dirty="0" smtClean="0"/>
            </a:br>
            <a:r>
              <a:rPr lang="en-US" altLang="zh-CN" sz="4800" dirty="0" smtClean="0">
                <a:sym typeface="+mn-ea"/>
              </a:rPr>
              <a:t>python</a:t>
            </a:r>
            <a:r>
              <a:rPr lang="zh-CN" altLang="en-US" sz="4800" dirty="0" smtClean="0">
                <a:sym typeface="+mn-ea"/>
              </a:rPr>
              <a:t>爬虫</a:t>
            </a:r>
            <a:br>
              <a:rPr lang="en-US" altLang="zh-CN" sz="4800" dirty="0" smtClean="0">
                <a:sym typeface="+mn-ea"/>
              </a:rPr>
            </a:br>
            <a:br>
              <a:rPr lang="en-US" altLang="zh-CN" sz="4800" dirty="0" smtClean="0"/>
            </a:br>
            <a:endParaRPr lang="zh-CN" altLang="zh-CN" sz="4800" dirty="0">
              <a:solidFill>
                <a:srgbClr val="FF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170519" y="5218143"/>
            <a:ext cx="3927600" cy="406800"/>
          </a:xfrm>
        </p:spPr>
        <p:txBody>
          <a:bodyPr>
            <a:noAutofit/>
          </a:bodyPr>
          <a:lstStyle/>
          <a:p>
            <a:r>
              <a:rPr sz="3600" b="1" dirty="0" err="1">
                <a:sym typeface="+mn-ea"/>
              </a:rPr>
              <a:t>解睿平</a:t>
            </a:r>
            <a:endParaRPr sz="3600" b="1" dirty="0" err="1">
              <a:sym typeface="+mn-ea"/>
            </a:endParaRPr>
          </a:p>
          <a:p>
            <a:r>
              <a:rPr lang="en-US" altLang="zh-CN" sz="3600" b="1" dirty="0" smtClean="0"/>
              <a:t>2019</a:t>
            </a:r>
            <a:r>
              <a:rPr sz="3600" b="1" dirty="0" smtClean="0"/>
              <a:t>年</a:t>
            </a:r>
            <a:r>
              <a:rPr lang="en-US" altLang="zh-CN" sz="3600" b="1" dirty="0" smtClean="0"/>
              <a:t>8</a:t>
            </a:r>
            <a:r>
              <a:rPr sz="3600" b="1" dirty="0" smtClean="0"/>
              <a:t>月</a:t>
            </a:r>
            <a:r>
              <a:rPr lang="en-US" altLang="zh-CN" sz="3600" b="1" dirty="0" smtClean="0"/>
              <a:t>24</a:t>
            </a:r>
            <a:r>
              <a:rPr sz="3600" b="1" dirty="0" smtClean="0"/>
              <a:t>日</a:t>
            </a:r>
            <a:endParaRPr sz="3600" b="1" dirty="0" smtClean="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访问道客88，自动登录系统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time.sleep(1)</a:t>
            </a:r>
            <a:endParaRPr lang="en-US" altLang="zh-CN"/>
          </a:p>
          <a:p>
            <a:r>
              <a:rPr lang="en-US" altLang="zh-CN"/>
              <a:t>broswer.find_element_by_id("password").send_keys("yourpasswd")</a:t>
            </a:r>
            <a:endParaRPr lang="en-US" altLang="zh-CN"/>
          </a:p>
          <a:p>
            <a:r>
              <a:rPr lang="en-US" altLang="zh-CN"/>
              <a:t>time.sleep(1)</a:t>
            </a:r>
            <a:endParaRPr lang="en-US" altLang="zh-CN"/>
          </a:p>
          <a:p>
            <a:r>
              <a:rPr lang="en-US" altLang="zh-CN"/>
              <a:t># broswer.find_element_by_id("btn_1501657659123").drag_and_drop_by_offset(self, source, 0,10)</a:t>
            </a:r>
            <a:endParaRPr lang="en-US" altLang="zh-CN"/>
          </a:p>
          <a:p>
            <a:r>
              <a:rPr lang="en-US" altLang="zh-CN"/>
              <a:t># 点击登录</a:t>
            </a:r>
            <a:endParaRPr lang="en-US" altLang="zh-CN"/>
          </a:p>
          <a:p>
            <a:r>
              <a:rPr lang="en-US" altLang="zh-CN"/>
              <a:t>broswer.find_element_by_class_name("btncss1").click()</a:t>
            </a:r>
            <a:endParaRPr lang="en-US" altLang="zh-CN"/>
          </a:p>
          <a:p>
            <a:r>
              <a:rPr lang="en-US" altLang="zh-CN"/>
              <a:t># 关闭浏览器</a:t>
            </a:r>
            <a:endParaRPr lang="en-US" altLang="zh-CN"/>
          </a:p>
          <a:p>
            <a:r>
              <a:rPr lang="en-US" altLang="zh-CN"/>
              <a:t>broswer.quit()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2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73985" y="624205"/>
            <a:ext cx="6252210" cy="395351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586480" y="3632835"/>
            <a:ext cx="4152900" cy="1266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7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7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sanctl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70870" y="154305"/>
            <a:ext cx="1187450" cy="1303020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58" y="0"/>
            <a:ext cx="10954459" cy="796011"/>
          </a:xfrm>
        </p:spPr>
        <p:txBody>
          <a:bodyPr/>
          <a:lstStyle/>
          <a:p>
            <a:r>
              <a:rPr lang="zh-CN" altLang="en-US" dirty="0"/>
              <a:t>什么是爬虫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32460" y="1440180"/>
            <a:ext cx="10488930" cy="44392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 lnSpcReduction="20000"/>
          </a:bodyPr>
          <a:p>
            <a:r>
              <a:rPr lang="zh-CN" altLang="en-US"/>
              <a:t>爬虫，即网络爬虫，大家可以理解为在网络上爬行的一直蜘蛛，互联网就比作一张大网，而爬虫便是在这张网上爬来爬去的蜘蛛咯，如果它遇到资源，那么它就会抓取下来。想抓取什么？这个由你来控制它咯。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比如它在抓取一个网页，在这个网中他发现了一条道路，其实就是指向网页的超链接，那么它就可以爬到另一张网上来获取数据。这样，整个连在一起的大网对这之蜘蛛来说触手可及，分分钟爬下来不是事儿。</a:t>
            </a:r>
            <a:endParaRPr lang="zh-CN" altLang="en-US"/>
          </a:p>
          <a:p>
            <a:endParaRPr lang="zh-CN" altLang="en-US"/>
          </a:p>
          <a:p>
            <a:r>
              <a:rPr>
                <a:sym typeface="+mn-ea"/>
              </a:rPr>
              <a:t>对抓取目标的描述或定义；</a:t>
            </a:r>
            <a:endParaRPr lang="en-US" altLang="zh-CN" dirty="0" smtClean="0"/>
          </a:p>
          <a:p>
            <a:r>
              <a:rPr>
                <a:sym typeface="+mn-ea"/>
              </a:rPr>
              <a:t>对网页或数据的分析与过滤；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 </a:t>
            </a:r>
            <a:r>
              <a:rPr>
                <a:sym typeface="+mn-ea"/>
              </a:rPr>
              <a:t>对</a:t>
            </a:r>
            <a:r>
              <a:rPr lang="en-US" altLang="zh-CN">
                <a:sym typeface="+mn-ea"/>
              </a:rPr>
              <a:t>URL</a:t>
            </a:r>
            <a:r>
              <a:rPr>
                <a:sym typeface="+mn-ea"/>
              </a:rPr>
              <a:t>的搜索策略。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158" y="0"/>
            <a:ext cx="10954459" cy="796011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正则表达式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32460" y="1440180"/>
            <a:ext cx="10488930" cy="443928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&gt;&gt;&gt; import re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&gt;&gt;&gt; import urllib2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&gt;&gt;&gt; 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>
                <a:sym typeface="+mn-ea"/>
              </a:rPr>
              <a:t> = 'http://example.webscraping.com/view/United-Kingdom-239‘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&gt;&gt;&gt; html = urllib2.urlopen(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>
                <a:sym typeface="+mn-ea"/>
              </a:rPr>
              <a:t>).read()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&gt;&gt;&gt; </a:t>
            </a:r>
            <a:r>
              <a:rPr lang="en-US" altLang="zh-CN" dirty="0" err="1">
                <a:sym typeface="+mn-ea"/>
              </a:rPr>
              <a:t>re.findall</a:t>
            </a:r>
            <a:r>
              <a:rPr lang="en-US" altLang="zh-CN">
                <a:sym typeface="+mn-ea"/>
              </a:rPr>
              <a:t>('&lt;td class="w2p_fw"&gt;(.*?)&lt;/td&gt;', html) </a:t>
            </a:r>
            <a:endParaRPr lang="en-US" altLang="zh-CN" dirty="0" smtClean="0"/>
          </a:p>
          <a:p>
            <a:r>
              <a:rPr lang="en-US" altLang="zh-CN">
                <a:sym typeface="+mn-ea"/>
              </a:rPr>
              <a:t>['&lt;</a:t>
            </a:r>
            <a:r>
              <a:rPr lang="en-US" altLang="zh-CN" dirty="0" err="1">
                <a:sym typeface="+mn-ea"/>
              </a:rPr>
              <a:t>img</a:t>
            </a:r>
            <a:r>
              <a:rPr lang="en-US" altLang="zh-CN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src</a:t>
            </a:r>
            <a:r>
              <a:rPr lang="en-US" altLang="zh-CN">
                <a:sym typeface="+mn-ea"/>
              </a:rPr>
              <a:t>="/places/static/images/flags/gb.png" /&gt;', '244,820 square </a:t>
            </a:r>
            <a:r>
              <a:rPr lang="en-US" altLang="zh-CN" dirty="0" err="1">
                <a:sym typeface="+mn-ea"/>
              </a:rPr>
              <a:t>kilometres</a:t>
            </a:r>
            <a:r>
              <a:rPr lang="en-US" altLang="zh-CN">
                <a:sym typeface="+mn-ea"/>
              </a:rPr>
              <a:t>', '62,348,447', 'GB', 'United Kingdom', 'London', '&lt;a </a:t>
            </a:r>
            <a:r>
              <a:rPr lang="en-US" altLang="zh-CN" dirty="0" err="1">
                <a:sym typeface="+mn-ea"/>
              </a:rPr>
              <a:t>href</a:t>
            </a:r>
            <a:r>
              <a:rPr lang="en-US" altLang="zh-CN">
                <a:sym typeface="+mn-ea"/>
              </a:rPr>
              <a:t>="/continent/EU"&gt;EU&lt;/a&gt;', '.</a:t>
            </a:r>
            <a:r>
              <a:rPr lang="en-US" altLang="zh-CN" dirty="0" err="1">
                <a:sym typeface="+mn-ea"/>
              </a:rPr>
              <a:t>uk</a:t>
            </a:r>
            <a:r>
              <a:rPr lang="en-US" altLang="zh-CN">
                <a:sym typeface="+mn-ea"/>
              </a:rPr>
              <a:t>', 'GBP', 'Pound', '44', '@# #@@|@## #@@|@@# #@@|@@## #@@|@#@ #@@|@@#@ #@@|GIR0AA', '^(([A-Z]\\d{2}[A-Z]{2})|([A-Z]\\d{3}[A-Z]{2})|([A-Z]{2}\\d{2}[A-Z]{2})|([A-Z]{2}\\d{3}[A-Z]{2})|([A-Z]\\d[A-Z]\\d[A-Z]{2})|([A-Z]{2}\\d[A-Z]\\d[A-Z]{2})|(GIR0AA))$', 'en-</a:t>
            </a:r>
            <a:r>
              <a:rPr lang="en-US" altLang="zh-CN" dirty="0" err="1">
                <a:sym typeface="+mn-ea"/>
              </a:rPr>
              <a:t>GB,cy</a:t>
            </a:r>
            <a:r>
              <a:rPr lang="en-US" altLang="zh-CN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GB,gd</a:t>
            </a:r>
            <a:r>
              <a:rPr lang="en-US" altLang="zh-CN">
                <a:sym typeface="+mn-ea"/>
              </a:rPr>
              <a:t>', '&lt;div&gt;&lt;a </a:t>
            </a:r>
            <a:r>
              <a:rPr lang="en-US" altLang="zh-CN" dirty="0" err="1">
                <a:sym typeface="+mn-ea"/>
              </a:rPr>
              <a:t>href</a:t>
            </a:r>
            <a:r>
              <a:rPr lang="en-US" altLang="zh-CN">
                <a:sym typeface="+mn-ea"/>
              </a:rPr>
              <a:t>="/</a:t>
            </a:r>
            <a:r>
              <a:rPr lang="en-US" altLang="zh-CN" dirty="0" err="1">
                <a:sym typeface="+mn-ea"/>
              </a:rPr>
              <a:t>iso</a:t>
            </a:r>
            <a:r>
              <a:rPr lang="en-US" altLang="zh-CN">
                <a:sym typeface="+mn-ea"/>
              </a:rPr>
              <a:t>/IE"&gt;IE &lt;/a&gt;&lt;/div&gt;']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</a:t>
            </a:r>
            <a:r>
              <a:rPr lang="zh-CN" altLang="en-US"/>
              <a:t>正则匹配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#返回pattern对象</a:t>
            </a:r>
            <a:endParaRPr lang="en-US" altLang="zh-CN"/>
          </a:p>
          <a:p>
            <a:r>
              <a:rPr lang="en-US" altLang="zh-CN"/>
              <a:t>re.compile(string[,flag])  </a:t>
            </a:r>
            <a:endParaRPr lang="en-US" altLang="zh-CN"/>
          </a:p>
          <a:p>
            <a:r>
              <a:rPr lang="en-US" altLang="zh-CN"/>
              <a:t>#以下为匹配所用函数</a:t>
            </a:r>
            <a:endParaRPr lang="en-US" altLang="zh-CN"/>
          </a:p>
          <a:p>
            <a:r>
              <a:rPr lang="en-US" altLang="zh-CN"/>
              <a:t>re.match(pattern, string[, flags])</a:t>
            </a:r>
            <a:endParaRPr lang="en-US" altLang="zh-CN"/>
          </a:p>
          <a:p>
            <a:r>
              <a:rPr lang="en-US" altLang="zh-CN"/>
              <a:t>re.search(pattern, string[, flags])</a:t>
            </a:r>
            <a:endParaRPr lang="en-US" altLang="zh-CN"/>
          </a:p>
          <a:p>
            <a:r>
              <a:rPr lang="en-US" altLang="zh-CN"/>
              <a:t>re.split(pattern, string[, maxsplit])</a:t>
            </a:r>
            <a:endParaRPr lang="en-US" altLang="zh-CN"/>
          </a:p>
          <a:p>
            <a:r>
              <a:rPr lang="en-US" altLang="zh-CN"/>
              <a:t>re.findall(pattern, string[, flags])</a:t>
            </a:r>
            <a:endParaRPr lang="en-US" altLang="zh-CN"/>
          </a:p>
          <a:p>
            <a:r>
              <a:rPr lang="en-US" altLang="zh-CN"/>
              <a:t>re.finditer(pattern, string[, flags])</a:t>
            </a:r>
            <a:endParaRPr lang="en-US" altLang="zh-CN"/>
          </a:p>
          <a:p>
            <a:r>
              <a:rPr lang="en-US" altLang="zh-CN"/>
              <a:t>re.sub(pattern, repl, string[, count])</a:t>
            </a:r>
            <a:endParaRPr lang="en-US" altLang="zh-CN"/>
          </a:p>
          <a:p>
            <a:r>
              <a:rPr lang="en-US" altLang="zh-CN"/>
              <a:t>re.subn(pattern, repl, string[, count])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/>
              <a:t>import urllib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import urllib2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values = {"username":"1016903103@qq.com","password":"XXXX"}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data = urllib.urlencode(values)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url = "https://passport.csdn.net/account/login?from=http://my.csdn.net/my/mycsdn"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request = urllib2.Request(url,data)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response = urllib2.urlopen(request)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print response.read()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Beautiful soup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Beautiful Soup</a:t>
            </a:r>
            <a:r>
              <a:rPr>
                <a:sym typeface="+mn-ea"/>
              </a:rPr>
              <a:t>是一个非常流行的 </a:t>
            </a:r>
            <a:r>
              <a:rPr lang="en-US" altLang="zh-CN" b="1">
                <a:sym typeface="+mn-ea"/>
                <a:hlinkClick r:id="rId1" tooltip="Python知识库"/>
              </a:rPr>
              <a:t>Python</a:t>
            </a:r>
            <a:r>
              <a:rPr lang="en-US" altLang="zh-CN">
                <a:sym typeface="+mn-ea"/>
              </a:rPr>
              <a:t> </a:t>
            </a:r>
            <a:r>
              <a:rPr>
                <a:sym typeface="+mn-ea"/>
              </a:rPr>
              <a:t>模块。该模块可以解析网页，并提供定位内容的便捷接口。如果你还没有安装该模块，可以使用下面的命令安装其最新版本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需要先安装 </a:t>
            </a:r>
            <a:r>
              <a:rPr lang="en-US" altLang="zh-CN" b="1">
                <a:sym typeface="+mn-ea"/>
              </a:rPr>
              <a:t>pip</a:t>
            </a:r>
            <a:r>
              <a:rPr>
                <a:sym typeface="+mn-ea"/>
              </a:rPr>
              <a:t>，请自行百度</a:t>
            </a:r>
            <a:r>
              <a:rPr lang="en-US" altLang="zh-CN">
                <a:sym typeface="+mn-ea"/>
              </a:rPr>
              <a:t>):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pip install beautifulsoup4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from bs4 import </a:t>
            </a:r>
            <a:r>
              <a:rPr lang="en-US" altLang="zh-CN" dirty="0" err="1">
                <a:sym typeface="+mn-ea"/>
              </a:rPr>
              <a:t>BeautifulSoup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</a:t>
            </a:r>
            <a:r>
              <a:rPr lang="en-US" altLang="zh-CN" dirty="0" err="1">
                <a:sym typeface="+mn-ea"/>
              </a:rPr>
              <a:t>broken_html</a:t>
            </a:r>
            <a:r>
              <a:rPr lang="en-US" altLang="zh-CN">
                <a:sym typeface="+mn-ea"/>
              </a:rPr>
              <a:t> = '&lt;</a:t>
            </a:r>
            <a:r>
              <a:rPr lang="en-US" altLang="zh-CN" dirty="0" err="1">
                <a:sym typeface="+mn-ea"/>
              </a:rPr>
              <a:t>ul</a:t>
            </a:r>
            <a:r>
              <a:rPr lang="en-US" altLang="zh-CN">
                <a:sym typeface="+mn-ea"/>
              </a:rPr>
              <a:t> class=country&gt;&lt;li&gt;Area&lt;li&gt;Population&lt;/</a:t>
            </a:r>
            <a:r>
              <a:rPr lang="en-US" altLang="zh-CN" dirty="0" err="1">
                <a:sym typeface="+mn-ea"/>
              </a:rPr>
              <a:t>ul</a:t>
            </a:r>
            <a:r>
              <a:rPr lang="en-US" altLang="zh-CN">
                <a:sym typeface="+mn-ea"/>
              </a:rPr>
              <a:t>&gt;' &gt;&gt;&gt; # parse the HTML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 &gt;&gt;&gt; soup = </a:t>
            </a:r>
            <a:r>
              <a:rPr lang="en-US" altLang="zh-CN" dirty="0" err="1">
                <a:sym typeface="+mn-ea"/>
              </a:rPr>
              <a:t>BeautifulSoup</a:t>
            </a:r>
            <a:r>
              <a:rPr lang="en-US" altLang="zh-CN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broken_html</a:t>
            </a:r>
            <a:r>
              <a:rPr lang="en-US" altLang="zh-CN">
                <a:sym typeface="+mn-ea"/>
              </a:rPr>
              <a:t>, '</a:t>
            </a:r>
            <a:r>
              <a:rPr lang="en-US" altLang="zh-CN" dirty="0" err="1">
                <a:sym typeface="+mn-ea"/>
              </a:rPr>
              <a:t>html.parser</a:t>
            </a:r>
            <a:r>
              <a:rPr lang="en-US" altLang="zh-CN">
                <a:sym typeface="+mn-ea"/>
              </a:rPr>
              <a:t>')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</a:t>
            </a:r>
            <a:r>
              <a:rPr lang="en-US" altLang="zh-CN" dirty="0" err="1">
                <a:sym typeface="+mn-ea"/>
              </a:rPr>
              <a:t>fixed_html</a:t>
            </a:r>
            <a:r>
              <a:rPr lang="en-US" altLang="zh-CN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soup.prettify</a:t>
            </a:r>
            <a:r>
              <a:rPr lang="en-US" altLang="zh-CN">
                <a:sym typeface="+mn-ea"/>
              </a:rPr>
              <a:t>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print </a:t>
            </a:r>
            <a:r>
              <a:rPr lang="en-US" altLang="zh-CN" dirty="0" err="1">
                <a:sym typeface="+mn-ea"/>
              </a:rPr>
              <a:t>fixed_html</a:t>
            </a:r>
            <a:r>
              <a:rPr lang="en-US" altLang="zh-CN">
                <a:sym typeface="+mn-ea"/>
              </a:rPr>
              <a:t> &lt;</a:t>
            </a:r>
            <a:r>
              <a:rPr lang="en-US" altLang="zh-CN" dirty="0" err="1">
                <a:sym typeface="+mn-ea"/>
              </a:rPr>
              <a:t>ul</a:t>
            </a:r>
            <a:r>
              <a:rPr lang="en-US" altLang="zh-CN">
                <a:sym typeface="+mn-ea"/>
              </a:rPr>
              <a:t> class="country"&gt; &lt;li&gt; Area &lt;li&gt; Population &lt;/li&gt; &lt;/li&gt; &lt;/</a:t>
            </a:r>
            <a:r>
              <a:rPr lang="en-US" altLang="zh-CN" dirty="0" err="1">
                <a:sym typeface="+mn-ea"/>
              </a:rPr>
              <a:t>ul</a:t>
            </a:r>
            <a:r>
              <a:rPr lang="en-US" altLang="zh-CN">
                <a:sym typeface="+mn-ea"/>
              </a:rPr>
              <a:t>&gt;</a:t>
            </a: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Beautiful soup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&gt;&gt;&gt; from bs4 import </a:t>
            </a:r>
            <a:r>
              <a:rPr lang="en-US" altLang="zh-CN" dirty="0" err="1">
                <a:sym typeface="+mn-ea"/>
              </a:rPr>
              <a:t>BeautifulSoup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import urllib2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>
                <a:sym typeface="+mn-ea"/>
              </a:rPr>
              <a:t> = 'http://example.webscraping.com/view/United-Kingdom-239'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html = urllib2.urlopen(</a:t>
            </a:r>
            <a:r>
              <a:rPr lang="en-US" altLang="zh-CN" dirty="0" err="1">
                <a:sym typeface="+mn-ea"/>
              </a:rPr>
              <a:t>url</a:t>
            </a:r>
            <a:r>
              <a:rPr lang="en-US" altLang="zh-CN">
                <a:sym typeface="+mn-ea"/>
              </a:rPr>
              <a:t>).read()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# locate the area row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</a:t>
            </a:r>
            <a:r>
              <a:rPr lang="en-US" altLang="zh-CN" dirty="0" err="1">
                <a:sym typeface="+mn-ea"/>
              </a:rPr>
              <a:t>tr</a:t>
            </a:r>
            <a:r>
              <a:rPr lang="en-US" altLang="zh-CN">
                <a:sym typeface="+mn-ea"/>
              </a:rPr>
              <a:t> = </a:t>
            </a:r>
            <a:r>
              <a:rPr lang="en-US" altLang="zh-CN" dirty="0" err="1">
                <a:sym typeface="+mn-ea"/>
              </a:rPr>
              <a:t>soup.find</a:t>
            </a:r>
            <a:r>
              <a:rPr lang="en-US" altLang="zh-CN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attrs</a:t>
            </a:r>
            <a:r>
              <a:rPr lang="en-US" altLang="zh-CN">
                <a:sym typeface="+mn-ea"/>
              </a:rPr>
              <a:t>={'</a:t>
            </a:r>
            <a:r>
              <a:rPr lang="en-US" altLang="zh-CN" dirty="0" err="1">
                <a:sym typeface="+mn-ea"/>
              </a:rPr>
              <a:t>id':'places_area__row</a:t>
            </a:r>
            <a:r>
              <a:rPr lang="en-US" altLang="zh-CN">
                <a:sym typeface="+mn-ea"/>
              </a:rPr>
              <a:t>'})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# locate the area tag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td = </a:t>
            </a:r>
            <a:r>
              <a:rPr lang="en-US" altLang="zh-CN" dirty="0" err="1">
                <a:sym typeface="+mn-ea"/>
              </a:rPr>
              <a:t>tr.find</a:t>
            </a:r>
            <a:r>
              <a:rPr lang="en-US" altLang="zh-CN">
                <a:sym typeface="+mn-ea"/>
              </a:rPr>
              <a:t>(</a:t>
            </a:r>
            <a:r>
              <a:rPr lang="en-US" altLang="zh-CN" dirty="0" err="1">
                <a:sym typeface="+mn-ea"/>
              </a:rPr>
              <a:t>attrs</a:t>
            </a:r>
            <a:r>
              <a:rPr lang="en-US" altLang="zh-CN">
                <a:sym typeface="+mn-ea"/>
              </a:rPr>
              <a:t>={'class':'w2p_fw'})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area = </a:t>
            </a:r>
            <a:r>
              <a:rPr lang="en-US" altLang="zh-CN" dirty="0" err="1">
                <a:sym typeface="+mn-ea"/>
              </a:rPr>
              <a:t>td.text</a:t>
            </a:r>
            <a:r>
              <a:rPr lang="en-US" altLang="zh-CN">
                <a:sym typeface="+mn-ea"/>
              </a:rPr>
              <a:t> # extract the text from this tag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>
                <a:sym typeface="+mn-ea"/>
              </a:rPr>
              <a:t>&gt;&gt;&gt; print area 244,820 square </a:t>
            </a:r>
            <a:r>
              <a:rPr lang="en-US" altLang="zh-CN" dirty="0" err="1">
                <a:sym typeface="+mn-ea"/>
              </a:rPr>
              <a:t>kilometres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下载网页源码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pip install selenium</a:t>
            </a:r>
            <a:endParaRPr lang="en-US" altLang="zh-CN"/>
          </a:p>
          <a:p>
            <a:r>
              <a:t>安装</a:t>
            </a:r>
            <a:r>
              <a:rPr lang="en-US" altLang="zh-CN"/>
              <a:t>phantomjs</a:t>
            </a:r>
            <a:endParaRPr lang="en-US" altLang="zh-CN"/>
          </a:p>
          <a:p>
            <a:r>
              <a:rPr lang="en-US" altLang="zh-CN"/>
              <a:t>from selenium import webdriver</a:t>
            </a:r>
            <a:endParaRPr lang="en-US" altLang="zh-CN"/>
          </a:p>
          <a:p>
            <a:r>
              <a:rPr lang="en-US" altLang="zh-CN"/>
              <a:t>drive = webdriver.PhantomJS()</a:t>
            </a:r>
            <a:endParaRPr lang="en-US" altLang="zh-CN"/>
          </a:p>
          <a:p>
            <a:r>
              <a:rPr lang="en-US" altLang="zh-CN"/>
              <a:t>drive.get('http://qzone.qq.com')</a:t>
            </a:r>
            <a:endParaRPr lang="en-US" altLang="zh-CN"/>
          </a:p>
          <a:p>
            <a:r>
              <a:rPr lang="en-US" altLang="zh-CN"/>
              <a:t>print(drive.title)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访问道客88，自动登录系统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en-US" altLang="zh-CN"/>
              <a:t># coding:utf-8</a:t>
            </a:r>
            <a:endParaRPr lang="en-US" altLang="zh-CN"/>
          </a:p>
          <a:p>
            <a:r>
              <a:rPr lang="en-US" altLang="zh-CN"/>
              <a:t>from selenium import webdriver</a:t>
            </a:r>
            <a:endParaRPr lang="en-US" altLang="zh-CN"/>
          </a:p>
          <a:p>
            <a:r>
              <a:rPr lang="en-US" altLang="zh-CN"/>
              <a:t>import time</a:t>
            </a:r>
            <a:endParaRPr lang="en-US" altLang="zh-CN"/>
          </a:p>
          <a:p>
            <a:r>
              <a:rPr lang="en-US" altLang="zh-CN"/>
              <a:t># 启动火狐</a:t>
            </a:r>
            <a:endParaRPr lang="en-US" altLang="zh-CN"/>
          </a:p>
          <a:p>
            <a:r>
              <a:rPr lang="en-US" altLang="zh-CN"/>
              <a:t>broswer = webdriver.Firefox()</a:t>
            </a:r>
            <a:endParaRPr lang="en-US" altLang="zh-CN"/>
          </a:p>
          <a:p>
            <a:r>
              <a:rPr lang="en-US" altLang="zh-CN"/>
              <a:t># 访问doc88</a:t>
            </a:r>
            <a:endParaRPr lang="en-US" altLang="zh-CN"/>
          </a:p>
          <a:p>
            <a:r>
              <a:rPr lang="en-US" altLang="zh-CN"/>
              <a:t>broswer.get("http://www.doc88.com/")</a:t>
            </a:r>
            <a:endParaRPr lang="en-US" altLang="zh-CN"/>
          </a:p>
          <a:p>
            <a:r>
              <a:rPr lang="en-US" altLang="zh-CN"/>
              <a:t># 点击登录</a:t>
            </a:r>
            <a:endParaRPr lang="en-US" altLang="zh-CN"/>
          </a:p>
          <a:p>
            <a:r>
              <a:rPr lang="en-US" altLang="zh-CN"/>
              <a:t>broswer.find_element_by_class_name("login").click()</a:t>
            </a:r>
            <a:endParaRPr lang="en-US" altLang="zh-CN"/>
          </a:p>
          <a:p>
            <a:r>
              <a:rPr lang="en-US" altLang="zh-CN"/>
              <a:t>time.sleep(1)</a:t>
            </a:r>
            <a:endParaRPr lang="en-US" altLang="zh-CN"/>
          </a:p>
          <a:p>
            <a:r>
              <a:rPr lang="en-US" altLang="zh-CN"/>
              <a:t># 切换fram</a:t>
            </a:r>
            <a:endParaRPr lang="en-US" altLang="zh-CN"/>
          </a:p>
          <a:p>
            <a:r>
              <a:rPr lang="en-US" altLang="zh-CN"/>
              <a:t># broswer.switch_to_frame("doc88Window")</a:t>
            </a:r>
            <a:endParaRPr lang="en-US" altLang="zh-CN"/>
          </a:p>
          <a:p>
            <a:r>
              <a:rPr lang="en-US" altLang="zh-CN"/>
              <a:t>broswer.switch_to.frame("doc88Window")</a:t>
            </a:r>
            <a:endParaRPr lang="en-US" altLang="zh-CN"/>
          </a:p>
          <a:p>
            <a:r>
              <a:rPr lang="en-US" altLang="zh-CN"/>
              <a:t>broswer.find_element_by_class_name("textcss1").send_keys("yourusername")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MH" val="20151014105112"/>
  <p:tag name="MH_LIBRARY" val="CONTENTS"/>
  <p:tag name="MH_TYPE" val="TITLE"/>
  <p:tag name="ID" val="553526"/>
  <p:tag name="MH_ORDER" val="NUMBER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b"/>
  <p:tag name="KSO_WM_UNIT_INDEX" val="1"/>
  <p:tag name="KSO_WM_UNIT_ID" val="custom160135_1*b*1"/>
  <p:tag name="KSO_WM_UNIT_CLEAR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PRESET_TEXT" val="CONSECTETUR ADIPISICING"/>
</p:tagLst>
</file>

<file path=ppt/tags/tag11.xml><?xml version="1.0" encoding="utf-8"?>
<p:tagLst xmlns:p="http://schemas.openxmlformats.org/presentationml/2006/main">
  <p:tag name="KSO_WM_TEMPLATE_THUMBS_INDEX" val="1、4、5、9、12、15、23、25、26、27"/>
  <p:tag name="KSO_WM_TEMPLATE_CATEGORY" val="custom"/>
  <p:tag name="KSO_WM_TEMPLATE_INDEX" val="160135"/>
  <p:tag name="KSO_WM_TAG_VERSION" val="1.0"/>
  <p:tag name="KSO_WM_SLIDE_ID" val="custom16013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MH" val="20151014105112"/>
  <p:tag name="MH_LIBRARY" val="CONTENTS"/>
  <p:tag name="MH_TYPE" val="OTHERS"/>
  <p:tag name="ID" val="553526"/>
  <p:tag name="MH_ORDER" val="NUMBER"/>
</p:tagLst>
</file>

<file path=ppt/tags/tag3.xml><?xml version="1.0" encoding="utf-8"?>
<p:tagLst xmlns:p="http://schemas.openxmlformats.org/presentationml/2006/main">
  <p:tag name="MH" val="20151014112747"/>
  <p:tag name="MH_LIBRARY" val="GRAPHIC"/>
  <p:tag name="MH_ORDER" val="Straight Connector 32"/>
</p:tagLst>
</file>

<file path=ppt/tags/tag4.xml><?xml version="1.0" encoding="utf-8"?>
<p:tagLst xmlns:p="http://schemas.openxmlformats.org/presentationml/2006/main">
  <p:tag name="MH" val="20151014112747"/>
  <p:tag name="MH_LIBRARY" val="GRAPHIC"/>
  <p:tag name="MH_ORDER" val="Straight Connector 33"/>
</p:tagLst>
</file>

<file path=ppt/tags/tag5.xml><?xml version="1.0" encoding="utf-8"?>
<p:tagLst xmlns:p="http://schemas.openxmlformats.org/presentationml/2006/main">
  <p:tag name="MH" val="20151014112747"/>
  <p:tag name="MH_LIBRARY" val="GRAPHIC"/>
  <p:tag name="MH_ORDER" val="Straight Connector 36"/>
</p:tagLst>
</file>

<file path=ppt/tags/tag6.xml><?xml version="1.0" encoding="utf-8"?>
<p:tagLst xmlns:p="http://schemas.openxmlformats.org/presentationml/2006/main">
  <p:tag name="MH" val="20151014112747"/>
  <p:tag name="MH_LIBRARY" val="GRAPHIC"/>
  <p:tag name="MH_ORDER" val="Straight Connector 37"/>
</p:tagLst>
</file>

<file path=ppt/tags/tag7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8.xml><?xml version="1.0" encoding="utf-8"?>
<p:tagLst xmlns:p="http://schemas.openxmlformats.org/presentationml/2006/main">
  <p:tag name="MH" val="20151014112747"/>
  <p:tag name="MH_LIBRARY" val="GRAPHIC"/>
  <p:tag name="MH_ORDER" val="Straight Connector 38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35"/>
  <p:tag name="KSO_WM_UNIT_TYPE" val="a"/>
  <p:tag name="KSO_WM_UNIT_INDEX" val="1"/>
  <p:tag name="KSO_WM_UNIT_ID" val="custom160135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A000120140530A99PPBG">
  <a:themeElements>
    <a:clrScheme name="KSO_BLUE9">
      <a:dk1>
        <a:srgbClr val="47494B"/>
      </a:dk1>
      <a:lt1>
        <a:srgbClr val="FFFFFF"/>
      </a:lt1>
      <a:dk2>
        <a:srgbClr val="454749"/>
      </a:dk2>
      <a:lt2>
        <a:srgbClr val="EAF5FC"/>
      </a:lt2>
      <a:accent1>
        <a:srgbClr val="046FB6"/>
      </a:accent1>
      <a:accent2>
        <a:srgbClr val="22B1DE"/>
      </a:accent2>
      <a:accent3>
        <a:srgbClr val="7B93D7"/>
      </a:accent3>
      <a:accent4>
        <a:srgbClr val="5D76BA"/>
      </a:accent4>
      <a:accent5>
        <a:srgbClr val="3DBFD1"/>
      </a:accent5>
      <a:accent6>
        <a:srgbClr val="FFC000"/>
      </a:accent6>
      <a:hlink>
        <a:srgbClr val="00B0F0"/>
      </a:hlink>
      <a:folHlink>
        <a:srgbClr val="AFB2B4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3170</Words>
  <Application>WPS 演示</Application>
  <PresentationFormat>自定义</PresentationFormat>
  <Paragraphs>113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Wingdings 2</vt:lpstr>
      <vt:lpstr>黑体</vt:lpstr>
      <vt:lpstr>Arial Unicode MS</vt:lpstr>
      <vt:lpstr>Wingdings</vt:lpstr>
      <vt:lpstr>Calibri</vt:lpstr>
      <vt:lpstr>A000120140530A99PPBG</vt:lpstr>
      <vt:lpstr>  python爬虫  </vt:lpstr>
      <vt:lpstr>什么是爬虫</vt:lpstr>
      <vt:lpstr>正则表达式</vt:lpstr>
      <vt:lpstr>re正则匹配</vt:lpstr>
      <vt:lpstr>PowerPoint 演示文稿</vt:lpstr>
      <vt:lpstr>Beautiful soup </vt:lpstr>
      <vt:lpstr>Beautiful soup </vt:lpstr>
      <vt:lpstr>下载网页源码</vt:lpstr>
      <vt:lpstr>访问道客88，自动登录系统</vt:lpstr>
      <vt:lpstr>访问道客88，自动登录系统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cali</dc:creator>
  <cp:lastModifiedBy>Dell</cp:lastModifiedBy>
  <cp:revision>306</cp:revision>
  <dcterms:created xsi:type="dcterms:W3CDTF">2017-03-01T05:57:00Z</dcterms:created>
  <dcterms:modified xsi:type="dcterms:W3CDTF">2019-08-15T03:32:02Z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