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64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15E4F6-6268-494D-820C-4559A4193A41}" type="datetimeFigureOut">
              <a:rPr lang="zh-CN" altLang="en-US" smtClean="0"/>
              <a:pPr/>
              <a:t>2015/6/7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3AC99-A757-42B3-97ED-E81F08805B4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p>
            <a:r>
              <a:rPr lang="zh-CN" altLang="en-US" dirty="0" smtClean="0"/>
              <a:t>RMUC Instructor Notes</a:t>
            </a:r>
            <a:endParaRPr lang="zh-CN" altLang="en-US" sz="1000" i="1" dirty="0" smtClean="0">
              <a:latin typeface="Arial" pitchFamily="34" charset="0"/>
            </a:endParaRPr>
          </a:p>
        </p:txBody>
      </p:sp>
      <p:sp>
        <p:nvSpPr>
          <p:cNvPr id="96259" name="Rectangle 4"/>
          <p:cNvSpPr>
            <a:spLocks noGrp="1" noChangeArrowheads="1"/>
          </p:cNvSpPr>
          <p:nvPr>
            <p:ph type="ftr" sz="quarter" idx="4"/>
          </p:nvPr>
        </p:nvSpPr>
        <p:spPr>
          <a:noFill/>
        </p:spPr>
        <p:txBody>
          <a:bodyPr/>
          <a:lstStyle/>
          <a:p>
            <a:r>
              <a:rPr lang="zh-CN" altLang="en-US" smtClean="0"/>
              <a:t>Module 0 - About This Course</a:t>
            </a:r>
            <a:endParaRPr lang="en-US" altLang="zh-CN" smtClean="0">
              <a:latin typeface="ZapfHumnst BT" pitchFamily="34" charset="0"/>
            </a:endParaRPr>
          </a:p>
        </p:txBody>
      </p:sp>
      <p:sp>
        <p:nvSpPr>
          <p:cNvPr id="96260" name="Rectangle 2"/>
          <p:cNvSpPr>
            <a:spLocks noGrp="1" noRot="1" noChangeAspect="1" noChangeArrowheads="1" noTextEdit="1"/>
          </p:cNvSpPr>
          <p:nvPr>
            <p:ph type="sldImg"/>
          </p:nvPr>
        </p:nvSpPr>
        <p:spPr>
          <a:xfrm>
            <a:off x="2462213" y="833438"/>
            <a:ext cx="4038600" cy="3028950"/>
          </a:xfrm>
          <a:ln/>
        </p:spPr>
      </p:sp>
      <p:sp>
        <p:nvSpPr>
          <p:cNvPr id="96261" name="Rectangle 3"/>
          <p:cNvSpPr>
            <a:spLocks noGrp="1" noChangeArrowheads="1"/>
          </p:cNvSpPr>
          <p:nvPr>
            <p:ph type="body" idx="1"/>
          </p:nvPr>
        </p:nvSpPr>
        <p:spPr>
          <a:noFill/>
          <a:ln/>
        </p:spPr>
        <p:txBody>
          <a:bodyPr/>
          <a:lstStyle/>
          <a:p>
            <a:pPr eaLnBrk="1" hangingPunct="1"/>
            <a:r>
              <a:rPr lang="en-US" altLang="zh-CN" sz="900" dirty="0">
                <a:latin typeface="ZapfHumnst BT" pitchFamily="34" charset="0"/>
              </a:rPr>
              <a:t>Here is a sample (not necessarily optimal) solution, which brings up a lot of questions that need to be answered by the customer or user:</a:t>
            </a:r>
          </a:p>
          <a:p>
            <a:pPr marL="211021" lvl="1" indent="-105510">
              <a:lnSpc>
                <a:spcPct val="85000"/>
              </a:lnSpc>
              <a:buFontTx/>
              <a:buChar char="•"/>
            </a:pPr>
            <a:r>
              <a:rPr lang="en-US" altLang="zh-CN" sz="900" dirty="0">
                <a:latin typeface="ZapfHumnst BT" pitchFamily="34" charset="0"/>
              </a:rPr>
              <a:t>Are the use cases too small? For example, should we combine Register for Courses Use Case and Alter Course Selections Use Case and have an alternative flow for registering after the registration period?</a:t>
            </a:r>
          </a:p>
          <a:p>
            <a:pPr marL="211021" lvl="1" indent="-105510">
              <a:lnSpc>
                <a:spcPct val="85000"/>
              </a:lnSpc>
              <a:buFontTx/>
              <a:buChar char="•"/>
            </a:pPr>
            <a:r>
              <a:rPr lang="en-US" altLang="zh-CN" sz="900" dirty="0">
                <a:latin typeface="ZapfHumnst BT" pitchFamily="34" charset="0"/>
              </a:rPr>
              <a:t>Does the diagram cover all activities? For example, in which use case do you think canceling too-small classes is done?</a:t>
            </a:r>
          </a:p>
          <a:p>
            <a:pPr marL="211021" lvl="1" indent="-105510">
              <a:lnSpc>
                <a:spcPct val="85000"/>
              </a:lnSpc>
              <a:buFontTx/>
              <a:buChar char="•"/>
            </a:pPr>
            <a:r>
              <a:rPr lang="en-US" altLang="zh-CN" sz="900" dirty="0">
                <a:latin typeface="ZapfHumnst BT" pitchFamily="34" charset="0"/>
              </a:rPr>
              <a:t>How do you know what is done in each use case?</a:t>
            </a:r>
          </a:p>
          <a:p>
            <a:pPr eaLnBrk="1" hangingPunct="1"/>
            <a:r>
              <a:rPr lang="en-US" altLang="zh-CN" sz="900" dirty="0">
                <a:latin typeface="ZapfHumnst BT" pitchFamily="34" charset="0"/>
              </a:rPr>
              <a:t>You may notice that the student and the professor interact with the system during Close Registration. Does this mean they have to be present when registration is closed? No, rather they are informed of the outcome via e-mail or post, etc. Another technique would have been to put the actor as an e-mail server or the postal service.  There is no right or wrong answer; both are correct and you should use whichever more clearly conveys your requirements.</a:t>
            </a:r>
          </a:p>
        </p:txBody>
      </p:sp>
      <p:sp>
        <p:nvSpPr>
          <p:cNvPr id="96262" name="Text Box 4"/>
          <p:cNvSpPr txBox="1">
            <a:spLocks noChangeArrowheads="1"/>
          </p:cNvSpPr>
          <p:nvPr/>
        </p:nvSpPr>
        <p:spPr bwMode="auto">
          <a:xfrm>
            <a:off x="568945" y="1205584"/>
            <a:ext cx="1732903" cy="6825023"/>
          </a:xfrm>
          <a:prstGeom prst="rect">
            <a:avLst/>
          </a:prstGeom>
          <a:noFill/>
          <a:ln w="9525">
            <a:noFill/>
            <a:miter lim="800000"/>
            <a:headEnd/>
            <a:tailEnd/>
          </a:ln>
        </p:spPr>
        <p:txBody>
          <a:bodyPr lIns="103276" tIns="51638" rIns="103276" bIns="51638"/>
          <a:lstStyle/>
          <a:p>
            <a:pPr defTabSz="874857">
              <a:lnSpc>
                <a:spcPct val="87000"/>
              </a:lnSpc>
              <a:spcBef>
                <a:spcPct val="40000"/>
              </a:spcBef>
            </a:pPr>
            <a:r>
              <a:rPr lang="en-US" altLang="zh-CN" dirty="0">
                <a:latin typeface="ZapfHumnst BT" pitchFamily="34" charset="0"/>
              </a:rPr>
              <a:t>The sample solution is not necessarily the best, but it is good for stimulating discussion.</a:t>
            </a:r>
          </a:p>
          <a:p>
            <a:pPr defTabSz="874857">
              <a:lnSpc>
                <a:spcPct val="87000"/>
              </a:lnSpc>
              <a:spcBef>
                <a:spcPct val="40000"/>
              </a:spcBef>
            </a:pPr>
            <a:r>
              <a:rPr lang="en-US" altLang="zh-CN" dirty="0">
                <a:latin typeface="ZapfHumnst BT" pitchFamily="34" charset="0"/>
              </a:rPr>
              <a:t>There are some interesting points for comparison. For example, there are at least four ways that the billing information may be sent to the billing system:</a:t>
            </a:r>
          </a:p>
          <a:p>
            <a:pPr marL="274034" lvl="1" indent="-164127" defTabSz="874857">
              <a:lnSpc>
                <a:spcPct val="85000"/>
              </a:lnSpc>
              <a:spcBef>
                <a:spcPct val="30000"/>
              </a:spcBef>
              <a:buFontTx/>
              <a:buAutoNum type="arabicPeriod"/>
            </a:pPr>
            <a:r>
              <a:rPr lang="en-US" altLang="zh-CN" dirty="0">
                <a:latin typeface="ZapfHumnst BT" pitchFamily="34" charset="0"/>
              </a:rPr>
              <a:t>The registrar initiates a transfer in the Close Registration Use Case (as in the sample solution).</a:t>
            </a:r>
          </a:p>
          <a:p>
            <a:pPr marL="274034" lvl="1" indent="-164127" defTabSz="874857">
              <a:lnSpc>
                <a:spcPct val="85000"/>
              </a:lnSpc>
              <a:spcBef>
                <a:spcPct val="30000"/>
              </a:spcBef>
              <a:buFontTx/>
              <a:buAutoNum type="arabicPeriod"/>
            </a:pPr>
            <a:r>
              <a:rPr lang="en-US" altLang="zh-CN" dirty="0">
                <a:latin typeface="ZapfHumnst BT" pitchFamily="34" charset="0"/>
              </a:rPr>
              <a:t>The “clock” or “scheduler” initiates the Close Registration Use Case at the end of the registration period.</a:t>
            </a:r>
          </a:p>
          <a:p>
            <a:pPr marL="274034" lvl="1" indent="-164127" defTabSz="874857">
              <a:lnSpc>
                <a:spcPct val="85000"/>
              </a:lnSpc>
              <a:spcBef>
                <a:spcPct val="30000"/>
              </a:spcBef>
              <a:buFontTx/>
              <a:buAutoNum type="arabicPeriod"/>
            </a:pPr>
            <a:r>
              <a:rPr lang="en-US" altLang="zh-CN" dirty="0">
                <a:latin typeface="ZapfHumnst BT" pitchFamily="34" charset="0"/>
              </a:rPr>
              <a:t>The billing system initiates a Transfer Billing Use Case when it is ready for the information.</a:t>
            </a:r>
          </a:p>
          <a:p>
            <a:pPr marL="274034" lvl="1" indent="-164127" defTabSz="874857">
              <a:lnSpc>
                <a:spcPct val="85000"/>
              </a:lnSpc>
              <a:spcBef>
                <a:spcPct val="30000"/>
              </a:spcBef>
              <a:buFontTx/>
              <a:buAutoNum type="arabicPeriod"/>
            </a:pPr>
            <a:r>
              <a:rPr lang="en-US" altLang="zh-CN" dirty="0">
                <a:latin typeface="ZapfHumnst BT" pitchFamily="34" charset="0"/>
              </a:rPr>
              <a:t>Billing info is transferred whenever a student registers/alters registration, in the Register for Courses and Alter Course Selections Use Cases.</a:t>
            </a:r>
          </a:p>
          <a:p>
            <a:pPr defTabSz="874857">
              <a:lnSpc>
                <a:spcPct val="87000"/>
              </a:lnSpc>
              <a:spcBef>
                <a:spcPct val="40000"/>
              </a:spcBef>
            </a:pPr>
            <a:r>
              <a:rPr lang="en-US" altLang="zh-CN" dirty="0">
                <a:latin typeface="ZapfHumnst BT" pitchFamily="34" charset="0"/>
              </a:rPr>
              <a:t>For other questions to address, see the Student Notes and the questions at the end of Exercise 3.1.</a:t>
            </a:r>
          </a:p>
          <a:p>
            <a:pPr defTabSz="874857">
              <a:lnSpc>
                <a:spcPct val="87000"/>
              </a:lnSpc>
              <a:spcBef>
                <a:spcPct val="40000"/>
              </a:spcBef>
            </a:pPr>
            <a:r>
              <a:rPr lang="en-US" altLang="zh-CN" dirty="0">
                <a:latin typeface="ZapfHumnst BT" pitchFamily="34" charset="0"/>
              </a:rPr>
              <a:t>Regarding the question “How do you know what is done in each use case?”, the answer is that you don’t know from the diagram. This is a good lead-in for the need to develop the flow of events.</a:t>
            </a:r>
          </a:p>
          <a:p>
            <a:pPr defTabSz="874857">
              <a:lnSpc>
                <a:spcPct val="87000"/>
              </a:lnSpc>
              <a:spcBef>
                <a:spcPct val="40000"/>
              </a:spcBef>
            </a:pPr>
            <a:r>
              <a:rPr lang="en-US" altLang="zh-CN" dirty="0">
                <a:latin typeface="ZapfHumnst BT" pitchFamily="34" charset="0"/>
              </a:rPr>
              <a:t>Reminder: Each use case will be detailed in a use-case specification document.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2015/6/7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xml"/><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52400" y="762000"/>
            <a:ext cx="8763000" cy="5562600"/>
          </a:xfrm>
          <a:prstGeom prst="rect">
            <a:avLst/>
          </a:prstGeom>
          <a:noFill/>
          <a:ln w="9525">
            <a:noFill/>
            <a:miter lim="800000"/>
            <a:headEnd/>
            <a:tailEnd/>
          </a:ln>
        </p:spPr>
        <p:txBody>
          <a:bodyPr wrap="none" anchor="ctr"/>
          <a:lstStyle/>
          <a:p>
            <a:endParaRPr lang="zh-CN" altLang="en-US"/>
          </a:p>
        </p:txBody>
      </p:sp>
      <p:sp>
        <p:nvSpPr>
          <p:cNvPr id="95236" name="Rectangle 4"/>
          <p:cNvSpPr>
            <a:spLocks noChangeArrowheads="1"/>
          </p:cNvSpPr>
          <p:nvPr/>
        </p:nvSpPr>
        <p:spPr bwMode="auto">
          <a:xfrm>
            <a:off x="2270125" y="2841625"/>
            <a:ext cx="184150" cy="366713"/>
          </a:xfrm>
          <a:prstGeom prst="rect">
            <a:avLst/>
          </a:prstGeom>
          <a:noFill/>
          <a:ln w="9525">
            <a:noFill/>
            <a:miter lim="800000"/>
            <a:headEnd/>
            <a:tailEnd/>
          </a:ln>
        </p:spPr>
        <p:txBody>
          <a:bodyPr wrap="none" lIns="92075" tIns="46038" rIns="92075" bIns="46038">
            <a:spAutoFit/>
          </a:bodyPr>
          <a:lstStyle/>
          <a:p>
            <a:endParaRPr lang="zh-CN" altLang="en-US" sz="1800">
              <a:latin typeface="Helvetica" pitchFamily="2" charset="0"/>
            </a:endParaRPr>
          </a:p>
        </p:txBody>
      </p:sp>
      <p:sp>
        <p:nvSpPr>
          <p:cNvPr id="95237" name="Line 5"/>
          <p:cNvSpPr>
            <a:spLocks noChangeShapeType="1"/>
          </p:cNvSpPr>
          <p:nvPr/>
        </p:nvSpPr>
        <p:spPr bwMode="auto">
          <a:xfrm flipV="1">
            <a:off x="1600200" y="1239838"/>
            <a:ext cx="1146175" cy="1016000"/>
          </a:xfrm>
          <a:prstGeom prst="line">
            <a:avLst/>
          </a:prstGeom>
          <a:noFill/>
          <a:ln w="25400">
            <a:solidFill>
              <a:schemeClr val="tx1"/>
            </a:solidFill>
            <a:round/>
            <a:headEnd type="none" w="sm" len="sm"/>
            <a:tailEnd type="arrow" w="med" len="med"/>
          </a:ln>
        </p:spPr>
        <p:txBody>
          <a:bodyPr wrap="none" anchor="ctr"/>
          <a:lstStyle/>
          <a:p>
            <a:endParaRPr lang="zh-CN" altLang="en-US"/>
          </a:p>
        </p:txBody>
      </p:sp>
      <p:sp>
        <p:nvSpPr>
          <p:cNvPr id="95238" name="Line 6"/>
          <p:cNvSpPr>
            <a:spLocks noChangeShapeType="1"/>
          </p:cNvSpPr>
          <p:nvPr/>
        </p:nvSpPr>
        <p:spPr bwMode="auto">
          <a:xfrm>
            <a:off x="1676400" y="2387600"/>
            <a:ext cx="2282825" cy="560388"/>
          </a:xfrm>
          <a:prstGeom prst="line">
            <a:avLst/>
          </a:prstGeom>
          <a:noFill/>
          <a:ln w="25400">
            <a:solidFill>
              <a:schemeClr val="tx1"/>
            </a:solidFill>
            <a:round/>
            <a:headEnd type="none" w="sm" len="sm"/>
            <a:tailEnd type="arrow" w="med" len="med"/>
          </a:ln>
        </p:spPr>
        <p:txBody>
          <a:bodyPr wrap="none" anchor="ctr"/>
          <a:lstStyle/>
          <a:p>
            <a:endParaRPr lang="zh-CN" altLang="en-US"/>
          </a:p>
        </p:txBody>
      </p:sp>
      <p:sp>
        <p:nvSpPr>
          <p:cNvPr id="95240" name="Line 8"/>
          <p:cNvSpPr>
            <a:spLocks noChangeShapeType="1"/>
          </p:cNvSpPr>
          <p:nvPr/>
        </p:nvSpPr>
        <p:spPr bwMode="auto">
          <a:xfrm flipH="1">
            <a:off x="4813300" y="2033588"/>
            <a:ext cx="2547938" cy="936625"/>
          </a:xfrm>
          <a:prstGeom prst="line">
            <a:avLst/>
          </a:prstGeom>
          <a:noFill/>
          <a:ln w="25400">
            <a:solidFill>
              <a:schemeClr val="tx1"/>
            </a:solidFill>
            <a:round/>
            <a:headEnd/>
            <a:tailEnd/>
          </a:ln>
        </p:spPr>
        <p:txBody>
          <a:bodyPr wrap="none" anchor="ctr"/>
          <a:lstStyle/>
          <a:p>
            <a:endParaRPr lang="zh-CN" altLang="en-US"/>
          </a:p>
        </p:txBody>
      </p:sp>
      <p:sp>
        <p:nvSpPr>
          <p:cNvPr id="95241" name="Line 9"/>
          <p:cNvSpPr>
            <a:spLocks noChangeShapeType="1"/>
          </p:cNvSpPr>
          <p:nvPr/>
        </p:nvSpPr>
        <p:spPr bwMode="auto">
          <a:xfrm flipH="1">
            <a:off x="4283968" y="2132857"/>
            <a:ext cx="3672406" cy="2520279"/>
          </a:xfrm>
          <a:prstGeom prst="line">
            <a:avLst/>
          </a:prstGeom>
          <a:noFill/>
          <a:ln w="25400">
            <a:solidFill>
              <a:schemeClr val="tx1"/>
            </a:solidFill>
            <a:round/>
            <a:headEnd/>
            <a:tailEnd/>
          </a:ln>
        </p:spPr>
        <p:txBody>
          <a:bodyPr wrap="none" anchor="ctr"/>
          <a:lstStyle/>
          <a:p>
            <a:endParaRPr lang="zh-CN" altLang="en-US"/>
          </a:p>
        </p:txBody>
      </p:sp>
      <p:sp>
        <p:nvSpPr>
          <p:cNvPr id="95242" name="Line 10"/>
          <p:cNvSpPr>
            <a:spLocks noChangeShapeType="1"/>
          </p:cNvSpPr>
          <p:nvPr/>
        </p:nvSpPr>
        <p:spPr bwMode="auto">
          <a:xfrm>
            <a:off x="1619250" y="2565400"/>
            <a:ext cx="936625" cy="503238"/>
          </a:xfrm>
          <a:prstGeom prst="line">
            <a:avLst/>
          </a:prstGeom>
          <a:noFill/>
          <a:ln w="25400">
            <a:solidFill>
              <a:schemeClr val="tx1"/>
            </a:solidFill>
            <a:round/>
            <a:headEnd type="none" w="sm" len="sm"/>
            <a:tailEnd type="arrow" w="med" len="med"/>
          </a:ln>
        </p:spPr>
        <p:txBody>
          <a:bodyPr wrap="none" anchor="ctr"/>
          <a:lstStyle/>
          <a:p>
            <a:endParaRPr lang="zh-CN" altLang="en-US"/>
          </a:p>
        </p:txBody>
      </p:sp>
      <p:sp>
        <p:nvSpPr>
          <p:cNvPr id="95243" name="Line 11"/>
          <p:cNvSpPr>
            <a:spLocks noChangeShapeType="1"/>
          </p:cNvSpPr>
          <p:nvPr/>
        </p:nvSpPr>
        <p:spPr bwMode="auto">
          <a:xfrm>
            <a:off x="3898900" y="1135063"/>
            <a:ext cx="3322638" cy="257175"/>
          </a:xfrm>
          <a:prstGeom prst="line">
            <a:avLst/>
          </a:prstGeom>
          <a:noFill/>
          <a:ln w="25400">
            <a:solidFill>
              <a:schemeClr val="tx1"/>
            </a:solidFill>
            <a:round/>
            <a:headEnd/>
            <a:tailEnd/>
          </a:ln>
        </p:spPr>
        <p:txBody>
          <a:bodyPr wrap="none" anchor="ctr"/>
          <a:lstStyle/>
          <a:p>
            <a:endParaRPr lang="zh-CN" altLang="en-US"/>
          </a:p>
        </p:txBody>
      </p:sp>
      <p:grpSp>
        <p:nvGrpSpPr>
          <p:cNvPr id="4" name="Group 21"/>
          <p:cNvGrpSpPr>
            <a:grpSpLocks/>
          </p:cNvGrpSpPr>
          <p:nvPr/>
        </p:nvGrpSpPr>
        <p:grpSpPr bwMode="auto">
          <a:xfrm>
            <a:off x="695326" y="2179638"/>
            <a:ext cx="647700" cy="750887"/>
            <a:chOff x="534" y="1392"/>
            <a:chExt cx="408" cy="473"/>
          </a:xfrm>
        </p:grpSpPr>
        <p:sp>
          <p:nvSpPr>
            <p:cNvPr id="95283" name="Rectangle 22"/>
            <p:cNvSpPr>
              <a:spLocks noChangeArrowheads="1"/>
            </p:cNvSpPr>
            <p:nvPr/>
          </p:nvSpPr>
          <p:spPr bwMode="auto">
            <a:xfrm>
              <a:off x="534" y="1632"/>
              <a:ext cx="408" cy="233"/>
            </a:xfrm>
            <a:prstGeom prst="rect">
              <a:avLst/>
            </a:prstGeom>
            <a:noFill/>
            <a:ln w="9525">
              <a:noFill/>
              <a:miter lim="800000"/>
              <a:headEnd/>
              <a:tailEnd/>
            </a:ln>
          </p:spPr>
          <p:txBody>
            <a:bodyPr wrap="none" lIns="92075" tIns="46038" rIns="92075" bIns="46038">
              <a:spAutoFit/>
            </a:bodyPr>
            <a:lstStyle/>
            <a:p>
              <a:pPr algn="ctr"/>
              <a:r>
                <a:rPr lang="zh-CN" altLang="en-US" dirty="0" smtClean="0"/>
                <a:t>用户</a:t>
              </a:r>
              <a:endParaRPr lang="en-US" altLang="zh-CN" sz="1800" dirty="0"/>
            </a:p>
          </p:txBody>
        </p:sp>
        <p:graphicFrame>
          <p:nvGraphicFramePr>
            <p:cNvPr id="95284" name="Object 23"/>
            <p:cNvGraphicFramePr>
              <a:graphicFrameLocks/>
            </p:cNvGraphicFramePr>
            <p:nvPr/>
          </p:nvGraphicFramePr>
          <p:xfrm>
            <a:off x="624" y="1392"/>
            <a:ext cx="188" cy="260"/>
          </p:xfrm>
          <a:graphic>
            <a:graphicData uri="http://schemas.openxmlformats.org/presentationml/2006/ole">
              <p:oleObj spid="_x0000_s2060" name="CorelDRAW 6.0" r:id="rId4" imgW="457200" imgH="457200" progId="">
                <p:embed/>
              </p:oleObj>
            </a:graphicData>
          </a:graphic>
        </p:graphicFrame>
      </p:grpSp>
      <p:grpSp>
        <p:nvGrpSpPr>
          <p:cNvPr id="6" name="Group 27"/>
          <p:cNvGrpSpPr>
            <a:grpSpLocks/>
          </p:cNvGrpSpPr>
          <p:nvPr/>
        </p:nvGrpSpPr>
        <p:grpSpPr bwMode="auto">
          <a:xfrm>
            <a:off x="457205" y="4357688"/>
            <a:ext cx="877888" cy="800100"/>
            <a:chOff x="4428" y="2660"/>
            <a:chExt cx="553" cy="504"/>
          </a:xfrm>
        </p:grpSpPr>
        <p:sp>
          <p:nvSpPr>
            <p:cNvPr id="95279" name="Rectangle 28"/>
            <p:cNvSpPr>
              <a:spLocks noChangeArrowheads="1"/>
            </p:cNvSpPr>
            <p:nvPr/>
          </p:nvSpPr>
          <p:spPr bwMode="auto">
            <a:xfrm>
              <a:off x="4428" y="2931"/>
              <a:ext cx="553" cy="233"/>
            </a:xfrm>
            <a:prstGeom prst="rect">
              <a:avLst/>
            </a:prstGeom>
            <a:noFill/>
            <a:ln w="9525">
              <a:noFill/>
              <a:miter lim="800000"/>
              <a:headEnd/>
              <a:tailEnd/>
            </a:ln>
          </p:spPr>
          <p:txBody>
            <a:bodyPr wrap="none" lIns="92075" tIns="46038" rIns="92075" bIns="46038">
              <a:spAutoFit/>
            </a:bodyPr>
            <a:lstStyle/>
            <a:p>
              <a:pPr algn="ctr"/>
              <a:r>
                <a:rPr lang="zh-CN" altLang="en-US" sz="1800" dirty="0" smtClean="0"/>
                <a:t>管理员</a:t>
              </a:r>
              <a:endParaRPr lang="en-US" altLang="zh-CN" sz="1800" dirty="0"/>
            </a:p>
          </p:txBody>
        </p:sp>
        <p:graphicFrame>
          <p:nvGraphicFramePr>
            <p:cNvPr id="95280" name="Object 29"/>
            <p:cNvGraphicFramePr>
              <a:graphicFrameLocks/>
            </p:cNvGraphicFramePr>
            <p:nvPr/>
          </p:nvGraphicFramePr>
          <p:xfrm>
            <a:off x="4579" y="2660"/>
            <a:ext cx="188" cy="260"/>
          </p:xfrm>
          <a:graphic>
            <a:graphicData uri="http://schemas.openxmlformats.org/presentationml/2006/ole">
              <p:oleObj spid="_x0000_s2058" name="CorelDRAW 6.0" r:id="rId5" imgW="457200" imgH="457200" progId="">
                <p:embed/>
              </p:oleObj>
            </a:graphicData>
          </a:graphic>
        </p:graphicFrame>
      </p:grpSp>
      <p:grpSp>
        <p:nvGrpSpPr>
          <p:cNvPr id="7" name="Group 30"/>
          <p:cNvGrpSpPr>
            <a:grpSpLocks/>
          </p:cNvGrpSpPr>
          <p:nvPr/>
        </p:nvGrpSpPr>
        <p:grpSpPr bwMode="auto">
          <a:xfrm>
            <a:off x="2173288" y="3011488"/>
            <a:ext cx="1571626" cy="711200"/>
            <a:chOff x="344" y="2208"/>
            <a:chExt cx="990" cy="448"/>
          </a:xfrm>
        </p:grpSpPr>
        <p:sp>
          <p:nvSpPr>
            <p:cNvPr id="95277" name="Rectangle 31"/>
            <p:cNvSpPr>
              <a:spLocks noChangeArrowheads="1"/>
            </p:cNvSpPr>
            <p:nvPr/>
          </p:nvSpPr>
          <p:spPr bwMode="auto">
            <a:xfrm>
              <a:off x="344" y="2423"/>
              <a:ext cx="990" cy="233"/>
            </a:xfrm>
            <a:prstGeom prst="rect">
              <a:avLst/>
            </a:prstGeom>
            <a:noFill/>
            <a:ln w="9525">
              <a:noFill/>
              <a:miter lim="800000"/>
              <a:headEnd/>
              <a:tailEnd/>
            </a:ln>
          </p:spPr>
          <p:txBody>
            <a:bodyPr wrap="none" lIns="92075" tIns="46038" rIns="92075" bIns="46038">
              <a:spAutoFit/>
            </a:bodyPr>
            <a:lstStyle/>
            <a:p>
              <a:pPr algn="ctr"/>
              <a:r>
                <a:rPr lang="zh-CN" altLang="en-US" sz="1800" dirty="0" smtClean="0"/>
                <a:t>浏览搜索结果</a:t>
              </a:r>
              <a:endParaRPr lang="en-US" altLang="zh-CN" sz="1800" dirty="0"/>
            </a:p>
          </p:txBody>
        </p:sp>
        <p:graphicFrame>
          <p:nvGraphicFramePr>
            <p:cNvPr id="95278" name="Object 32"/>
            <p:cNvGraphicFramePr>
              <a:graphicFrameLocks/>
            </p:cNvGraphicFramePr>
            <p:nvPr/>
          </p:nvGraphicFramePr>
          <p:xfrm>
            <a:off x="576" y="2208"/>
            <a:ext cx="498" cy="213"/>
          </p:xfrm>
          <a:graphic>
            <a:graphicData uri="http://schemas.openxmlformats.org/presentationml/2006/ole">
              <p:oleObj spid="_x0000_s2057" name="CorelDRAW" r:id="rId6" imgW="457200" imgH="457200" progId="">
                <p:embed/>
              </p:oleObj>
            </a:graphicData>
          </a:graphic>
        </p:graphicFrame>
      </p:grpSp>
      <p:grpSp>
        <p:nvGrpSpPr>
          <p:cNvPr id="8" name="Group 33"/>
          <p:cNvGrpSpPr>
            <a:grpSpLocks/>
          </p:cNvGrpSpPr>
          <p:nvPr/>
        </p:nvGrpSpPr>
        <p:grpSpPr bwMode="auto">
          <a:xfrm>
            <a:off x="3913189" y="3009902"/>
            <a:ext cx="1109663" cy="725488"/>
            <a:chOff x="1488" y="1515"/>
            <a:chExt cx="699" cy="457"/>
          </a:xfrm>
        </p:grpSpPr>
        <p:sp>
          <p:nvSpPr>
            <p:cNvPr id="95275" name="Rectangle 34"/>
            <p:cNvSpPr>
              <a:spLocks noChangeArrowheads="1"/>
            </p:cNvSpPr>
            <p:nvPr/>
          </p:nvSpPr>
          <p:spPr bwMode="auto">
            <a:xfrm>
              <a:off x="1488" y="1739"/>
              <a:ext cx="699" cy="233"/>
            </a:xfrm>
            <a:prstGeom prst="rect">
              <a:avLst/>
            </a:prstGeom>
            <a:noFill/>
            <a:ln w="9525">
              <a:noFill/>
              <a:miter lim="800000"/>
              <a:headEnd/>
              <a:tailEnd/>
            </a:ln>
          </p:spPr>
          <p:txBody>
            <a:bodyPr wrap="none" lIns="92075" tIns="46038" rIns="92075" bIns="46038">
              <a:spAutoFit/>
            </a:bodyPr>
            <a:lstStyle/>
            <a:p>
              <a:pPr algn="ctr"/>
              <a:r>
                <a:rPr lang="zh-CN" altLang="en-US" sz="1800" dirty="0" smtClean="0"/>
                <a:t>选择图书</a:t>
              </a:r>
              <a:endParaRPr lang="en-US" altLang="zh-CN" sz="1800" dirty="0"/>
            </a:p>
          </p:txBody>
        </p:sp>
        <p:graphicFrame>
          <p:nvGraphicFramePr>
            <p:cNvPr id="95276" name="Object 35"/>
            <p:cNvGraphicFramePr>
              <a:graphicFrameLocks/>
            </p:cNvGraphicFramePr>
            <p:nvPr/>
          </p:nvGraphicFramePr>
          <p:xfrm>
            <a:off x="1537" y="1515"/>
            <a:ext cx="498" cy="213"/>
          </p:xfrm>
          <a:graphic>
            <a:graphicData uri="http://schemas.openxmlformats.org/presentationml/2006/ole">
              <p:oleObj spid="_x0000_s2056" name="CorelDRAW 6.0" r:id="rId7" imgW="457200" imgH="457200" progId="">
                <p:embed/>
              </p:oleObj>
            </a:graphicData>
          </a:graphic>
        </p:graphicFrame>
      </p:grpSp>
      <p:grpSp>
        <p:nvGrpSpPr>
          <p:cNvPr id="10" name="Group 39"/>
          <p:cNvGrpSpPr>
            <a:grpSpLocks/>
          </p:cNvGrpSpPr>
          <p:nvPr/>
        </p:nvGrpSpPr>
        <p:grpSpPr bwMode="auto">
          <a:xfrm>
            <a:off x="3491880" y="4482505"/>
            <a:ext cx="790575" cy="674687"/>
            <a:chOff x="3264" y="1728"/>
            <a:chExt cx="498" cy="425"/>
          </a:xfrm>
        </p:grpSpPr>
        <p:sp>
          <p:nvSpPr>
            <p:cNvPr id="95271" name="Rectangle 40"/>
            <p:cNvSpPr>
              <a:spLocks noChangeArrowheads="1"/>
            </p:cNvSpPr>
            <p:nvPr/>
          </p:nvSpPr>
          <p:spPr bwMode="auto">
            <a:xfrm>
              <a:off x="3342" y="1920"/>
              <a:ext cx="408" cy="233"/>
            </a:xfrm>
            <a:prstGeom prst="rect">
              <a:avLst/>
            </a:prstGeom>
            <a:noFill/>
            <a:ln w="9525">
              <a:noFill/>
              <a:miter lim="800000"/>
              <a:headEnd/>
              <a:tailEnd/>
            </a:ln>
          </p:spPr>
          <p:txBody>
            <a:bodyPr wrap="none" lIns="92075" tIns="46038" rIns="92075" bIns="46038">
              <a:spAutoFit/>
            </a:bodyPr>
            <a:lstStyle/>
            <a:p>
              <a:pPr algn="ctr"/>
              <a:r>
                <a:rPr lang="zh-CN" altLang="en-US" sz="1800" dirty="0" smtClean="0"/>
                <a:t>维护</a:t>
              </a:r>
              <a:endParaRPr lang="en-US" altLang="zh-CN" sz="1800" dirty="0"/>
            </a:p>
          </p:txBody>
        </p:sp>
        <p:graphicFrame>
          <p:nvGraphicFramePr>
            <p:cNvPr id="95272" name="Object 41"/>
            <p:cNvGraphicFramePr>
              <a:graphicFrameLocks/>
            </p:cNvGraphicFramePr>
            <p:nvPr/>
          </p:nvGraphicFramePr>
          <p:xfrm>
            <a:off x="3264" y="1728"/>
            <a:ext cx="498" cy="213"/>
          </p:xfrm>
          <a:graphic>
            <a:graphicData uri="http://schemas.openxmlformats.org/presentationml/2006/ole">
              <p:oleObj spid="_x0000_s2054" name="CorelDRAW 6.0" r:id="rId8" imgW="457200" imgH="457200" progId="">
                <p:embed/>
              </p:oleObj>
            </a:graphicData>
          </a:graphic>
        </p:graphicFrame>
      </p:grpSp>
      <p:grpSp>
        <p:nvGrpSpPr>
          <p:cNvPr id="12" name="Group 45"/>
          <p:cNvGrpSpPr>
            <a:grpSpLocks/>
          </p:cNvGrpSpPr>
          <p:nvPr/>
        </p:nvGrpSpPr>
        <p:grpSpPr bwMode="auto">
          <a:xfrm>
            <a:off x="2411414" y="942977"/>
            <a:ext cx="2032001" cy="768351"/>
            <a:chOff x="1186" y="595"/>
            <a:chExt cx="1280" cy="484"/>
          </a:xfrm>
        </p:grpSpPr>
        <p:sp>
          <p:nvSpPr>
            <p:cNvPr id="95267" name="Rectangle 46"/>
            <p:cNvSpPr>
              <a:spLocks noChangeArrowheads="1"/>
            </p:cNvSpPr>
            <p:nvPr/>
          </p:nvSpPr>
          <p:spPr bwMode="auto">
            <a:xfrm>
              <a:off x="1186" y="846"/>
              <a:ext cx="1280" cy="233"/>
            </a:xfrm>
            <a:prstGeom prst="rect">
              <a:avLst/>
            </a:prstGeom>
            <a:noFill/>
            <a:ln w="9525">
              <a:noFill/>
              <a:miter lim="800000"/>
              <a:headEnd/>
              <a:tailEnd/>
            </a:ln>
          </p:spPr>
          <p:txBody>
            <a:bodyPr wrap="none" lIns="92075" tIns="46038" rIns="92075" bIns="46038">
              <a:spAutoFit/>
            </a:bodyPr>
            <a:lstStyle/>
            <a:p>
              <a:pPr algn="ctr"/>
              <a:r>
                <a:rPr lang="zh-CN" altLang="en-US" sz="1800" dirty="0" smtClean="0"/>
                <a:t>查看图书详细分类</a:t>
              </a:r>
              <a:endParaRPr lang="en-US" altLang="zh-CN" sz="1800" dirty="0"/>
            </a:p>
          </p:txBody>
        </p:sp>
        <p:graphicFrame>
          <p:nvGraphicFramePr>
            <p:cNvPr id="95268" name="Object 47"/>
            <p:cNvGraphicFramePr>
              <a:graphicFrameLocks/>
            </p:cNvGraphicFramePr>
            <p:nvPr/>
          </p:nvGraphicFramePr>
          <p:xfrm>
            <a:off x="1470" y="595"/>
            <a:ext cx="498" cy="213"/>
          </p:xfrm>
          <a:graphic>
            <a:graphicData uri="http://schemas.openxmlformats.org/presentationml/2006/ole">
              <p:oleObj spid="_x0000_s2052" name="CorelDRAW 6.0" r:id="rId9" imgW="457200" imgH="457200" progId="">
                <p:embed/>
              </p:oleObj>
            </a:graphicData>
          </a:graphic>
        </p:graphicFrame>
      </p:grpSp>
      <p:grpSp>
        <p:nvGrpSpPr>
          <p:cNvPr id="13" name="Group 48"/>
          <p:cNvGrpSpPr>
            <a:grpSpLocks/>
          </p:cNvGrpSpPr>
          <p:nvPr/>
        </p:nvGrpSpPr>
        <p:grpSpPr bwMode="auto">
          <a:xfrm>
            <a:off x="7218366" y="1189039"/>
            <a:ext cx="1571626" cy="763588"/>
            <a:chOff x="3556" y="580"/>
            <a:chExt cx="990" cy="481"/>
          </a:xfrm>
        </p:grpSpPr>
        <p:graphicFrame>
          <p:nvGraphicFramePr>
            <p:cNvPr id="95265" name="Object 49"/>
            <p:cNvGraphicFramePr>
              <a:graphicFrameLocks/>
            </p:cNvGraphicFramePr>
            <p:nvPr/>
          </p:nvGraphicFramePr>
          <p:xfrm>
            <a:off x="3897" y="580"/>
            <a:ext cx="188" cy="260"/>
          </p:xfrm>
          <a:graphic>
            <a:graphicData uri="http://schemas.openxmlformats.org/presentationml/2006/ole">
              <p:oleObj spid="_x0000_s2051" name="CorelDRAW 6.0" r:id="rId10" imgW="457200" imgH="457200" progId="">
                <p:embed/>
              </p:oleObj>
            </a:graphicData>
          </a:graphic>
        </p:graphicFrame>
        <p:sp>
          <p:nvSpPr>
            <p:cNvPr id="95266" name="Rectangle 50"/>
            <p:cNvSpPr>
              <a:spLocks noChangeArrowheads="1"/>
            </p:cNvSpPr>
            <p:nvPr/>
          </p:nvSpPr>
          <p:spPr bwMode="auto">
            <a:xfrm>
              <a:off x="3556" y="828"/>
              <a:ext cx="990" cy="233"/>
            </a:xfrm>
            <a:prstGeom prst="rect">
              <a:avLst/>
            </a:prstGeom>
            <a:noFill/>
            <a:ln w="9525">
              <a:noFill/>
              <a:miter lim="800000"/>
              <a:headEnd/>
              <a:tailEnd/>
            </a:ln>
          </p:spPr>
          <p:txBody>
            <a:bodyPr wrap="none" lIns="92075" tIns="46038" rIns="92075" bIns="46038">
              <a:spAutoFit/>
            </a:bodyPr>
            <a:lstStyle/>
            <a:p>
              <a:pPr algn="ctr"/>
              <a:r>
                <a:rPr lang="zh-CN" altLang="en-US" sz="1800" dirty="0" smtClean="0"/>
                <a:t>图书目录系统</a:t>
              </a:r>
              <a:endParaRPr lang="en-US" altLang="zh-CN" sz="1800" dirty="0"/>
            </a:p>
          </p:txBody>
        </p:sp>
      </p:grpSp>
      <p:grpSp>
        <p:nvGrpSpPr>
          <p:cNvPr id="14" name="Group 51"/>
          <p:cNvGrpSpPr>
            <a:grpSpLocks/>
          </p:cNvGrpSpPr>
          <p:nvPr/>
        </p:nvGrpSpPr>
        <p:grpSpPr bwMode="auto">
          <a:xfrm>
            <a:off x="4152902" y="1693865"/>
            <a:ext cx="1571626" cy="725488"/>
            <a:chOff x="1342" y="1515"/>
            <a:chExt cx="990" cy="457"/>
          </a:xfrm>
        </p:grpSpPr>
        <p:sp>
          <p:nvSpPr>
            <p:cNvPr id="95263" name="Rectangle 52"/>
            <p:cNvSpPr>
              <a:spLocks noChangeArrowheads="1"/>
            </p:cNvSpPr>
            <p:nvPr/>
          </p:nvSpPr>
          <p:spPr bwMode="auto">
            <a:xfrm>
              <a:off x="1342" y="1739"/>
              <a:ext cx="990" cy="233"/>
            </a:xfrm>
            <a:prstGeom prst="rect">
              <a:avLst/>
            </a:prstGeom>
            <a:noFill/>
            <a:ln w="9525">
              <a:noFill/>
              <a:miter lim="800000"/>
              <a:headEnd/>
              <a:tailEnd/>
            </a:ln>
          </p:spPr>
          <p:txBody>
            <a:bodyPr wrap="none" lIns="92075" tIns="46038" rIns="92075" bIns="46038">
              <a:spAutoFit/>
            </a:bodyPr>
            <a:lstStyle/>
            <a:p>
              <a:pPr algn="ctr"/>
              <a:r>
                <a:rPr lang="zh-CN" altLang="en-US" sz="1800" dirty="0" smtClean="0"/>
                <a:t>请求搜索信息</a:t>
              </a:r>
              <a:endParaRPr lang="en-US" altLang="zh-CN" sz="1800" dirty="0"/>
            </a:p>
          </p:txBody>
        </p:sp>
        <p:graphicFrame>
          <p:nvGraphicFramePr>
            <p:cNvPr id="95264" name="Object 53"/>
            <p:cNvGraphicFramePr>
              <a:graphicFrameLocks/>
            </p:cNvGraphicFramePr>
            <p:nvPr/>
          </p:nvGraphicFramePr>
          <p:xfrm>
            <a:off x="1537" y="1515"/>
            <a:ext cx="498" cy="213"/>
          </p:xfrm>
          <a:graphic>
            <a:graphicData uri="http://schemas.openxmlformats.org/presentationml/2006/ole">
              <p:oleObj spid="_x0000_s2050" name="CorelDRAW 6.0" r:id="rId11" imgW="457200" imgH="457200" progId="">
                <p:embed/>
              </p:oleObj>
            </a:graphicData>
          </a:graphic>
        </p:graphicFrame>
      </p:grpSp>
      <p:sp>
        <p:nvSpPr>
          <p:cNvPr id="95260" name="Line 54"/>
          <p:cNvSpPr>
            <a:spLocks noChangeShapeType="1"/>
          </p:cNvSpPr>
          <p:nvPr/>
        </p:nvSpPr>
        <p:spPr bwMode="auto">
          <a:xfrm flipV="1">
            <a:off x="1658938" y="1993900"/>
            <a:ext cx="2678112" cy="319088"/>
          </a:xfrm>
          <a:prstGeom prst="line">
            <a:avLst/>
          </a:prstGeom>
          <a:noFill/>
          <a:ln w="25400">
            <a:solidFill>
              <a:schemeClr val="tx1"/>
            </a:solidFill>
            <a:round/>
            <a:headEnd/>
            <a:tailEnd type="arrow" w="med" len="med"/>
          </a:ln>
        </p:spPr>
        <p:txBody>
          <a:bodyPr lIns="107950" tIns="53975" rIns="107950" bIns="53975"/>
          <a:lstStyle/>
          <a:p>
            <a:endParaRPr lang="zh-CN" altLang="en-US"/>
          </a:p>
        </p:txBody>
      </p:sp>
      <p:sp>
        <p:nvSpPr>
          <p:cNvPr id="95261" name="Line 55"/>
          <p:cNvSpPr>
            <a:spLocks noChangeShapeType="1"/>
          </p:cNvSpPr>
          <p:nvPr/>
        </p:nvSpPr>
        <p:spPr bwMode="auto">
          <a:xfrm flipV="1">
            <a:off x="1160463" y="4581128"/>
            <a:ext cx="2331417" cy="54372"/>
          </a:xfrm>
          <a:prstGeom prst="line">
            <a:avLst/>
          </a:prstGeom>
          <a:noFill/>
          <a:ln w="25400">
            <a:solidFill>
              <a:schemeClr val="tx1"/>
            </a:solidFill>
            <a:round/>
            <a:headEnd/>
            <a:tailEnd type="arrow" w="med" len="med"/>
          </a:ln>
        </p:spPr>
        <p:txBody>
          <a:bodyPr lIns="107950" tIns="53975" rIns="107950" bIns="53975"/>
          <a:lstStyle/>
          <a:p>
            <a:endParaRPr lang="zh-CN" altLang="en-US"/>
          </a:p>
        </p:txBody>
      </p:sp>
      <p:sp>
        <p:nvSpPr>
          <p:cNvPr id="95262" name="Line 56"/>
          <p:cNvSpPr>
            <a:spLocks noChangeShapeType="1"/>
          </p:cNvSpPr>
          <p:nvPr/>
        </p:nvSpPr>
        <p:spPr bwMode="auto">
          <a:xfrm flipH="1">
            <a:off x="5370513" y="1704975"/>
            <a:ext cx="1682750" cy="144463"/>
          </a:xfrm>
          <a:prstGeom prst="line">
            <a:avLst/>
          </a:prstGeom>
          <a:noFill/>
          <a:ln w="25400">
            <a:solidFill>
              <a:schemeClr val="tx1"/>
            </a:solidFill>
            <a:round/>
            <a:headEnd/>
            <a:tailEnd/>
          </a:ln>
        </p:spPr>
        <p:txBody>
          <a:bodyPr lIns="107950" tIns="53975" rIns="107950" bIns="53975"/>
          <a:lstStyle/>
          <a:p>
            <a:endParaRPr lang="zh-CN" alt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414</Words>
  <Application>Microsoft Office PowerPoint</Application>
  <PresentationFormat>全屏显示(4:3)</PresentationFormat>
  <Paragraphs>24</Paragraphs>
  <Slides>1</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vt:i4>
      </vt:variant>
    </vt:vector>
  </HeadingPairs>
  <TitlesOfParts>
    <vt:vector size="4" baseType="lpstr">
      <vt:lpstr>Office 主题</vt:lpstr>
      <vt:lpstr>CorelDRAW 6.0</vt:lpstr>
      <vt:lpstr>CorelDRAW</vt:lpstr>
      <vt:lpstr>幻灯片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Windows 用户</cp:lastModifiedBy>
  <cp:revision>12</cp:revision>
  <dcterms:created xsi:type="dcterms:W3CDTF">2015-06-06T13:38:13Z</dcterms:created>
  <dcterms:modified xsi:type="dcterms:W3CDTF">2015-06-07T04:00:46Z</dcterms:modified>
</cp:coreProperties>
</file>