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7" r:id="rId6"/>
    <p:sldId id="258" r:id="rId7"/>
    <p:sldId id="288" r:id="rId8"/>
    <p:sldId id="259" r:id="rId9"/>
    <p:sldId id="289" r:id="rId10"/>
    <p:sldId id="290" r:id="rId11"/>
    <p:sldId id="302" r:id="rId12"/>
    <p:sldId id="291" r:id="rId13"/>
    <p:sldId id="292" r:id="rId14"/>
    <p:sldId id="293" r:id="rId15"/>
    <p:sldId id="294" r:id="rId16"/>
    <p:sldId id="295" r:id="rId17"/>
    <p:sldId id="296" r:id="rId18"/>
    <p:sldId id="303" r:id="rId19"/>
    <p:sldId id="300" r:id="rId20"/>
    <p:sldId id="297" r:id="rId21"/>
    <p:sldId id="304" r:id="rId22"/>
  </p:sldIdLst>
  <p:sldSz cx="9144000" cy="5143500"/>
  <p:notesSz cx="6858000" cy="9144000"/>
  <p:embeddedFontLst>
    <p:embeddedFont>
      <p:font typeface="Roboto" panose="02000000000000000000"/>
      <p:regular r:id="rId26"/>
    </p:embeddedFont>
    <p:embeddedFont>
      <p:font typeface="Roboto Mono" panose="0000000900000000000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b0123fd3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b0123fd3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b0123fd3_0_1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b0123fd3_0_1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6638ee6e_0_1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6638ee6e_0_1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" name="Google Shape;50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4" name="Google Shape;64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799" y="2202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rosedua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hyperlink" Target="https://mp.weixin.qq.com/s/BAsJsdWYyIpPZjwsc1u8JQ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90525" y="893445"/>
            <a:ext cx="8221980" cy="1859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高性能预写日志（</a:t>
            </a:r>
            <a:r>
              <a:rPr lang="en-US" altLang="zh-CN"/>
              <a:t>Write Ahead Log</a:t>
            </a:r>
            <a:r>
              <a:rPr lang="zh-CN" altLang="en-US"/>
              <a:t>）的设计</a:t>
            </a:r>
            <a:r>
              <a:rPr lang="zh-CN" altLang="en-US"/>
              <a:t>与实现</a:t>
            </a:r>
            <a:endParaRPr lang="zh-CN" altLang="en-US"/>
          </a:p>
        </p:txBody>
      </p:sp>
      <p:sp>
        <p:nvSpPr>
          <p:cNvPr id="79" name="Google Shape;79;p13"/>
          <p:cNvSpPr txBox="1"/>
          <p:nvPr>
            <p:ph type="subTitle" idx="1"/>
          </p:nvPr>
        </p:nvSpPr>
        <p:spPr>
          <a:xfrm>
            <a:off x="390525" y="2752725"/>
            <a:ext cx="8221980" cy="176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roseduan</a:t>
            </a:r>
            <a:r>
              <a:rPr lang="en-US" sz="1400"/>
              <a:t>, author of rosedb and lotusdb</a:t>
            </a:r>
            <a:endParaRPr 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linkClick r:id="rId1" action="ppaction://hlinkfile"/>
              </a:rPr>
              <a:t>https://github.com/roseduan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400"/>
          </a:p>
        </p:txBody>
      </p:sp>
      <p:sp>
        <p:nvSpPr>
          <p:cNvPr id="80" name="Google Shape;80;p13"/>
          <p:cNvSpPr txBox="1"/>
          <p:nvPr/>
        </p:nvSpPr>
        <p:spPr>
          <a:xfrm>
            <a:off x="390525" y="4357850"/>
            <a:ext cx="85488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7397325" y="138625"/>
            <a:ext cx="16284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</a:t>
            </a:r>
            <a:r>
              <a:rPr lang="en-US" alt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wal-design/code</a:t>
            </a:r>
            <a:endParaRPr lang="en-US" altLang="en-GB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zh-CN" altLang="en-US"/>
              <a:t>开源项目</a:t>
            </a:r>
            <a:r>
              <a:rPr lang="en-US" altLang="zh-CN"/>
              <a:t> wal </a:t>
            </a:r>
            <a:r>
              <a:rPr lang="zh-CN" altLang="en-US"/>
              <a:t>的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739140"/>
            <a:ext cx="6769735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458595"/>
            <a:ext cx="8608695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1249045"/>
            <a:ext cx="8323580" cy="2967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wal </a:t>
            </a:r>
            <a:r>
              <a:rPr lang="zh-CN" altLang="en-US"/>
              <a:t>代码</a:t>
            </a:r>
            <a:r>
              <a:rPr lang="zh-CN" altLang="en-US"/>
              <a:t>解读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9" name="Google Shape;109;p16"/>
          <p:cNvSpPr txBox="1"/>
          <p:nvPr/>
        </p:nvSpPr>
        <p:spPr>
          <a:xfrm>
            <a:off x="1873250" y="2075815"/>
            <a:ext cx="5396865" cy="99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开源项目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wal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源码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解读</a:t>
            </a:r>
            <a:endParaRPr lang="zh-CN" alt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https://github.com/rosedblabs/wal</a:t>
            </a:r>
            <a:endParaRPr lang="zh-CN" alt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wal </a:t>
            </a:r>
            <a:r>
              <a:rPr lang="zh-CN" altLang="en-US"/>
              <a:t>使用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274445"/>
            <a:ext cx="7522210" cy="2894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1246505"/>
            <a:ext cx="7350760" cy="26504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829435"/>
            <a:ext cx="7869555" cy="1484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9" name="Google Shape;109;p16"/>
          <p:cNvSpPr txBox="1"/>
          <p:nvPr/>
        </p:nvSpPr>
        <p:spPr>
          <a:xfrm>
            <a:off x="1666240" y="1271905"/>
            <a:ext cx="5691505" cy="26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其他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应用</a:t>
            </a:r>
            <a:endParaRPr lang="zh-CN" alt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消息队列、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KV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存储，日志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存储</a:t>
            </a:r>
            <a:endParaRPr lang="zh-CN" alt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endParaRPr lang="zh-CN" alt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可以参考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leveldb/rocksdb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的设计，如果你的系统中存在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大量随机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IO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，那么可以使用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 wal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来将随机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 IO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转化为顺序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 IO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，提升系统的整体吞吐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性能。</a:t>
            </a:r>
            <a:endParaRPr lang="zh-CN" altLang="en-US" sz="1600">
              <a:solidFill>
                <a:srgbClr val="737373"/>
              </a:solidFill>
              <a:latin typeface="Roboto Mono" panose="00000009000000000000"/>
              <a:ea typeface="宋体" charset="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 wal </a:t>
            </a:r>
            <a:r>
              <a:rPr lang="zh-CN" altLang="en-US"/>
              <a:t>的项目</a:t>
            </a:r>
            <a:r>
              <a:rPr lang="zh-CN" altLang="en-US"/>
              <a:t>实战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9" name="Google Shape;109;p16"/>
          <p:cNvSpPr txBox="1"/>
          <p:nvPr/>
        </p:nvSpPr>
        <p:spPr>
          <a:xfrm>
            <a:off x="361950" y="1017270"/>
            <a:ext cx="1811655" cy="367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altLang="en-US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代码演示：如何基于</a:t>
            </a:r>
            <a:r>
              <a:rPr lang="en-US" altLang="zh-CN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wal </a:t>
            </a:r>
            <a:r>
              <a:rPr lang="zh-CN" altLang="en-US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构建一个简单的</a:t>
            </a:r>
            <a:r>
              <a:rPr lang="en-US" altLang="zh-CN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KV </a:t>
            </a:r>
            <a:r>
              <a:rPr lang="zh-CN" altLang="en-US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存储引擎</a:t>
            </a:r>
            <a:endParaRPr lang="zh-CN" altLang="en-US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altLang="en-US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1" tooltip="" action="ppaction://hlinkfile"/>
              </a:rPr>
              <a:t>https://mp.weixin.qq.com/s/BAsJsdWYyIpPZjwsc1u8JQ</a:t>
            </a:r>
            <a:endParaRPr lang="zh-CN" altLang="en-US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  <a:hlinkClick r:id="rId1" tooltip="" action="ppaction://hlinkfil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10" y="764540"/>
            <a:ext cx="6238240" cy="41389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pPr marL="152400" indent="0">
              <a:buNone/>
            </a:pPr>
            <a:r>
              <a:rPr lang="zh-CN" altLang="en-US"/>
              <a:t>联系我：</a:t>
            </a:r>
            <a:endParaRPr lang="zh-CN" altLang="en-US"/>
          </a:p>
          <a:p>
            <a:pPr marL="152400" indent="0">
              <a:buNone/>
            </a:pPr>
            <a:r>
              <a:rPr lang="zh-CN" altLang="en-US"/>
              <a:t>微信公众号【</a:t>
            </a:r>
            <a:r>
              <a:rPr lang="en-US" altLang="zh-CN"/>
              <a:t>roseduan</a:t>
            </a:r>
            <a:r>
              <a:rPr lang="zh-CN" altLang="en-US"/>
              <a:t>写字的</a:t>
            </a:r>
            <a:r>
              <a:rPr lang="zh-CN" altLang="en-US"/>
              <a:t>地方】</a:t>
            </a:r>
            <a:endParaRPr lang="zh-CN" altLang="en-US"/>
          </a:p>
          <a:p>
            <a:pPr marL="152400" indent="0">
              <a:buNone/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9" name="Google Shape;109;p16"/>
          <p:cNvSpPr txBox="1"/>
          <p:nvPr/>
        </p:nvSpPr>
        <p:spPr>
          <a:xfrm>
            <a:off x="5596255" y="2032635"/>
            <a:ext cx="1367790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en-US" altLang="zh-CN" sz="28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Q&amp;A</a:t>
            </a:r>
            <a:endParaRPr lang="en-US" altLang="zh-CN" sz="2800">
              <a:solidFill>
                <a:srgbClr val="737373"/>
              </a:solidFill>
              <a:latin typeface="Roboto Mono" panose="00000009000000000000"/>
              <a:ea typeface="宋体" charset="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5" name="图片 4" descr="WechatIMG2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80" y="2363470"/>
            <a:ext cx="1847215" cy="2139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主要内容</a:t>
            </a:r>
            <a:endParaRPr lang="en-GB"/>
          </a:p>
        </p:txBody>
      </p:sp>
      <p:sp>
        <p:nvSpPr>
          <p:cNvPr id="87" name="Google Shape;87;p14"/>
          <p:cNvSpPr txBox="1"/>
          <p:nvPr/>
        </p:nvSpPr>
        <p:spPr>
          <a:xfrm>
            <a:off x="471900" y="1919075"/>
            <a:ext cx="37920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什么是预写日志（</a:t>
            </a:r>
            <a:r>
              <a:rPr lang="en-US" altLang="zh-CN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Write Ahead Log</a:t>
            </a:r>
            <a:r>
              <a:rPr lang="zh-CN" altLang="en-US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）</a:t>
            </a:r>
            <a:endParaRPr lang="zh-CN" altLang="en-US" sz="1600">
              <a:solidFill>
                <a:srgbClr val="7373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238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如何设计预写日志</a:t>
            </a:r>
            <a:endParaRPr lang="zh-CN" altLang="en-US" sz="1600">
              <a:solidFill>
                <a:srgbClr val="7373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238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开源项目</a:t>
            </a:r>
            <a:r>
              <a:rPr lang="en-US" altLang="zh-CN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wal </a:t>
            </a:r>
            <a:r>
              <a:rPr lang="zh-CN" altLang="en-US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源码解读</a:t>
            </a:r>
            <a:endParaRPr lang="zh-CN" altLang="en-US" sz="1600">
              <a:solidFill>
                <a:srgbClr val="7373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238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基于</a:t>
            </a:r>
            <a:r>
              <a:rPr lang="en-US" altLang="zh-CN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wal </a:t>
            </a:r>
            <a:r>
              <a:rPr lang="zh-CN" altLang="en-US" sz="1600">
                <a:solidFill>
                  <a:srgbClr val="7373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的项目实践</a:t>
            </a:r>
            <a:endParaRPr lang="zh-CN" altLang="en-US" sz="1600">
              <a:solidFill>
                <a:srgbClr val="7373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8" name="Google Shape;88;p1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 </a:t>
            </a:r>
            <a:r>
              <a:rPr lang="en-US" altLang="zh-CN"/>
              <a:t>WAL</a:t>
            </a:r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2" name="Google Shape;102;p15"/>
          <p:cNvSpPr txBox="1"/>
          <p:nvPr/>
        </p:nvSpPr>
        <p:spPr>
          <a:xfrm>
            <a:off x="471805" y="1122680"/>
            <a:ext cx="7938135" cy="292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wal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是数据库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/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存储系统中，保证数据持久性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/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原子性的常用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手段，也能够提升数据库系统的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性能。</a:t>
            </a:r>
            <a:endParaRPr lang="zh-CN" alt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endParaRPr lang="zh-CN" alt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常见的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数据库系统中，例如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PostgreSQL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、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MySQL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、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rocksdb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、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S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QLite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都有对应的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 wal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的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实现。</a:t>
            </a:r>
            <a:endParaRPr lang="zh-CN" altLang="en-US" sz="1600">
              <a:solidFill>
                <a:srgbClr val="737373"/>
              </a:solidFill>
              <a:latin typeface="Roboto Mono" panose="00000009000000000000"/>
              <a:ea typeface="宋体" charset="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mysql </a:t>
            </a:r>
            <a:r>
              <a:rPr lang="zh-CN" altLang="en-US"/>
              <a:t>的</a:t>
            </a:r>
            <a:r>
              <a:rPr lang="en-US" altLang="zh-CN"/>
              <a:t> </a:t>
            </a:r>
            <a:r>
              <a:rPr lang="en-US" altLang="zh-CN"/>
              <a:t>wal</a:t>
            </a:r>
            <a:endParaRPr lang="en-US" altLang="zh-CN"/>
          </a:p>
        </p:txBody>
      </p:sp>
      <p:sp>
        <p:nvSpPr>
          <p:cNvPr id="102" name="Google Shape;102;p15"/>
          <p:cNvSpPr txBox="1"/>
          <p:nvPr/>
        </p:nvSpPr>
        <p:spPr>
          <a:xfrm>
            <a:off x="471805" y="1122680"/>
            <a:ext cx="7938135" cy="292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mysql 的 WAL，大家可能都比较熟悉。mysql 通过 redo、undo 日志实现 WAL。redo log 称为重做日志，每当有操作时，在数据变更之前将操作写入 redo log，这样当发生掉电之类的情况时系统可以在重启后继续操作。</a:t>
            </a:r>
            <a:endParaRPr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endParaRPr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undo log 称为撤销日志，当一些变更执行到一半无法完成时，可以根据撤销日志恢复到变更</a:t>
            </a:r>
            <a:r>
              <a:rPr 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之前</a:t>
            </a:r>
            <a:r>
              <a:rPr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的状态。mysql 中用 redo log 来在系统 Crash 重启之类的情况时修复数据（事务的持久性），而 undo log 来保证事务的原子性。</a:t>
            </a:r>
            <a:endParaRPr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03" name="Google Shape;103;p1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wal </a:t>
            </a:r>
            <a:r>
              <a:rPr lang="zh-CN" altLang="en-US"/>
              <a:t>的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Text Box 3"/>
          <p:cNvSpPr txBox="1"/>
          <p:nvPr/>
        </p:nvSpPr>
        <p:spPr>
          <a:xfrm>
            <a:off x="1285875" y="1418590"/>
            <a:ext cx="65728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append-only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的日志文件</a:t>
            </a:r>
            <a:endParaRPr 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提高写数据的性能</a:t>
            </a:r>
            <a:endParaRPr 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WAL是顺序写，数据库文件是随机写，顺序写性能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一般会</a:t>
            </a: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高于随机写</a:t>
            </a:r>
            <a:endParaRPr 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减少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随机</a:t>
            </a: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写磁盘次数</a:t>
            </a:r>
            <a:endParaRPr 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合并若干小的事务，一次性 commit 到数据库</a:t>
            </a:r>
            <a:endParaRPr 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保证事务原子性</a:t>
            </a:r>
            <a:endParaRPr lang="en-US" sz="16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保证事务一致性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如何设计</a:t>
            </a:r>
            <a:r>
              <a:rPr lang="en-US" altLang="zh-CN"/>
              <a:t> </a:t>
            </a:r>
            <a:r>
              <a:rPr lang="en-US" altLang="zh-CN"/>
              <a:t>wal</a:t>
            </a:r>
            <a:endParaRPr lang="en-US" altLang="zh-CN"/>
          </a:p>
        </p:txBody>
      </p:sp>
      <p:sp>
        <p:nvSpPr>
          <p:cNvPr id="109" name="Google Shape;109;p16"/>
          <p:cNvSpPr txBox="1"/>
          <p:nvPr/>
        </p:nvSpPr>
        <p:spPr>
          <a:xfrm>
            <a:off x="782320" y="1499870"/>
            <a:ext cx="7458710" cy="214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常见的复杂的数据库系统中，对于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wal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都有自己定制化的实现，而我们可以设计一种通用的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wal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实现，参考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LevelDB 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中的</a:t>
            </a:r>
            <a:r>
              <a:rPr lang="en-US" altLang="zh-CN" sz="16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wal</a:t>
            </a: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。</a:t>
            </a:r>
            <a:endParaRPr lang="zh-CN" altLang="en-US" sz="1600">
              <a:solidFill>
                <a:srgbClr val="737373"/>
              </a:solidFill>
              <a:latin typeface="Roboto Mono" panose="00000009000000000000"/>
              <a:ea typeface="宋体" charset="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endParaRPr lang="zh-CN" altLang="en-US" sz="1600">
              <a:solidFill>
                <a:srgbClr val="737373"/>
              </a:solidFill>
              <a:latin typeface="Roboto Mono" panose="00000009000000000000"/>
              <a:ea typeface="宋体" charset="0"/>
              <a:cs typeface="Roboto Mono" panose="00000009000000000000"/>
              <a:sym typeface="Roboto Mono" panose="00000009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 panose="00000009000000000000"/>
              <a:buNone/>
            </a:pPr>
            <a:r>
              <a:rPr lang="zh-CN" altLang="en-US" sz="1600">
                <a:solidFill>
                  <a:srgbClr val="737373"/>
                </a:solidFill>
                <a:latin typeface="Roboto Mono" panose="00000009000000000000"/>
                <a:ea typeface="宋体" charset="0"/>
                <a:cs typeface="Roboto Mono" panose="00000009000000000000"/>
                <a:sym typeface="Roboto Mono" panose="00000009000000000000"/>
              </a:rPr>
              <a:t>为了防止写入内存的数据库因为进程异常、系统掉电等情况发生丢失，leveldb在写内存之前会将本次写操作的内容写入日志文件中。</a:t>
            </a:r>
            <a:endParaRPr lang="zh-CN" altLang="en-US" sz="1600">
              <a:solidFill>
                <a:srgbClr val="737373"/>
              </a:solidFill>
              <a:latin typeface="Roboto Mono" panose="00000009000000000000"/>
              <a:ea typeface="宋体" charset="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10" name="Google Shape;110;p1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848995"/>
            <a:ext cx="6869430" cy="3731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1017905"/>
            <a:ext cx="7074535" cy="3404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文本框 3"/>
          <p:cNvSpPr txBox="1"/>
          <p:nvPr/>
        </p:nvSpPr>
        <p:spPr>
          <a:xfrm>
            <a:off x="765810" y="843280"/>
            <a:ext cx="74917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zh-CN" sz="12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为了增加读取效率，日志文件中按照block进行划分，每个block的大小为32KB。每个block中包含了若干个完整的chunk。</a:t>
            </a:r>
            <a:endParaRPr lang="zh-CN" sz="12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endParaRPr lang="zh-CN" sz="12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zh-CN" sz="12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一条日志记录包含一个或多个chunk。每个chunk包含了一个7字节大小的header，前4字节是该chunk的校验码，紧接的2字节是该chunk数据的长度，以及最后一个字节是该chunk的类型。其中checksum校验的范围包括chunk的类型以及随后的data数据。</a:t>
            </a:r>
            <a:endParaRPr lang="zh-CN" sz="12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endParaRPr lang="zh-CN" sz="12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zh-CN" sz="12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chunk共有四种类型：full，first，middle，last。一条日志记录若只包含一个chunk，则该chunk的类型为full。若一条日志记录包含多个chunk，则这些chunk的第一个类型为first, 最后一个类型为last，中间包含大于等于0个middle类型的chunk。</a:t>
            </a:r>
            <a:endParaRPr lang="zh-CN" sz="12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endParaRPr lang="zh-CN" sz="12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  <a:p>
            <a:pPr marL="152400" algn="l">
              <a:lnSpc>
                <a:spcPct val="150000"/>
              </a:lnSpc>
              <a:buSzPts val="1200"/>
              <a:buNone/>
            </a:pPr>
            <a:r>
              <a:rPr lang="zh-CN" sz="1200">
                <a:solidFill>
                  <a:srgbClr val="737373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</a:rPr>
              <a:t>由于一个block的大小为32KiB，因此当一条日志文件过大时，会将第一部分数据写在第一个block中，且类型为first，若剩余的数据仍然超过一个block的大小，则第二部分数据写在第二个block中，类型为middle，最后剩余的数据写在最后一个block中，类型为last。</a:t>
            </a:r>
            <a:endParaRPr lang="zh-CN" sz="1200">
              <a:solidFill>
                <a:srgbClr val="737373"/>
              </a:solidFill>
              <a:latin typeface="Roboto Mono" panose="00000009000000000000"/>
              <a:ea typeface="Roboto Mono" panose="00000009000000000000"/>
              <a:cs typeface="Roboto Mono" panose="00000009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1597</Words>
  <Application>WPS 演示</Application>
  <PresentationFormat/>
  <Paragraphs>128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Arial</vt:lpstr>
      <vt:lpstr>Roboto</vt:lpstr>
      <vt:lpstr>Roboto Mono</vt:lpstr>
      <vt:lpstr>宋体</vt:lpstr>
      <vt:lpstr>汉仪书宋二KW</vt:lpstr>
      <vt:lpstr>微软雅黑</vt:lpstr>
      <vt:lpstr>汉仪旗黑</vt:lpstr>
      <vt:lpstr>Arial Unicode MS</vt:lpstr>
      <vt:lpstr>Material</vt:lpstr>
      <vt:lpstr>高性能预写日志（Write Ahead Log）的设计与实现</vt:lpstr>
      <vt:lpstr>主要内容</vt:lpstr>
      <vt:lpstr>什么是 WAL</vt:lpstr>
      <vt:lpstr>mysql 的 wal</vt:lpstr>
      <vt:lpstr> </vt:lpstr>
      <vt:lpstr>如何设计 wal</vt:lpstr>
      <vt:lpstr> </vt:lpstr>
      <vt:lpstr> </vt:lpstr>
      <vt:lpstr>PowerPoint 演示文稿</vt:lpstr>
      <vt:lpstr> </vt:lpstr>
      <vt:lpstr> </vt:lpstr>
      <vt:lpstr> </vt:lpstr>
      <vt:lpstr>wal 代码解读</vt:lpstr>
      <vt:lpstr>wal 使用案例</vt:lpstr>
      <vt:lpstr> </vt:lpstr>
      <vt:lpstr>PowerPoint 演示文稿</vt:lpstr>
      <vt:lpstr>PowerPoint 演示文稿</vt:lpstr>
      <vt:lpstr>基于 wal 的项目实战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Real-world Go Concurrency Bugs</dc:title>
  <dc:creator/>
  <cp:lastModifiedBy>roseduan</cp:lastModifiedBy>
  <cp:revision>41</cp:revision>
  <dcterms:created xsi:type="dcterms:W3CDTF">2023-08-08T12:43:34Z</dcterms:created>
  <dcterms:modified xsi:type="dcterms:W3CDTF">2023-08-08T12:43:34Z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054A3C792C05419C1B06CE6427F71720_42</vt:lpwstr>
  </property>
  <property fmtid="{D5CDD505-2E9C-101B-9397-08002B2CF9AE}" pid="3" name="KSOProductBuildVer">
    <vt:lpwstr>2052-4.3.0.7281</vt:lpwstr>
  </property>
</Properties>
</file>