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0" r:id="rId4"/>
    <p:sldId id="291" r:id="rId5"/>
    <p:sldId id="258" r:id="rId6"/>
    <p:sldId id="260" r:id="rId7"/>
    <p:sldId id="259" r:id="rId8"/>
    <p:sldId id="261" r:id="rId9"/>
    <p:sldId id="262" r:id="rId10"/>
    <p:sldId id="264" r:id="rId11"/>
    <p:sldId id="265" r:id="rId12"/>
    <p:sldId id="267"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png"/><Relationship Id="rId7" Type="http://schemas.openxmlformats.org/officeDocument/2006/relationships/hyperlink" Target="https://dev.to/mudgen/understanding-diamonds-on-ethereum-1fb" TargetMode="External"/><Relationship Id="rId6" Type="http://schemas.openxmlformats.org/officeDocument/2006/relationships/hyperlink" Target="https://dev.to/mudgen/ethereum-s-maximum-contract-size-limit-is-solved-with-the-diamond-standard-2189" TargetMode="External"/><Relationship Id="rId5" Type="http://schemas.openxmlformats.org/officeDocument/2006/relationships/hyperlink" Target="https://dev.to/mudgen/why-diamonds-need-a-standard-1i1h" TargetMode="External"/><Relationship Id="rId4" Type="http://schemas.openxmlformats.org/officeDocument/2006/relationships/hyperlink" Target="https://eip2535diamonds.substack.com/p/smart-contract-security-audits-for" TargetMode="External"/><Relationship Id="rId3" Type="http://schemas.openxmlformats.org/officeDocument/2006/relationships/hyperlink" Target="https://dev.to/mudgen/how-to-share-functions-between-facets-of-a-diamond-1njb" TargetMode="External"/><Relationship Id="rId2" Type="http://schemas.openxmlformats.org/officeDocument/2006/relationships/hyperlink" Target="https://github.com/mudgen/awesome-diamonds" TargetMode="External"/><Relationship Id="rId1" Type="http://schemas.openxmlformats.org/officeDocument/2006/relationships/hyperlink" Target="https://eip2535diamonds.substack.com/p/introduction-to-the-diamond-standard"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https://eip2535diamonds.substack.com/p/constructor-functions-dont-work-in" TargetMode="Externa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https://github.com/aavegotchi/aavegotchi-contract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sv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8946" y="1416685"/>
            <a:ext cx="9211733" cy="1082675"/>
          </a:xfrm>
        </p:spPr>
        <p:txBody>
          <a:bodyPr>
            <a:noAutofit/>
          </a:bodyPr>
          <a:lstStyle/>
          <a:p>
            <a:pPr algn="r"/>
            <a:r>
              <a:rPr lang="en-US" sz="7200" dirty="0"/>
              <a:t>Upgradability Patterns</a:t>
            </a:r>
            <a:br>
              <a:rPr lang="en-US" sz="7200" dirty="0"/>
            </a:br>
            <a:r>
              <a:rPr lang="en-US" sz="3200" dirty="0"/>
              <a:t>for Ethereum Smart Contracts</a:t>
            </a:r>
            <a:endParaRPr lang="en-US" sz="3200" dirty="0"/>
          </a:p>
        </p:txBody>
      </p:sp>
      <p:pic>
        <p:nvPicPr>
          <p:cNvPr id="4" name="Picture 3" descr="diamond"/>
          <p:cNvPicPr>
            <a:picLocks noChangeAspect="1"/>
          </p:cNvPicPr>
          <p:nvPr/>
        </p:nvPicPr>
        <p:blipFill>
          <a:blip r:embed="rId1">
            <a:extLst>
              <a:ext uri="{96DAC541-7B7A-43D3-8B79-37D633B846F1}">
                <asvg:svgBlip xmlns:asvg="http://schemas.microsoft.com/office/drawing/2016/SVG/main" r:embed="rId2"/>
              </a:ext>
            </a:extLst>
          </a:blip>
          <a:srcRect l="9264" t="26654" r="9206" b="20354"/>
          <a:stretch>
            <a:fillRect/>
          </a:stretch>
        </p:blipFill>
        <p:spPr>
          <a:xfrm>
            <a:off x="8592820" y="4518660"/>
            <a:ext cx="3599180" cy="23393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Facets, State Variables and Diamond Storage</a:t>
            </a:r>
            <a:endParaRPr lang="en-US" b="1"/>
          </a:p>
        </p:txBody>
      </p:sp>
      <p:sp>
        <p:nvSpPr>
          <p:cNvPr id="6" name="Folded Corner 5"/>
          <p:cNvSpPr/>
          <p:nvPr/>
        </p:nvSpPr>
        <p:spPr>
          <a:xfrm>
            <a:off x="712470" y="978535"/>
            <a:ext cx="10728325" cy="4215130"/>
          </a:xfrm>
          <a:prstGeom prst="foldedCorner">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library LibA {</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struct DiamondStorage {</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address owner;</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bytes32 dataA;</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function diamondStorage() returns (DiamondStorage storage ds) {</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bytes32 storagePosition = </a:t>
            </a: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keccak256("</a:t>
            </a:r>
            <a:r>
              <a:rPr lang="en-US" sz="2400" b="1" u="sng">
                <a:solidFill>
                  <a:schemeClr val="bg1"/>
                </a:solidFill>
                <a:sym typeface="+mn-ea"/>
              </a:rPr>
              <a:t>diamond.storage.LibA</a:t>
            </a:r>
            <a:r>
              <a:rPr lang="en-US" sz="2400" b="1">
                <a:solidFill>
                  <a:schemeClr val="bg1"/>
                </a:solidFill>
                <a:sym typeface="+mn-ea"/>
              </a:rPr>
              <a:t>");</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assembly {ds.slot := storagePosition}</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a:t>
            </a:r>
            <a:endParaRPr kumimoji="0" lang="en-US" altLang="en-US"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sym typeface="+mn-ea"/>
            </a:endParaRPr>
          </a:p>
        </p:txBody>
      </p:sp>
      <p:sp>
        <p:nvSpPr>
          <p:cNvPr id="18" name="Rectangles 17"/>
          <p:cNvSpPr/>
          <p:nvPr/>
        </p:nvSpPr>
        <p:spPr>
          <a:xfrm>
            <a:off x="712470" y="5589270"/>
            <a:ext cx="10728325" cy="90424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The storage locations of state variables do not conflict.</a:t>
            </a:r>
            <a:endParaRPr kumimoji="0" lang="en-US" altLang="zh-CN" sz="3200" b="1" i="0" u="sng"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pic>
        <p:nvPicPr>
          <p:cNvPr id="7" name="Content Placeholder 7" descr="diamond"/>
          <p:cNvPicPr>
            <a:picLocks noChangeAspect="1"/>
          </p:cNvPicPr>
          <p:nvPr/>
        </p:nvPicPr>
        <p:blipFill>
          <a:blip r:embed="rId1">
            <a:extLst>
              <a:ext uri="{96DAC541-7B7A-43D3-8B79-37D633B846F1}">
                <asvg:svgBlip xmlns:asvg="http://schemas.microsoft.com/office/drawing/2016/SVG/main" r:embed="rId2"/>
              </a:ext>
            </a:extLst>
          </a:blip>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Facets, State Variables and Diamond Storage</a:t>
            </a:r>
            <a:endParaRPr lang="en-US" b="1"/>
          </a:p>
        </p:txBody>
      </p:sp>
      <p:sp>
        <p:nvSpPr>
          <p:cNvPr id="4" name="Folded Corner 3"/>
          <p:cNvSpPr/>
          <p:nvPr/>
        </p:nvSpPr>
        <p:spPr>
          <a:xfrm>
            <a:off x="731520" y="978535"/>
            <a:ext cx="10728325" cy="4615180"/>
          </a:xfrm>
          <a:prstGeom prst="foldedCorner">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contract FacetA {</a:t>
            </a: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function setDataA(bytes32 _dataA) external {</a:t>
            </a: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LibA.DiamondStorage storage ds = LibA.diamondStorage();</a:t>
            </a: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require(ds.owner == msg.sender, "Must be owner.");</a:t>
            </a: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ds.dataA = _dataA;</a:t>
            </a: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a:t>
            </a: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function getDataA() external view returns (bytes32) {</a:t>
            </a: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return LibA.diamondStorage().dataA;</a:t>
            </a: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a:t>
            </a: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a:t>
            </a:r>
            <a:endParaRPr lang="en-US" sz="2400" b="1">
              <a:solidFill>
                <a:schemeClr val="bg1"/>
              </a:solidFill>
              <a:sym typeface="+mn-ea"/>
            </a:endParaRPr>
          </a:p>
        </p:txBody>
      </p:sp>
      <p:pic>
        <p:nvPicPr>
          <p:cNvPr id="24" name="Content Placeholder 7" descr="diamond"/>
          <p:cNvPicPr>
            <a:picLocks noChangeAspect="1"/>
          </p:cNvPicPr>
          <p:nvPr/>
        </p:nvPicPr>
        <p:blipFill>
          <a:blip r:embed="rId1"/>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AppStorage</a:t>
            </a:r>
            <a:endParaRPr lang="en-US" b="1"/>
          </a:p>
        </p:txBody>
      </p:sp>
      <p:grpSp>
        <p:nvGrpSpPr>
          <p:cNvPr id="17" name="Group 16"/>
          <p:cNvGrpSpPr/>
          <p:nvPr/>
        </p:nvGrpSpPr>
        <p:grpSpPr>
          <a:xfrm>
            <a:off x="1085850" y="2139315"/>
            <a:ext cx="3689985" cy="3683000"/>
            <a:chOff x="1785" y="3419"/>
            <a:chExt cx="5811" cy="5800"/>
          </a:xfrm>
        </p:grpSpPr>
        <p:sp>
          <p:nvSpPr>
            <p:cNvPr id="9" name="Folded Corner 8"/>
            <p:cNvSpPr/>
            <p:nvPr/>
          </p:nvSpPr>
          <p:spPr>
            <a:xfrm>
              <a:off x="4366" y="3419"/>
              <a:ext cx="3230" cy="3907"/>
            </a:xfrm>
            <a:prstGeom prst="foldedCorner">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Facet4</a:t>
              </a:r>
              <a:endParaRPr lang="en-US" sz="2400" b="1">
                <a:solidFill>
                  <a:schemeClr val="bg1"/>
                </a:solidFill>
                <a:sym typeface="+mn-ea"/>
              </a:endParaRPr>
            </a:p>
          </p:txBody>
        </p:sp>
        <p:sp>
          <p:nvSpPr>
            <p:cNvPr id="10" name="Folded Corner 9"/>
            <p:cNvSpPr/>
            <p:nvPr/>
          </p:nvSpPr>
          <p:spPr>
            <a:xfrm>
              <a:off x="3539" y="4037"/>
              <a:ext cx="3230" cy="3907"/>
            </a:xfrm>
            <a:prstGeom prst="foldedCorner">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Facet3</a:t>
              </a:r>
              <a:endParaRPr lang="en-US" sz="2400" b="1">
                <a:solidFill>
                  <a:schemeClr val="bg1"/>
                </a:solidFill>
                <a:sym typeface="+mn-ea"/>
              </a:endParaRPr>
            </a:p>
          </p:txBody>
        </p:sp>
        <p:sp>
          <p:nvSpPr>
            <p:cNvPr id="11" name="Folded Corner 10"/>
            <p:cNvSpPr/>
            <p:nvPr/>
          </p:nvSpPr>
          <p:spPr>
            <a:xfrm>
              <a:off x="2636" y="4688"/>
              <a:ext cx="3230" cy="3907"/>
            </a:xfrm>
            <a:prstGeom prst="foldedCorner">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Facet2</a:t>
              </a:r>
              <a:endParaRPr lang="en-US" sz="2400" b="1">
                <a:solidFill>
                  <a:schemeClr val="bg1"/>
                </a:solidFill>
                <a:sym typeface="+mn-ea"/>
              </a:endParaRPr>
            </a:p>
          </p:txBody>
        </p:sp>
        <p:sp>
          <p:nvSpPr>
            <p:cNvPr id="12" name="Folded Corner 11"/>
            <p:cNvSpPr/>
            <p:nvPr/>
          </p:nvSpPr>
          <p:spPr>
            <a:xfrm>
              <a:off x="1785" y="5313"/>
              <a:ext cx="3230" cy="3907"/>
            </a:xfrm>
            <a:prstGeom prst="foldedCorner">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Facet1</a:t>
              </a:r>
              <a:endParaRPr lang="en-US" sz="2400" b="1">
                <a:solidFill>
                  <a:schemeClr val="bg1"/>
                </a:solidFill>
                <a:sym typeface="+mn-ea"/>
              </a:endParaRPr>
            </a:p>
          </p:txBody>
        </p:sp>
      </p:grpSp>
      <p:sp>
        <p:nvSpPr>
          <p:cNvPr id="14" name="Can 13"/>
          <p:cNvSpPr/>
          <p:nvPr/>
        </p:nvSpPr>
        <p:spPr>
          <a:xfrm>
            <a:off x="8168640" y="2613025"/>
            <a:ext cx="2717165" cy="2066925"/>
          </a:xfrm>
          <a:prstGeom prst="ca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App Storage</a:t>
            </a:r>
            <a:endParaRPr kumimoji="0" lang="en-US" altLang="zh-CN" sz="20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6" name="Left-Right Arrow 15"/>
          <p:cNvSpPr/>
          <p:nvPr/>
        </p:nvSpPr>
        <p:spPr>
          <a:xfrm>
            <a:off x="5193030" y="3452495"/>
            <a:ext cx="2606675" cy="715645"/>
          </a:xfrm>
          <a:prstGeom prst="lef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24" name="Content Placeholder 7" descr="diamond"/>
          <p:cNvPicPr>
            <a:picLocks noChangeAspect="1"/>
          </p:cNvPicPr>
          <p:nvPr/>
        </p:nvPicPr>
        <p:blipFill>
          <a:blip r:embed="rId1"/>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AppStorage</a:t>
            </a:r>
            <a:endParaRPr lang="en-US" b="1"/>
          </a:p>
        </p:txBody>
      </p:sp>
      <p:sp>
        <p:nvSpPr>
          <p:cNvPr id="8" name="Folded Corner 7"/>
          <p:cNvSpPr/>
          <p:nvPr/>
        </p:nvSpPr>
        <p:spPr>
          <a:xfrm>
            <a:off x="731520" y="978535"/>
            <a:ext cx="10728325" cy="3503295"/>
          </a:xfrm>
          <a:prstGeom prst="foldedCorner">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import "./AppStorage.sol"</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contract StakingFacet {</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AppStorage internal s;</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function myFacetFunction(uint256 _nextVar) external {</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s.total = s.firstVar + _nextVar;</a:t>
            </a:r>
            <a:endParaRPr lang="en-US" sz="2400" b="1">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  }</a:t>
            </a:r>
            <a:endParaRPr lang="en-US" sz="2400" b="1">
              <a:solidFill>
                <a:schemeClr val="bg1"/>
              </a:solidFill>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bg1"/>
                </a:solidFill>
                <a:sym typeface="+mn-ea"/>
              </a:rPr>
              <a:t>}</a:t>
            </a:r>
            <a:endParaRPr lang="en-US" sz="2400" b="1">
              <a:solidFill>
                <a:schemeClr val="bg1"/>
              </a:solidFill>
              <a:sym typeface="+mn-ea"/>
            </a:endParaRPr>
          </a:p>
        </p:txBody>
      </p:sp>
      <p:sp>
        <p:nvSpPr>
          <p:cNvPr id="18" name="Rectangles 17"/>
          <p:cNvSpPr/>
          <p:nvPr/>
        </p:nvSpPr>
        <p:spPr>
          <a:xfrm>
            <a:off x="731520" y="5354320"/>
            <a:ext cx="10727690" cy="72898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AppStorage is always located at position 0 in contract storage.</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pic>
        <p:nvPicPr>
          <p:cNvPr id="24" name="Content Placeholder 7" descr="diamond"/>
          <p:cNvPicPr>
            <a:picLocks noChangeAspect="1"/>
          </p:cNvPicPr>
          <p:nvPr/>
        </p:nvPicPr>
        <p:blipFill>
          <a:blip r:embed="rId1"/>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Features</a:t>
            </a:r>
            <a:endParaRPr lang="en-US" b="1"/>
          </a:p>
        </p:txBody>
      </p:sp>
      <p:sp>
        <p:nvSpPr>
          <p:cNvPr id="18" name="Rectangles 17"/>
          <p:cNvSpPr/>
          <p:nvPr/>
        </p:nvSpPr>
        <p:spPr>
          <a:xfrm>
            <a:off x="609600" y="4209415"/>
            <a:ext cx="9773920" cy="72898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Facets are Reusable and Composable.</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4" name="Rectangles 3"/>
          <p:cNvSpPr/>
          <p:nvPr/>
        </p:nvSpPr>
        <p:spPr>
          <a:xfrm>
            <a:off x="609600" y="1379855"/>
            <a:ext cx="9774555" cy="72898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Diamonds Can Use Other Contract Storage Strategies.</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6" name="Rectangles 5"/>
          <p:cNvSpPr/>
          <p:nvPr/>
        </p:nvSpPr>
        <p:spPr>
          <a:xfrm>
            <a:off x="609600" y="2794635"/>
            <a:ext cx="9774555" cy="72898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Facets Can Share State and Functionality.</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pic>
        <p:nvPicPr>
          <p:cNvPr id="24" name="Content Placeholder 7" descr="diamond"/>
          <p:cNvPicPr>
            <a:picLocks noChangeAspect="1"/>
          </p:cNvPicPr>
          <p:nvPr/>
        </p:nvPicPr>
        <p:blipFill>
          <a:blip r:embed="rId1"/>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2672147" y="1508125"/>
          <a:ext cx="7452225" cy="4953000"/>
        </p:xfrm>
        <a:graphic>
          <a:graphicData uri="http://schemas.openxmlformats.org/presentationml/2006/ole">
            <mc:AlternateContent xmlns:mc="http://schemas.openxmlformats.org/markup-compatibility/2006">
              <mc:Choice xmlns:v="urn:schemas-microsoft-com:vml" Requires="v">
                <p:oleObj spid="_x0000_s5" name="" r:id="rId1" imgW="8010525" imgH="5324475" progId="Paint.Picture">
                  <p:embed/>
                </p:oleObj>
              </mc:Choice>
              <mc:Fallback>
                <p:oleObj name="" r:id="rId1" imgW="8010525" imgH="5324475" progId="Paint.Picture">
                  <p:embed/>
                  <p:pic>
                    <p:nvPicPr>
                      <p:cNvPr id="0" name="Picture 4"/>
                      <p:cNvPicPr/>
                      <p:nvPr/>
                    </p:nvPicPr>
                    <p:blipFill>
                      <a:blip r:embed="rId2"/>
                      <a:stretch>
                        <a:fillRect/>
                      </a:stretch>
                    </p:blipFill>
                    <p:spPr>
                      <a:xfrm>
                        <a:off x="2672147" y="1508125"/>
                        <a:ext cx="7452225" cy="4953000"/>
                      </a:xfrm>
                      <a:prstGeom prst="rect">
                        <a:avLst/>
                      </a:prstGeom>
                    </p:spPr>
                  </p:pic>
                </p:oleObj>
              </mc:Fallback>
            </mc:AlternateContent>
          </a:graphicData>
        </a:graphic>
      </p:graphicFrame>
      <p:sp>
        <p:nvSpPr>
          <p:cNvPr id="7" name="Title 6"/>
          <p:cNvSpPr>
            <a:spLocks noGrp="1"/>
          </p:cNvSpPr>
          <p:nvPr>
            <p:ph type="title"/>
          </p:nvPr>
        </p:nvSpPr>
        <p:spPr/>
        <p:txBody>
          <a:bodyPr/>
          <a:p>
            <a:r>
              <a:rPr lang="en-US" b="1"/>
              <a:t>Confused?</a:t>
            </a:r>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b="1"/>
              <a:t>Let’s take it easy.</a:t>
            </a:r>
            <a:endParaRPr lang="en-US" b="1"/>
          </a:p>
        </p:txBody>
      </p:sp>
      <p:pic>
        <p:nvPicPr>
          <p:cNvPr id="4" name="Picture 3" descr="DiamondDiagram"/>
          <p:cNvPicPr>
            <a:picLocks noChangeAspect="1"/>
          </p:cNvPicPr>
          <p:nvPr/>
        </p:nvPicPr>
        <p:blipFill>
          <a:blip r:embed="rId1"/>
          <a:stretch>
            <a:fillRect/>
          </a:stretch>
        </p:blipFill>
        <p:spPr>
          <a:xfrm>
            <a:off x="7115175" y="106680"/>
            <a:ext cx="5076825" cy="6644640"/>
          </a:xfrm>
          <a:prstGeom prst="rect">
            <a:avLst/>
          </a:prstGeom>
        </p:spPr>
      </p:pic>
      <p:sp>
        <p:nvSpPr>
          <p:cNvPr id="6" name="Rectangles 5"/>
          <p:cNvSpPr/>
          <p:nvPr/>
        </p:nvSpPr>
        <p:spPr>
          <a:xfrm>
            <a:off x="737870" y="3941445"/>
            <a:ext cx="6305550" cy="61722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The Proxy contract contains a dictionary.</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5" name="Title 6"/>
          <p:cNvSpPr>
            <a:spLocks noGrp="1"/>
          </p:cNvSpPr>
          <p:nvPr/>
        </p:nvSpPr>
        <p:spPr>
          <a:xfrm>
            <a:off x="887730" y="1080770"/>
            <a:ext cx="5479415" cy="58293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sz="2800" b="1"/>
              <a:t>Diagrams of Diamond Contract</a:t>
            </a:r>
            <a:endParaRPr lang="en-US" sz="2800" b="1"/>
          </a:p>
        </p:txBody>
      </p:sp>
      <p:sp>
        <p:nvSpPr>
          <p:cNvPr id="8" name="Right Arrow 7"/>
          <p:cNvSpPr/>
          <p:nvPr/>
        </p:nvSpPr>
        <p:spPr>
          <a:xfrm>
            <a:off x="6367145" y="1218565"/>
            <a:ext cx="676275" cy="35052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24" name="Content Placeholder 7" descr="diamond"/>
          <p:cNvPicPr>
            <a:picLocks noChangeAspect="1"/>
          </p:cNvPicPr>
          <p:nvPr/>
        </p:nvPicPr>
        <p:blipFill>
          <a:blip r:embed="rId2"/>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Content Placeholder 99"/>
          <p:cNvPicPr/>
          <p:nvPr>
            <p:ph idx="1"/>
          </p:nvPr>
        </p:nvPicPr>
        <p:blipFill>
          <a:blip r:embed="rId1"/>
          <a:stretch>
            <a:fillRect/>
          </a:stretch>
        </p:blipFill>
        <p:spPr>
          <a:xfrm>
            <a:off x="609600" y="1174750"/>
            <a:ext cx="10972800" cy="4953000"/>
          </a:xfrm>
          <a:prstGeom prst="rect">
            <a:avLst/>
          </a:prstGeom>
          <a:noFill/>
          <a:ln w="9525">
            <a:noFill/>
          </a:ln>
        </p:spPr>
      </p:pic>
      <p:sp>
        <p:nvSpPr>
          <p:cNvPr id="7" name="Title 6"/>
          <p:cNvSpPr>
            <a:spLocks noGrp="1"/>
          </p:cNvSpPr>
          <p:nvPr>
            <p:ph type="title"/>
          </p:nvPr>
        </p:nvSpPr>
        <p:spPr/>
        <p:txBody>
          <a:bodyPr/>
          <a:p>
            <a:r>
              <a:rPr lang="en-US" b="1"/>
              <a:t>Sample Diamond Contract Diagram 1</a:t>
            </a:r>
            <a:endParaRPr lang="en-US" b="1"/>
          </a:p>
        </p:txBody>
      </p:sp>
      <p:pic>
        <p:nvPicPr>
          <p:cNvPr id="24" name="Content Placeholder 7" descr="diamond"/>
          <p:cNvPicPr>
            <a:picLocks noChangeAspect="1"/>
          </p:cNvPicPr>
          <p:nvPr/>
        </p:nvPicPr>
        <p:blipFill>
          <a:blip r:embed="rId2"/>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Content Placeholder 100"/>
          <p:cNvPicPr/>
          <p:nvPr>
            <p:ph idx="1"/>
          </p:nvPr>
        </p:nvPicPr>
        <p:blipFill>
          <a:blip r:embed="rId1"/>
          <a:stretch>
            <a:fillRect/>
          </a:stretch>
        </p:blipFill>
        <p:spPr>
          <a:xfrm>
            <a:off x="609600" y="1174750"/>
            <a:ext cx="10972800" cy="4953000"/>
          </a:xfrm>
          <a:prstGeom prst="rect">
            <a:avLst/>
          </a:prstGeom>
          <a:noFill/>
          <a:ln w="9525">
            <a:noFill/>
          </a:ln>
        </p:spPr>
      </p:pic>
      <p:sp>
        <p:nvSpPr>
          <p:cNvPr id="7" name="Title 6"/>
          <p:cNvSpPr>
            <a:spLocks noGrp="1"/>
          </p:cNvSpPr>
          <p:nvPr>
            <p:ph type="title"/>
          </p:nvPr>
        </p:nvSpPr>
        <p:spPr/>
        <p:txBody>
          <a:bodyPr/>
          <a:p>
            <a:r>
              <a:rPr lang="en-US" b="1"/>
              <a:t>Sample Diamond Contract Diagram 2</a:t>
            </a:r>
            <a:endParaRPr lang="en-US" b="1"/>
          </a:p>
        </p:txBody>
      </p:sp>
      <p:pic>
        <p:nvPicPr>
          <p:cNvPr id="24" name="Content Placeholder 7" descr="diamond"/>
          <p:cNvPicPr>
            <a:picLocks noChangeAspect="1"/>
          </p:cNvPicPr>
          <p:nvPr/>
        </p:nvPicPr>
        <p:blipFill>
          <a:blip r:embed="rId2"/>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90500"/>
            <a:ext cx="10972800" cy="582613"/>
          </a:xfrm>
        </p:spPr>
        <p:txBody>
          <a:bodyPr>
            <a:scene3d>
              <a:camera prst="orthographicFront"/>
              <a:lightRig rig="threePt" dir="t"/>
            </a:scene3d>
          </a:bodyPr>
          <a:p>
            <a:r>
              <a:rPr lang="en-US" b="1">
                <a:ln w="12700" cmpd="sng">
                  <a:solidFill>
                    <a:schemeClr val="accent4"/>
                  </a:solidFill>
                  <a:prstDash val="solid"/>
                </a:ln>
                <a:solidFill>
                  <a:schemeClr val="tx1"/>
                </a:solidFill>
                <a:effectLst/>
              </a:rPr>
              <a:t>Different Kinds of Diamonds</a:t>
            </a:r>
            <a:endParaRPr lang="en-US" b="1">
              <a:ln w="12700" cmpd="sng">
                <a:solidFill>
                  <a:schemeClr val="accent4"/>
                </a:solidFill>
                <a:prstDash val="solid"/>
              </a:ln>
              <a:solidFill>
                <a:schemeClr val="tx1"/>
              </a:solidFill>
              <a:effectLst/>
            </a:endParaRPr>
          </a:p>
        </p:txBody>
      </p:sp>
      <p:sp>
        <p:nvSpPr>
          <p:cNvPr id="5" name="Rectangles 4"/>
          <p:cNvSpPr/>
          <p:nvPr/>
        </p:nvSpPr>
        <p:spPr>
          <a:xfrm>
            <a:off x="704850" y="1475105"/>
            <a:ext cx="9774555" cy="72898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Upgradeable Diamond</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6" name="Rectangles 5"/>
          <p:cNvSpPr/>
          <p:nvPr/>
        </p:nvSpPr>
        <p:spPr>
          <a:xfrm>
            <a:off x="704850" y="3223260"/>
            <a:ext cx="9774555" cy="72898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Finished Diamond</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8" name="Rectangles 7"/>
          <p:cNvSpPr/>
          <p:nvPr/>
        </p:nvSpPr>
        <p:spPr>
          <a:xfrm>
            <a:off x="704850" y="4971415"/>
            <a:ext cx="9774555" cy="72898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Single Cut Diamond</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0" name="Rectangles 9"/>
          <p:cNvSpPr/>
          <p:nvPr/>
        </p:nvSpPr>
        <p:spPr>
          <a:xfrm>
            <a:off x="1086485" y="4016375"/>
            <a:ext cx="9881870" cy="739775"/>
          </a:xfrm>
          <a:prstGeom prst="rect">
            <a:avLst/>
          </a:prstGeom>
          <a:no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lang="en-US" sz="2800" b="1">
                <a:solidFill>
                  <a:schemeClr val="tx1"/>
                </a:solidFill>
                <a:sym typeface="+mn-ea"/>
              </a:rPr>
              <a:t>The number of upgrades are limited.</a:t>
            </a:r>
            <a:endParaRPr lang="en-US" sz="2800" b="1">
              <a:solidFill>
                <a:schemeClr val="tx1"/>
              </a:solidFill>
              <a:sym typeface="+mn-ea"/>
            </a:endParaRPr>
          </a:p>
        </p:txBody>
      </p:sp>
      <p:cxnSp>
        <p:nvCxnSpPr>
          <p:cNvPr id="11" name="Elbow Connector 10"/>
          <p:cNvCxnSpPr>
            <a:endCxn id="10" idx="1"/>
          </p:cNvCxnSpPr>
          <p:nvPr/>
        </p:nvCxnSpPr>
        <p:spPr>
          <a:xfrm rot="5400000" flipV="1">
            <a:off x="749935" y="4050030"/>
            <a:ext cx="442595" cy="229870"/>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9" name="Rectangles 8"/>
          <p:cNvSpPr/>
          <p:nvPr/>
        </p:nvSpPr>
        <p:spPr>
          <a:xfrm>
            <a:off x="1102360" y="2331085"/>
            <a:ext cx="9881870" cy="739775"/>
          </a:xfrm>
          <a:prstGeom prst="rect">
            <a:avLst/>
          </a:prstGeom>
          <a:no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lang="en-US" sz="2800" b="1">
                <a:solidFill>
                  <a:schemeClr val="tx1"/>
                </a:solidFill>
                <a:sym typeface="+mn-ea"/>
              </a:rPr>
              <a:t>Can upgrade any time.</a:t>
            </a:r>
            <a:endParaRPr lang="en-US" sz="2800" b="1">
              <a:solidFill>
                <a:schemeClr val="tx1"/>
              </a:solidFill>
              <a:sym typeface="+mn-ea"/>
            </a:endParaRPr>
          </a:p>
        </p:txBody>
      </p:sp>
      <p:sp>
        <p:nvSpPr>
          <p:cNvPr id="13" name="Rectangles 12"/>
          <p:cNvSpPr/>
          <p:nvPr/>
        </p:nvSpPr>
        <p:spPr>
          <a:xfrm>
            <a:off x="1086485" y="5812155"/>
            <a:ext cx="9881870" cy="739775"/>
          </a:xfrm>
          <a:prstGeom prst="rect">
            <a:avLst/>
          </a:prstGeom>
          <a:no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lang="en-US" sz="2800" b="1">
              <a:solidFill>
                <a:schemeClr val="tx1"/>
              </a:solidFill>
              <a:sym typeface="+mn-ea"/>
            </a:endParaRPr>
          </a:p>
        </p:txBody>
      </p:sp>
      <p:cxnSp>
        <p:nvCxnSpPr>
          <p:cNvPr id="14" name="Elbow Connector 13"/>
          <p:cNvCxnSpPr>
            <a:endCxn id="13" idx="1"/>
          </p:cNvCxnSpPr>
          <p:nvPr/>
        </p:nvCxnSpPr>
        <p:spPr>
          <a:xfrm rot="5400000" flipV="1">
            <a:off x="749935" y="5845810"/>
            <a:ext cx="442595" cy="229870"/>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5" name="Elbow Connector 14"/>
          <p:cNvCxnSpPr/>
          <p:nvPr/>
        </p:nvCxnSpPr>
        <p:spPr>
          <a:xfrm rot="5400000" flipV="1">
            <a:off x="749935" y="2348865"/>
            <a:ext cx="442595" cy="229870"/>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6" name="Rectangles 15"/>
          <p:cNvSpPr/>
          <p:nvPr/>
        </p:nvSpPr>
        <p:spPr>
          <a:xfrm>
            <a:off x="1086485" y="5828030"/>
            <a:ext cx="9881870" cy="739775"/>
          </a:xfrm>
          <a:prstGeom prst="rect">
            <a:avLst/>
          </a:prstGeom>
          <a:no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lang="en-US" sz="2800" b="1">
                <a:solidFill>
                  <a:schemeClr val="tx1"/>
                </a:solidFill>
                <a:sym typeface="+mn-ea"/>
              </a:rPr>
              <a:t>Not upgradable, Why we need this?</a:t>
            </a:r>
            <a:endParaRPr lang="en-US" sz="2800" b="1">
              <a:solidFill>
                <a:schemeClr val="tx1"/>
              </a:solidFill>
              <a:sym typeface="+mn-ea"/>
            </a:endParaRPr>
          </a:p>
        </p:txBody>
      </p:sp>
      <p:pic>
        <p:nvPicPr>
          <p:cNvPr id="24" name="Content Placeholder 7" descr="diamond"/>
          <p:cNvPicPr>
            <a:picLocks noChangeAspect="1"/>
          </p:cNvPicPr>
          <p:nvPr/>
        </p:nvPicPr>
        <p:blipFill>
          <a:blip r:embed="rId1"/>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Upgradability Patterns</a:t>
            </a:r>
            <a:endParaRPr lang="en-US" b="1"/>
          </a:p>
        </p:txBody>
      </p:sp>
      <p:sp>
        <p:nvSpPr>
          <p:cNvPr id="7" name="Text Box 6"/>
          <p:cNvSpPr txBox="1"/>
          <p:nvPr/>
        </p:nvSpPr>
        <p:spPr>
          <a:xfrm>
            <a:off x="815975" y="1371600"/>
            <a:ext cx="11475720" cy="2553335"/>
          </a:xfrm>
          <a:prstGeom prst="rect">
            <a:avLst/>
          </a:prstGeom>
          <a:noFill/>
        </p:spPr>
        <p:txBody>
          <a:bodyPr wrap="square" rtlCol="0" anchor="t">
            <a:spAutoFit/>
          </a:bodyPr>
          <a:p>
            <a:pPr marL="457200" indent="-457200">
              <a:lnSpc>
                <a:spcPct val="200000"/>
              </a:lnSpc>
              <a:buAutoNum type="arabicPeriod"/>
            </a:pPr>
            <a:r>
              <a:rPr lang="en-US" sz="4000" b="1"/>
              <a:t>Proxy pattern</a:t>
            </a:r>
            <a:endParaRPr lang="en-US" sz="4000" b="1"/>
          </a:p>
          <a:p>
            <a:pPr marL="457200" indent="-457200">
              <a:lnSpc>
                <a:spcPct val="200000"/>
              </a:lnSpc>
              <a:buAutoNum type="arabicPeriod"/>
            </a:pPr>
            <a:r>
              <a:rPr lang="en-US" sz="4000" b="1"/>
              <a:t>Diamond pattern</a:t>
            </a:r>
            <a:endParaRPr lang="en-US" sz="4000" b="1"/>
          </a:p>
        </p:txBody>
      </p:sp>
      <p:pic>
        <p:nvPicPr>
          <p:cNvPr id="8" name="Content Placeholder 7" descr="diamond"/>
          <p:cNvPicPr>
            <a:picLocks noChangeAspect="1"/>
          </p:cNvPicPr>
          <p:nvPr>
            <p:ph idx="1"/>
          </p:nvPr>
        </p:nvPicPr>
        <p:blipFill>
          <a:blip r:embed="rId1">
            <a:extLst>
              <a:ext uri="{96DAC541-7B7A-43D3-8B79-37D633B846F1}">
                <asvg:svgBlip xmlns:asvg="http://schemas.microsoft.com/office/drawing/2016/SVG/main" r:embed="rId2"/>
              </a:ext>
            </a:extLst>
          </a:blip>
          <a:srcRect l="9264" t="26654" r="9206" b="20354"/>
          <a:stretch>
            <a:fillRect/>
          </a:stretch>
        </p:blipFill>
        <p:spPr>
          <a:xfrm>
            <a:off x="9466580" y="4926965"/>
            <a:ext cx="2618740" cy="18199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rPr>
              <a:t>Cons of Single Cut Diamond</a:t>
            </a:r>
            <a:endPar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endParaRPr>
          </a:p>
        </p:txBody>
      </p:sp>
      <p:sp>
        <p:nvSpPr>
          <p:cNvPr id="8" name="Rectangles 7"/>
          <p:cNvSpPr/>
          <p:nvPr/>
        </p:nvSpPr>
        <p:spPr>
          <a:xfrm>
            <a:off x="752475" y="1235710"/>
            <a:ext cx="9774555" cy="72898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To solve maximum contract size limit</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5" name="Rectangles 4"/>
          <p:cNvSpPr/>
          <p:nvPr/>
        </p:nvSpPr>
        <p:spPr>
          <a:xfrm>
            <a:off x="752475" y="2443480"/>
            <a:ext cx="9774555" cy="72898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To modularize large project</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6" name="Rectangles 5"/>
          <p:cNvSpPr/>
          <p:nvPr/>
        </p:nvSpPr>
        <p:spPr>
          <a:xfrm>
            <a:off x="752475" y="3746500"/>
            <a:ext cx="9774555" cy="72898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To deploy on mainnet after finished working on testnet</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pic>
        <p:nvPicPr>
          <p:cNvPr id="24" name="Content Placeholder 7" descr="diamond"/>
          <p:cNvPicPr>
            <a:picLocks noChangeAspect="1"/>
          </p:cNvPicPr>
          <p:nvPr/>
        </p:nvPicPr>
        <p:blipFill>
          <a:blip r:embed="rId1"/>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zh-CN" b="1" u="sng"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rPr>
              <a:t>Security Considerations</a:t>
            </a:r>
            <a:endParaRPr lang="en-US" altLang="zh-CN" b="1" u="sng"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endParaRPr>
          </a:p>
        </p:txBody>
      </p:sp>
      <p:sp>
        <p:nvSpPr>
          <p:cNvPr id="9" name="Trapezoid 8"/>
          <p:cNvSpPr/>
          <p:nvPr/>
        </p:nvSpPr>
        <p:spPr>
          <a:xfrm>
            <a:off x="2684145" y="1210945"/>
            <a:ext cx="6691630" cy="1256030"/>
          </a:xfrm>
          <a:prstGeom prst="trapezoid">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Security</a:t>
            </a:r>
            <a:endParaRPr kumimoji="0" lang="en-US" altLang="zh-CN" sz="36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0" name="Rectangles 9"/>
          <p:cNvSpPr/>
          <p:nvPr/>
        </p:nvSpPr>
        <p:spPr>
          <a:xfrm>
            <a:off x="1054100" y="4065905"/>
            <a:ext cx="2908300" cy="115824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Who</a:t>
            </a:r>
            <a:endPar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1" name="Rectangles 10"/>
          <p:cNvSpPr/>
          <p:nvPr/>
        </p:nvSpPr>
        <p:spPr>
          <a:xfrm>
            <a:off x="4448810" y="4065905"/>
            <a:ext cx="2908300" cy="115824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When</a:t>
            </a:r>
            <a:endPar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2" name="Rectangles 11"/>
          <p:cNvSpPr/>
          <p:nvPr/>
        </p:nvSpPr>
        <p:spPr>
          <a:xfrm>
            <a:off x="7843520" y="4065905"/>
            <a:ext cx="2908300" cy="115824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Transparency </a:t>
            </a:r>
            <a:endPar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3" name="Right Arrow 12"/>
          <p:cNvSpPr/>
          <p:nvPr/>
        </p:nvSpPr>
        <p:spPr>
          <a:xfrm rot="5400000">
            <a:off x="5251450" y="2893060"/>
            <a:ext cx="1303020" cy="74676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4" name="Right Arrow 13"/>
          <p:cNvSpPr/>
          <p:nvPr/>
        </p:nvSpPr>
        <p:spPr>
          <a:xfrm rot="5400000">
            <a:off x="2708275" y="2893060"/>
            <a:ext cx="1303020" cy="74676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Right Arrow 14"/>
          <p:cNvSpPr/>
          <p:nvPr/>
        </p:nvSpPr>
        <p:spPr>
          <a:xfrm rot="5400000">
            <a:off x="7794625" y="2893060"/>
            <a:ext cx="1303020" cy="74676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6" name="Rectangles 15"/>
          <p:cNvSpPr/>
          <p:nvPr/>
        </p:nvSpPr>
        <p:spPr>
          <a:xfrm>
            <a:off x="1623060" y="5372100"/>
            <a:ext cx="5142865" cy="697865"/>
          </a:xfrm>
          <a:prstGeom prst="rect">
            <a:avLst/>
          </a:prstGeom>
          <a:no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tx1"/>
                </a:solidFill>
                <a:sym typeface="+mn-ea"/>
              </a:rPr>
              <a:t>can add/replace/remove functions</a:t>
            </a:r>
            <a:endParaRPr lang="en-US" sz="2400" b="1">
              <a:solidFill>
                <a:schemeClr val="tx1"/>
              </a:solidFill>
              <a:sym typeface="+mn-ea"/>
            </a:endParaRPr>
          </a:p>
        </p:txBody>
      </p:sp>
      <p:sp>
        <p:nvSpPr>
          <p:cNvPr id="17" name="Rectangles 16"/>
          <p:cNvSpPr/>
          <p:nvPr/>
        </p:nvSpPr>
        <p:spPr>
          <a:xfrm>
            <a:off x="871855" y="3850005"/>
            <a:ext cx="6644640" cy="2219960"/>
          </a:xfrm>
          <a:prstGeom prst="rect">
            <a:avLst/>
          </a:prstGeom>
          <a:noFill/>
          <a:ln w="28575" cap="flat" cmpd="sng" algn="ctr">
            <a:solidFill>
              <a:schemeClr val="accent1">
                <a:shade val="50000"/>
              </a:schemeClr>
            </a:solidFill>
            <a:prstDash val="sysDot"/>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9" name="Rectangles 18"/>
          <p:cNvSpPr/>
          <p:nvPr/>
        </p:nvSpPr>
        <p:spPr>
          <a:xfrm>
            <a:off x="7739380" y="3850005"/>
            <a:ext cx="3147695" cy="2219960"/>
          </a:xfrm>
          <a:prstGeom prst="rect">
            <a:avLst/>
          </a:prstGeom>
          <a:noFill/>
          <a:ln w="28575" cap="flat" cmpd="sng" algn="ctr">
            <a:solidFill>
              <a:schemeClr val="accent1">
                <a:shade val="50000"/>
              </a:schemeClr>
            </a:solidFill>
            <a:prstDash val="sysDot"/>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0" name="Rectangles 19"/>
          <p:cNvSpPr/>
          <p:nvPr/>
        </p:nvSpPr>
        <p:spPr>
          <a:xfrm>
            <a:off x="8251825" y="5327650"/>
            <a:ext cx="2091055" cy="697865"/>
          </a:xfrm>
          <a:prstGeom prst="rect">
            <a:avLst/>
          </a:prstGeom>
          <a:no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lang="en-US" sz="2400" b="1">
                <a:solidFill>
                  <a:schemeClr val="tx1"/>
                </a:solidFill>
                <a:sym typeface="+mn-ea"/>
              </a:rPr>
              <a:t>transparency</a:t>
            </a:r>
            <a:endParaRPr lang="en-US" sz="2400" b="1">
              <a:solidFill>
                <a:schemeClr val="tx1"/>
              </a:solidFill>
              <a:sym typeface="+mn-ea"/>
            </a:endParaRPr>
          </a:p>
        </p:txBody>
      </p:sp>
      <p:sp>
        <p:nvSpPr>
          <p:cNvPr id="21" name="Left-Right Arrow 20"/>
          <p:cNvSpPr/>
          <p:nvPr/>
        </p:nvSpPr>
        <p:spPr>
          <a:xfrm>
            <a:off x="6797040" y="5434330"/>
            <a:ext cx="1454785" cy="518160"/>
          </a:xfrm>
          <a:prstGeom prst="lef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by</a:t>
            </a:r>
            <a:endPar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24" name="Content Placeholder 7" descr="diamond"/>
          <p:cNvPicPr>
            <a:picLocks noChangeAspect="1"/>
          </p:cNvPicPr>
          <p:nvPr/>
        </p:nvPicPr>
        <p:blipFill>
          <a:blip r:embed="rId1"/>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rPr>
              <a:t>Security Considerations</a:t>
            </a:r>
            <a:endPar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endParaRPr>
          </a:p>
        </p:txBody>
      </p:sp>
      <p:sp>
        <p:nvSpPr>
          <p:cNvPr id="10" name="Rectangles 9"/>
          <p:cNvSpPr/>
          <p:nvPr/>
        </p:nvSpPr>
        <p:spPr>
          <a:xfrm>
            <a:off x="609600" y="1394460"/>
            <a:ext cx="10251440" cy="74676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  Several ways </a:t>
            </a:r>
            <a:r>
              <a:rPr kumimoji="0" lang="en-US" altLang="zh-CN" sz="2800" b="1" i="0" u="none" strike="noStrike" cap="none" normalizeH="0" baseline="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who</a:t>
            </a:r>
            <a:r>
              <a:rPr kumimoji="0" lang="en-US" altLang="zh-CN" sz="2800" b="1" i="0" u="none" strike="noStrike" cap="none" normalizeH="0" baseline="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 can be limited </a:t>
            </a:r>
            <a:endParaRPr kumimoji="0" lang="en-US" altLang="zh-CN" sz="2800" b="1" i="0" u="none" strike="noStrike" cap="none" normalizeH="0" baseline="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endParaRPr>
          </a:p>
        </p:txBody>
      </p:sp>
      <p:sp>
        <p:nvSpPr>
          <p:cNvPr id="5" name="Text Box 4"/>
          <p:cNvSpPr txBox="1"/>
          <p:nvPr/>
        </p:nvSpPr>
        <p:spPr>
          <a:xfrm>
            <a:off x="542290" y="2579370"/>
            <a:ext cx="11475720" cy="3415030"/>
          </a:xfrm>
          <a:prstGeom prst="rect">
            <a:avLst/>
          </a:prstGeom>
          <a:noFill/>
        </p:spPr>
        <p:txBody>
          <a:bodyPr wrap="square" rtlCol="0" anchor="t">
            <a:spAutoFit/>
          </a:bodyPr>
          <a:p>
            <a:pPr marL="457200" indent="-457200">
              <a:lnSpc>
                <a:spcPct val="150000"/>
              </a:lnSpc>
              <a:buAutoNum type="arabicPeriod"/>
            </a:pPr>
            <a:r>
              <a:rPr lang="en-US" sz="2400" b="1"/>
              <a:t>Only allow a trusted individual or organization to make diamond upgrades.</a:t>
            </a:r>
            <a:endParaRPr lang="en-US" sz="2400" b="1"/>
          </a:p>
          <a:p>
            <a:pPr marL="457200" indent="-457200">
              <a:lnSpc>
                <a:spcPct val="150000"/>
              </a:lnSpc>
              <a:buAutoNum type="arabicPeriod"/>
            </a:pPr>
            <a:r>
              <a:rPr lang="en-US" sz="2400" b="1"/>
              <a:t>Only allow a distributed autonomous organization to make diamond upgrades.</a:t>
            </a:r>
            <a:endParaRPr lang="en-US" sz="2400" b="1"/>
          </a:p>
          <a:p>
            <a:pPr marL="457200" indent="-457200">
              <a:lnSpc>
                <a:spcPct val="150000"/>
              </a:lnSpc>
              <a:buAutoNum type="arabicPeriod"/>
            </a:pPr>
            <a:r>
              <a:rPr lang="en-US" sz="2400" b="1"/>
              <a:t>Only allow multi-signature upgrades.</a:t>
            </a:r>
            <a:endParaRPr lang="en-US" sz="2400" b="1"/>
          </a:p>
          <a:p>
            <a:pPr marL="457200" indent="-457200">
              <a:lnSpc>
                <a:spcPct val="150000"/>
              </a:lnSpc>
              <a:buAutoNum type="arabicPeriod"/>
            </a:pPr>
            <a:r>
              <a:rPr lang="en-US" sz="2400" b="1"/>
              <a:t>Only allow the end user who owns his own diamond to make upgrades. </a:t>
            </a:r>
            <a:endParaRPr lang="en-US" sz="2400" b="1"/>
          </a:p>
          <a:p>
            <a:pPr marL="457200" indent="-457200">
              <a:lnSpc>
                <a:spcPct val="150000"/>
              </a:lnSpc>
              <a:buAutoNum type="arabicPeriod"/>
            </a:pPr>
            <a:r>
              <a:rPr lang="en-US" sz="2400" b="1"/>
              <a:t>Don’t allow anybody to make upgrades by making a single cut diamond.</a:t>
            </a:r>
            <a:endParaRPr lang="en-US" sz="2400" b="1"/>
          </a:p>
        </p:txBody>
      </p:sp>
      <p:pic>
        <p:nvPicPr>
          <p:cNvPr id="24" name="Content Placeholder 7" descr="diamond"/>
          <p:cNvPicPr>
            <a:picLocks noChangeAspect="1"/>
          </p:cNvPicPr>
          <p:nvPr/>
        </p:nvPicPr>
        <p:blipFill>
          <a:blip r:embed="rId1"/>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rPr>
              <a:t>Security Considerations</a:t>
            </a:r>
            <a:endPar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endParaRPr>
          </a:p>
        </p:txBody>
      </p:sp>
      <p:sp>
        <p:nvSpPr>
          <p:cNvPr id="10" name="Rectangles 9"/>
          <p:cNvSpPr/>
          <p:nvPr/>
        </p:nvSpPr>
        <p:spPr>
          <a:xfrm>
            <a:off x="609600" y="1394460"/>
            <a:ext cx="10251440" cy="74676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  Several ways </a:t>
            </a:r>
            <a:r>
              <a:rPr kumimoji="0" lang="en-US" altLang="zh-CN" sz="2800" b="1" i="0" u="none" strike="noStrike" cap="none" normalizeH="0" baseline="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when</a:t>
            </a:r>
            <a:r>
              <a:rPr kumimoji="0" lang="en-US" altLang="zh-CN" sz="2800" b="1" i="0" u="none" strike="noStrike" cap="none" normalizeH="0" baseline="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 can be limited </a:t>
            </a:r>
            <a:endParaRPr kumimoji="0" lang="en-US" altLang="zh-CN" sz="2800" b="1" i="0" u="none" strike="noStrike" cap="none" normalizeH="0" baseline="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endParaRPr>
          </a:p>
        </p:txBody>
      </p:sp>
      <p:sp>
        <p:nvSpPr>
          <p:cNvPr id="5" name="Text Box 4"/>
          <p:cNvSpPr txBox="1"/>
          <p:nvPr/>
        </p:nvSpPr>
        <p:spPr>
          <a:xfrm>
            <a:off x="542290" y="2579370"/>
            <a:ext cx="11475720" cy="2861310"/>
          </a:xfrm>
          <a:prstGeom prst="rect">
            <a:avLst/>
          </a:prstGeom>
          <a:noFill/>
        </p:spPr>
        <p:txBody>
          <a:bodyPr wrap="square" rtlCol="0" anchor="t">
            <a:spAutoFit/>
          </a:bodyPr>
          <a:p>
            <a:pPr marL="457200" indent="-457200">
              <a:lnSpc>
                <a:spcPct val="150000"/>
              </a:lnSpc>
              <a:buAutoNum type="arabicPeriod"/>
            </a:pPr>
            <a:r>
              <a:rPr lang="en-US" sz="2400" b="1"/>
              <a:t>Make a single cut diamond for main network release.</a:t>
            </a:r>
            <a:endParaRPr lang="en-US" sz="2400" b="1"/>
          </a:p>
          <a:p>
            <a:pPr marL="457200" indent="-457200">
              <a:lnSpc>
                <a:spcPct val="150000"/>
              </a:lnSpc>
              <a:buAutoNum type="arabicPeriod"/>
            </a:pPr>
            <a:r>
              <a:rPr lang="en-US" sz="2400" b="1"/>
              <a:t>Use an upgradeable diamond until it is certain that no new features are needed and then make it a finished diamond by removing the ability to add/replace/remove functions.</a:t>
            </a:r>
            <a:endParaRPr lang="en-US" sz="2400" b="1"/>
          </a:p>
          <a:p>
            <a:pPr marL="457200" indent="-457200">
              <a:lnSpc>
                <a:spcPct val="150000"/>
              </a:lnSpc>
              <a:buAutoNum type="arabicPeriod"/>
            </a:pPr>
            <a:r>
              <a:rPr lang="en-US" sz="2400" b="1"/>
              <a:t>Only in certain periods of time, the diamond can be upgraded. </a:t>
            </a:r>
            <a:endParaRPr lang="en-US" sz="2400" b="1"/>
          </a:p>
        </p:txBody>
      </p:sp>
      <p:pic>
        <p:nvPicPr>
          <p:cNvPr id="24" name="Content Placeholder 7" descr="diamond"/>
          <p:cNvPicPr>
            <a:picLocks noChangeAspect="1"/>
          </p:cNvPicPr>
          <p:nvPr/>
        </p:nvPicPr>
        <p:blipFill>
          <a:blip r:embed="rId1"/>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rPr>
              <a:t>Security Considerations</a:t>
            </a:r>
            <a:endPar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endParaRPr>
          </a:p>
        </p:txBody>
      </p:sp>
      <p:sp>
        <p:nvSpPr>
          <p:cNvPr id="10" name="Rectangles 9"/>
          <p:cNvSpPr/>
          <p:nvPr/>
        </p:nvSpPr>
        <p:spPr>
          <a:xfrm>
            <a:off x="609600" y="1394460"/>
            <a:ext cx="10251440" cy="74676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  Several ways </a:t>
            </a:r>
            <a:r>
              <a:rPr kumimoji="0" lang="en-US" altLang="zh-CN" sz="2800" b="1" i="0" u="none" strike="noStrike" cap="none" normalizeH="0" baseline="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to provide transparency</a:t>
            </a:r>
            <a:endParaRPr kumimoji="0" lang="en-US" altLang="zh-CN" sz="2800" b="1" i="0" u="none" strike="noStrike" cap="none" normalizeH="0" baseline="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endParaRPr>
          </a:p>
        </p:txBody>
      </p:sp>
      <p:sp>
        <p:nvSpPr>
          <p:cNvPr id="5" name="Text Box 4"/>
          <p:cNvSpPr txBox="1"/>
          <p:nvPr/>
        </p:nvSpPr>
        <p:spPr>
          <a:xfrm>
            <a:off x="542290" y="2579370"/>
            <a:ext cx="11475720" cy="3415030"/>
          </a:xfrm>
          <a:prstGeom prst="rect">
            <a:avLst/>
          </a:prstGeom>
          <a:noFill/>
        </p:spPr>
        <p:txBody>
          <a:bodyPr wrap="square" rtlCol="0" anchor="t">
            <a:spAutoFit/>
          </a:bodyPr>
          <a:p>
            <a:pPr marL="457200" indent="-457200">
              <a:lnSpc>
                <a:spcPct val="150000"/>
              </a:lnSpc>
              <a:buAutoNum type="arabicPeriod"/>
            </a:pPr>
            <a:r>
              <a:rPr lang="en-US" sz="2400" b="1"/>
              <a:t>Publish and make available verified source code used by diamonds and facets.</a:t>
            </a:r>
            <a:endParaRPr lang="en-US" sz="2400" b="1"/>
          </a:p>
          <a:p>
            <a:pPr marL="457200" indent="-457200">
              <a:lnSpc>
                <a:spcPct val="150000"/>
              </a:lnSpc>
              <a:buAutoNum type="arabicPeriod"/>
            </a:pPr>
            <a:r>
              <a:rPr lang="en-US" sz="2400" b="1"/>
              <a:t>Provide documentation for diamonds, facets, upgrade plans, and results of upgrades.</a:t>
            </a:r>
            <a:endParaRPr lang="en-US" sz="2400" b="1"/>
          </a:p>
          <a:p>
            <a:pPr marL="457200" indent="-457200">
              <a:lnSpc>
                <a:spcPct val="150000"/>
              </a:lnSpc>
              <a:buAutoNum type="arabicPeriod"/>
            </a:pPr>
            <a:r>
              <a:rPr lang="en-US" sz="2400" b="1"/>
              <a:t>Provide tools and/or user interfaces that make your diamonds more visible and understandable. </a:t>
            </a:r>
            <a:endParaRPr lang="en-US" sz="2400" b="1"/>
          </a:p>
        </p:txBody>
      </p:sp>
      <p:pic>
        <p:nvPicPr>
          <p:cNvPr id="24" name="Content Placeholder 7" descr="diamond"/>
          <p:cNvPicPr>
            <a:picLocks noChangeAspect="1"/>
          </p:cNvPicPr>
          <p:nvPr/>
        </p:nvPicPr>
        <p:blipFill>
          <a:blip r:embed="rId1"/>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rPr>
              <a:t>Learning &amp; References</a:t>
            </a:r>
            <a:endPar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endParaRPr>
          </a:p>
        </p:txBody>
      </p:sp>
      <p:sp>
        <p:nvSpPr>
          <p:cNvPr id="10" name="Rectangles 9"/>
          <p:cNvSpPr/>
          <p:nvPr/>
        </p:nvSpPr>
        <p:spPr>
          <a:xfrm>
            <a:off x="609600" y="1394460"/>
            <a:ext cx="10251440" cy="74676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 </a:t>
            </a:r>
            <a:r>
              <a:rPr lang="en-US" sz="2800" b="1">
                <a:solidFill>
                  <a:schemeClr val="bg1"/>
                </a:solidFill>
                <a:sym typeface="+mn-ea"/>
              </a:rPr>
              <a:t>Diamond Articles</a:t>
            </a:r>
            <a:endParaRPr kumimoji="0" lang="en-US" altLang="zh-CN" sz="2800" b="1" i="0" u="none" strike="noStrike" cap="none" normalizeH="0" baseline="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sym typeface="+mn-ea"/>
            </a:endParaRPr>
          </a:p>
        </p:txBody>
      </p:sp>
      <p:sp>
        <p:nvSpPr>
          <p:cNvPr id="6" name="Text Box 5"/>
          <p:cNvSpPr txBox="1"/>
          <p:nvPr/>
        </p:nvSpPr>
        <p:spPr>
          <a:xfrm>
            <a:off x="609600" y="2384425"/>
            <a:ext cx="10250805" cy="3969385"/>
          </a:xfrm>
          <a:prstGeom prst="rect">
            <a:avLst/>
          </a:prstGeom>
          <a:noFill/>
        </p:spPr>
        <p:txBody>
          <a:bodyPr wrap="square" rtlCol="0" anchor="t">
            <a:spAutoFit/>
          </a:bodyPr>
          <a:p>
            <a:endParaRPr lang="en-US"/>
          </a:p>
          <a:p>
            <a:pPr marL="342900" indent="-342900">
              <a:buAutoNum type="arabicPeriod"/>
            </a:pPr>
            <a:r>
              <a:rPr lang="en-US">
                <a:hlinkClick r:id="rId1" action="ppaction://hlinkfile"/>
              </a:rPr>
              <a:t>Introduction to EIP-2535 Diamonds</a:t>
            </a:r>
            <a:endParaRPr lang="en-US"/>
          </a:p>
          <a:p>
            <a:pPr marL="342900" indent="-342900">
              <a:buAutoNum type="arabicPeriod"/>
            </a:pPr>
            <a:endParaRPr lang="en-US"/>
          </a:p>
          <a:p>
            <a:pPr marL="342900" indent="-342900">
              <a:buAutoNum type="arabicPeriod"/>
            </a:pPr>
            <a:r>
              <a:rPr lang="en-US">
                <a:hlinkClick r:id="rId2" action="ppaction://hlinkfile"/>
              </a:rPr>
              <a:t>Awesome Diamonds</a:t>
            </a:r>
            <a:endParaRPr lang="en-US"/>
          </a:p>
          <a:p>
            <a:pPr marL="342900" indent="-342900">
              <a:buAutoNum type="arabicPeriod"/>
            </a:pPr>
            <a:endParaRPr lang="en-US"/>
          </a:p>
          <a:p>
            <a:pPr marL="342900" indent="-342900">
              <a:buAutoNum type="arabicPeriod"/>
            </a:pPr>
            <a:r>
              <a:rPr lang="en-US">
                <a:hlinkClick r:id="rId3" action="ppaction://hlinkfile"/>
              </a:rPr>
              <a:t>How to Share Functions Between Facets of a Diamond</a:t>
            </a:r>
            <a:endParaRPr lang="en-US"/>
          </a:p>
          <a:p>
            <a:pPr marL="342900" indent="-342900">
              <a:buAutoNum type="arabicPeriod"/>
            </a:pPr>
            <a:endParaRPr lang="en-US"/>
          </a:p>
          <a:p>
            <a:pPr marL="342900" indent="-342900">
              <a:buAutoNum type="arabicPeriod"/>
            </a:pPr>
            <a:r>
              <a:rPr lang="en-US">
                <a:hlinkClick r:id="rId4" action="ppaction://hlinkfile"/>
              </a:rPr>
              <a:t>Smart Contract Security Audits for EIP-2535 Diamonds Implementations</a:t>
            </a:r>
            <a:endParaRPr lang="en-US"/>
          </a:p>
          <a:p>
            <a:pPr marL="342900" indent="-342900">
              <a:buAutoNum type="arabicPeriod"/>
            </a:pPr>
            <a:endParaRPr lang="en-US"/>
          </a:p>
          <a:p>
            <a:pPr marL="342900" indent="-342900">
              <a:buAutoNum type="arabicPeriod"/>
            </a:pPr>
            <a:r>
              <a:rPr lang="en-US">
                <a:hlinkClick r:id="rId5" action="ppaction://hlinkfile"/>
              </a:rPr>
              <a:t>Why Ethereum Diamonds Need A Standard</a:t>
            </a:r>
            <a:endParaRPr lang="en-US"/>
          </a:p>
          <a:p>
            <a:pPr marL="342900" indent="-342900">
              <a:buAutoNum type="arabicPeriod"/>
            </a:pPr>
            <a:endParaRPr lang="en-US"/>
          </a:p>
          <a:p>
            <a:pPr marL="342900" indent="-342900">
              <a:buAutoNum type="arabicPeriod"/>
            </a:pPr>
            <a:r>
              <a:rPr lang="en-US">
                <a:hlinkClick r:id="rId6" action="ppaction://hlinkfile"/>
              </a:rPr>
              <a:t>Ethereum’s Maximum Contract Size Limit is Solved with EIP-2535 Diamonds</a:t>
            </a:r>
            <a:endParaRPr lang="en-US"/>
          </a:p>
          <a:p>
            <a:pPr marL="342900" indent="-342900">
              <a:buAutoNum type="arabicPeriod"/>
            </a:pPr>
            <a:endParaRPr lang="en-US"/>
          </a:p>
          <a:p>
            <a:pPr marL="342900" indent="-342900">
              <a:buAutoNum type="arabicPeriod"/>
            </a:pPr>
            <a:r>
              <a:rPr lang="en-US">
                <a:hlinkClick r:id="rId7" action="ppaction://hlinkfile"/>
              </a:rPr>
              <a:t>Understanding Diamonds</a:t>
            </a:r>
            <a:endParaRPr lang="en-US"/>
          </a:p>
        </p:txBody>
      </p:sp>
      <p:pic>
        <p:nvPicPr>
          <p:cNvPr id="24" name="Content Placeholder 7" descr="diamond"/>
          <p:cNvPicPr>
            <a:picLocks noChangeAspect="1"/>
          </p:cNvPicPr>
          <p:nvPr/>
        </p:nvPicPr>
        <p:blipFill>
          <a:blip r:embed="rId8"/>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09600" y="2432050"/>
            <a:ext cx="10250805" cy="3969385"/>
          </a:xfrm>
          <a:prstGeom prst="rect">
            <a:avLst/>
          </a:prstGeom>
          <a:noFill/>
        </p:spPr>
        <p:txBody>
          <a:bodyPr wrap="square" rtlCol="0" anchor="t">
            <a:spAutoFit/>
          </a:bodyPr>
          <a:p>
            <a:endParaRPr lang="en-US"/>
          </a:p>
          <a:p>
            <a:pPr marL="342900" indent="-342900">
              <a:buAutoNum type="arabicPeriod"/>
            </a:pPr>
            <a:r>
              <a:rPr lang="en-US">
                <a:hlinkClick r:id="rId1" action="ppaction://hlinkfile"/>
              </a:rPr>
              <a:t>How Diamond Storage Works</a:t>
            </a:r>
            <a:endParaRPr lang="en-US">
              <a:hlinkClick r:id="rId1" action="ppaction://hlinkfile"/>
            </a:endParaRPr>
          </a:p>
          <a:p>
            <a:pPr marL="342900" indent="-342900">
              <a:buAutoNum type="arabicPeriod"/>
            </a:pPr>
            <a:endParaRPr lang="en-US">
              <a:hlinkClick r:id="rId1" action="ppaction://hlinkfile"/>
            </a:endParaRPr>
          </a:p>
          <a:p>
            <a:pPr marL="342900" indent="-342900">
              <a:buAutoNum type="arabicPeriod"/>
            </a:pPr>
            <a:r>
              <a:rPr lang="en-US">
                <a:hlinkClick r:id="rId1" action="ppaction://hlinkfile"/>
              </a:rPr>
              <a:t>AppStorage Pattern for State Variables in Solidity</a:t>
            </a:r>
            <a:endParaRPr lang="en-US">
              <a:hlinkClick r:id="rId1" action="ppaction://hlinkfile"/>
            </a:endParaRPr>
          </a:p>
          <a:p>
            <a:pPr marL="342900" indent="-342900">
              <a:buAutoNum type="arabicPeriod"/>
            </a:pPr>
            <a:endParaRPr lang="en-US">
              <a:hlinkClick r:id="rId1" action="ppaction://hlinkfile"/>
            </a:endParaRPr>
          </a:p>
          <a:p>
            <a:pPr marL="342900" indent="-342900">
              <a:buAutoNum type="arabicPeriod"/>
            </a:pPr>
            <a:r>
              <a:rPr lang="en-US">
                <a:hlinkClick r:id="rId1" action="ppaction://hlinkfile"/>
              </a:rPr>
              <a:t>New Storage Layout For Proxy Contracts and Diamonds</a:t>
            </a:r>
            <a:endParaRPr lang="en-US">
              <a:hlinkClick r:id="rId1" action="ppaction://hlinkfile"/>
            </a:endParaRPr>
          </a:p>
          <a:p>
            <a:pPr marL="342900" indent="-342900">
              <a:buAutoNum type="arabicPeriod"/>
            </a:pPr>
            <a:endParaRPr lang="en-US">
              <a:hlinkClick r:id="rId1" action="ppaction://hlinkfile"/>
            </a:endParaRPr>
          </a:p>
          <a:p>
            <a:pPr marL="342900" indent="-342900">
              <a:buAutoNum type="arabicPeriod"/>
            </a:pPr>
            <a:r>
              <a:rPr lang="en-US">
                <a:hlinkClick r:id="rId1" action="ppaction://hlinkfile"/>
              </a:rPr>
              <a:t>Solidity Libraries Can’t Have State Variables – Oh Yes They Can!</a:t>
            </a:r>
            <a:endParaRPr lang="en-US">
              <a:hlinkClick r:id="rId1" action="ppaction://hlinkfile"/>
            </a:endParaRPr>
          </a:p>
          <a:p>
            <a:pPr marL="342900" indent="-342900">
              <a:buAutoNum type="arabicPeriod"/>
            </a:pPr>
            <a:endParaRPr lang="en-US">
              <a:hlinkClick r:id="rId1" action="ppaction://hlinkfile"/>
            </a:endParaRPr>
          </a:p>
          <a:p>
            <a:pPr marL="342900" indent="-342900">
              <a:buAutoNum type="arabicPeriod"/>
            </a:pPr>
            <a:r>
              <a:rPr lang="en-US">
                <a:hlinkClick r:id="rId1" action="ppaction://hlinkfile"/>
              </a:rPr>
              <a:t>Rules for Diamond Upgrades</a:t>
            </a:r>
            <a:endParaRPr lang="en-US">
              <a:hlinkClick r:id="rId1" action="ppaction://hlinkfile"/>
            </a:endParaRPr>
          </a:p>
          <a:p>
            <a:pPr marL="342900" indent="-342900">
              <a:buAutoNum type="arabicPeriod"/>
            </a:pPr>
            <a:endParaRPr lang="en-US">
              <a:hlinkClick r:id="rId1" action="ppaction://hlinkfile"/>
            </a:endParaRPr>
          </a:p>
          <a:p>
            <a:pPr marL="342900" indent="-342900">
              <a:buAutoNum type="arabicPeriod"/>
            </a:pPr>
            <a:r>
              <a:rPr lang="en-US">
                <a:hlinkClick r:id="rId1" action="ppaction://hlinkfile"/>
              </a:rPr>
              <a:t>Example of Adding New State Variables in Diamond Upgrade</a:t>
            </a:r>
            <a:endParaRPr lang="en-US">
              <a:hlinkClick r:id="rId1" action="ppaction://hlinkfile"/>
            </a:endParaRPr>
          </a:p>
          <a:p>
            <a:pPr marL="342900" indent="-342900">
              <a:buAutoNum type="arabicPeriod"/>
            </a:pPr>
            <a:endParaRPr lang="en-US">
              <a:hlinkClick r:id="rId1" action="ppaction://hlinkfile"/>
            </a:endParaRPr>
          </a:p>
          <a:p>
            <a:pPr marL="342900" indent="-342900">
              <a:buAutoNum type="arabicPeriod"/>
            </a:pPr>
            <a:r>
              <a:rPr lang="en-US">
                <a:hlinkClick r:id="rId1" action="ppaction://hlinkfile"/>
              </a:rPr>
              <a:t>Constructor Functions Don’t Work in Facets</a:t>
            </a:r>
            <a:endParaRPr lang="en-US"/>
          </a:p>
        </p:txBody>
      </p:sp>
      <p:sp>
        <p:nvSpPr>
          <p:cNvPr id="9" name="Title 8"/>
          <p:cNvSpPr>
            <a:spLocks noGrp="1"/>
          </p:cNvSpPr>
          <p:nvPr>
            <p:ph type="title"/>
          </p:nvPr>
        </p:nvSpPr>
        <p:spPr/>
        <p:txBody>
          <a:bodyPr/>
          <a:p>
            <a:r>
              <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rPr>
              <a:t>Learning &amp; References</a:t>
            </a:r>
            <a:endPar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endParaRPr>
          </a:p>
        </p:txBody>
      </p:sp>
      <p:sp>
        <p:nvSpPr>
          <p:cNvPr id="11" name="Rectangles 10"/>
          <p:cNvSpPr/>
          <p:nvPr/>
        </p:nvSpPr>
        <p:spPr>
          <a:xfrm>
            <a:off x="609600" y="1394460"/>
            <a:ext cx="10251440" cy="74676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 </a:t>
            </a:r>
            <a:r>
              <a:rPr lang="en-US" sz="2800" b="1">
                <a:solidFill>
                  <a:schemeClr val="bg1"/>
                </a:solidFill>
                <a:sym typeface="+mn-ea"/>
              </a:rPr>
              <a:t>Diamond Storage Articles</a:t>
            </a:r>
            <a:endParaRPr kumimoji="0" lang="en-US" altLang="zh-CN" sz="2800" b="1" i="0" u="none" strike="noStrike" cap="none" normalizeH="0" baseline="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sym typeface="+mn-ea"/>
            </a:endParaRPr>
          </a:p>
        </p:txBody>
      </p:sp>
      <p:pic>
        <p:nvPicPr>
          <p:cNvPr id="24" name="Content Placeholder 7" descr="diamond"/>
          <p:cNvPicPr>
            <a:picLocks noChangeAspect="1"/>
          </p:cNvPicPr>
          <p:nvPr/>
        </p:nvPicPr>
        <p:blipFill>
          <a:blip r:embed="rId2"/>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09600" y="2432050"/>
            <a:ext cx="10250805" cy="2861310"/>
          </a:xfrm>
          <a:prstGeom prst="rect">
            <a:avLst/>
          </a:prstGeom>
          <a:noFill/>
        </p:spPr>
        <p:txBody>
          <a:bodyPr wrap="square" rtlCol="0" anchor="t">
            <a:spAutoFit/>
          </a:bodyPr>
          <a:p>
            <a:endParaRPr lang="en-US"/>
          </a:p>
          <a:p>
            <a:pPr marL="342900" indent="-342900">
              <a:buAutoNum type="arabicPeriod"/>
            </a:pPr>
            <a:r>
              <a:rPr lang="en-US">
                <a:hlinkClick r:id="rId1" action="ppaction://hlinkfile"/>
              </a:rPr>
              <a:t>Diamond reference implementations</a:t>
            </a:r>
            <a:endParaRPr lang="en-US">
              <a:hlinkClick r:id="rId1" action="ppaction://hlinkfile"/>
            </a:endParaRPr>
          </a:p>
          <a:p>
            <a:pPr marL="342900" indent="-342900">
              <a:buAutoNum type="arabicPeriod"/>
            </a:pPr>
            <a:endParaRPr lang="en-US">
              <a:hlinkClick r:id="rId1" action="ppaction://hlinkfile"/>
            </a:endParaRPr>
          </a:p>
          <a:p>
            <a:pPr marL="342900" indent="-342900">
              <a:buAutoNum type="arabicPeriod"/>
            </a:pPr>
            <a:r>
              <a:rPr lang="en-US">
                <a:hlinkClick r:id="rId1" action="ppaction://hlinkfile"/>
              </a:rPr>
              <a:t>GHST Staking</a:t>
            </a:r>
            <a:endParaRPr lang="en-US">
              <a:hlinkClick r:id="rId1" action="ppaction://hlinkfile"/>
            </a:endParaRPr>
          </a:p>
          <a:p>
            <a:pPr marL="342900" indent="-342900">
              <a:buAutoNum type="arabicPeriod"/>
            </a:pPr>
            <a:endParaRPr lang="en-US">
              <a:hlinkClick r:id="rId1" action="ppaction://hlinkfile"/>
            </a:endParaRPr>
          </a:p>
          <a:p>
            <a:pPr marL="342900" indent="-342900">
              <a:buAutoNum type="arabicPeriod"/>
            </a:pPr>
            <a:r>
              <a:rPr lang="en-US">
                <a:hlinkClick r:id="rId1" action="ppaction://hlinkfile"/>
              </a:rPr>
              <a:t>pie-dao / ExperiPie</a:t>
            </a:r>
            <a:endParaRPr lang="en-US">
              <a:hlinkClick r:id="rId1" action="ppaction://hlinkfile"/>
            </a:endParaRPr>
          </a:p>
          <a:p>
            <a:pPr marL="342900" indent="-342900">
              <a:buAutoNum type="arabicPeriod"/>
            </a:pPr>
            <a:endParaRPr lang="en-US">
              <a:hlinkClick r:id="rId1" action="ppaction://hlinkfile"/>
            </a:endParaRPr>
          </a:p>
          <a:p>
            <a:pPr marL="342900" indent="-342900">
              <a:buAutoNum type="arabicPeriod"/>
            </a:pPr>
            <a:r>
              <a:rPr lang="en-US">
                <a:hlinkClick r:id="rId1" action="ppaction://hlinkfile"/>
              </a:rPr>
              <a:t>Nayms Contracts</a:t>
            </a:r>
            <a:endParaRPr lang="en-US">
              <a:hlinkClick r:id="rId1" action="ppaction://hlinkfile"/>
            </a:endParaRPr>
          </a:p>
          <a:p>
            <a:pPr marL="342900" indent="-342900">
              <a:buAutoNum type="arabicPeriod"/>
            </a:pPr>
            <a:endParaRPr lang="en-US">
              <a:hlinkClick r:id="rId1" action="ppaction://hlinkfile"/>
            </a:endParaRPr>
          </a:p>
          <a:p>
            <a:pPr marL="342900" indent="-342900">
              <a:buAutoNum type="arabicPeriod"/>
            </a:pPr>
            <a:r>
              <a:rPr lang="en-US">
                <a:hlinkClick r:id="rId1" action="ppaction://hlinkfile"/>
              </a:rPr>
              <a:t>Aavegotchi Diamond</a:t>
            </a:r>
            <a:endParaRPr lang="en-US"/>
          </a:p>
        </p:txBody>
      </p:sp>
      <p:sp>
        <p:nvSpPr>
          <p:cNvPr id="9" name="Title 8"/>
          <p:cNvSpPr>
            <a:spLocks noGrp="1"/>
          </p:cNvSpPr>
          <p:nvPr>
            <p:ph type="title"/>
          </p:nvPr>
        </p:nvSpPr>
        <p:spPr/>
        <p:txBody>
          <a:bodyPr/>
          <a:p>
            <a:r>
              <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rPr>
              <a:t>Learning &amp; References</a:t>
            </a:r>
            <a:endParaRPr lang="en-US" altLang="zh-CN"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sym typeface="+mn-ea"/>
            </a:endParaRPr>
          </a:p>
        </p:txBody>
      </p:sp>
      <p:sp>
        <p:nvSpPr>
          <p:cNvPr id="7" name="Rectangles 6"/>
          <p:cNvSpPr/>
          <p:nvPr/>
        </p:nvSpPr>
        <p:spPr>
          <a:xfrm>
            <a:off x="608965" y="1430020"/>
            <a:ext cx="10251440" cy="74676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 </a:t>
            </a:r>
            <a:r>
              <a:rPr lang="en-US" sz="2800" b="1">
                <a:solidFill>
                  <a:schemeClr val="bg1"/>
                </a:solidFill>
                <a:sym typeface="+mn-ea"/>
              </a:rPr>
              <a:t>Implementations</a:t>
            </a:r>
            <a:endParaRPr kumimoji="0" lang="en-US" altLang="zh-CN" sz="2800" b="1" i="0" u="none" strike="noStrike" cap="none" normalizeH="0" baseline="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sym typeface="+mn-ea"/>
            </a:endParaRPr>
          </a:p>
        </p:txBody>
      </p:sp>
      <p:pic>
        <p:nvPicPr>
          <p:cNvPr id="24" name="Content Placeholder 7" descr="diamond"/>
          <p:cNvPicPr>
            <a:picLocks noChangeAspect="1"/>
          </p:cNvPicPr>
          <p:nvPr/>
        </p:nvPicPr>
        <p:blipFill>
          <a:blip r:embed="rId2"/>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09600" y="524510"/>
            <a:ext cx="10972800" cy="5796915"/>
          </a:xfrm>
        </p:spPr>
        <p:txBody>
          <a:bodyPr/>
          <a:p>
            <a:pPr algn="ctr"/>
            <a:r>
              <a:rPr lang="en-US" altLang="zh-CN" sz="6600"/>
              <a:t>Thanks for your time.</a:t>
            </a:r>
            <a:br>
              <a:rPr lang="en-US" altLang="zh-CN" sz="6600"/>
            </a:br>
            <a:br>
              <a:rPr lang="en-US" altLang="zh-CN" sz="6600"/>
            </a:br>
            <a:r>
              <a:rPr lang="en-US" altLang="zh-CN" sz="2800">
                <a:latin typeface="Segoe Script" panose="030B0504020000000003" charset="0"/>
                <a:cs typeface="Segoe Script" panose="030B0504020000000003" charset="0"/>
              </a:rPr>
              <a:t>Oliver Chang</a:t>
            </a:r>
            <a:endParaRPr lang="en-US" altLang="zh-CN" sz="2800">
              <a:latin typeface="Segoe Script" panose="030B0504020000000003" charset="0"/>
              <a:cs typeface="Segoe Script" panose="030B05040200000000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Upgradability Patterns</a:t>
            </a:r>
            <a:endParaRPr lang="en-US" b="1"/>
          </a:p>
        </p:txBody>
      </p:sp>
      <p:sp>
        <p:nvSpPr>
          <p:cNvPr id="7" name="Text Box 6"/>
          <p:cNvSpPr txBox="1"/>
          <p:nvPr/>
        </p:nvSpPr>
        <p:spPr>
          <a:xfrm>
            <a:off x="609600" y="1132840"/>
            <a:ext cx="11475720" cy="5262245"/>
          </a:xfrm>
          <a:prstGeom prst="rect">
            <a:avLst/>
          </a:prstGeom>
          <a:noFill/>
        </p:spPr>
        <p:txBody>
          <a:bodyPr wrap="square" rtlCol="0" anchor="t">
            <a:spAutoFit/>
          </a:bodyPr>
          <a:p>
            <a:pPr indent="0">
              <a:lnSpc>
                <a:spcPct val="200000"/>
              </a:lnSpc>
              <a:buNone/>
            </a:pPr>
            <a:r>
              <a:rPr lang="en-US" sz="2800" b="1"/>
              <a:t>The diamond pattern can be considered an improvement on the proxy pattern. Diamond patterns differ from proxy patterns because the diamond proxy contract can delegates function calls to more than one logic contract.</a:t>
            </a:r>
            <a:endParaRPr lang="en-US" sz="2800" b="1"/>
          </a:p>
          <a:p>
            <a:pPr indent="0">
              <a:lnSpc>
                <a:spcPct val="200000"/>
              </a:lnSpc>
              <a:buNone/>
            </a:pPr>
            <a:r>
              <a:rPr lang="en-US" sz="2800" b="1"/>
              <a:t>Therefore, we are going to focus on diamond contracts - the most interesting upgradability pattern.</a:t>
            </a:r>
            <a:endParaRPr lang="en-US" sz="2800" b="1"/>
          </a:p>
        </p:txBody>
      </p:sp>
      <p:pic>
        <p:nvPicPr>
          <p:cNvPr id="8" name="Content Placeholder 7" descr="diamond"/>
          <p:cNvPicPr>
            <a:picLocks noChangeAspect="1"/>
          </p:cNvPicPr>
          <p:nvPr>
            <p:ph idx="1"/>
          </p:nvPr>
        </p:nvPicPr>
        <p:blipFill>
          <a:blip r:embed="rId1">
            <a:extLst>
              <a:ext uri="{96DAC541-7B7A-43D3-8B79-37D633B846F1}">
                <asvg:svgBlip xmlns:asvg="http://schemas.microsoft.com/office/drawing/2016/SVG/main" r:embed="rId2"/>
              </a:ext>
            </a:extLst>
          </a:blip>
          <a:srcRect l="9264" t="26654" r="9206" b="20354"/>
          <a:stretch>
            <a:fillRect/>
          </a:stretch>
        </p:blipFill>
        <p:spPr>
          <a:xfrm>
            <a:off x="10277475" y="5410835"/>
            <a:ext cx="1807845" cy="12566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WHAT IS A SMART CONTRACT UPGRADE?</a:t>
            </a:r>
            <a:endParaRPr lang="en-US" b="1"/>
          </a:p>
        </p:txBody>
      </p:sp>
      <p:sp>
        <p:nvSpPr>
          <p:cNvPr id="6" name="Rectangles 5"/>
          <p:cNvSpPr/>
          <p:nvPr/>
        </p:nvSpPr>
        <p:spPr>
          <a:xfrm>
            <a:off x="609600" y="1910715"/>
            <a:ext cx="2546985" cy="73977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Smart Contracts</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7" name="Right Arrow 6"/>
          <p:cNvSpPr/>
          <p:nvPr/>
        </p:nvSpPr>
        <p:spPr>
          <a:xfrm>
            <a:off x="3249930" y="2057400"/>
            <a:ext cx="1066165" cy="494030"/>
          </a:xfrm>
          <a:prstGeom prst="rightArrow">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ectangles 7"/>
          <p:cNvSpPr/>
          <p:nvPr/>
        </p:nvSpPr>
        <p:spPr>
          <a:xfrm>
            <a:off x="4418330" y="1910715"/>
            <a:ext cx="2520315" cy="73977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immutability</a:t>
            </a:r>
            <a:endPar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9" name="Right Arrow 8"/>
          <p:cNvSpPr/>
          <p:nvPr/>
        </p:nvSpPr>
        <p:spPr>
          <a:xfrm rot="8640000">
            <a:off x="3738880" y="3138170"/>
            <a:ext cx="1779905" cy="37020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Right Arrow 9"/>
          <p:cNvSpPr/>
          <p:nvPr/>
        </p:nvSpPr>
        <p:spPr>
          <a:xfrm rot="2220000">
            <a:off x="5904865" y="3117215"/>
            <a:ext cx="1712595" cy="46418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Right Arrow 10"/>
          <p:cNvSpPr/>
          <p:nvPr/>
        </p:nvSpPr>
        <p:spPr>
          <a:xfrm rot="5400000">
            <a:off x="4765040" y="3564255"/>
            <a:ext cx="1911350" cy="43307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Rectangles 11"/>
          <p:cNvSpPr/>
          <p:nvPr/>
        </p:nvSpPr>
        <p:spPr>
          <a:xfrm>
            <a:off x="2152015" y="3945255"/>
            <a:ext cx="2658110" cy="59753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trustlessness</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3" name="Rectangles 12"/>
          <p:cNvSpPr/>
          <p:nvPr/>
        </p:nvSpPr>
        <p:spPr>
          <a:xfrm>
            <a:off x="4349115" y="4911090"/>
            <a:ext cx="2743200" cy="56578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decentralization</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4" name="Rectangles 13"/>
          <p:cNvSpPr/>
          <p:nvPr/>
        </p:nvSpPr>
        <p:spPr>
          <a:xfrm>
            <a:off x="6388100" y="3983355"/>
            <a:ext cx="2495550" cy="55626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security</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5" name="Right Arrow 14"/>
          <p:cNvSpPr/>
          <p:nvPr/>
        </p:nvSpPr>
        <p:spPr>
          <a:xfrm>
            <a:off x="7088505" y="2009775"/>
            <a:ext cx="2038985" cy="494030"/>
          </a:xfrm>
          <a:prstGeom prst="rightArrow">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6" name="Multiply 15"/>
          <p:cNvSpPr/>
          <p:nvPr/>
        </p:nvSpPr>
        <p:spPr>
          <a:xfrm>
            <a:off x="7468235" y="1616710"/>
            <a:ext cx="1280160" cy="1280160"/>
          </a:xfrm>
          <a:prstGeom prst="mathMultiply">
            <a:avLst/>
          </a:prstGeom>
          <a:gradFill rotWithShape="0">
            <a:gsLst>
              <a:gs pos="0">
                <a:srgbClr val="FE4444"/>
              </a:gs>
              <a:gs pos="100000">
                <a:srgbClr val="832B2B"/>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Rectangles 16"/>
          <p:cNvSpPr/>
          <p:nvPr/>
        </p:nvSpPr>
        <p:spPr>
          <a:xfrm>
            <a:off x="9277985" y="1910715"/>
            <a:ext cx="2536825" cy="73977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upgradability</a:t>
            </a:r>
            <a:endPar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pic>
        <p:nvPicPr>
          <p:cNvPr id="18" name="Content Placeholder 17" descr="diamond"/>
          <p:cNvPicPr>
            <a:picLocks noChangeAspect="1"/>
          </p:cNvPicPr>
          <p:nvPr>
            <p:ph idx="1"/>
          </p:nvPr>
        </p:nvPicPr>
        <p:blipFill>
          <a:blip r:embed="rId1">
            <a:extLst>
              <a:ext uri="{96DAC541-7B7A-43D3-8B79-37D633B846F1}">
                <asvg:svgBlip xmlns:asvg="http://schemas.microsoft.com/office/drawing/2016/SVG/main" r:embed="rId2"/>
              </a:ext>
            </a:extLst>
          </a:blip>
          <a:srcRect l="9264" t="26654" r="9206" b="20354"/>
          <a:stretch>
            <a:fillRect/>
          </a:stretch>
        </p:blipFill>
        <p:spPr>
          <a:xfrm>
            <a:off x="10277475" y="5410835"/>
            <a:ext cx="1807845" cy="12566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Content Placeholder 7" descr="diamond"/>
          <p:cNvPicPr>
            <a:picLocks noChangeAspect="1"/>
          </p:cNvPicPr>
          <p:nvPr/>
        </p:nvPicPr>
        <p:blipFill>
          <a:blip r:embed="rId1">
            <a:extLst>
              <a:ext uri="{96DAC541-7B7A-43D3-8B79-37D633B846F1}">
                <asvg:svgBlip xmlns:asvg="http://schemas.microsoft.com/office/drawing/2016/SVG/main" r:embed="rId2"/>
              </a:ext>
            </a:extLst>
          </a:blip>
          <a:srcRect l="9264" t="26654" r="9206" b="20354"/>
          <a:stretch>
            <a:fillRect/>
          </a:stretch>
        </p:blipFill>
        <p:spPr>
          <a:xfrm>
            <a:off x="10277475" y="5410835"/>
            <a:ext cx="1807845" cy="1256665"/>
          </a:xfrm>
          <a:prstGeom prst="rect">
            <a:avLst/>
          </a:prstGeom>
          <a:noFill/>
        </p:spPr>
      </p:pic>
      <p:sp>
        <p:nvSpPr>
          <p:cNvPr id="5" name="Title 4"/>
          <p:cNvSpPr>
            <a:spLocks noGrp="1"/>
          </p:cNvSpPr>
          <p:nvPr>
            <p:ph type="title"/>
          </p:nvPr>
        </p:nvSpPr>
        <p:spPr/>
        <p:txBody>
          <a:bodyPr/>
          <a:p>
            <a:r>
              <a:rPr lang="en-US" b="1"/>
              <a:t>WHAT IS A SMART CONTRACT UPGRADE?</a:t>
            </a:r>
            <a:endParaRPr lang="en-US" b="1"/>
          </a:p>
        </p:txBody>
      </p:sp>
      <p:sp>
        <p:nvSpPr>
          <p:cNvPr id="8" name="Rectangles 7"/>
          <p:cNvSpPr/>
          <p:nvPr/>
        </p:nvSpPr>
        <p:spPr>
          <a:xfrm>
            <a:off x="1492885" y="1617980"/>
            <a:ext cx="2520315" cy="73977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immutability</a:t>
            </a:r>
            <a:endPar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5" name="Right Arrow 14"/>
          <p:cNvSpPr/>
          <p:nvPr/>
        </p:nvSpPr>
        <p:spPr>
          <a:xfrm>
            <a:off x="5068570" y="1739900"/>
            <a:ext cx="2038985" cy="494030"/>
          </a:xfrm>
          <a:prstGeom prst="rightArrow">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6" name="Multiply 15"/>
          <p:cNvSpPr/>
          <p:nvPr/>
        </p:nvSpPr>
        <p:spPr>
          <a:xfrm>
            <a:off x="5432425" y="1347470"/>
            <a:ext cx="1280160" cy="1280160"/>
          </a:xfrm>
          <a:prstGeom prst="mathMultiply">
            <a:avLst/>
          </a:prstGeom>
          <a:gradFill rotWithShape="0">
            <a:gsLst>
              <a:gs pos="0">
                <a:srgbClr val="FE4444"/>
              </a:gs>
              <a:gs pos="100000">
                <a:srgbClr val="832B2B"/>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Rectangles 16"/>
          <p:cNvSpPr/>
          <p:nvPr/>
        </p:nvSpPr>
        <p:spPr>
          <a:xfrm>
            <a:off x="8131810" y="1617345"/>
            <a:ext cx="2536825" cy="73977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upgradability</a:t>
            </a:r>
            <a:endPar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pic>
        <p:nvPicPr>
          <p:cNvPr id="4" name="Content Placeholder 3" descr="Introduction"/>
          <p:cNvPicPr>
            <a:picLocks noChangeAspect="1"/>
          </p:cNvPicPr>
          <p:nvPr>
            <p:ph idx="1"/>
          </p:nvPr>
        </p:nvPicPr>
        <p:blipFill>
          <a:blip r:embed="rId3"/>
          <a:stretch>
            <a:fillRect/>
          </a:stretch>
        </p:blipFill>
        <p:spPr>
          <a:xfrm>
            <a:off x="1930400" y="2627630"/>
            <a:ext cx="9039860" cy="2637790"/>
          </a:xfrm>
          <a:prstGeom prst="rect">
            <a:avLst/>
          </a:prstGeom>
        </p:spPr>
      </p:pic>
      <p:sp>
        <p:nvSpPr>
          <p:cNvPr id="19" name="Rectangles 18"/>
          <p:cNvSpPr/>
          <p:nvPr/>
        </p:nvSpPr>
        <p:spPr>
          <a:xfrm>
            <a:off x="3575050" y="5535930"/>
            <a:ext cx="2520315" cy="73977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immutability</a:t>
            </a:r>
            <a:endPar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20" name="Rectangles 19"/>
          <p:cNvSpPr/>
          <p:nvPr/>
        </p:nvSpPr>
        <p:spPr>
          <a:xfrm>
            <a:off x="2588895" y="2498725"/>
            <a:ext cx="4609465" cy="2829560"/>
          </a:xfrm>
          <a:prstGeom prst="rect">
            <a:avLst/>
          </a:prstGeom>
          <a:noFill/>
          <a:ln w="28575" cap="flat" cmpd="sng" algn="ctr">
            <a:solidFill>
              <a:schemeClr val="accent1">
                <a:shade val="50000"/>
              </a:schemeClr>
            </a:solidFill>
            <a:prstDash val="sysDash"/>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Rectangles 20"/>
          <p:cNvSpPr/>
          <p:nvPr/>
        </p:nvSpPr>
        <p:spPr>
          <a:xfrm>
            <a:off x="7973060" y="5535930"/>
            <a:ext cx="2536825" cy="73977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upgradability</a:t>
            </a:r>
            <a:endPar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22" name="Rectangles 21"/>
          <p:cNvSpPr/>
          <p:nvPr/>
        </p:nvSpPr>
        <p:spPr>
          <a:xfrm>
            <a:off x="7973695" y="2531745"/>
            <a:ext cx="2437130" cy="2829560"/>
          </a:xfrm>
          <a:prstGeom prst="rect">
            <a:avLst/>
          </a:prstGeom>
          <a:noFill/>
          <a:ln w="28575" cap="flat" cmpd="sng" algn="ctr">
            <a:solidFill>
              <a:schemeClr val="accent1">
                <a:shade val="50000"/>
              </a:schemeClr>
            </a:solidFill>
            <a:prstDash val="sysDash"/>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Right Arrow 22"/>
          <p:cNvSpPr/>
          <p:nvPr/>
        </p:nvSpPr>
        <p:spPr>
          <a:xfrm>
            <a:off x="6402705" y="5659120"/>
            <a:ext cx="1437640" cy="494030"/>
          </a:xfrm>
          <a:prstGeom prst="rightArrow">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HOW IS IT HELPFUL?</a:t>
            </a:r>
            <a:endParaRPr lang="en-US" b="1"/>
          </a:p>
        </p:txBody>
      </p:sp>
      <p:sp>
        <p:nvSpPr>
          <p:cNvPr id="8" name="Rectangles 7"/>
          <p:cNvSpPr/>
          <p:nvPr/>
        </p:nvSpPr>
        <p:spPr>
          <a:xfrm>
            <a:off x="450850" y="1570355"/>
            <a:ext cx="9295765" cy="73977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lang="en-US" sz="2800" b="1">
                <a:solidFill>
                  <a:schemeClr val="bg1"/>
                </a:solidFill>
                <a:sym typeface="+mn-ea"/>
              </a:rPr>
              <a:t> Write smart contracts with virtually no size limit</a:t>
            </a:r>
            <a:endParaRPr lang="en-US" sz="2800" b="1">
              <a:solidFill>
                <a:schemeClr val="bg1"/>
              </a:solidFill>
              <a:sym typeface="+mn-ea"/>
            </a:endParaRPr>
          </a:p>
        </p:txBody>
      </p:sp>
      <p:sp>
        <p:nvSpPr>
          <p:cNvPr id="9" name="Rectangles 8"/>
          <p:cNvSpPr/>
          <p:nvPr/>
        </p:nvSpPr>
        <p:spPr>
          <a:xfrm>
            <a:off x="450850" y="3461385"/>
            <a:ext cx="9295765" cy="73977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lang="en-US" sz="2800" b="1">
                <a:solidFill>
                  <a:schemeClr val="bg1"/>
                </a:solidFill>
                <a:sym typeface="+mn-ea"/>
              </a:rPr>
              <a:t> A single address for unlimited contract functionality</a:t>
            </a:r>
            <a:endParaRPr kumimoji="0" lang="en-US" altLang="zh-CN"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sym typeface="+mn-ea"/>
            </a:endParaRPr>
          </a:p>
        </p:txBody>
      </p:sp>
      <p:sp>
        <p:nvSpPr>
          <p:cNvPr id="10" name="Rectangles 9"/>
          <p:cNvSpPr/>
          <p:nvPr/>
        </p:nvSpPr>
        <p:spPr>
          <a:xfrm>
            <a:off x="879475" y="2459990"/>
            <a:ext cx="11312525" cy="739775"/>
          </a:xfrm>
          <a:prstGeom prst="rect">
            <a:avLst/>
          </a:prstGeom>
          <a:no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lang="en-US" sz="2800" b="1">
                <a:solidFill>
                  <a:schemeClr val="tx1"/>
                </a:solidFill>
                <a:sym typeface="+mn-ea"/>
              </a:rPr>
              <a:t> A single contract can’t exceed the 24KB maximum contract size.</a:t>
            </a:r>
            <a:endParaRPr lang="en-US" sz="2800" b="1">
              <a:solidFill>
                <a:schemeClr val="tx1"/>
              </a:solidFill>
              <a:sym typeface="+mn-ea"/>
            </a:endParaRPr>
          </a:p>
        </p:txBody>
      </p:sp>
      <p:cxnSp>
        <p:nvCxnSpPr>
          <p:cNvPr id="11" name="Elbow Connector 10"/>
          <p:cNvCxnSpPr>
            <a:endCxn id="10" idx="1"/>
          </p:cNvCxnSpPr>
          <p:nvPr/>
        </p:nvCxnSpPr>
        <p:spPr>
          <a:xfrm rot="5400000" flipV="1">
            <a:off x="543560" y="2493645"/>
            <a:ext cx="442595" cy="229870"/>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2" name="Elbow Connector 11"/>
          <p:cNvCxnSpPr/>
          <p:nvPr/>
        </p:nvCxnSpPr>
        <p:spPr>
          <a:xfrm rot="5400000" flipV="1">
            <a:off x="543560" y="4417060"/>
            <a:ext cx="442595" cy="229870"/>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3" name="Rectangles 12"/>
          <p:cNvSpPr/>
          <p:nvPr/>
        </p:nvSpPr>
        <p:spPr>
          <a:xfrm>
            <a:off x="784225" y="4224020"/>
            <a:ext cx="11312525" cy="1430655"/>
          </a:xfrm>
          <a:prstGeom prst="rect">
            <a:avLst/>
          </a:prstGeom>
          <a:no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50000"/>
              </a:lnSpc>
              <a:spcBef>
                <a:spcPct val="0"/>
              </a:spcBef>
              <a:spcAft>
                <a:spcPct val="0"/>
              </a:spcAft>
              <a:buClrTx/>
              <a:buSzTx/>
              <a:buFontTx/>
              <a:buNone/>
            </a:pPr>
            <a:r>
              <a:rPr lang="en-US" sz="2800" b="1">
                <a:solidFill>
                  <a:schemeClr val="tx1"/>
                </a:solidFill>
                <a:sym typeface="+mn-ea"/>
              </a:rPr>
              <a:t> No need to redeploy existing functionality.</a:t>
            </a:r>
            <a:endParaRPr lang="en-US" sz="2800" b="1">
              <a:solidFill>
                <a:schemeClr val="tx1"/>
              </a:solidFill>
              <a:sym typeface="+mn-ea"/>
            </a:endParaRPr>
          </a:p>
          <a:p>
            <a:pPr marL="0" marR="0" indent="0" algn="l" defTabSz="914400" rtl="0" eaLnBrk="1" fontAlgn="base" latinLnBrk="0" hangingPunct="1">
              <a:lnSpc>
                <a:spcPct val="150000"/>
              </a:lnSpc>
              <a:spcBef>
                <a:spcPct val="0"/>
              </a:spcBef>
              <a:spcAft>
                <a:spcPct val="0"/>
              </a:spcAft>
              <a:buClrTx/>
              <a:buSzTx/>
              <a:buFontTx/>
              <a:buNone/>
            </a:pPr>
            <a:r>
              <a:rPr lang="en-US" sz="2800" b="1">
                <a:solidFill>
                  <a:schemeClr val="tx1"/>
                </a:solidFill>
                <a:sym typeface="+mn-ea"/>
              </a:rPr>
              <a:t> Part of a contract can be added/replaced/removed while leaving</a:t>
            </a:r>
            <a:endParaRPr lang="en-US" sz="2800" b="1">
              <a:solidFill>
                <a:schemeClr val="tx1"/>
              </a:solidFill>
              <a:sym typeface="+mn-ea"/>
            </a:endParaRPr>
          </a:p>
        </p:txBody>
      </p:sp>
      <p:cxnSp>
        <p:nvCxnSpPr>
          <p:cNvPr id="16" name="Elbow Connector 15"/>
          <p:cNvCxnSpPr/>
          <p:nvPr/>
        </p:nvCxnSpPr>
        <p:spPr>
          <a:xfrm rot="5400000" flipV="1">
            <a:off x="543560" y="5017770"/>
            <a:ext cx="442595" cy="229870"/>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pic>
        <p:nvPicPr>
          <p:cNvPr id="24" name="Content Placeholder 7" descr="diamond"/>
          <p:cNvPicPr>
            <a:picLocks noChangeAspect="1"/>
          </p:cNvPicPr>
          <p:nvPr/>
        </p:nvPicPr>
        <p:blipFill>
          <a:blip r:embed="rId1">
            <a:extLst>
              <a:ext uri="{96DAC541-7B7A-43D3-8B79-37D633B846F1}">
                <asvg:svgBlip xmlns:asvg="http://schemas.microsoft.com/office/drawing/2016/SVG/main" r:embed="rId2"/>
              </a:ext>
            </a:extLst>
          </a:blip>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Curved Left Arrow 11"/>
          <p:cNvSpPr/>
          <p:nvPr/>
        </p:nvSpPr>
        <p:spPr>
          <a:xfrm rot="16200000">
            <a:off x="6376670" y="277495"/>
            <a:ext cx="1788160" cy="4476115"/>
          </a:xfrm>
          <a:prstGeom prst="curvedLef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itle 4"/>
          <p:cNvSpPr>
            <a:spLocks noGrp="1"/>
          </p:cNvSpPr>
          <p:nvPr>
            <p:ph type="title"/>
          </p:nvPr>
        </p:nvSpPr>
        <p:spPr/>
        <p:txBody>
          <a:bodyPr/>
          <a:p>
            <a:r>
              <a:rPr lang="en-US" b="1"/>
              <a:t>Technical Background</a:t>
            </a:r>
            <a:endParaRPr lang="en-US" b="1"/>
          </a:p>
        </p:txBody>
      </p:sp>
      <p:pic>
        <p:nvPicPr>
          <p:cNvPr id="4" name="Content Placeholder 3" descr="Introduction"/>
          <p:cNvPicPr>
            <a:picLocks noChangeAspect="1"/>
          </p:cNvPicPr>
          <p:nvPr>
            <p:ph idx="1"/>
          </p:nvPr>
        </p:nvPicPr>
        <p:blipFill>
          <a:blip r:embed="rId1"/>
          <a:srcRect l="11780" r="79306"/>
          <a:stretch>
            <a:fillRect/>
          </a:stretch>
        </p:blipFill>
        <p:spPr>
          <a:xfrm>
            <a:off x="897255" y="2110105"/>
            <a:ext cx="805815" cy="2637790"/>
          </a:xfrm>
          <a:prstGeom prst="rect">
            <a:avLst/>
          </a:prstGeom>
        </p:spPr>
      </p:pic>
      <p:pic>
        <p:nvPicPr>
          <p:cNvPr id="6" name="Content Placeholder 3" descr="Introduction"/>
          <p:cNvPicPr>
            <a:picLocks noChangeAspect="1"/>
          </p:cNvPicPr>
          <p:nvPr/>
        </p:nvPicPr>
        <p:blipFill>
          <a:blip r:embed="rId1"/>
          <a:srcRect l="35523" r="43608"/>
          <a:stretch>
            <a:fillRect/>
          </a:stretch>
        </p:blipFill>
        <p:spPr>
          <a:xfrm>
            <a:off x="4474210" y="2332355"/>
            <a:ext cx="1727200" cy="2415540"/>
          </a:xfrm>
          <a:prstGeom prst="rect">
            <a:avLst/>
          </a:prstGeom>
          <a:noFill/>
          <a:ln w="9525">
            <a:noFill/>
          </a:ln>
        </p:spPr>
      </p:pic>
      <p:sp>
        <p:nvSpPr>
          <p:cNvPr id="7" name="Right Arrow 6"/>
          <p:cNvSpPr/>
          <p:nvPr/>
        </p:nvSpPr>
        <p:spPr>
          <a:xfrm>
            <a:off x="1946275" y="3181985"/>
            <a:ext cx="2401570" cy="795020"/>
          </a:xfrm>
          <a:prstGeom prst="rightArrow">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call Proxy.func()</a:t>
            </a:r>
            <a:endParaRPr kumimoji="0" lang="en-US" altLang="zh-CN" sz="1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9" name="Cloud Callout 8"/>
          <p:cNvSpPr/>
          <p:nvPr/>
        </p:nvSpPr>
        <p:spPr>
          <a:xfrm>
            <a:off x="4845685" y="773430"/>
            <a:ext cx="3836670" cy="1271270"/>
          </a:xfrm>
          <a:prstGeom prst="cloudCallout">
            <a:avLst>
              <a:gd name="adj1" fmla="val -28301"/>
              <a:gd name="adj2" fmla="val 76223"/>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I don’t have func function.</a:t>
            </a:r>
            <a:endParaRPr kumimoji="0" lang="en-US" altLang="zh-CN" sz="1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3" name="Text Box 12"/>
          <p:cNvSpPr txBox="1"/>
          <p:nvPr/>
        </p:nvSpPr>
        <p:spPr>
          <a:xfrm>
            <a:off x="8972550" y="2110105"/>
            <a:ext cx="2860040" cy="398780"/>
          </a:xfrm>
          <a:prstGeom prst="rect">
            <a:avLst/>
          </a:prstGeom>
          <a:noFill/>
        </p:spPr>
        <p:txBody>
          <a:bodyPr wrap="none" rtlCol="0">
            <a:spAutoFit/>
          </a:bodyPr>
          <a:p>
            <a:r>
              <a:rPr lang="en-US" sz="2000" b="1">
                <a:solidFill>
                  <a:schemeClr val="tx1"/>
                </a:solidFill>
              </a:rPr>
              <a:t>call fallback() function</a:t>
            </a:r>
            <a:endParaRPr lang="en-US" sz="2000" b="1">
              <a:solidFill>
                <a:schemeClr val="tx1"/>
              </a:solidFill>
            </a:endParaRPr>
          </a:p>
        </p:txBody>
      </p:sp>
      <p:sp>
        <p:nvSpPr>
          <p:cNvPr id="14" name="Rectangles 13"/>
          <p:cNvSpPr/>
          <p:nvPr/>
        </p:nvSpPr>
        <p:spPr>
          <a:xfrm>
            <a:off x="6529070" y="3508375"/>
            <a:ext cx="4937125" cy="715645"/>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fallback() works as router.</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5" name="Right Arrow 14"/>
          <p:cNvSpPr/>
          <p:nvPr/>
        </p:nvSpPr>
        <p:spPr>
          <a:xfrm rot="5400000">
            <a:off x="8361680" y="4653280"/>
            <a:ext cx="1067435" cy="351790"/>
          </a:xfrm>
          <a:prstGeom prst="rightArrow">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6" name="Right Arrow 15"/>
          <p:cNvSpPr/>
          <p:nvPr/>
        </p:nvSpPr>
        <p:spPr>
          <a:xfrm rot="7140000">
            <a:off x="7232650" y="4652645"/>
            <a:ext cx="1067435" cy="351790"/>
          </a:xfrm>
          <a:prstGeom prst="rightArrow">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7" name="Right Arrow 16"/>
          <p:cNvSpPr/>
          <p:nvPr/>
        </p:nvSpPr>
        <p:spPr>
          <a:xfrm rot="3240000">
            <a:off x="9530080" y="4613910"/>
            <a:ext cx="1090930" cy="351790"/>
          </a:xfrm>
          <a:prstGeom prst="rightArrow">
            <a:avLst/>
          </a:prstGeom>
          <a:gradFill rotWithShape="0">
            <a:gsLst>
              <a:gs pos="0">
                <a:schemeClr val="accent1"/>
              </a:gs>
              <a:gs pos="100000">
                <a:schemeClr val="accent2"/>
              </a:gs>
            </a:gsLst>
            <a:lin ang="5400000" scaled="1"/>
          </a:gra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8" name="Rectangles 17"/>
          <p:cNvSpPr/>
          <p:nvPr/>
        </p:nvSpPr>
        <p:spPr>
          <a:xfrm>
            <a:off x="6421755" y="5387340"/>
            <a:ext cx="5106670" cy="87122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Implemented Contracts</a:t>
            </a:r>
            <a:endPar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pic>
        <p:nvPicPr>
          <p:cNvPr id="24" name="Content Placeholder 7" descr="diamond"/>
          <p:cNvPicPr>
            <a:picLocks noChangeAspect="1"/>
          </p:cNvPicPr>
          <p:nvPr/>
        </p:nvPicPr>
        <p:blipFill>
          <a:blip r:embed="rId2">
            <a:extLst>
              <a:ext uri="{96DAC541-7B7A-43D3-8B79-37D633B846F1}">
                <asvg:svgBlip xmlns:asvg="http://schemas.microsoft.com/office/drawing/2016/SVG/main" r:embed="rId3"/>
              </a:ext>
            </a:extLst>
          </a:blip>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Technical Background</a:t>
            </a:r>
            <a:endParaRPr lang="en-US" b="1"/>
          </a:p>
        </p:txBody>
      </p:sp>
      <p:sp>
        <p:nvSpPr>
          <p:cNvPr id="9" name="Cloud Callout 8"/>
          <p:cNvSpPr/>
          <p:nvPr/>
        </p:nvSpPr>
        <p:spPr>
          <a:xfrm>
            <a:off x="2159635" y="1155065"/>
            <a:ext cx="8812530" cy="1818005"/>
          </a:xfrm>
          <a:prstGeom prst="cloudCallout">
            <a:avLst>
              <a:gd name="adj1" fmla="val -28301"/>
              <a:gd name="adj2" fmla="val 76223"/>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smtClean="0">
                <a:ln>
                  <a:noFill/>
                </a:ln>
                <a:solidFill>
                  <a:schemeClr val="bg1"/>
                </a:solidFill>
                <a:effectLst/>
                <a:latin typeface="Arial" panose="020B0604020202020204" pitchFamily="34" charset="0"/>
                <a:ea typeface="SimSun" panose="02010600030101010101" pitchFamily="2" charset="-122"/>
              </a:rPr>
              <a:t>How to call another contract function</a:t>
            </a:r>
            <a:endParaRPr kumimoji="0" lang="en-US" altLang="zh-CN" sz="2800" b="1" i="0" u="none" strike="noStrike" cap="none" normalizeH="0" smtClean="0">
              <a:ln>
                <a:noFill/>
              </a:ln>
              <a:solidFill>
                <a:schemeClr val="bg1"/>
              </a:solidFill>
              <a:effectLst/>
              <a:latin typeface="Arial" panose="020B0604020202020204" pitchFamily="34" charset="0"/>
              <a:ea typeface="SimSun"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smtClean="0">
                <a:ln>
                  <a:noFill/>
                </a:ln>
                <a:solidFill>
                  <a:schemeClr val="bg1"/>
                </a:solidFill>
                <a:effectLst/>
                <a:latin typeface="Arial" panose="020B0604020202020204" pitchFamily="34" charset="0"/>
                <a:ea typeface="SimSun" panose="02010600030101010101" pitchFamily="2" charset="-122"/>
              </a:rPr>
              <a:t>as its internal function</a:t>
            </a:r>
            <a:endParaRPr kumimoji="0" lang="en-US" altLang="zh-CN" sz="2800" b="1" i="0" u="none" strike="noStrike" cap="none" normalizeH="0" smtClean="0">
              <a:ln>
                <a:noFill/>
              </a:ln>
              <a:solidFill>
                <a:schemeClr val="bg1"/>
              </a:solidFill>
              <a:effectLst/>
              <a:latin typeface="Arial" panose="020B0604020202020204" pitchFamily="34" charset="0"/>
              <a:ea typeface="SimSun" panose="02010600030101010101" pitchFamily="2" charset="-122"/>
            </a:endParaRPr>
          </a:p>
        </p:txBody>
      </p:sp>
      <p:sp>
        <p:nvSpPr>
          <p:cNvPr id="18" name="Rectangles 17"/>
          <p:cNvSpPr/>
          <p:nvPr/>
        </p:nvSpPr>
        <p:spPr>
          <a:xfrm>
            <a:off x="922020" y="3815715"/>
            <a:ext cx="5488305" cy="904240"/>
          </a:xfrm>
          <a:prstGeom prst="rect">
            <a:avLst/>
          </a:prstGeom>
          <a:solidFill>
            <a:schemeClr val="accent2"/>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Solution: </a:t>
            </a:r>
            <a:r>
              <a:rPr kumimoji="0" lang="en-US" altLang="zh-CN" sz="3200" b="1" i="0" u="sng" strike="noStrike" cap="none" normalizeH="0" baseline="0" smtClean="0">
                <a:ln>
                  <a:noFill/>
                </a:ln>
                <a:solidFill>
                  <a:schemeClr val="bg1"/>
                </a:solidFill>
                <a:effectLst/>
                <a:latin typeface="Arial" panose="020B0604020202020204" pitchFamily="34" charset="0"/>
                <a:ea typeface="SimSun" panose="02010600030101010101" pitchFamily="2" charset="-122"/>
              </a:rPr>
              <a:t>delegatecall</a:t>
            </a:r>
            <a:endParaRPr kumimoji="0" lang="en-US" altLang="zh-CN" sz="3200" b="1" i="0" u="sng"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sp>
        <p:nvSpPr>
          <p:cNvPr id="13" name="Rectangles 12"/>
          <p:cNvSpPr/>
          <p:nvPr/>
        </p:nvSpPr>
        <p:spPr>
          <a:xfrm>
            <a:off x="1310005" y="4796790"/>
            <a:ext cx="7436485" cy="654050"/>
          </a:xfrm>
          <a:prstGeom prst="rect">
            <a:avLst/>
          </a:prstGeom>
          <a:no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50000"/>
              </a:lnSpc>
              <a:spcBef>
                <a:spcPct val="0"/>
              </a:spcBef>
              <a:spcAft>
                <a:spcPct val="0"/>
              </a:spcAft>
              <a:buClrTx/>
              <a:buSzTx/>
              <a:buFontTx/>
              <a:buNone/>
            </a:pPr>
            <a:r>
              <a:rPr lang="en-US" sz="2800" b="1">
                <a:solidFill>
                  <a:schemeClr val="tx1"/>
                </a:solidFill>
                <a:sym typeface="+mn-ea"/>
              </a:rPr>
              <a:t>It doesn’t affect </a:t>
            </a:r>
            <a:r>
              <a:rPr lang="en-US" sz="2800" b="1" u="sng">
                <a:solidFill>
                  <a:schemeClr val="tx1"/>
                </a:solidFill>
                <a:sym typeface="+mn-ea"/>
              </a:rPr>
              <a:t>msg.sender</a:t>
            </a:r>
            <a:r>
              <a:rPr lang="en-US" sz="2800" b="1">
                <a:solidFill>
                  <a:schemeClr val="tx1"/>
                </a:solidFill>
                <a:sym typeface="+mn-ea"/>
              </a:rPr>
              <a:t>, </a:t>
            </a:r>
            <a:r>
              <a:rPr lang="en-US" sz="2800" b="1" u="sng">
                <a:solidFill>
                  <a:schemeClr val="tx1"/>
                </a:solidFill>
                <a:sym typeface="+mn-ea"/>
              </a:rPr>
              <a:t>msg.value</a:t>
            </a:r>
            <a:r>
              <a:rPr lang="en-US" sz="2800" b="1">
                <a:solidFill>
                  <a:schemeClr val="tx1"/>
                </a:solidFill>
                <a:sym typeface="+mn-ea"/>
              </a:rPr>
              <a:t>.</a:t>
            </a:r>
            <a:endParaRPr lang="en-US" sz="2800" b="1">
              <a:solidFill>
                <a:schemeClr val="tx1"/>
              </a:solidFill>
              <a:sym typeface="+mn-ea"/>
            </a:endParaRPr>
          </a:p>
        </p:txBody>
      </p:sp>
      <p:cxnSp>
        <p:nvCxnSpPr>
          <p:cNvPr id="11" name="Elbow Connector 10"/>
          <p:cNvCxnSpPr/>
          <p:nvPr/>
        </p:nvCxnSpPr>
        <p:spPr>
          <a:xfrm rot="5400000" flipV="1">
            <a:off x="957580" y="4826000"/>
            <a:ext cx="442595" cy="229870"/>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pic>
        <p:nvPicPr>
          <p:cNvPr id="24" name="Content Placeholder 7" descr="diamond"/>
          <p:cNvPicPr>
            <a:picLocks noChangeAspect="1"/>
          </p:cNvPicPr>
          <p:nvPr/>
        </p:nvPicPr>
        <p:blipFill>
          <a:blip r:embed="rId1">
            <a:extLst>
              <a:ext uri="{96DAC541-7B7A-43D3-8B79-37D633B846F1}">
                <asvg:svgBlip xmlns:asvg="http://schemas.microsoft.com/office/drawing/2016/SVG/main" r:embed="rId2"/>
              </a:ext>
            </a:extLst>
          </a:blip>
          <a:srcRect l="9264" t="26654" r="9206" b="20354"/>
          <a:stretch>
            <a:fillRect/>
          </a:stretch>
        </p:blipFill>
        <p:spPr>
          <a:xfrm>
            <a:off x="10277475" y="5410835"/>
            <a:ext cx="1807845" cy="125666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Technical Background</a:t>
            </a:r>
            <a:endParaRPr lang="en-US" b="1"/>
          </a:p>
        </p:txBody>
      </p:sp>
      <p:sp>
        <p:nvSpPr>
          <p:cNvPr id="4" name="Folded Corner 3"/>
          <p:cNvSpPr/>
          <p:nvPr/>
        </p:nvSpPr>
        <p:spPr>
          <a:xfrm>
            <a:off x="728345" y="1186815"/>
            <a:ext cx="10504805" cy="5375910"/>
          </a:xfrm>
          <a:prstGeom prst="foldedCorner">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fallback() external payable {</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address facet = selectorTofacet[msg.sig];</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require(facet != address(0));</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assembly {</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calldatacopy(0, 0, calldatasize())</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let result := delegatecall(gas(), facet, 0, calldatasize(), 0, 0)</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returndatacopy(0, 0, returndatasize())</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switch result</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case 0 {revert(0, returndatasize())}</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default {return (0, returndatasize())}</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  }</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a:t>
            </a:r>
            <a:endParaRPr kumimoji="0" lang="zh-CN" altLang="en-US" sz="2800" b="1"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pic>
        <p:nvPicPr>
          <p:cNvPr id="24" name="Content Placeholder 7" descr="diamond"/>
          <p:cNvPicPr>
            <a:picLocks noChangeAspect="1"/>
          </p:cNvPicPr>
          <p:nvPr/>
        </p:nvPicPr>
        <p:blipFill>
          <a:blip r:embed="rId1">
            <a:extLst>
              <a:ext uri="{96DAC541-7B7A-43D3-8B79-37D633B846F1}">
                <asvg:svgBlip xmlns:asvg="http://schemas.microsoft.com/office/drawing/2016/SVG/main" r:embed="rId2"/>
              </a:ext>
            </a:extLst>
          </a:blip>
          <a:srcRect l="9264" t="26654" r="9206" b="20354"/>
          <a:stretch>
            <a:fillRect/>
          </a:stretch>
        </p:blipFill>
        <p:spPr>
          <a:xfrm>
            <a:off x="10277475" y="5410835"/>
            <a:ext cx="1807845" cy="1256665"/>
          </a:xfrm>
          <a:prstGeom prst="rect">
            <a:avLst/>
          </a:prstGeom>
          <a:noFill/>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5184</Words>
  <Application>WPS Presentation</Application>
  <PresentationFormat>Widescreen</PresentationFormat>
  <Paragraphs>276</Paragraphs>
  <Slides>28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7" baseType="lpstr">
      <vt:lpstr>Arial</vt:lpstr>
      <vt:lpstr>SimSun</vt:lpstr>
      <vt:lpstr>Wingdings</vt:lpstr>
      <vt:lpstr>Microsoft YaHei</vt:lpstr>
      <vt:lpstr>Arial Unicode MS</vt:lpstr>
      <vt:lpstr>Calibri</vt:lpstr>
      <vt:lpstr>Segoe Script</vt:lpstr>
      <vt:lpstr>Gear Drives</vt:lpstr>
      <vt:lpstr>Paint.Picture</vt:lpstr>
      <vt:lpstr>Upgradability Patterns for Ethereum Smart Contracts</vt:lpstr>
      <vt:lpstr>Upgradability Patterns</vt:lpstr>
      <vt:lpstr>Upgradability Patterns</vt:lpstr>
      <vt:lpstr>WHAT IS A SMART CONTRACT UPGRADE?</vt:lpstr>
      <vt:lpstr>WHAT IS A SMART CONTRACT UPGRADE?</vt:lpstr>
      <vt:lpstr>HOW IS IT HELPFUL?</vt:lpstr>
      <vt:lpstr>Technical Background</vt:lpstr>
      <vt:lpstr>Technical Background</vt:lpstr>
      <vt:lpstr>Technical Background</vt:lpstr>
      <vt:lpstr>Facets, State Variables and Diamond Storage</vt:lpstr>
      <vt:lpstr>Facets, State Variables and Diamond Storage</vt:lpstr>
      <vt:lpstr>AppStorage</vt:lpstr>
      <vt:lpstr>AppStorage</vt:lpstr>
      <vt:lpstr>Features</vt:lpstr>
      <vt:lpstr>Confused?</vt:lpstr>
      <vt:lpstr>Let’s take it easy.</vt:lpstr>
      <vt:lpstr>Sample Diamond Contract Diagram 1</vt:lpstr>
      <vt:lpstr>Sample Diamond Contract Diagram 2</vt:lpstr>
      <vt:lpstr>Different Kinds of Diamonds</vt:lpstr>
      <vt:lpstr>Cons of Single Cut Diamond</vt:lpstr>
      <vt:lpstr>Security Considerations</vt:lpstr>
      <vt:lpstr>Security Considerations</vt:lpstr>
      <vt:lpstr>Security Considerations</vt:lpstr>
      <vt:lpstr>Security Considerations</vt:lpstr>
      <vt:lpstr>Learning &amp; References</vt:lpstr>
      <vt:lpstr>Learning &amp; References</vt:lpstr>
      <vt:lpstr>Learning &amp; References</vt:lpstr>
      <vt:lpstr>Thanks for your time.  Predrag Manigoda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Upgradability Patterns for Ethereum Smart Contracts</dc:title>
  <dc:creator/>
  <cp:lastModifiedBy>Oliver Chang</cp:lastModifiedBy>
  <cp:revision>47</cp:revision>
  <dcterms:created xsi:type="dcterms:W3CDTF">2022-09-14T19:20:00Z</dcterms:created>
  <dcterms:modified xsi:type="dcterms:W3CDTF">2022-09-19T13:19:10Z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1BBD0679C95E4FC1AD8E20790227F0D8</vt:lpwstr>
  </property>
  <property fmtid="{D5CDD505-2E9C-101B-9397-08002B2CF9AE}" pid="3" name="KSOProductBuildVer">
    <vt:lpwstr>1033-11.2.0.11306</vt:lpwstr>
  </property>
</Properties>
</file>