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343" r:id="rId3"/>
    <p:sldId id="344" r:id="rId4"/>
    <p:sldId id="345" r:id="rId5"/>
    <p:sldId id="34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CCE"/>
    <a:srgbClr val="017939"/>
    <a:srgbClr val="4903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82896" autoAdjust="0"/>
  </p:normalViewPr>
  <p:slideViewPr>
    <p:cSldViewPr snapToGrid="0">
      <p:cViewPr varScale="1">
        <p:scale>
          <a:sx n="94" d="100"/>
          <a:sy n="94" d="100"/>
        </p:scale>
        <p:origin x="20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15093-4C2B-4032-A18E-A50EBD449F91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116B0-C106-4203-8497-23821B6000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配色：绿色、深蓝、深红、黄色</a:t>
            </a:r>
            <a:endParaRPr lang="en-US" altLang="zh-CN" dirty="0"/>
          </a:p>
          <a:p>
            <a:r>
              <a:rPr lang="zh-CN" altLang="en-US" dirty="0"/>
              <a:t>华文中宋、楷体、黑体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116B0-C106-4203-8497-23821B60005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792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输入、输出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116B0-C106-4203-8497-23821B60005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151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独热编码</a:t>
            </a:r>
            <a:endParaRPr lang="en-US" altLang="zh-CN" dirty="0"/>
          </a:p>
          <a:p>
            <a:r>
              <a:rPr lang="en-US" altLang="zh-CN" b="0" i="0" dirty="0">
                <a:solidFill>
                  <a:srgbClr val="71777D"/>
                </a:solidFill>
                <a:effectLst/>
                <a:latin typeface="Arial" panose="020B0604020202020204" pitchFamily="34" charset="0"/>
              </a:rPr>
              <a:t> Covid-like illness (</a:t>
            </a:r>
            <a:r>
              <a:rPr lang="en-US" altLang="zh-CN" b="0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CLI</a:t>
            </a:r>
            <a:r>
              <a:rPr lang="en-US" altLang="zh-CN" b="0" i="0" dirty="0">
                <a:solidFill>
                  <a:srgbClr val="71777D"/>
                </a:solidFill>
                <a:effectLst/>
                <a:latin typeface="Arial" panose="020B0604020202020204" pitchFamily="34" charset="0"/>
              </a:rPr>
              <a:t>) and influenza-like illness (</a:t>
            </a:r>
            <a:r>
              <a:rPr lang="en-US" altLang="zh-CN" b="0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ILI</a:t>
            </a:r>
            <a:r>
              <a:rPr lang="en-US" altLang="zh-CN" b="0" i="0" dirty="0">
                <a:solidFill>
                  <a:srgbClr val="71777D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r>
              <a:rPr lang="en-US" altLang="zh-CN" b="0" i="0" dirty="0" err="1">
                <a:solidFill>
                  <a:srgbClr val="71777D"/>
                </a:solidFill>
                <a:effectLst/>
                <a:latin typeface="Arial" panose="020B0604020202020204" pitchFamily="34" charset="0"/>
              </a:rPr>
              <a:t>Hh_cmnty</a:t>
            </a:r>
            <a:r>
              <a:rPr lang="zh-CN" altLang="en-US" b="0" i="0" dirty="0">
                <a:solidFill>
                  <a:srgbClr val="71777D"/>
                </a:solidFill>
                <a:effectLst/>
                <a:latin typeface="Arial" panose="020B0604020202020204" pitchFamily="34" charset="0"/>
              </a:rPr>
              <a:t>：</a:t>
            </a:r>
            <a:r>
              <a:rPr lang="en-US" altLang="zh-CN" b="0" i="0" dirty="0" err="1">
                <a:solidFill>
                  <a:srgbClr val="71777D"/>
                </a:solidFill>
                <a:effectLst/>
                <a:latin typeface="Arial" panose="020B0604020202020204" pitchFamily="34" charset="0"/>
              </a:rPr>
              <a:t>househould</a:t>
            </a:r>
            <a:r>
              <a:rPr lang="en-US" altLang="zh-CN" b="0" i="0" dirty="0">
                <a:solidFill>
                  <a:srgbClr val="71777D"/>
                </a:solidFill>
                <a:effectLst/>
                <a:latin typeface="Arial" panose="020B0604020202020204" pitchFamily="34" charset="0"/>
              </a:rPr>
              <a:t> &amp; local community.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116B0-C106-4203-8497-23821B60005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306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独热编码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116B0-C106-4203-8497-23821B60005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612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A382B24-B04E-4621-AA72-C43E1E93F904}"/>
              </a:ext>
            </a:extLst>
          </p:cNvPr>
          <p:cNvSpPr/>
          <p:nvPr userDrawn="1"/>
        </p:nvSpPr>
        <p:spPr>
          <a:xfrm>
            <a:off x="-1" y="0"/>
            <a:ext cx="9144001" cy="1122363"/>
          </a:xfrm>
          <a:prstGeom prst="rect">
            <a:avLst/>
          </a:prstGeom>
          <a:gradFill flip="none" rotWithShape="1">
            <a:gsLst>
              <a:gs pos="50000">
                <a:srgbClr val="017939"/>
              </a:gs>
              <a:gs pos="1000">
                <a:schemeClr val="bg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DBD22E0-FEF8-4F6F-B41A-C4E5ADF736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03350" y="1196975"/>
            <a:ext cx="7743825" cy="71438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1800"/>
          </a:p>
        </p:txBody>
      </p:sp>
      <p:pic>
        <p:nvPicPr>
          <p:cNvPr id="9" name="Picture 14" descr="新校标">
            <a:extLst>
              <a:ext uri="{FF2B5EF4-FFF2-40B4-BE49-F238E27FC236}">
                <a16:creationId xmlns:a16="http://schemas.microsoft.com/office/drawing/2014/main" id="{CAC03EB0-681A-4AF9-ABF4-4551CA2CF9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825500"/>
            <a:ext cx="75565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15">
            <a:extLst>
              <a:ext uri="{FF2B5EF4-FFF2-40B4-BE49-F238E27FC236}">
                <a16:creationId xmlns:a16="http://schemas.microsoft.com/office/drawing/2014/main" id="{9CC81878-B533-4677-BEAA-CB4EDF990E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01638" y="698500"/>
            <a:ext cx="1008062" cy="1008063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21600 w 21600"/>
              <a:gd name="T5" fmla="*/ 10800 h 21600"/>
              <a:gd name="T6" fmla="*/ 10800 w 21600"/>
              <a:gd name="T7" fmla="*/ 21600 h 21600"/>
              <a:gd name="T8" fmla="*/ 0 w 21600"/>
              <a:gd name="T9" fmla="*/ 10800 h 21600"/>
              <a:gd name="T10" fmla="*/ 1531 w 21600"/>
              <a:gd name="T11" fmla="*/ 10800 h 21600"/>
              <a:gd name="T12" fmla="*/ 10800 w 21600"/>
              <a:gd name="T13" fmla="*/ 20069 h 21600"/>
              <a:gd name="T14" fmla="*/ 20069 w 21600"/>
              <a:gd name="T15" fmla="*/ 10800 h 21600"/>
              <a:gd name="T16" fmla="*/ 10800 w 21600"/>
              <a:gd name="T17" fmla="*/ 1531 h 21600"/>
              <a:gd name="T18" fmla="*/ 1531 w 21600"/>
              <a:gd name="T19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531" y="10800"/>
                </a:moveTo>
                <a:cubicBezTo>
                  <a:pt x="1531" y="15919"/>
                  <a:pt x="5681" y="20069"/>
                  <a:pt x="10800" y="20069"/>
                </a:cubicBezTo>
                <a:cubicBezTo>
                  <a:pt x="15919" y="20069"/>
                  <a:pt x="20069" y="15919"/>
                  <a:pt x="20069" y="10800"/>
                </a:cubicBezTo>
                <a:cubicBezTo>
                  <a:pt x="20069" y="5681"/>
                  <a:pt x="15919" y="1531"/>
                  <a:pt x="10800" y="1531"/>
                </a:cubicBezTo>
                <a:cubicBezTo>
                  <a:pt x="5681" y="1531"/>
                  <a:pt x="1531" y="5681"/>
                  <a:pt x="1531" y="10800"/>
                </a:cubicBezTo>
                <a:close/>
              </a:path>
            </a:pathLst>
          </a:cu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Rectangle 16">
            <a:extLst>
              <a:ext uri="{FF2B5EF4-FFF2-40B4-BE49-F238E27FC236}">
                <a16:creationId xmlns:a16="http://schemas.microsoft.com/office/drawing/2014/main" id="{992079B8-8DBC-48A8-8380-BD40C559F6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200150"/>
            <a:ext cx="468313" cy="71438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 sz="1800"/>
          </a:p>
        </p:txBody>
      </p:sp>
      <p:pic>
        <p:nvPicPr>
          <p:cNvPr id="12" name="Picture 20" descr="纪委1号楼">
            <a:extLst>
              <a:ext uri="{FF2B5EF4-FFF2-40B4-BE49-F238E27FC236}">
                <a16:creationId xmlns:a16="http://schemas.microsoft.com/office/drawing/2014/main" id="{EFF5F6FC-E530-40FA-9F5C-DD7D1A73A2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307" y="23812"/>
            <a:ext cx="3629693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25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7B0E-194F-469E-99C2-3F199B9D483A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4716-A7E6-4990-B682-8557ABFFA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11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7B0E-194F-469E-99C2-3F199B9D483A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4716-A7E6-4990-B682-8557ABFFA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08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EF069A5-1A63-4C9D-B3CF-437D52F0FD8F}"/>
              </a:ext>
            </a:extLst>
          </p:cNvPr>
          <p:cNvSpPr/>
          <p:nvPr userDrawn="1"/>
        </p:nvSpPr>
        <p:spPr>
          <a:xfrm>
            <a:off x="-1" y="0"/>
            <a:ext cx="9144001" cy="883577"/>
          </a:xfrm>
          <a:prstGeom prst="rect">
            <a:avLst/>
          </a:prstGeom>
          <a:gradFill flip="none" rotWithShape="1">
            <a:gsLst>
              <a:gs pos="40000">
                <a:srgbClr val="017939"/>
              </a:gs>
              <a:gs pos="1000">
                <a:schemeClr val="bg1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Picture 14" descr="新校标">
            <a:extLst>
              <a:ext uri="{FF2B5EF4-FFF2-40B4-BE49-F238E27FC236}">
                <a16:creationId xmlns:a16="http://schemas.microsoft.com/office/drawing/2014/main" id="{3E2E1523-17FD-4DF9-8960-F06C1B587B3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424" y="1"/>
            <a:ext cx="883576" cy="883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2570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7B0E-194F-469E-99C2-3F199B9D483A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4716-A7E6-4990-B682-8557ABFFA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16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7B0E-194F-469E-99C2-3F199B9D483A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4716-A7E6-4990-B682-8557ABFFA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29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7B0E-194F-469E-99C2-3F199B9D483A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4716-A7E6-4990-B682-8557ABFFA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48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7B0E-194F-469E-99C2-3F199B9D483A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4716-A7E6-4990-B682-8557ABFFA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62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7B0E-194F-469E-99C2-3F199B9D483A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4716-A7E6-4990-B682-8557ABFFA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4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7B0E-194F-469E-99C2-3F199B9D483A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4716-A7E6-4990-B682-8557ABFFA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25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7B0E-194F-469E-99C2-3F199B9D483A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54716-A7E6-4990-B682-8557ABFFA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443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C7B0E-194F-469E-99C2-3F199B9D483A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54716-A7E6-4990-B682-8557ABFFA0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2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C8F56DD-CD0E-4B64-AEFB-276990221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" y="1828799"/>
            <a:ext cx="8213725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6200"/>
              </a:lnSpc>
            </a:pPr>
            <a:r>
              <a:rPr lang="zh-CN" altLang="en-US" sz="44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案例</a:t>
            </a:r>
            <a:r>
              <a:rPr lang="en-US" altLang="zh-CN" sz="44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44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：新冠病例预测</a:t>
            </a:r>
            <a:endParaRPr lang="en-US" altLang="zh-CN" sz="4400" b="1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2AF46BF-4BE3-4ABE-AA9B-99ED4668D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37" y="3559176"/>
            <a:ext cx="8213725" cy="248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DED6DA1-3CC8-45BA-9331-9881324AF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7" y="3711576"/>
            <a:ext cx="8213725" cy="2486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提交截止时间：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18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日中午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16:00</a:t>
            </a:r>
          </a:p>
        </p:txBody>
      </p:sp>
    </p:spTree>
    <p:extLst>
      <p:ext uri="{BB962C8B-B14F-4D97-AF65-F5344CB8AC3E}">
        <p14:creationId xmlns:p14="http://schemas.microsoft.com/office/powerpoint/2010/main" val="84065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CBEEB0-2C97-4F44-9759-B6CF3A32DC42}"/>
              </a:ext>
            </a:extLst>
          </p:cNvPr>
          <p:cNvSpPr txBox="1"/>
          <p:nvPr/>
        </p:nvSpPr>
        <p:spPr>
          <a:xfrm>
            <a:off x="0" y="123558"/>
            <a:ext cx="55549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案例目的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91E386-5108-4459-8A08-E23EF9A72927}"/>
              </a:ext>
            </a:extLst>
          </p:cNvPr>
          <p:cNvSpPr txBox="1"/>
          <p:nvPr/>
        </p:nvSpPr>
        <p:spPr>
          <a:xfrm>
            <a:off x="538480" y="1442720"/>
            <a:ext cx="7843520" cy="277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包括自学内容，提高自学能力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利用深度神经网络（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DNN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），求解一个回归问题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实践超参数的设置、特征（属性）选择、正则化等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熟悉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PyTorch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等应用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877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49425A7-A7E2-4C7F-A5A3-1A832AA1B5A4}"/>
              </a:ext>
            </a:extLst>
          </p:cNvPr>
          <p:cNvSpPr txBox="1"/>
          <p:nvPr/>
        </p:nvSpPr>
        <p:spPr>
          <a:xfrm>
            <a:off x="0" y="123558"/>
            <a:ext cx="55549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案例内容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5A526B-2795-49F2-A41D-F1CB0AA71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954" y="4003875"/>
            <a:ext cx="1018045" cy="115858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DC5DC8F-637E-4881-9D46-1BD5BC30B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955" y="4003873"/>
            <a:ext cx="1018045" cy="11585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698A2DE-D6FB-48E4-8FC9-B55F79131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874" y="4003873"/>
            <a:ext cx="1018045" cy="11585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62012A-9599-4851-A9C1-2EED00159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201" y="3763942"/>
            <a:ext cx="820126" cy="15612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F18017F-CC63-4B4B-A025-59F344713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565" y="3763942"/>
            <a:ext cx="820126" cy="15612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9834572-792C-4661-9EEA-35426CDBF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359" y="3738542"/>
            <a:ext cx="820126" cy="15612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C17E15C-F03C-41FD-85DF-D78AA56828BE}"/>
              </a:ext>
            </a:extLst>
          </p:cNvPr>
          <p:cNvSpPr txBox="1"/>
          <p:nvPr/>
        </p:nvSpPr>
        <p:spPr>
          <a:xfrm>
            <a:off x="944880" y="569976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第一天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D18AEF-39AA-4257-9B2C-6E1B3936F4C9}"/>
              </a:ext>
            </a:extLst>
          </p:cNvPr>
          <p:cNvSpPr txBox="1"/>
          <p:nvPr/>
        </p:nvSpPr>
        <p:spPr>
          <a:xfrm>
            <a:off x="4062977" y="569976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第二天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DC10C59-2978-4FA6-B1D1-726C63C8BD99}"/>
              </a:ext>
            </a:extLst>
          </p:cNvPr>
          <p:cNvSpPr txBox="1"/>
          <p:nvPr/>
        </p:nvSpPr>
        <p:spPr>
          <a:xfrm>
            <a:off x="6666341" y="569976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第三天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AB85FCE-56BF-4F81-9485-022C6A52BA50}"/>
              </a:ext>
            </a:extLst>
          </p:cNvPr>
          <p:cNvSpPr txBox="1"/>
          <p:nvPr/>
        </p:nvSpPr>
        <p:spPr>
          <a:xfrm>
            <a:off x="583813" y="31913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20CC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调查数据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656A1D4-03F5-4D94-86CD-923860FFF01F}"/>
              </a:ext>
            </a:extLst>
          </p:cNvPr>
          <p:cNvSpPr txBox="1"/>
          <p:nvPr/>
        </p:nvSpPr>
        <p:spPr>
          <a:xfrm>
            <a:off x="1797850" y="31913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20CC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阳性病例数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1030ECC-68F9-4D38-BD50-902E01F21996}"/>
              </a:ext>
            </a:extLst>
          </p:cNvPr>
          <p:cNvSpPr txBox="1"/>
          <p:nvPr/>
        </p:nvSpPr>
        <p:spPr>
          <a:xfrm>
            <a:off x="3455699" y="31913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20CC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调查数据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11D652-0AB5-4E9B-969D-CDDA9EB4FDB1}"/>
              </a:ext>
            </a:extLst>
          </p:cNvPr>
          <p:cNvSpPr txBox="1"/>
          <p:nvPr/>
        </p:nvSpPr>
        <p:spPr>
          <a:xfrm>
            <a:off x="4569460" y="31913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20CC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阳性病例数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D214AEE-CD25-4B51-A630-3D71597FDEA9}"/>
              </a:ext>
            </a:extLst>
          </p:cNvPr>
          <p:cNvSpPr txBox="1"/>
          <p:nvPr/>
        </p:nvSpPr>
        <p:spPr>
          <a:xfrm>
            <a:off x="6112343" y="31913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20CC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调查数据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05A5427-78BD-47FA-A3E0-A2E71B7A3DE8}"/>
              </a:ext>
            </a:extLst>
          </p:cNvPr>
          <p:cNvSpPr txBox="1"/>
          <p:nvPr/>
        </p:nvSpPr>
        <p:spPr>
          <a:xfrm>
            <a:off x="7121688" y="319138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阳性病例数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CE6DB887-1DBD-4469-8B0B-D0D456391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1359" y="3891343"/>
            <a:ext cx="867217" cy="1158584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6AC740B-9A4B-4AA2-8CD9-2A71A2334E32}"/>
              </a:ext>
            </a:extLst>
          </p:cNvPr>
          <p:cNvSpPr txBox="1"/>
          <p:nvPr/>
        </p:nvSpPr>
        <p:spPr>
          <a:xfrm>
            <a:off x="583813" y="1015314"/>
            <a:ext cx="7843520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调查数据：症状（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）、行为（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）、精神（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阳性病例数（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比例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302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3F43345-0131-468A-AB25-DC04B4649D31}"/>
              </a:ext>
            </a:extLst>
          </p:cNvPr>
          <p:cNvSpPr txBox="1"/>
          <p:nvPr/>
        </p:nvSpPr>
        <p:spPr>
          <a:xfrm>
            <a:off x="0" y="123558"/>
            <a:ext cx="55549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训练数据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D57AC3-75E8-4418-B25F-2CF1B2E9BA98}"/>
              </a:ext>
            </a:extLst>
          </p:cNvPr>
          <p:cNvSpPr txBox="1"/>
          <p:nvPr/>
        </p:nvSpPr>
        <p:spPr>
          <a:xfrm>
            <a:off x="538480" y="1442720"/>
            <a:ext cx="7843520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covid.train.csv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2024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），共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2025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个数据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每个数据（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1×112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）包括：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40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维的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one-hot vector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第一天的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17+1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维属性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第二天的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17+1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维属性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第三天的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17+1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维属性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463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3F43345-0131-468A-AB25-DC04B4649D31}"/>
              </a:ext>
            </a:extLst>
          </p:cNvPr>
          <p:cNvSpPr txBox="1"/>
          <p:nvPr/>
        </p:nvSpPr>
        <p:spPr>
          <a:xfrm>
            <a:off x="0" y="123558"/>
            <a:ext cx="55549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评估指标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D57AC3-75E8-4418-B25F-2CF1B2E9BA98}"/>
              </a:ext>
            </a:extLst>
          </p:cNvPr>
          <p:cNvSpPr txBox="1"/>
          <p:nvPr/>
        </p:nvSpPr>
        <p:spPr>
          <a:xfrm>
            <a:off x="508000" y="1036320"/>
            <a:ext cx="7843520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RMSE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：均方根误差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B0A06C4-B342-494A-AAE1-7640BDB70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957" y="1990090"/>
            <a:ext cx="6715125" cy="22479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403F540-C9AB-4B4A-A8AF-DB2B76FD29D8}"/>
              </a:ext>
            </a:extLst>
          </p:cNvPr>
          <p:cNvSpPr txBox="1"/>
          <p:nvPr/>
        </p:nvSpPr>
        <p:spPr>
          <a:xfrm>
            <a:off x="3647440" y="35458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模型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DE0DDF7-B9B3-48AC-B27D-1F6A3A8E7FF6}"/>
              </a:ext>
            </a:extLst>
          </p:cNvPr>
          <p:cNvSpPr txBox="1"/>
          <p:nvPr/>
        </p:nvSpPr>
        <p:spPr>
          <a:xfrm>
            <a:off x="4508837" y="423799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输入数据（测试）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DB5D3CA-1B81-4BBF-BAD9-F0759A398E1A}"/>
              </a:ext>
            </a:extLst>
          </p:cNvPr>
          <p:cNvSpPr txBox="1"/>
          <p:nvPr/>
        </p:nvSpPr>
        <p:spPr>
          <a:xfrm>
            <a:off x="6878320" y="34018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正确标签</a:t>
            </a:r>
          </a:p>
        </p:txBody>
      </p:sp>
    </p:spTree>
    <p:extLst>
      <p:ext uri="{BB962C8B-B14F-4D97-AF65-F5344CB8AC3E}">
        <p14:creationId xmlns:p14="http://schemas.microsoft.com/office/powerpoint/2010/main" val="1847426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3729</TotalTime>
  <Words>218</Words>
  <Application>Microsoft Office PowerPoint</Application>
  <PresentationFormat>全屏显示(4:3)</PresentationFormat>
  <Paragraphs>43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等线</vt:lpstr>
      <vt:lpstr>等线 Light</vt:lpstr>
      <vt:lpstr>黑体</vt:lpstr>
      <vt:lpstr>华文中宋</vt:lpstr>
      <vt:lpstr>楷体</vt:lpstr>
      <vt:lpstr>宋体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Wence Zhang</dc:creator>
  <cp:lastModifiedBy>Francis</cp:lastModifiedBy>
  <cp:revision>950</cp:revision>
  <dcterms:created xsi:type="dcterms:W3CDTF">2021-11-15T11:49:31Z</dcterms:created>
  <dcterms:modified xsi:type="dcterms:W3CDTF">2025-09-17T03:00:03Z</dcterms:modified>
</cp:coreProperties>
</file>