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86" r:id="rId7"/>
    <p:sldId id="288" r:id="rId8"/>
    <p:sldId id="289" r:id="rId9"/>
    <p:sldId id="297" r:id="rId10"/>
    <p:sldId id="2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DC4949-BBAD-4449-8FB0-A7F1880D4775}" v="219" dt="2024-06-22T15:35:23.704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646" autoAdjust="0"/>
  </p:normalViewPr>
  <p:slideViewPr>
    <p:cSldViewPr snapToGrid="0">
      <p:cViewPr>
        <p:scale>
          <a:sx n="100" d="100"/>
          <a:sy n="100" d="100"/>
        </p:scale>
        <p:origin x="-1238" y="-115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76" r:id="rId11"/>
    <p:sldLayoutId id="2147483661" r:id="rId12"/>
    <p:sldLayoutId id="2147483666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umguides.org/" TargetMode="External"/><Relationship Id="rId2" Type="http://schemas.openxmlformats.org/officeDocument/2006/relationships/hyperlink" Target="https://agilemanifesto.org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:reginald.cooper@snhu.edu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pPr algn="ctr"/>
            <a:r>
              <a:rPr lang="en-US" sz="4800" b="0" dirty="0">
                <a:latin typeface="Times New Roman"/>
                <a:ea typeface="+mj-lt"/>
                <a:cs typeface="+mj-lt"/>
              </a:rPr>
              <a:t>Transitioning to Scrum-Agile at </a:t>
            </a:r>
            <a:r>
              <a:rPr lang="en-US" sz="4800" b="0" err="1">
                <a:latin typeface="Times New Roman"/>
                <a:ea typeface="+mj-lt"/>
                <a:cs typeface="+mj-lt"/>
              </a:rPr>
              <a:t>ChadaTech</a:t>
            </a:r>
            <a:endParaRPr lang="en-US" sz="4800" b="0" dirty="0">
              <a:latin typeface="Times New Roman"/>
              <a:cs typeface="Times New Roman"/>
            </a:endParaRPr>
          </a:p>
          <a:p>
            <a:pPr algn="ctr"/>
            <a:r>
              <a:rPr lang="en-US" sz="4800" b="0" dirty="0">
                <a:latin typeface="Times New Roman"/>
                <a:cs typeface="Times New Roman"/>
              </a:rPr>
              <a:t>Reginald Cooper</a:t>
            </a:r>
          </a:p>
          <a:p>
            <a:pPr algn="ctr"/>
            <a:r>
              <a:rPr lang="en-US" sz="4800" b="0" dirty="0">
                <a:latin typeface="Times New Roman"/>
                <a:cs typeface="Times New Roman"/>
              </a:rPr>
              <a:t>6/20/2024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Agile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Product Owner</a:t>
            </a:r>
            <a:r>
              <a:rPr lang="en-US" dirty="0">
                <a:ea typeface="+mn-lt"/>
                <a:cs typeface="+mn-lt"/>
              </a:rPr>
              <a:t>: Defines features, prioritizes backlog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Scrum Master</a:t>
            </a:r>
            <a:r>
              <a:rPr lang="en-US" dirty="0">
                <a:ea typeface="+mn-lt"/>
                <a:cs typeface="+mn-lt"/>
              </a:rPr>
              <a:t>: Facilitates Scrum process, removes impediments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Development Team</a:t>
            </a:r>
            <a:r>
              <a:rPr lang="en-US" dirty="0">
                <a:ea typeface="+mn-lt"/>
                <a:cs typeface="+mn-lt"/>
              </a:rPr>
              <a:t>: Develops product, self-organizes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30037"/>
            <a:ext cx="5056910" cy="4059382"/>
          </a:xfrm>
          <a:ln>
            <a:noFill/>
          </a:ln>
        </p:spPr>
        <p:txBody>
          <a:bodyPr/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+mj-lt"/>
                <a:cs typeface="+mj-lt"/>
              </a:rPr>
              <a:t>   Agile Phases</a:t>
            </a:r>
            <a:b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+mj-lt"/>
                <a:cs typeface="+mj-lt"/>
              </a:rPr>
            </a:br>
            <a:endParaRPr lang="en-US" sz="4000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+mj-lt"/>
                <a:cs typeface="+mj-lt"/>
              </a:rPr>
              <a:t>Planning</a:t>
            </a:r>
            <a:r>
              <a:rPr lang="en-US" sz="3600" b="0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+mj-lt"/>
                <a:cs typeface="+mj-lt"/>
              </a:rPr>
              <a:t>: Define sprint goals and tasks</a:t>
            </a:r>
            <a:endParaRPr lang="en-US" sz="360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+mj-lt"/>
                <a:cs typeface="+mj-lt"/>
              </a:rPr>
              <a:t>Development</a:t>
            </a:r>
            <a:r>
              <a:rPr lang="en-US" sz="3600" b="0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+mj-lt"/>
                <a:cs typeface="+mj-lt"/>
              </a:rPr>
              <a:t>: Build and test features</a:t>
            </a:r>
            <a:endParaRPr lang="en-US" sz="360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+mj-lt"/>
                <a:cs typeface="+mj-lt"/>
              </a:rPr>
              <a:t>Testing</a:t>
            </a:r>
            <a:r>
              <a:rPr lang="en-US" sz="3600" b="0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+mj-lt"/>
                <a:cs typeface="+mj-lt"/>
              </a:rPr>
              <a:t>: Validate functionality</a:t>
            </a:r>
            <a:endParaRPr lang="en-US" sz="360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+mj-lt"/>
                <a:cs typeface="+mj-lt"/>
              </a:rPr>
              <a:t>Review</a:t>
            </a:r>
            <a:r>
              <a:rPr lang="en-US" sz="3600" b="0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+mj-lt"/>
                <a:cs typeface="+mj-lt"/>
              </a:rPr>
              <a:t>: Demonstrate and gather feedback</a:t>
            </a:r>
            <a:endParaRPr lang="en-US" sz="360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+mj-lt"/>
                <a:cs typeface="+mj-lt"/>
              </a:rPr>
              <a:t>Retrospective</a:t>
            </a:r>
            <a:r>
              <a:rPr lang="en-US" sz="3600" b="0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+mj-lt"/>
                <a:cs typeface="+mj-lt"/>
              </a:rPr>
              <a:t>: Reflect and improve</a:t>
            </a:r>
            <a:endParaRPr lang="en-US" sz="360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endParaRPr lang="en-US" sz="3600" dirty="0">
              <a:latin typeface="Times New Roman"/>
              <a:cs typeface="Times New Roman"/>
            </a:endParaRPr>
          </a:p>
        </p:txBody>
      </p:sp>
      <p:pic>
        <p:nvPicPr>
          <p:cNvPr id="5" name="Picture Placeholder 4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BC8B4556-03C1-D895-331C-5467C5A7F72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4911" r="14911"/>
          <a:stretch/>
        </p:blipFill>
        <p:spPr>
          <a:xfrm>
            <a:off x="6670821" y="115455"/>
            <a:ext cx="5401106" cy="478443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0" y="457200"/>
            <a:ext cx="5120640" cy="3200400"/>
          </a:xfrm>
        </p:spPr>
        <p:txBody>
          <a:bodyPr/>
          <a:lstStyle/>
          <a:p>
            <a:r>
              <a:rPr lang="en-US" dirty="0"/>
              <a:t>Describing  Waterfall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598" y="3657600"/>
            <a:ext cx="5120640" cy="2164596"/>
          </a:xfrm>
        </p:spPr>
        <p:txBody>
          <a:bodyPr/>
          <a:lstStyle/>
          <a:p>
            <a:endParaRPr lang="en-US" sz="2000" b="1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Sequential phases: Requirements, Design, Implementation, Verification, Maintenance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Less flexible, difficult to handle changes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Example: Changes in requirements late in the project are costly and disruptive</a:t>
            </a:r>
            <a:endParaRPr lang="en-US" sz="2000" dirty="0">
              <a:latin typeface="Times New Roman"/>
            </a:endParaRPr>
          </a:p>
          <a:p>
            <a:endParaRPr lang="en-US" dirty="0"/>
          </a:p>
        </p:txBody>
      </p:sp>
      <p:pic>
        <p:nvPicPr>
          <p:cNvPr id="6" name="Picture Placeholder 5" descr="A diagram of a staircase&#10;&#10;Description automatically generated">
            <a:extLst>
              <a:ext uri="{FF2B5EF4-FFF2-40B4-BE49-F238E27FC236}">
                <a16:creationId xmlns:a16="http://schemas.microsoft.com/office/drawing/2014/main" id="{95D464B2-F91C-19B9-8B70-5AF13296756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2000" r="22000"/>
          <a:stretch/>
        </p:blipFill>
        <p:spPr>
          <a:xfrm rot="420000">
            <a:off x="613293" y="1171079"/>
            <a:ext cx="4597543" cy="46458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Waterfall or Agile Approach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83210"/>
            <a:r>
              <a:rPr lang="en-US" b="1" dirty="0">
                <a:ea typeface="+mn-lt"/>
                <a:cs typeface="+mn-lt"/>
              </a:rPr>
              <a:t>Factors to consider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indent="-283210"/>
            <a:r>
              <a:rPr lang="en-US" dirty="0">
                <a:ea typeface="+mn-lt"/>
                <a:cs typeface="+mn-lt"/>
              </a:rPr>
              <a:t>Project size and complexity</a:t>
            </a:r>
            <a:endParaRPr lang="en-US" dirty="0"/>
          </a:p>
          <a:p>
            <a:pPr indent="-283210"/>
            <a:r>
              <a:rPr lang="en-US" dirty="0">
                <a:ea typeface="+mn-lt"/>
                <a:cs typeface="+mn-lt"/>
              </a:rPr>
              <a:t>Flexibility and ability to adapt to changes</a:t>
            </a:r>
            <a:endParaRPr lang="en-US" dirty="0"/>
          </a:p>
          <a:p>
            <a:pPr indent="-283210"/>
            <a:r>
              <a:rPr lang="en-US" dirty="0">
                <a:ea typeface="+mn-lt"/>
                <a:cs typeface="+mn-lt"/>
              </a:rPr>
              <a:t>Team collaboration and communication</a:t>
            </a:r>
            <a:endParaRPr lang="en-US" dirty="0"/>
          </a:p>
          <a:p>
            <a:pPr indent="-283210"/>
            <a:r>
              <a:rPr lang="en-US" dirty="0">
                <a:ea typeface="+mn-lt"/>
                <a:cs typeface="+mn-lt"/>
              </a:rPr>
              <a:t>Client involvement and feedback</a:t>
            </a:r>
            <a:endParaRPr lang="en-US" dirty="0"/>
          </a:p>
          <a:p>
            <a:pPr marL="5969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16C2-E29B-54AC-039F-9D27B80C8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440731"/>
            <a:ext cx="7096933" cy="3622312"/>
          </a:xfrm>
        </p:spPr>
        <p:txBody>
          <a:bodyPr/>
          <a:lstStyle/>
          <a:p>
            <a:br>
              <a:rPr lang="en-US" sz="2000" dirty="0">
                <a:latin typeface="Times New Roman"/>
                <a:ea typeface="+mj-lt"/>
                <a:cs typeface="+mj-lt"/>
              </a:rPr>
            </a:br>
            <a:br>
              <a:rPr lang="en-US" sz="2000" dirty="0">
                <a:latin typeface="Times New Roman"/>
                <a:ea typeface="+mj-lt"/>
                <a:cs typeface="+mj-lt"/>
              </a:rPr>
            </a:br>
            <a:r>
              <a:rPr lang="en-US" sz="2000" dirty="0">
                <a:latin typeface="Times New Roman"/>
                <a:ea typeface="+mj-lt"/>
                <a:cs typeface="+mj-lt"/>
              </a:rPr>
              <a:t> References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0" dirty="0">
                <a:latin typeface="Times New Roman"/>
                <a:ea typeface="+mj-lt"/>
                <a:cs typeface="+mj-lt"/>
              </a:rPr>
              <a:t>Beck, K., Beedle, M., van </a:t>
            </a:r>
            <a:r>
              <a:rPr lang="en-US" sz="2000" b="0" err="1">
                <a:latin typeface="Times New Roman"/>
                <a:ea typeface="+mj-lt"/>
                <a:cs typeface="+mj-lt"/>
              </a:rPr>
              <a:t>Bennekum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, A., Cockburn, A., Cunningham, W., Fowler, M., ... &amp; Thomas, D. (2001). Manifesto for Agile Software Development. Retrieved from </a:t>
            </a:r>
            <a:r>
              <a:rPr lang="en-US" sz="2000" b="0" dirty="0">
                <a:latin typeface="Times New Roman"/>
                <a:ea typeface="+mj-lt"/>
                <a:cs typeface="+mj-lt"/>
                <a:hlinkClick r:id="rId2"/>
              </a:rPr>
              <a:t>https://agilemanifesto.org/</a:t>
            </a:r>
            <a:br>
              <a:rPr lang="en-US" sz="2000" b="0" dirty="0">
                <a:latin typeface="Times New Roman"/>
                <a:ea typeface="+mj-lt"/>
                <a:cs typeface="+mj-lt"/>
              </a:rPr>
            </a:b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0" dirty="0">
                <a:latin typeface="Times New Roman"/>
                <a:ea typeface="+mj-lt"/>
                <a:cs typeface="+mj-lt"/>
              </a:rPr>
              <a:t>Cohn, M. (2010). </a:t>
            </a:r>
            <a:r>
              <a:rPr lang="en-US" sz="2000" b="0" i="1" dirty="0">
                <a:latin typeface="Times New Roman"/>
                <a:ea typeface="+mj-lt"/>
                <a:cs typeface="+mj-lt"/>
              </a:rPr>
              <a:t>Succeeding with Agile: Software Development Using Scrum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. Addison-Wesley Professional.</a:t>
            </a:r>
            <a:br>
              <a:rPr lang="en-US" sz="2000" b="0" dirty="0">
                <a:latin typeface="Times New Roman"/>
                <a:ea typeface="+mj-lt"/>
                <a:cs typeface="+mj-lt"/>
              </a:rPr>
            </a:b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0" dirty="0">
                <a:latin typeface="Times New Roman"/>
                <a:ea typeface="+mj-lt"/>
                <a:cs typeface="+mj-lt"/>
              </a:rPr>
              <a:t>Schwaber, K., &amp; Sutherland, J. (2020). </a:t>
            </a:r>
            <a:r>
              <a:rPr lang="en-US" sz="2000" b="0" i="1" dirty="0">
                <a:latin typeface="Times New Roman"/>
                <a:ea typeface="+mj-lt"/>
                <a:cs typeface="+mj-lt"/>
              </a:rPr>
              <a:t>The Scrum Guide: The Definitive Guide to Scrum: The Rules of the Game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. Retrieved from </a:t>
            </a:r>
            <a:r>
              <a:rPr lang="en-US" sz="2000" b="0" dirty="0">
                <a:latin typeface="Times New Roman"/>
                <a:ea typeface="+mj-lt"/>
                <a:cs typeface="+mj-lt"/>
                <a:hlinkClick r:id="rId3"/>
              </a:rPr>
              <a:t>https://www.scrumguides.org/</a:t>
            </a:r>
            <a:br>
              <a:rPr lang="en-US" sz="2000" b="0" dirty="0">
                <a:latin typeface="Times New Roman"/>
                <a:ea typeface="+mj-lt"/>
                <a:cs typeface="+mj-lt"/>
              </a:rPr>
            </a:b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0" dirty="0">
                <a:latin typeface="Times New Roman"/>
                <a:ea typeface="+mj-lt"/>
                <a:cs typeface="+mj-lt"/>
              </a:rPr>
              <a:t>Sommerville, I. (2015). </a:t>
            </a:r>
            <a:r>
              <a:rPr lang="en-US" sz="2000" b="0" i="1" dirty="0">
                <a:latin typeface="Times New Roman"/>
                <a:ea typeface="+mj-lt"/>
                <a:cs typeface="+mj-lt"/>
              </a:rPr>
              <a:t>Software Engineering</a:t>
            </a:r>
            <a:r>
              <a:rPr lang="en-US" sz="2000" b="0" dirty="0">
                <a:latin typeface="Times New Roman"/>
                <a:ea typeface="+mj-lt"/>
                <a:cs typeface="+mj-lt"/>
              </a:rPr>
              <a:t> (10th ed.). Pearson.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3169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82D8-4343-02BB-23E0-0BFF191A4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 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B31FC-64AB-23A3-D628-BB56B0EA7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5742413" cy="2067106"/>
          </a:xfrm>
        </p:spPr>
        <p:txBody>
          <a:bodyPr/>
          <a:lstStyle/>
          <a:p>
            <a:r>
              <a:rPr lang="en-US" dirty="0">
                <a:latin typeface="Segoe UI"/>
                <a:cs typeface="Segoe UI"/>
              </a:rPr>
              <a:t>Reginald Cooper</a:t>
            </a:r>
          </a:p>
          <a:p>
            <a:r>
              <a:rPr lang="en-US" sz="2400" dirty="0">
                <a:latin typeface="Times New Roman"/>
                <a:cs typeface="Arial"/>
                <a:hlinkClick r:id="rId2"/>
              </a:rPr>
              <a:t>Email:</a:t>
            </a:r>
            <a:r>
              <a:rPr lang="en-US" sz="2400" b="1" dirty="0">
                <a:latin typeface="Times New Roman"/>
                <a:cs typeface="Arial"/>
                <a:hlinkClick r:id="rId2"/>
              </a:rPr>
              <a:t>reginald.cooper@snhu.edu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dirty="0">
                <a:latin typeface="Segoe UI"/>
                <a:cs typeface="Segoe UI"/>
              </a:rPr>
              <a:t>Developer at </a:t>
            </a:r>
            <a:r>
              <a:rPr lang="en-US" dirty="0" err="1">
                <a:latin typeface="Segoe UI"/>
                <a:cs typeface="Segoe UI"/>
              </a:rPr>
              <a:t>ChadaTech</a:t>
            </a:r>
          </a:p>
        </p:txBody>
      </p:sp>
    </p:spTree>
    <p:extLst>
      <p:ext uri="{BB962C8B-B14F-4D97-AF65-F5344CB8AC3E}">
        <p14:creationId xmlns:p14="http://schemas.microsoft.com/office/powerpoint/2010/main" val="422084447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E52C7A-8834-4F18-859F-7167A187E13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423</Words>
  <Application>Microsoft Office PowerPoint</Application>
  <PresentationFormat>Widescreen</PresentationFormat>
  <Paragraphs>123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Custom</vt:lpstr>
      <vt:lpstr>Transitioning to Scrum-Agile at ChadaTech Reginald Cooper 6/20/2024 </vt:lpstr>
      <vt:lpstr>Agile Roles</vt:lpstr>
      <vt:lpstr>   Agile Phases  Planning: Define sprint goals and tasks Development: Build and test features Testing: Validate functionality Review: Demonstrate and gather feedback Retrospective: Reflect and improve </vt:lpstr>
      <vt:lpstr>Describing  Waterfall Model</vt:lpstr>
      <vt:lpstr>Waterfall or Agile Approach</vt:lpstr>
      <vt:lpstr>   References Beck, K., Beedle, M., van Bennekum, A., Cockburn, A., Cunningham, W., Fowler, M., ... &amp; Thomas, D. (2001). Manifesto for Agile Software Development. Retrieved from https://agilemanifesto.org/  Cohn, M. (2010). Succeeding with Agile: Software Development Using Scrum. Addison-Wesley Professional.  Schwaber, K., &amp; Sutherland, J. (2020). The Scrum Guide: The Definitive Guide to Scrum: The Rules of the Game. Retrieved from https://www.scrumguides.org/  Sommerville, I. (2015). Software Engineering (10th ed.). Pearson. </vt:lpstr>
      <vt:lpstr>Thank 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/>
  <cp:lastModifiedBy/>
  <cp:revision>145</cp:revision>
  <dcterms:created xsi:type="dcterms:W3CDTF">2024-06-22T14:53:20Z</dcterms:created>
  <dcterms:modified xsi:type="dcterms:W3CDTF">2024-06-22T15:38:08Z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