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7070" autoAdjust="0"/>
  </p:normalViewPr>
  <p:slideViewPr>
    <p:cSldViewPr snapToGrid="0">
      <p:cViewPr varScale="1">
        <p:scale>
          <a:sx n="55" d="100"/>
          <a:sy n="55" d="100"/>
        </p:scale>
        <p:origin x="408" y="60"/>
      </p:cViewPr>
      <p:guideLst/>
    </p:cSldViewPr>
  </p:slideViewPr>
  <p:notesTextViewPr>
    <p:cViewPr>
      <p:scale>
        <a:sx n="1" d="1"/>
        <a:sy n="1" d="1"/>
      </p:scale>
      <p:origin x="0" y="-94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dirty="0"/>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dirty="0"/>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000000"/>
                </a:solidFill>
                <a:latin typeface="Corbel" panose="020B0503020204020204" pitchFamily="34" charset="0"/>
                <a:cs typeface="Times New Roman" panose="02020603050405020304" pitchFamily="18" charset="0"/>
              </a:rPr>
              <a:t>Functional: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000000"/>
                </a:solidFill>
                <a:latin typeface="Corbel" panose="020B0503020204020204" pitchFamily="34" charset="0"/>
                <a:cs typeface="Times New Roman" panose="02020603050405020304" pitchFamily="18" charset="0"/>
              </a:rPr>
              <a:t>The system should allow users to register, log in, and log out. This feature is crucial to ensure that only authorized users can access the system, such as students, instructors, and administrators. This functional requirement is essential for maintaining the integrity of the user data and providing personalized experiences.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000000"/>
                </a:solidFill>
                <a:latin typeface="Corbel" panose="020B0503020204020204" pitchFamily="34" charset="0"/>
                <a:cs typeface="Times New Roman" panose="02020603050405020304" pitchFamily="18" charset="0"/>
              </a:rPr>
              <a:t>The system should allow students to schedule driving tests online. This feature helps automate the process of booking test slots, reducing the workload on administrative staff and making it convenient for students.</a:t>
            </a:r>
          </a:p>
          <a:p>
            <a:endParaRPr lang="en-US" dirty="0"/>
          </a:p>
          <a:p>
            <a:r>
              <a:rPr lang="en-US" sz="1200" b="1" dirty="0">
                <a:solidFill>
                  <a:srgbClr val="000000"/>
                </a:solidFill>
                <a:latin typeface="Corbel" panose="020B0503020204020204" pitchFamily="34" charset="0"/>
                <a:cs typeface="Times New Roman" panose="02020603050405020304" pitchFamily="18" charset="0"/>
              </a:rPr>
              <a:t>Nonfunctional: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000000"/>
                </a:solidFill>
                <a:latin typeface="Corbel" panose="020B0503020204020204" pitchFamily="34" charset="0"/>
                <a:cs typeface="Times New Roman" panose="02020603050405020304" pitchFamily="18" charset="0"/>
              </a:rPr>
              <a:t>The system should be able to handle a large number of simultaneous users without performance degradation. This is crucial for ensuring that users have a smooth experience, especially during peak times when many students might be trying to book test slots.</a:t>
            </a:r>
          </a:p>
          <a:p>
            <a:endParaRPr lang="en-US" dirty="0"/>
          </a:p>
          <a:p>
            <a:r>
              <a:rPr lang="en-US" sz="1200" b="1" dirty="0">
                <a:solidFill>
                  <a:srgbClr val="000000"/>
                </a:solidFill>
                <a:latin typeface="Corbel" panose="020B0503020204020204" pitchFamily="34" charset="0"/>
                <a:cs typeface="Times New Roman" panose="02020603050405020304" pitchFamily="18" charset="0"/>
              </a:rPr>
              <a:t>The system must ensure that user data, such as personal information and test results, is stored securely. This nonfunctional requirement is critical for protecting sensitive information and ensuring compliance with data protection regulations.</a:t>
            </a:r>
          </a:p>
          <a:p>
            <a:endParaRPr lang="en-US" sz="1200" b="1" dirty="0">
              <a:solidFill>
                <a:srgbClr val="000000"/>
              </a:solidFill>
              <a:latin typeface="Corbel" panose="020B0503020204020204" pitchFamily="34" charset="0"/>
              <a:cs typeface="Times New Roman" panose="02020603050405020304" pitchFamily="18" charset="0"/>
            </a:endParaRPr>
          </a:p>
          <a:p>
            <a:r>
              <a:rPr lang="en-US" sz="1200" b="1"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In developing the DriverPass system, I focused on key functional requirements to making sure it meets the needs of its users. First, user authentication is crucial because it make sure that only authorized personnel can access sensitive features of the system. This is vital for maintaining the security and privacy of user information. Also, the online test scheduling feature is designed to streamline the booking process, making it more accessible and efficient for students, which directly aligns with DriverPass's objectives.</a:t>
            </a:r>
          </a:p>
          <a:p>
            <a:endParaRPr lang="en-US" sz="1200" b="1"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sz="1200" b="1"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On the nonfunctional side, system performance is a top priority for me, as it is essential for providing a smooth user experience, especially during periods of high traffic. Guaranteeing that the system remains responsive under load is critical. Also, security is indispensable in protecting user data, which I recognize as both a legal and ethical responsibility for DriverPass. </a:t>
            </a:r>
          </a:p>
          <a:p>
            <a:endParaRPr lang="en-US" sz="1200" b="1"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sz="1200" b="1"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These requirements are composed to make sure that the DriverPass system is not only functional but also robust, meeting the expectations of its users and stakeholders.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dirty="0"/>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 diagram, I’ve shown how the system works to meet the needs of different people involved in the DriverPass program. The key individuals using this system include students, instructors, admins, IT officers, and secretaries, each of whom interacts with the system in unique ways.</a:t>
            </a:r>
          </a:p>
          <a:p>
            <a:endParaRPr lang="en-US" dirty="0"/>
          </a:p>
          <a:p>
            <a:r>
              <a:rPr lang="en-US" dirty="0"/>
              <a:t>For students, the system allows them to access and complete online practice exams, schedule and modify on-the-road training sessions, and view their progress and training history. This make sure that students have the tools they need to prepare effectively for their driving tests.</a:t>
            </a:r>
          </a:p>
          <a:p>
            <a:endParaRPr lang="en-US" dirty="0"/>
          </a:p>
          <a:p>
            <a:r>
              <a:rPr lang="en-US" dirty="0"/>
              <a:t>Instructors can manage their training schedules, track student performance, and provide feedback and comments. This design supports instructors in effectively guiding students through their training.</a:t>
            </a:r>
          </a:p>
          <a:p>
            <a:endParaRPr lang="en-US" dirty="0"/>
          </a:p>
          <a:p>
            <a:r>
              <a:rPr lang="en-US" dirty="0"/>
              <a:t>Admins are responsible for overseeing system operations, managing user accounts, and generating reports. The system supports their role by enabling them to monitor activities, reset passwords, and manage user permissions.</a:t>
            </a:r>
          </a:p>
          <a:p>
            <a:endParaRPr lang="en-US" dirty="0"/>
          </a:p>
          <a:p>
            <a:r>
              <a:rPr lang="en-US" dirty="0"/>
              <a:t>IT officers focus on maintaining the system, blocking or unblocking users, and managing system settings, ensuring the system runs smoothly and securely.</a:t>
            </a:r>
          </a:p>
          <a:p>
            <a:endParaRPr lang="en-US" dirty="0"/>
          </a:p>
          <a:p>
            <a:r>
              <a:rPr lang="en-US" dirty="0"/>
              <a:t>Secretaries are tasked with scheduling appointments, inputting student information, and handling frequently asked questions and concerns. The system helps secretaries efficiently manage these tasks to keep the program running smoothly.</a:t>
            </a:r>
          </a:p>
          <a:p>
            <a:endParaRPr lang="en-US" dirty="0"/>
          </a:p>
          <a:p>
            <a:r>
              <a:rPr lang="en-US" dirty="0"/>
              <a:t>In designing this system, I made sure that each role’s needs were carefully considered and addressed, making sure that the system supports the overall goals of DriverPass by providing each user with the tools and information they need to succeed.</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dirty="0"/>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I'm breaking down the process a student goes through to schedule, modify, or cancel an on-the-road training session with DriverPass. Here’s how the process unfolds:</a:t>
            </a:r>
          </a:p>
          <a:p>
            <a:endParaRPr lang="en-US" dirty="0"/>
          </a:p>
          <a:p>
            <a:r>
              <a:rPr lang="en-US" dirty="0"/>
              <a:t>1. Logging into the System: The student starts by logging into the system.</a:t>
            </a:r>
          </a:p>
          <a:p>
            <a:endParaRPr lang="en-US" dirty="0"/>
          </a:p>
          <a:p>
            <a:r>
              <a:rPr lang="en-US" dirty="0"/>
              <a:t>2. Selecting a Training Session: After logging in, the student chooses the option to schedule a training session.</a:t>
            </a:r>
          </a:p>
          <a:p>
            <a:endParaRPr lang="en-US" dirty="0"/>
          </a:p>
          <a:p>
            <a:r>
              <a:rPr lang="en-US" dirty="0"/>
              <a:t>3. Viewing Available Time Slots: The system then shows the student the available time slots for their training. If the student finds a suitable time, they proceed to approve it.</a:t>
            </a:r>
          </a:p>
          <a:p>
            <a:endParaRPr lang="en-US" dirty="0"/>
          </a:p>
          <a:p>
            <a:r>
              <a:rPr lang="en-US" dirty="0"/>
              <a:t>4. Scheduling the Session: Once a time slot is approved, the session is scheduled. </a:t>
            </a:r>
          </a:p>
          <a:p>
            <a:endParaRPr lang="en-US" dirty="0"/>
          </a:p>
          <a:p>
            <a:r>
              <a:rPr lang="en-US" dirty="0"/>
              <a:t>5. Modifying the Session: If the student needs to change the time of the session, they can modify the session details. This modification is then confirmed by the system.</a:t>
            </a:r>
          </a:p>
          <a:p>
            <a:endParaRPr lang="en-US" dirty="0"/>
          </a:p>
          <a:p>
            <a:r>
              <a:rPr lang="en-US" dirty="0"/>
              <a:t>6. Confirming the Schedule: After scheduling or modifying the session, the system confirms the final schedule with the student.</a:t>
            </a:r>
          </a:p>
          <a:p>
            <a:endParaRPr lang="en-US" dirty="0"/>
          </a:p>
          <a:p>
            <a:r>
              <a:rPr lang="en-US" dirty="0"/>
              <a:t>7. Canceling the Session: If for some reason the student needs to cancel the session, they can do so. The system will then confirm that the cancellation has been completed.</a:t>
            </a:r>
          </a:p>
          <a:p>
            <a:endParaRPr lang="en-US" dirty="0"/>
          </a:p>
          <a:p>
            <a:r>
              <a:rPr lang="en-US" dirty="0"/>
              <a:t>8. Session Unavailable: In cases where the student does not find a suitable time slot, the system will indicate that there are no available times and will reject the scheduling process.</a:t>
            </a:r>
          </a:p>
          <a:p>
            <a:endParaRPr lang="en-US" dirty="0"/>
          </a:p>
          <a:p>
            <a:r>
              <a:rPr lang="en-US" dirty="0"/>
              <a:t>In designing this flow, I made sure that it reflects the typical needs of DriverPass users—students need the flexibility to easily schedule, adjust, or cancel their training sessions. The design is intuitive and straightforward, ensuring that students can manage their appointments with minimal hassle. This process aims to give students control over their training while keeping the system responsive to their needs.</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dirty="0"/>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system make sure that only registered students, instructors, and staff can access it by requiring a secure login process. This helps to prevent unauthorized access.</a:t>
            </a:r>
          </a:p>
          <a:p>
            <a:endParaRPr lang="en-US" dirty="0"/>
          </a:p>
          <a:p>
            <a:r>
              <a:rPr lang="en-US" dirty="0"/>
              <a:t>Each time a session is scheduled, modified, or canceled, the system sends a confirmation. This helps to make sure that no changes are made without the user’s knowledge, preventing mistakes or unauthorized modifications.</a:t>
            </a:r>
          </a:p>
          <a:p>
            <a:endParaRPr lang="en-US" dirty="0"/>
          </a:p>
          <a:p>
            <a:r>
              <a:rPr lang="en-US" dirty="0"/>
              <a:t>Different users have specific permissions based on their roles (ex. students, instructors, admins). This make sure that sensitive actions, like modifying user accounts or accessing detailed reports, can only be performed by authorized personnel.</a:t>
            </a:r>
          </a:p>
          <a:p>
            <a:endParaRPr lang="en-US" dirty="0"/>
          </a:p>
          <a:p>
            <a:r>
              <a:rPr lang="en-US" dirty="0"/>
              <a:t>The system is designed to protect the accuracy and consistency of user data, , making sure that any changes made (like scheduling or canceling a session) are properly recorded and reflected in the system.</a:t>
            </a:r>
          </a:p>
          <a:p>
            <a:endParaRPr lang="en-US" dirty="0"/>
          </a:p>
          <a:p>
            <a:r>
              <a:rPr lang="en-US" dirty="0"/>
              <a:t>Regular maintenance is part of the design, which includes monitoring for any unusual activity. This helps to quickly identify and address potential security threats before they can cause harm.</a:t>
            </a:r>
          </a:p>
          <a:p>
            <a:endParaRPr lang="en-US" dirty="0"/>
          </a:p>
          <a:p>
            <a:endParaRPr lang="en-US" dirty="0"/>
          </a:p>
          <a:p>
            <a:r>
              <a:rPr lang="en-US" dirty="0"/>
              <a:t>By focusing on these areas, the design of the system not only meets the needs of its users but also keeps their information and activities secure.</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dirty="0"/>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system relies on an internet connection for scheduling, modifying, and canceling sessions. Users without reliable internet access might face difficulties in managing their appointments.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system can only offer available time slots. If all preferred slots are taken, students may find it challenging to schedule sessions that fit their schedules.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access control is important for security, it can also be a limitation if certain users need temporary access to features outside their usual roles, which may not be easily granted.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system relies heavily on users to correctly input their information and preferences. Mistakes in input can lead to scheduling errors or missed sessions.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system is designed to cater to the general needs of most users, which may result in a lack of personalized features or flexibility for users with unique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Regular maintenance is essential for security and performance, but it may cause temporary disruptions in service, impacting users’ ability to access the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limitations highlight areas where the system might not fully meet all user needs, particularly in situations requiring more flexibility or when dealing with technical constraints.</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dirty="0"/>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8/16/2024</a:t>
            </a:fld>
            <a:endParaRPr lang="en-US" dirty="0"/>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8/16/2024</a:t>
            </a:fld>
            <a:endParaRPr lang="en-US" dirty="0"/>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8/16/2024</a:t>
            </a:fld>
            <a:endParaRPr lang="en-US" dirty="0"/>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8/16/2024</a:t>
            </a:fld>
            <a:endParaRPr lang="en-US" dirty="0"/>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8/16/2024</a:t>
            </a:fld>
            <a:endParaRPr lang="en-US" dirty="0"/>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8/16/2024</a:t>
            </a:fld>
            <a:endParaRPr lang="en-US" dirty="0"/>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8/16/2024</a:t>
            </a:fld>
            <a:endParaRPr lang="en-US" dirty="0"/>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8/16/2024</a:t>
            </a:fld>
            <a:endParaRPr lang="en-US" dirty="0"/>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8/16/2024</a:t>
            </a:fld>
            <a:endParaRPr lang="en-US" dirty="0"/>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8/16/2024</a:t>
            </a:fld>
            <a:endParaRPr lang="en-US" dirty="0"/>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8/16/2024</a:t>
            </a:fld>
            <a:endParaRPr lang="en-US" dirty="0"/>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8/16/2024</a:t>
            </a:fld>
            <a:endParaRPr lang="en-US" dirty="0"/>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dirty="0"/>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Reginald Cooper</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109890" y="801866"/>
            <a:ext cx="5191523" cy="5784672"/>
          </a:xfrm>
        </p:spPr>
        <p:txBody>
          <a:bodyPr anchor="ctr">
            <a:noAutofit/>
          </a:bodyPr>
          <a:lstStyle/>
          <a:p>
            <a:r>
              <a:rPr lang="en-US" sz="2400" b="1"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Functional Requirements:</a:t>
            </a:r>
          </a:p>
          <a:p>
            <a:endParaRPr lang="en-US" sz="2400"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sz="2400" b="1"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User Authentication</a:t>
            </a:r>
          </a:p>
          <a:p>
            <a:endParaRPr lang="en-US" sz="2400"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sz="2400" b="1"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Online Test Scheduling</a:t>
            </a:r>
          </a:p>
          <a:p>
            <a:endParaRPr lang="en-US" sz="2400"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sz="2400" b="1"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Nonfunctional Requirements:</a:t>
            </a:r>
          </a:p>
          <a:p>
            <a:endParaRPr lang="en-US" sz="2400" b="1"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sz="2400" b="1"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System Performance</a:t>
            </a:r>
          </a:p>
          <a:p>
            <a:endParaRPr lang="en-US" sz="2400" b="1"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sz="2400" b="1"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Security</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7" name="Content Placeholder 6">
            <a:extLst>
              <a:ext uri="{FF2B5EF4-FFF2-40B4-BE49-F238E27FC236}">
                <a16:creationId xmlns:a16="http://schemas.microsoft.com/office/drawing/2014/main" id="{8631F1F1-2628-83EE-3706-EF3A9A5C7D5C}"/>
              </a:ext>
              <a:ext uri="{C183D7F6-B498-43B3-948B-1728B52AA6E4}">
                <adec:decorative xmlns:adec="http://schemas.microsoft.com/office/drawing/2017/decorative" val="1"/>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282813" y="400215"/>
            <a:ext cx="5269107" cy="6177566"/>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descr="A diagram of a process&#10;&#10;Description automatically generated">
            <a:extLst>
              <a:ext uri="{FF2B5EF4-FFF2-40B4-BE49-F238E27FC236}">
                <a16:creationId xmlns:a16="http://schemas.microsoft.com/office/drawing/2014/main" id="{7DBB6F48-B278-1DF1-B629-7324B2941E1C}"/>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582841" y="2053641"/>
            <a:ext cx="6274861" cy="3034553"/>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525192"/>
          </a:xfrm>
        </p:spPr>
        <p:txBody>
          <a:bodyPr anchor="ctr">
            <a:normAutofit/>
          </a:bodyPr>
          <a:lstStyle/>
          <a:p>
            <a:r>
              <a:rPr lang="en-US" b="1" dirty="0">
                <a:solidFill>
                  <a:srgbClr val="000000"/>
                </a:solidFill>
                <a:latin typeface="Microsoft YaHei Light" panose="020B0502040204020203" pitchFamily="34" charset="-122"/>
                <a:ea typeface="Microsoft YaHei Light" panose="020B0502040204020203" pitchFamily="34" charset="-122"/>
                <a:cs typeface="Cascadia Code" panose="020B0609020000020004" pitchFamily="49" charset="0"/>
              </a:rPr>
              <a:t>User Authentication</a:t>
            </a:r>
          </a:p>
          <a:p>
            <a:endParaRPr lang="en-US" dirty="0">
              <a:solidFill>
                <a:srgbClr val="000000"/>
              </a:solidFill>
              <a:latin typeface="Microsoft YaHei Light" panose="020B0502040204020203" pitchFamily="34" charset="-122"/>
              <a:ea typeface="Microsoft YaHei Light" panose="020B0502040204020203" pitchFamily="34" charset="-122"/>
              <a:cs typeface="Cascadia Code" panose="020B0609020000020004" pitchFamily="49" charset="0"/>
            </a:endParaRPr>
          </a:p>
          <a:p>
            <a:r>
              <a:rPr lang="en-US" b="1" dirty="0">
                <a:solidFill>
                  <a:srgbClr val="000000"/>
                </a:solidFill>
                <a:latin typeface="Microsoft YaHei Light" panose="020B0502040204020203" pitchFamily="34" charset="-122"/>
                <a:ea typeface="Microsoft YaHei Light" panose="020B0502040204020203" pitchFamily="34" charset="-122"/>
                <a:cs typeface="Cascadia Code" panose="020B0609020000020004" pitchFamily="49" charset="0"/>
              </a:rPr>
              <a:t>Session Confirmation</a:t>
            </a:r>
          </a:p>
          <a:p>
            <a:endParaRPr lang="en-US" b="1" dirty="0">
              <a:solidFill>
                <a:srgbClr val="000000"/>
              </a:solidFill>
              <a:latin typeface="Microsoft YaHei Light" panose="020B0502040204020203" pitchFamily="34" charset="-122"/>
              <a:ea typeface="Microsoft YaHei Light" panose="020B0502040204020203" pitchFamily="34" charset="-122"/>
              <a:cs typeface="Cascadia Code" panose="020B0609020000020004" pitchFamily="49" charset="0"/>
            </a:endParaRPr>
          </a:p>
          <a:p>
            <a:r>
              <a:rPr lang="en-US" b="1" dirty="0">
                <a:solidFill>
                  <a:srgbClr val="000000"/>
                </a:solidFill>
                <a:latin typeface="Microsoft YaHei Light" panose="020B0502040204020203" pitchFamily="34" charset="-122"/>
                <a:ea typeface="Microsoft YaHei Light" panose="020B0502040204020203" pitchFamily="34" charset="-122"/>
                <a:cs typeface="Cascadia Code" panose="020B0609020000020004" pitchFamily="49" charset="0"/>
              </a:rPr>
              <a:t>Access Control</a:t>
            </a:r>
          </a:p>
          <a:p>
            <a:endParaRPr lang="en-US" dirty="0">
              <a:solidFill>
                <a:srgbClr val="000000"/>
              </a:solidFill>
              <a:latin typeface="Microsoft YaHei Light" panose="020B0502040204020203" pitchFamily="34" charset="-122"/>
              <a:ea typeface="Microsoft YaHei Light" panose="020B0502040204020203" pitchFamily="34" charset="-122"/>
              <a:cs typeface="Cascadia Code" panose="020B0609020000020004" pitchFamily="49" charset="0"/>
            </a:endParaRPr>
          </a:p>
          <a:p>
            <a:r>
              <a:rPr lang="en-US" b="1" dirty="0">
                <a:solidFill>
                  <a:srgbClr val="000000"/>
                </a:solidFill>
                <a:latin typeface="Microsoft YaHei Light" panose="020B0502040204020203" pitchFamily="34" charset="-122"/>
                <a:ea typeface="Microsoft YaHei Light" panose="020B0502040204020203" pitchFamily="34" charset="-122"/>
                <a:cs typeface="Cascadia Code" panose="020B0609020000020004" pitchFamily="49" charset="0"/>
              </a:rPr>
              <a:t>Data Integrity</a:t>
            </a:r>
          </a:p>
          <a:p>
            <a:endParaRPr lang="en-US" dirty="0">
              <a:solidFill>
                <a:srgbClr val="000000"/>
              </a:solidFill>
              <a:latin typeface="Microsoft YaHei Light" panose="020B0502040204020203" pitchFamily="34" charset="-122"/>
              <a:ea typeface="Microsoft YaHei Light" panose="020B0502040204020203" pitchFamily="34" charset="-122"/>
              <a:cs typeface="Cascadia Code" panose="020B0609020000020004" pitchFamily="49" charset="0"/>
            </a:endParaRPr>
          </a:p>
          <a:p>
            <a:r>
              <a:rPr lang="en-US" b="1" dirty="0">
                <a:solidFill>
                  <a:srgbClr val="000000"/>
                </a:solidFill>
                <a:latin typeface="Microsoft YaHei Light" panose="020B0502040204020203" pitchFamily="34" charset="-122"/>
                <a:ea typeface="Microsoft YaHei Light" panose="020B0502040204020203" pitchFamily="34" charset="-122"/>
                <a:cs typeface="Cascadia Code" panose="020B0609020000020004" pitchFamily="49" charset="0"/>
              </a:rPr>
              <a:t>System Maintenance</a:t>
            </a:r>
            <a:endParaRPr lang="en-US" dirty="0">
              <a:solidFill>
                <a:srgbClr val="000000"/>
              </a:solidFill>
              <a:latin typeface="Microsoft YaHei Light" panose="020B0502040204020203" pitchFamily="34" charset="-122"/>
              <a:ea typeface="Microsoft YaHei Light" panose="020B0502040204020203" pitchFamily="34" charset="-122"/>
              <a:cs typeface="Cascadia Code" panose="020B0609020000020004" pitchFamily="49" charset="0"/>
            </a:endParaRPr>
          </a:p>
          <a:p>
            <a:endParaRPr sz="1200" dirty="0">
              <a:solidFill>
                <a:srgbClr val="000000"/>
              </a:solidFill>
              <a:latin typeface="Cascadia Code" panose="020B0609020000020004" pitchFamily="49" charset="0"/>
              <a:cs typeface="Cascadia Code" panose="020B0609020000020004" pitchFamily="49" charset="0"/>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5957887" y="657226"/>
            <a:ext cx="5594033" cy="5715000"/>
          </a:xfrm>
        </p:spPr>
        <p:txBody>
          <a:bodyPr anchor="ctr">
            <a:noAutofit/>
          </a:bodyPr>
          <a:lstStyle/>
          <a:p>
            <a:r>
              <a:rPr lang="en-US" sz="1800" b="1" dirty="0">
                <a:solidFill>
                  <a:srgbClr val="000000"/>
                </a:solidFill>
                <a:latin typeface="Microsoft YaHei" panose="020B0503020204020204" pitchFamily="34" charset="-122"/>
                <a:ea typeface="Microsoft YaHei" panose="020B0503020204020204" pitchFamily="34" charset="-122"/>
                <a:cs typeface="Cascadia Code" panose="020B0609020000020004" pitchFamily="49" charset="0"/>
              </a:rPr>
              <a:t>Limited Offline Functionality</a:t>
            </a:r>
            <a:endParaRPr lang="en-US" sz="1800" dirty="0">
              <a:solidFill>
                <a:srgbClr val="000000"/>
              </a:solidFill>
              <a:latin typeface="Microsoft YaHei" panose="020B0503020204020204" pitchFamily="34" charset="-122"/>
              <a:ea typeface="Microsoft YaHei" panose="020B0503020204020204" pitchFamily="34" charset="-122"/>
              <a:cs typeface="Cascadia Code" panose="020B0609020000020004" pitchFamily="49" charset="0"/>
            </a:endParaRPr>
          </a:p>
          <a:p>
            <a:endParaRPr lang="en-US" sz="1800" dirty="0">
              <a:solidFill>
                <a:srgbClr val="000000"/>
              </a:solidFill>
              <a:latin typeface="Microsoft YaHei" panose="020B0503020204020204" pitchFamily="34" charset="-122"/>
              <a:ea typeface="Microsoft YaHei" panose="020B0503020204020204" pitchFamily="34" charset="-122"/>
              <a:cs typeface="Cascadia Code" panose="020B0609020000020004" pitchFamily="49" charset="0"/>
            </a:endParaRPr>
          </a:p>
          <a:p>
            <a:r>
              <a:rPr lang="en-US" sz="1800" b="1" dirty="0">
                <a:solidFill>
                  <a:srgbClr val="000000"/>
                </a:solidFill>
                <a:latin typeface="Microsoft YaHei" panose="020B0503020204020204" pitchFamily="34" charset="-122"/>
                <a:ea typeface="Microsoft YaHei" panose="020B0503020204020204" pitchFamily="34" charset="-122"/>
                <a:cs typeface="Cascadia Code" panose="020B0609020000020004" pitchFamily="49" charset="0"/>
              </a:rPr>
              <a:t>Time Slot Availability</a:t>
            </a:r>
            <a:endParaRPr lang="en-US" sz="1800" dirty="0">
              <a:solidFill>
                <a:srgbClr val="000000"/>
              </a:solidFill>
              <a:latin typeface="Microsoft YaHei" panose="020B0503020204020204" pitchFamily="34" charset="-122"/>
              <a:ea typeface="Microsoft YaHei" panose="020B0503020204020204" pitchFamily="34" charset="-122"/>
              <a:cs typeface="Cascadia Code" panose="020B0609020000020004" pitchFamily="49" charset="0"/>
            </a:endParaRPr>
          </a:p>
          <a:p>
            <a:endParaRPr lang="en-US" sz="1800" dirty="0">
              <a:solidFill>
                <a:srgbClr val="000000"/>
              </a:solidFill>
              <a:latin typeface="Microsoft YaHei" panose="020B0503020204020204" pitchFamily="34" charset="-122"/>
              <a:ea typeface="Microsoft YaHei" panose="020B0503020204020204" pitchFamily="34" charset="-122"/>
              <a:cs typeface="Cascadia Code" panose="020B0609020000020004" pitchFamily="49" charset="0"/>
            </a:endParaRPr>
          </a:p>
          <a:p>
            <a:r>
              <a:rPr lang="en-US" sz="1800" b="1" dirty="0">
                <a:solidFill>
                  <a:srgbClr val="000000"/>
                </a:solidFill>
                <a:latin typeface="Microsoft YaHei" panose="020B0503020204020204" pitchFamily="34" charset="-122"/>
                <a:ea typeface="Microsoft YaHei" panose="020B0503020204020204" pitchFamily="34" charset="-122"/>
                <a:cs typeface="Cascadia Code" panose="020B0609020000020004" pitchFamily="49" charset="0"/>
              </a:rPr>
              <a:t>Role-Specific Access</a:t>
            </a:r>
          </a:p>
          <a:p>
            <a:endParaRPr lang="en-US" sz="1800" dirty="0">
              <a:solidFill>
                <a:srgbClr val="000000"/>
              </a:solidFill>
              <a:latin typeface="Microsoft YaHei" panose="020B0503020204020204" pitchFamily="34" charset="-122"/>
              <a:ea typeface="Microsoft YaHei" panose="020B0503020204020204" pitchFamily="34" charset="-122"/>
              <a:cs typeface="Cascadia Code" panose="020B0609020000020004" pitchFamily="49" charset="0"/>
            </a:endParaRPr>
          </a:p>
          <a:p>
            <a:r>
              <a:rPr lang="en-US" sz="1800" b="1" dirty="0">
                <a:solidFill>
                  <a:srgbClr val="000000"/>
                </a:solidFill>
                <a:latin typeface="Microsoft YaHei" panose="020B0503020204020204" pitchFamily="34" charset="-122"/>
                <a:ea typeface="Microsoft YaHei" panose="020B0503020204020204" pitchFamily="34" charset="-122"/>
                <a:cs typeface="Cascadia Code" panose="020B0609020000020004" pitchFamily="49" charset="0"/>
              </a:rPr>
              <a:t>Dependency on User Input</a:t>
            </a:r>
          </a:p>
          <a:p>
            <a:endParaRPr lang="en-US" sz="1800" dirty="0">
              <a:solidFill>
                <a:srgbClr val="000000"/>
              </a:solidFill>
              <a:latin typeface="Microsoft YaHei" panose="020B0503020204020204" pitchFamily="34" charset="-122"/>
              <a:ea typeface="Microsoft YaHei" panose="020B0503020204020204" pitchFamily="34" charset="-122"/>
              <a:cs typeface="Cascadia Code" panose="020B0609020000020004" pitchFamily="49" charset="0"/>
            </a:endParaRPr>
          </a:p>
          <a:p>
            <a:r>
              <a:rPr lang="en-US" sz="1800" b="1" dirty="0">
                <a:solidFill>
                  <a:srgbClr val="000000"/>
                </a:solidFill>
                <a:latin typeface="Microsoft YaHei" panose="020B0503020204020204" pitchFamily="34" charset="-122"/>
                <a:ea typeface="Microsoft YaHei" panose="020B0503020204020204" pitchFamily="34" charset="-122"/>
                <a:cs typeface="Cascadia Code" panose="020B0609020000020004" pitchFamily="49" charset="0"/>
              </a:rPr>
              <a:t>Limited Customization</a:t>
            </a:r>
            <a:endParaRPr lang="en-US" sz="1800" dirty="0">
              <a:solidFill>
                <a:srgbClr val="000000"/>
              </a:solidFill>
              <a:latin typeface="Microsoft YaHei" panose="020B0503020204020204" pitchFamily="34" charset="-122"/>
              <a:ea typeface="Microsoft YaHei" panose="020B0503020204020204" pitchFamily="34" charset="-122"/>
              <a:cs typeface="Cascadia Code" panose="020B0609020000020004" pitchFamily="49" charset="0"/>
            </a:endParaRPr>
          </a:p>
          <a:p>
            <a:endParaRPr lang="en-US" sz="1800" dirty="0">
              <a:solidFill>
                <a:srgbClr val="000000"/>
              </a:solidFill>
              <a:latin typeface="Microsoft YaHei" panose="020B0503020204020204" pitchFamily="34" charset="-122"/>
              <a:ea typeface="Microsoft YaHei" panose="020B0503020204020204" pitchFamily="34" charset="-122"/>
              <a:cs typeface="Cascadia Code" panose="020B0609020000020004" pitchFamily="49" charset="0"/>
            </a:endParaRPr>
          </a:p>
          <a:p>
            <a:r>
              <a:rPr lang="en-US" sz="1800" b="1" dirty="0">
                <a:solidFill>
                  <a:srgbClr val="000000"/>
                </a:solidFill>
                <a:latin typeface="Microsoft YaHei" panose="020B0503020204020204" pitchFamily="34" charset="-122"/>
                <a:ea typeface="Microsoft YaHei" panose="020B0503020204020204" pitchFamily="34" charset="-122"/>
                <a:cs typeface="Cascadia Code" panose="020B0609020000020004" pitchFamily="49" charset="0"/>
              </a:rPr>
              <a:t>System Maintenance Downtime</a:t>
            </a:r>
            <a:endParaRPr sz="1200" dirty="0">
              <a:solidFill>
                <a:srgbClr val="000000"/>
              </a:solidFill>
              <a:latin typeface="Cascadia Code" panose="020B0609020000020004" pitchFamily="49" charset="0"/>
              <a:cs typeface="Cascadia Code" panose="020B0609020000020004" pitchFamily="49" charset="0"/>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1446</TotalTime>
  <Words>1434</Words>
  <Application>Microsoft Office PowerPoint</Application>
  <PresentationFormat>Widescreen</PresentationFormat>
  <Paragraphs>117</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Microsoft YaHei</vt:lpstr>
      <vt:lpstr>Microsoft YaHei Light</vt:lpstr>
      <vt:lpstr>Arial</vt:lpstr>
      <vt:lpstr>Calibri</vt:lpstr>
      <vt:lpstr>Calibri Light</vt:lpstr>
      <vt:lpstr>Cascadia Code</vt:lpstr>
      <vt:lpstr>Corbel</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Reginald Cooper</cp:lastModifiedBy>
  <cp:revision>24</cp:revision>
  <dcterms:created xsi:type="dcterms:W3CDTF">2019-10-14T02:36:52Z</dcterms:created>
  <dcterms:modified xsi:type="dcterms:W3CDTF">2024-08-16T15:15:31Z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