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道" initials="孟道" lastIdx="1" clrIdx="0">
    <p:extLst>
      <p:ext uri="{19B8F6BF-5375-455C-9EA6-DF929625EA0E}">
        <p15:presenceInfo xmlns:p15="http://schemas.microsoft.com/office/powerpoint/2012/main" userId="S-1-5-21-3727386885-3056668215-3391246470-1357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9T21:11:34.90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0E876-EED2-4430-9835-DE7C9539BB06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14F53-C4C4-49A6-94F7-546B0B9A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4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4F53-C4C4-49A6-94F7-546B0B9A17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3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9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3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1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9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0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4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2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AF8C-96BF-40D9-8897-886AB3C1FDCA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CBE0-1C5D-4928-A350-FC4FD29AD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6213" y="2255668"/>
            <a:ext cx="10318595" cy="574739"/>
          </a:xfrm>
        </p:spPr>
        <p:txBody>
          <a:bodyPr>
            <a:noAutofit/>
          </a:bodyPr>
          <a:lstStyle/>
          <a:p>
            <a:r>
              <a:rPr lang="it-IT" altLang="zh-CN" sz="4400" dirty="0" smtClean="0">
                <a:latin typeface="+mj-ea"/>
              </a:rPr>
              <a:t>2020CCPC</a:t>
            </a:r>
            <a:r>
              <a:rPr lang="zh-CN" altLang="en-US" sz="4400" dirty="0" smtClean="0">
                <a:latin typeface="+mj-ea"/>
              </a:rPr>
              <a:t>绵阳站题解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05846" y="3211075"/>
            <a:ext cx="4267200" cy="366458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latin typeface="+mj-ea"/>
                <a:ea typeface="+mj-ea"/>
              </a:rPr>
              <a:t>UESTC_</a:t>
            </a:r>
            <a:r>
              <a:rPr lang="en-US" altLang="zh-CN" sz="2800" dirty="0" err="1" smtClean="0">
                <a:latin typeface="+mj-ea"/>
                <a:ea typeface="+mj-ea"/>
              </a:rPr>
              <a:t>elfness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54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Fracture Ray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首先通过坐标转换，把射线变成平行于坐标轴的方向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横竖镜子分别考虑，问题变成这样两种操作的询问</a:t>
                </a:r>
              </a:p>
              <a:p>
                <a:r>
                  <a:rPr lang="zh-CN" altLang="en-US" sz="2000" dirty="0" smtClean="0">
                    <a:latin typeface="+mn-ea"/>
                  </a:rPr>
                  <a:t>有很多条横着的线段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𝑒𝑥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1:</a:t>
                </a:r>
                <a:r>
                  <a:rPr lang="zh-CN" altLang="en-US" sz="2000" dirty="0" smtClean="0">
                    <a:latin typeface="+mn-ea"/>
                  </a:rPr>
                  <a:t>已知某个点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，询问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对应的线段</a:t>
                </a: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2:</a:t>
                </a:r>
                <a:r>
                  <a:rPr lang="zh-CN" altLang="en-US" sz="2000" dirty="0" smtClean="0">
                    <a:latin typeface="+mn-ea"/>
                  </a:rPr>
                  <a:t>删除某条线段</a:t>
                </a:r>
              </a:p>
              <a:p>
                <a:r>
                  <a:rPr lang="zh-CN" altLang="en-US" sz="2000" dirty="0" smtClean="0">
                    <a:latin typeface="+mn-ea"/>
                  </a:rPr>
                  <a:t>我们把所有线段的坐标离散化，建立一颗线段树，那么每条线段可以拆分为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𝑙𝑜𝑔𝑁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个区间。	对于每个区间维护一个平衡树记录拆分到这个区间的线段。</a:t>
                </a:r>
              </a:p>
              <a:p>
                <a:r>
                  <a:rPr lang="zh-CN" altLang="en-US" sz="2000" dirty="0" smtClean="0">
                    <a:latin typeface="+mn-ea"/>
                  </a:rPr>
                  <a:t>询问的时候变成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𝑙𝑜𝑔𝑁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次询问平衡树内</a:t>
                </a:r>
                <a:r>
                  <a:rPr lang="en-US" altLang="zh-CN" sz="2000" dirty="0" smtClean="0">
                    <a:latin typeface="+mn-ea"/>
                  </a:rPr>
                  <a:t>&gt;</a:t>
                </a:r>
                <a:r>
                  <a:rPr lang="zh-CN" altLang="en-US" sz="2000" dirty="0" smtClean="0">
                    <a:latin typeface="+mn-ea"/>
                  </a:rPr>
                  <a:t>某个数最小的数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删除线段变成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𝑙𝑜𝑔𝑁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次删除平衡树内某个数</a:t>
                </a:r>
              </a:p>
              <a:p>
                <a:r>
                  <a:rPr lang="zh-CN" altLang="en-US" sz="2000" dirty="0" smtClean="0">
                    <a:latin typeface="+mn-ea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+mn-ea"/>
                  </a:rPr>
                  <a:t>,</a:t>
                </a:r>
                <a:r>
                  <a:rPr lang="zh-CN" altLang="en-US" sz="2000" dirty="0" smtClean="0">
                    <a:latin typeface="+mn-ea"/>
                  </a:rPr>
                  <a:t>空间复杂度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23" y="811391"/>
            <a:ext cx="5126077" cy="20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Game of Cards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86612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解法</a:t>
                </a:r>
                <a:r>
                  <a:rPr lang="en-US" altLang="zh-CN" sz="2000" dirty="0" smtClean="0">
                    <a:latin typeface="+mn-ea"/>
                  </a:rPr>
                  <a:t>1: </a:t>
                </a: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打表找规律，得到通过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%2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%3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相关的结论，注意特殊情况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全为</a:t>
                </a:r>
                <a:r>
                  <a:rPr lang="en-US" altLang="zh-CN" sz="2000" dirty="0" smtClean="0">
                    <a:latin typeface="+mn-ea"/>
                  </a:rPr>
                  <a:t>0</a:t>
                </a:r>
                <a:r>
                  <a:rPr lang="zh-CN" altLang="en-US" sz="2000" dirty="0" smtClean="0">
                    <a:latin typeface="+mn-ea"/>
                  </a:rPr>
                  <a:t>的时候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解法</a:t>
                </a:r>
                <a:r>
                  <a:rPr lang="en-US" altLang="zh-CN" sz="2000" dirty="0" smtClean="0">
                    <a:latin typeface="+mn-ea"/>
                  </a:rPr>
                  <a:t>2: </a:t>
                </a: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每次能操作的要么是减少一个</a:t>
                </a:r>
                <a:r>
                  <a:rPr lang="en-US" altLang="zh-CN" sz="2000" dirty="0" smtClean="0">
                    <a:latin typeface="+mn-ea"/>
                  </a:rPr>
                  <a:t>0</a:t>
                </a:r>
                <a:r>
                  <a:rPr lang="zh-CN" altLang="en-US" sz="2000" dirty="0" smtClean="0">
                    <a:latin typeface="+mn-ea"/>
                  </a:rPr>
                  <a:t>，要么是</a:t>
                </a:r>
                <a:r>
                  <a:rPr lang="en-US" altLang="zh-CN" sz="2000" dirty="0" smtClean="0">
                    <a:latin typeface="+mn-ea"/>
                  </a:rPr>
                  <a:t>1+2</a:t>
                </a:r>
                <a:r>
                  <a:rPr lang="zh-CN" altLang="en-US" sz="2000" dirty="0" smtClean="0">
                    <a:latin typeface="+mn-ea"/>
                  </a:rPr>
                  <a:t>，要么是</a:t>
                </a:r>
                <a:r>
                  <a:rPr lang="en-US" altLang="zh-CN" sz="2000" dirty="0" smtClean="0">
                    <a:latin typeface="+mn-ea"/>
                  </a:rPr>
                  <a:t>1+1</a:t>
                </a:r>
                <a:endParaRPr lang="en-US" altLang="zh-CN" sz="2000" dirty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每次对手都有办法变成要么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要么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的情况。</a:t>
                </a: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很大的情况可以直接取模变成小</a:t>
                </a:r>
                <a:r>
                  <a:rPr lang="en-US" altLang="zh-CN" sz="2000" dirty="0" smtClean="0">
                    <a:latin typeface="+mn-ea"/>
                  </a:rPr>
                  <a:t>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只关心是不是为</a:t>
                </a:r>
                <a:r>
                  <a:rPr lang="en-US" altLang="zh-CN" sz="2000" dirty="0" smtClean="0">
                    <a:latin typeface="+mn-ea"/>
                  </a:rPr>
                  <a:t>0</a:t>
                </a:r>
                <a:endParaRPr lang="en-US" altLang="zh-CN" sz="2000" dirty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这样对应的状态不多，直接记忆化搜索就好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注意不能直接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%2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全为</a:t>
                </a:r>
                <a:r>
                  <a:rPr lang="en-US" altLang="zh-CN" sz="2000" dirty="0" smtClean="0">
                    <a:latin typeface="+mn-ea"/>
                  </a:rPr>
                  <a:t>0</a:t>
                </a:r>
                <a:r>
                  <a:rPr lang="zh-CN" altLang="en-US" sz="2000" dirty="0" smtClean="0">
                    <a:latin typeface="+mn-ea"/>
                  </a:rPr>
                  <a:t>的</a:t>
                </a:r>
                <a:r>
                  <a:rPr lang="en-US" altLang="zh-CN" sz="2000" dirty="0" smtClean="0">
                    <a:latin typeface="+mn-ea"/>
                  </a:rPr>
                  <a:t>case</a:t>
                </a:r>
                <a:r>
                  <a:rPr lang="zh-CN" altLang="en-US" sz="2000" dirty="0" smtClean="0">
                    <a:latin typeface="+mn-ea"/>
                  </a:rPr>
                  <a:t>要特殊考虑</a:t>
                </a:r>
                <a:endParaRPr lang="en-US" altLang="zh-CN" sz="2000" dirty="0" smtClean="0">
                  <a:latin typeface="+mn-ea"/>
                </a:endParaRPr>
              </a:p>
              <a:p>
                <a:pPr marL="457200" lvl="1" indent="0">
                  <a:buNone/>
                </a:pPr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866120" cy="4351338"/>
              </a:xfrm>
              <a:blipFill rotWithShape="0">
                <a:blip r:embed="rId2"/>
                <a:stretch>
                  <a:fillRect l="-505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973" y="208756"/>
            <a:ext cx="4931891" cy="45438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Hide and Seek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由于对称性，我们只考虑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的情况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会有几种情况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，两个点重合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!=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，答案为</a:t>
                </a:r>
                <a:r>
                  <a:rPr lang="en-US" altLang="zh-CN" dirty="0" smtClean="0">
                    <a:latin typeface="+mn-ea"/>
                  </a:rPr>
                  <a:t>0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都在原点，答案为</a:t>
                </a:r>
                <a:r>
                  <a:rPr lang="en-US" altLang="zh-CN" dirty="0" smtClean="0">
                    <a:latin typeface="+mn-ea"/>
                  </a:rPr>
                  <a:t>1</a:t>
                </a:r>
              </a:p>
              <a:p>
                <a:pPr lvl="2"/>
                <a:r>
                  <a:rPr lang="zh-CN" altLang="en-US" dirty="0">
                    <a:latin typeface="+mn-ea"/>
                  </a:rPr>
                  <a:t>其他情况</a:t>
                </a:r>
                <a:r>
                  <a:rPr lang="zh-CN" altLang="en-US" dirty="0" smtClean="0">
                    <a:latin typeface="+mn-ea"/>
                  </a:rPr>
                  <a:t>答案为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答案为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+1)∗(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+1)−4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答案为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+1)∗(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+1)−4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可以画出这样的图，考虑滑动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+mn-ea"/>
                  </a:rPr>
                  <a:t>的情况，贡献为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贡献为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贡献为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，所以答案为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3"/>
                <a:stretch>
                  <a:fillRect l="-522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0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Invaluable Assets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表示树长高</a:t>
                </a:r>
                <a:r>
                  <a:rPr lang="en-US" altLang="zh-CN" sz="2000" dirty="0" smtClean="0">
                    <a:latin typeface="+mn-ea"/>
                  </a:rPr>
                  <a:t>x</a:t>
                </a:r>
                <a:r>
                  <a:rPr lang="zh-CN" altLang="en-US" sz="2000" dirty="0" smtClean="0">
                    <a:latin typeface="+mn-ea"/>
                  </a:rPr>
                  <a:t>时最小的代价，转移为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有两种情况</a:t>
                </a: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1: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的时候，可以通过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latin typeface="+mn-ea"/>
                  </a:rPr>
                  <a:t>的动态规划计算</a:t>
                </a: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2: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的时候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 smtClean="0">
                    <a:latin typeface="+mn-ea"/>
                  </a:rPr>
                  <a:t>,</a:t>
                </a:r>
                <a:r>
                  <a:rPr lang="zh-CN" altLang="en-US" sz="2000" dirty="0" smtClean="0">
                    <a:latin typeface="+mn-ea"/>
                  </a:rPr>
                  <a:t>其中</a:t>
                </a:r>
                <a:r>
                  <a:rPr lang="en-US" altLang="zh-CN" sz="2000" dirty="0" smtClean="0">
                    <a:latin typeface="+mn-ea"/>
                  </a:rPr>
                  <a:t>D</a:t>
                </a:r>
                <a:r>
                  <a:rPr lang="zh-CN" altLang="en-US" sz="2000" dirty="0" smtClean="0">
                    <a:latin typeface="+mn-ea"/>
                  </a:rPr>
                  <a:t>是一个常数，在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rad>
                  </m:oMath>
                </a14:m>
                <a:r>
                  <a:rPr lang="zh-CN" altLang="en-US" sz="2000" dirty="0" smtClean="0">
                    <a:latin typeface="+mn-ea"/>
                  </a:rPr>
                  <a:t>级别</a:t>
                </a:r>
              </a:p>
              <a:p>
                <a:r>
                  <a:rPr lang="zh-CN" altLang="en-US" sz="2000" dirty="0" smtClean="0">
                    <a:latin typeface="+mn-ea"/>
                  </a:rPr>
                  <a:t>我们先</a:t>
                </a:r>
                <a:r>
                  <a:rPr lang="zh-CN" altLang="en-US" sz="2000" dirty="0">
                    <a:latin typeface="+mn-ea"/>
                  </a:rPr>
                  <a:t>动态规划</a:t>
                </a:r>
                <a:r>
                  <a:rPr lang="zh-CN" altLang="en-US" sz="2000" dirty="0" smtClean="0">
                    <a:latin typeface="+mn-ea"/>
                  </a:rPr>
                  <a:t>求出所有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离线处理所有询问，从小到大排序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对于每个高度</a:t>
                </a:r>
                <a:r>
                  <a:rPr lang="en-US" altLang="zh-CN" sz="2000" dirty="0" smtClean="0">
                    <a:latin typeface="+mn-ea"/>
                  </a:rPr>
                  <a:t>h,</a:t>
                </a:r>
                <a:r>
                  <a:rPr lang="zh-CN" altLang="en-US" sz="2000" dirty="0" smtClean="0">
                    <a:latin typeface="+mn-ea"/>
                  </a:rPr>
                  <a:t>对于询问</a:t>
                </a:r>
                <a:r>
                  <a:rPr lang="en-US" altLang="zh-CN" sz="2000" dirty="0" smtClean="0">
                    <a:latin typeface="+mn-ea"/>
                  </a:rPr>
                  <a:t>q</a:t>
                </a:r>
                <a:r>
                  <a:rPr lang="zh-CN" altLang="en-US" sz="2000" dirty="0" smtClean="0">
                    <a:latin typeface="+mn-ea"/>
                  </a:rPr>
                  <a:t>的贡献分为两种</a:t>
                </a:r>
                <a:r>
                  <a:rPr lang="en-US" altLang="zh-CN" sz="2000" dirty="0" smtClean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高度排序后，按照询问</a:t>
                </a:r>
                <a:r>
                  <a:rPr lang="en-US" altLang="zh-CN" sz="2000" dirty="0" smtClean="0">
                    <a:latin typeface="+mn-ea"/>
                  </a:rPr>
                  <a:t>q</a:t>
                </a:r>
                <a:r>
                  <a:rPr lang="zh-CN" altLang="en-US" sz="2000" dirty="0" smtClean="0">
                    <a:latin typeface="+mn-ea"/>
                  </a:rPr>
                  <a:t>将高度分成这两类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每个高度最多进出每一类</a:t>
                </a:r>
                <a:r>
                  <a:rPr lang="zh-CN" altLang="en-US" sz="2000" dirty="0">
                    <a:latin typeface="+mn-ea"/>
                  </a:rPr>
                  <a:t>一</a:t>
                </a:r>
                <a:r>
                  <a:rPr lang="zh-CN" altLang="en-US" sz="2000" dirty="0" smtClean="0">
                    <a:latin typeface="+mn-ea"/>
                  </a:rPr>
                  <a:t>次，这部分复杂度是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48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Invaluable Assets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对于每个询问</a:t>
                </a:r>
                <a:r>
                  <a:rPr lang="en-US" altLang="zh-CN" sz="2000" dirty="0" smtClean="0">
                    <a:latin typeface="+mn-ea"/>
                  </a:rPr>
                  <a:t>q</a:t>
                </a:r>
                <a:r>
                  <a:rPr lang="zh-CN" altLang="en-US" sz="2000" dirty="0" smtClean="0">
                    <a:latin typeface="+mn-ea"/>
                  </a:rPr>
                  <a:t>答案会有两部分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2"/>
                <a:r>
                  <a:rPr lang="zh-CN" altLang="en-US" dirty="0" smtClean="0">
                    <a:latin typeface="+mn-ea"/>
                  </a:rPr>
                  <a:t>直接暴力计算，由于数据全部随机，期望复杂度是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𝑁𝐶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2"/>
                <a:r>
                  <a:rPr lang="zh-CN" altLang="en-US" dirty="0">
                    <a:latin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 lvl="2"/>
                <a:r>
                  <a:rPr lang="zh-CN" altLang="en-US" dirty="0" smtClean="0">
                    <a:latin typeface="+mn-ea"/>
                  </a:rPr>
                  <a:t>我们对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分别维护数量</a:t>
                </a:r>
                <a:r>
                  <a:rPr lang="en-US" altLang="zh-CN" dirty="0" smtClean="0">
                    <a:latin typeface="+mn-ea"/>
                  </a:rPr>
                  <a:t>,c</a:t>
                </a:r>
                <a:r>
                  <a:rPr lang="zh-CN" altLang="en-US" dirty="0" smtClean="0">
                    <a:latin typeface="+mn-ea"/>
                  </a:rPr>
                  <a:t>的和</a:t>
                </a:r>
              </a:p>
              <a:p>
                <a:pPr lvl="2"/>
                <a:r>
                  <a:rPr lang="zh-CN" altLang="en-US" dirty="0" smtClean="0">
                    <a:latin typeface="+mn-ea"/>
                  </a:rPr>
                  <a:t>可以通过循环所有模数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计算得到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总复杂度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𝑁𝑙𝑜𝑔𝑁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ra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𝑁𝑄𝐶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sz="2000" b="0" dirty="0" smtClean="0">
                  <a:latin typeface="+mn-ea"/>
                </a:endParaRPr>
              </a:p>
              <a:p>
                <a:r>
                  <a:rPr lang="en-US" altLang="zh-CN" sz="2000" dirty="0">
                    <a:latin typeface="+mn-ea"/>
                  </a:rPr>
                  <a:t>P</a:t>
                </a:r>
                <a:r>
                  <a:rPr lang="en-US" altLang="zh-CN" sz="2000" dirty="0" smtClean="0">
                    <a:latin typeface="+mn-ea"/>
                  </a:rPr>
                  <a:t>s:</a:t>
                </a:r>
                <a:r>
                  <a:rPr lang="zh-CN" altLang="en-US" sz="2000" dirty="0" smtClean="0">
                    <a:latin typeface="+mn-ea"/>
                  </a:rPr>
                  <a:t>数据不随机有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的做法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7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Joy of Handcraft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对于同样的周期</a:t>
                </a:r>
                <a:r>
                  <a:rPr lang="en-US" altLang="zh-CN" sz="2000" dirty="0" smtClean="0">
                    <a:latin typeface="+mn-ea"/>
                  </a:rPr>
                  <a:t>t</a:t>
                </a:r>
                <a:r>
                  <a:rPr lang="zh-CN" altLang="en-US" sz="2000" dirty="0" smtClean="0">
                    <a:latin typeface="+mn-ea"/>
                  </a:rPr>
                  <a:t>，只保留</a:t>
                </a:r>
                <a:r>
                  <a:rPr lang="zh-CN" altLang="en-US" sz="2000" smtClean="0">
                    <a:latin typeface="+mn-ea"/>
                  </a:rPr>
                  <a:t>最大那个亮度</a:t>
                </a:r>
                <a:endParaRPr lang="en-US" altLang="zh-CN" sz="200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对于</a:t>
                </a:r>
                <a:r>
                  <a:rPr lang="zh-CN" altLang="en-US" sz="2000" dirty="0" smtClean="0">
                    <a:latin typeface="+mn-ea"/>
                  </a:rPr>
                  <a:t>一个周期</a:t>
                </a:r>
                <a:r>
                  <a:rPr lang="en-US" altLang="zh-CN" sz="2000" dirty="0" smtClean="0">
                    <a:latin typeface="+mn-ea"/>
                  </a:rPr>
                  <a:t>t</a:t>
                </a:r>
                <a:r>
                  <a:rPr lang="zh-CN" altLang="en-US" sz="2000" dirty="0" smtClean="0">
                    <a:latin typeface="+mn-ea"/>
                  </a:rPr>
                  <a:t>来说，对应的区间有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 smtClean="0">
                    <a:latin typeface="+mn-ea"/>
                  </a:rPr>
                  <a:t>个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en-US" altLang="zh-CN" sz="2000" dirty="0" smtClean="0">
                    <a:latin typeface="+mn-ea"/>
                  </a:rPr>
                  <a:t>t</a:t>
                </a:r>
                <a:r>
                  <a:rPr lang="zh-CN" altLang="en-US" sz="2000" dirty="0" smtClean="0">
                    <a:latin typeface="+mn-ea"/>
                  </a:rPr>
                  <a:t>最多从</a:t>
                </a:r>
                <a:r>
                  <a:rPr lang="en-US" altLang="zh-CN" sz="2000" dirty="0" smtClean="0">
                    <a:latin typeface="+mn-ea"/>
                  </a:rPr>
                  <a:t>1</a:t>
                </a:r>
                <a:r>
                  <a:rPr lang="zh-CN" altLang="en-US" sz="2000" dirty="0" smtClean="0">
                    <a:latin typeface="+mn-ea"/>
                  </a:rPr>
                  <a:t>到</a:t>
                </a:r>
                <a:r>
                  <a:rPr lang="en-US" altLang="zh-CN" sz="2000" dirty="0" smtClean="0">
                    <a:latin typeface="+mn-ea"/>
                  </a:rPr>
                  <a:t>m</a:t>
                </a:r>
                <a:r>
                  <a:rPr lang="zh-CN" altLang="en-US" sz="2000" dirty="0" smtClean="0">
                    <a:latin typeface="+mn-ea"/>
                  </a:rPr>
                  <a:t>各</a:t>
                </a:r>
                <a:r>
                  <a:rPr lang="en-US" altLang="zh-CN" sz="2000" dirty="0" smtClean="0">
                    <a:latin typeface="+mn-ea"/>
                  </a:rPr>
                  <a:t>1</a:t>
                </a:r>
                <a:r>
                  <a:rPr lang="zh-CN" altLang="en-US" sz="2000" dirty="0" smtClean="0">
                    <a:latin typeface="+mn-ea"/>
                  </a:rPr>
                  <a:t>个，最多有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𝑚𝑙𝑜𝑔𝑚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个区间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剩下的问题就是区间染色，求每个点最大值的问题</a:t>
                </a:r>
              </a:p>
              <a:p>
                <a:r>
                  <a:rPr lang="zh-CN" altLang="en-US" sz="2000" dirty="0" smtClean="0">
                    <a:latin typeface="+mn-ea"/>
                  </a:rPr>
                  <a:t>解法</a:t>
                </a:r>
                <a:r>
                  <a:rPr lang="en-US" altLang="zh-CN" sz="2000" dirty="0" smtClean="0">
                    <a:latin typeface="+mn-ea"/>
                  </a:rPr>
                  <a:t>1: </a:t>
                </a: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直接线段树染色，每个区间拆分成</a:t>
                </a:r>
                <a:r>
                  <a:rPr lang="en-US" altLang="zh-CN" sz="2000" dirty="0" smtClean="0">
                    <a:latin typeface="+mn-ea"/>
                  </a:rPr>
                  <a:t>log</a:t>
                </a:r>
                <a:r>
                  <a:rPr lang="zh-CN" altLang="en-US" sz="2000" dirty="0" smtClean="0">
                    <a:latin typeface="+mn-ea"/>
                  </a:rPr>
                  <a:t>个区间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>
                    <a:latin typeface="+mn-ea"/>
                  </a:rPr>
                  <a:t>时间</a:t>
                </a:r>
                <a:r>
                  <a:rPr lang="zh-CN" altLang="en-US" sz="2000" dirty="0" smtClean="0">
                    <a:latin typeface="+mn-ea"/>
                  </a:rPr>
                  <a:t>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𝑚𝑙𝑜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解法</a:t>
                </a:r>
                <a:r>
                  <a:rPr lang="en-US" altLang="zh-CN" sz="2000" dirty="0" smtClean="0">
                    <a:latin typeface="+mn-ea"/>
                  </a:rPr>
                  <a:t>2: </a:t>
                </a: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如果区间按亮度从大到小排序，那么每次染色后的部分可以删掉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用路径压缩的方法染色优化，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>
                    <a:latin typeface="+mn-ea"/>
                  </a:rPr>
                  <a:t>时间</a:t>
                </a:r>
                <a:r>
                  <a:rPr lang="zh-CN" altLang="en-US" sz="2000" dirty="0" smtClean="0">
                    <a:latin typeface="+mn-ea"/>
                  </a:rPr>
                  <a:t>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𝑚𝑙𝑜𝑔𝑚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401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5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Knowledge is Power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解法</a:t>
                </a:r>
                <a:r>
                  <a:rPr lang="en-US" altLang="zh-CN" sz="2000" dirty="0" smtClean="0">
                    <a:latin typeface="+mn-ea"/>
                  </a:rPr>
                  <a:t>1:</a:t>
                </a: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只有</a:t>
                </a:r>
                <a:r>
                  <a:rPr lang="en-US" altLang="zh-CN" sz="2000" dirty="0" smtClean="0">
                    <a:latin typeface="+mn-ea"/>
                  </a:rPr>
                  <a:t>6</a:t>
                </a:r>
                <a:r>
                  <a:rPr lang="zh-CN" altLang="en-US" sz="2000" dirty="0" smtClean="0">
                    <a:latin typeface="+mn-ea"/>
                  </a:rPr>
                  <a:t>无解</a:t>
                </a: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奇数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的时候一定能拆成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两个互素的数，答案为</a:t>
                </a:r>
                <a:r>
                  <a:rPr lang="en-US" altLang="zh-CN" sz="2000" dirty="0" smtClean="0">
                    <a:latin typeface="+mn-ea"/>
                  </a:rPr>
                  <a:t>1</a:t>
                </a: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偶数的时候一定不存在为</a:t>
                </a:r>
                <a:r>
                  <a:rPr lang="en-US" altLang="zh-CN" sz="2000" dirty="0" smtClean="0">
                    <a:latin typeface="+mn-ea"/>
                  </a:rPr>
                  <a:t>1</a:t>
                </a:r>
                <a:r>
                  <a:rPr lang="zh-CN" altLang="en-US" sz="2000" dirty="0" smtClean="0">
                    <a:latin typeface="+mn-ea"/>
                  </a:rPr>
                  <a:t>的解</a:t>
                </a:r>
              </a:p>
              <a:p>
                <a:pPr lvl="2"/>
                <a:r>
                  <a:rPr lang="zh-CN" altLang="en-US" dirty="0" smtClean="0">
                    <a:latin typeface="+mn-ea"/>
                  </a:rPr>
                  <a:t>如果是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−1,2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是一组答案为</a:t>
                </a:r>
                <a:r>
                  <a:rPr lang="en-US" altLang="zh-CN" dirty="0" smtClean="0">
                    <a:latin typeface="+mn-ea"/>
                  </a:rPr>
                  <a:t>2</a:t>
                </a:r>
                <a:r>
                  <a:rPr lang="zh-CN" altLang="en-US" dirty="0" smtClean="0">
                    <a:latin typeface="+mn-ea"/>
                  </a:rPr>
                  <a:t>的解</a:t>
                </a:r>
              </a:p>
              <a:p>
                <a:pPr lvl="2"/>
                <a:r>
                  <a:rPr lang="zh-CN" altLang="en-US" dirty="0" smtClean="0">
                    <a:latin typeface="+mn-ea"/>
                  </a:rPr>
                  <a:t>如果是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−1, 2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是一组答案为</a:t>
                </a:r>
                <a:r>
                  <a:rPr lang="en-US" altLang="zh-CN" dirty="0" smtClean="0">
                    <a:latin typeface="+mn-ea"/>
                  </a:rPr>
                  <a:t>4</a:t>
                </a:r>
                <a:r>
                  <a:rPr lang="zh-CN" altLang="en-US" dirty="0" smtClean="0">
                    <a:latin typeface="+mn-ea"/>
                  </a:rPr>
                  <a:t>的解</a:t>
                </a:r>
              </a:p>
              <a:p>
                <a:pPr lvl="2"/>
                <a:r>
                  <a:rPr lang="zh-CN" altLang="en-US" dirty="0" smtClean="0">
                    <a:latin typeface="+mn-ea"/>
                  </a:rPr>
                  <a:t>重点看有没有答案为</a:t>
                </a:r>
                <a:r>
                  <a:rPr lang="en-US" altLang="zh-CN" dirty="0" smtClean="0">
                    <a:latin typeface="+mn-ea"/>
                  </a:rPr>
                  <a:t>3</a:t>
                </a:r>
                <a:r>
                  <a:rPr lang="zh-CN" altLang="en-US" dirty="0" smtClean="0">
                    <a:latin typeface="+mn-ea"/>
                  </a:rPr>
                  <a:t>的解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+2,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是不可以的，因为一定有</a:t>
                </a:r>
                <a:r>
                  <a:rPr lang="en-US" altLang="zh-CN" dirty="0" smtClean="0">
                    <a:latin typeface="+mn-ea"/>
                  </a:rPr>
                  <a:t>2</a:t>
                </a:r>
                <a:r>
                  <a:rPr lang="zh-CN" altLang="en-US" dirty="0" smtClean="0">
                    <a:latin typeface="+mn-ea"/>
                  </a:rPr>
                  <a:t>个偶数</a:t>
                </a:r>
              </a:p>
              <a:p>
                <a:pPr lvl="3"/>
                <a:r>
                  <a:rPr lang="zh-CN" altLang="en-US" sz="2000" dirty="0" smtClean="0">
                    <a:latin typeface="+mn-ea"/>
                  </a:rPr>
                  <a:t>如果是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latin typeface="+mn-ea"/>
                  </a:rPr>
                  <a:t>, </a:t>
                </a:r>
                <a:r>
                  <a:rPr lang="zh-CN" altLang="en-US" sz="2000" dirty="0" smtClean="0">
                    <a:latin typeface="+mn-ea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−1,2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是一组解</a:t>
                </a:r>
              </a:p>
              <a:p>
                <a:pPr lvl="3"/>
                <a:r>
                  <a:rPr lang="zh-CN" altLang="en-US" sz="2000" dirty="0" smtClean="0">
                    <a:latin typeface="+mn-ea"/>
                  </a:rPr>
                  <a:t>如果是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2000" dirty="0" smtClean="0">
                    <a:latin typeface="+mn-ea"/>
                  </a:rPr>
                  <a:t>, </a:t>
                </a:r>
                <a:r>
                  <a:rPr lang="zh-CN" altLang="en-US" sz="2000" dirty="0" smtClean="0">
                    <a:latin typeface="+mn-ea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−1,2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+1,2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−1)%3!=0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时是一组解</a:t>
                </a:r>
              </a:p>
              <a:p>
                <a:pPr lvl="3"/>
                <a:r>
                  <a:rPr lang="zh-CN" altLang="en-US" sz="2000" dirty="0" smtClean="0">
                    <a:latin typeface="+mn-ea"/>
                  </a:rPr>
                  <a:t>如果是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+4, 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那么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+1,2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%3!=0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时是一组解</m:t>
                    </m:r>
                  </m:oMath>
                </a14:m>
                <a:endParaRPr lang="zh-CN" altLang="en-US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0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Knowledge is Power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解法</a:t>
                </a:r>
                <a:r>
                  <a:rPr lang="en-US" altLang="zh-CN" sz="2000" dirty="0" smtClean="0">
                    <a:latin typeface="+mn-ea"/>
                  </a:rPr>
                  <a:t>2:</a:t>
                </a: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奇数同上，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也一样，只关心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答案一定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&lt;=4</m:t>
                    </m:r>
                  </m:oMath>
                </a14:m>
                <a:endParaRPr lang="en-US" altLang="zh-CN" sz="2000" dirty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枚举把</a:t>
                </a:r>
                <a:r>
                  <a:rPr lang="en-US" altLang="zh-CN" sz="2000" dirty="0" smtClean="0">
                    <a:latin typeface="+mn-ea"/>
                  </a:rPr>
                  <a:t>x</a:t>
                </a:r>
                <a:r>
                  <a:rPr lang="zh-CN" altLang="en-US" sz="2000" dirty="0">
                    <a:latin typeface="+mn-ea"/>
                  </a:rPr>
                  <a:t>拆分</a:t>
                </a:r>
                <a:r>
                  <a:rPr lang="zh-CN" altLang="en-US" sz="2000" dirty="0" smtClean="0">
                    <a:latin typeface="+mn-ea"/>
                  </a:rPr>
                  <a:t>成差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的所有方案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由于最多有一个偶数，因此最多会有</a:t>
                </a:r>
                <a:r>
                  <a:rPr lang="en-US" altLang="zh-CN" sz="2000" dirty="0" smtClean="0">
                    <a:latin typeface="+mn-ea"/>
                  </a:rPr>
                  <a:t>3</a:t>
                </a:r>
                <a:r>
                  <a:rPr lang="zh-CN" altLang="en-US" sz="2000" dirty="0" smtClean="0">
                    <a:latin typeface="+mn-ea"/>
                  </a:rPr>
                  <a:t>个数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直接暴力枚举所有方案，判断是否互素得到答案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Lottery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因为所有数都是</a:t>
                </a:r>
                <a:r>
                  <a:rPr lang="en-US" altLang="zh-CN" sz="2000" dirty="0" smtClean="0">
                    <a:latin typeface="+mn-ea"/>
                  </a:rPr>
                  <a:t>2</a:t>
                </a:r>
                <a:r>
                  <a:rPr lang="zh-CN" altLang="en-US" sz="2000" dirty="0" smtClean="0">
                    <a:latin typeface="+mn-ea"/>
                  </a:rPr>
                  <a:t>的次方，那么把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000" dirty="0" smtClean="0">
                    <a:latin typeface="+mn-ea"/>
                  </a:rPr>
                  <a:t>拆成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……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对结果无影响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最后会得到很多个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+mn-ea"/>
                  </a:rPr>
                  <a:t>,</a:t>
                </a:r>
                <a:r>
                  <a:rPr lang="zh-CN" altLang="en-US" sz="2000" dirty="0" smtClean="0">
                    <a:latin typeface="+mn-ea"/>
                  </a:rPr>
                  <a:t>每个的数量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&lt;=2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这个时候我们会发现，如果有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+mn-ea"/>
                  </a:rPr>
                  <a:t>但是没有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+mn-ea"/>
                  </a:rPr>
                  <a:t>，那么前面的数不可能求和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因此每一段连续的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+mn-ea"/>
                  </a:rPr>
                  <a:t>求和</a:t>
                </a:r>
                <a:r>
                  <a:rPr lang="en-US" altLang="zh-CN" sz="2000" dirty="0" smtClean="0">
                    <a:latin typeface="+mn-ea"/>
                  </a:rPr>
                  <a:t>,</a:t>
                </a:r>
                <a:r>
                  <a:rPr lang="zh-CN" altLang="en-US" sz="2000" dirty="0" smtClean="0">
                    <a:latin typeface="+mn-ea"/>
                  </a:rPr>
                  <a:t>最后相乘就是答案</a:t>
                </a:r>
              </a:p>
              <a:p>
                <a:r>
                  <a:rPr lang="zh-CN" altLang="en-US" sz="2000" dirty="0">
                    <a:latin typeface="+mn-ea"/>
                  </a:rPr>
                  <a:t>时间</a:t>
                </a:r>
                <a:r>
                  <a:rPr lang="zh-CN" altLang="en-US" sz="2000" dirty="0" smtClean="0">
                    <a:latin typeface="+mn-ea"/>
                  </a:rPr>
                  <a:t>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𝑁𝑙𝑜𝑔𝐶</m:t>
                        </m:r>
                      </m:e>
                    </m:d>
                  </m:oMath>
                </a14:m>
                <a:endParaRPr lang="en-US" altLang="zh-CN" sz="2000" b="0" dirty="0" smtClean="0">
                  <a:latin typeface="+mn-ea"/>
                </a:endParaRPr>
              </a:p>
              <a:p>
                <a:r>
                  <a:rPr lang="en-US" altLang="zh-CN" sz="2000" dirty="0" smtClean="0">
                    <a:latin typeface="+mn-ea"/>
                  </a:rPr>
                  <a:t>Ps:</a:t>
                </a:r>
                <a:r>
                  <a:rPr lang="zh-CN" altLang="en-US" sz="2000" dirty="0" smtClean="0">
                    <a:latin typeface="+mn-ea"/>
                  </a:rPr>
                  <a:t>如果发现拆分实际就是比较大小，那么可以优化到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赛</a:t>
            </a:r>
            <a:r>
              <a:rPr lang="zh-CN" altLang="en-US" b="1" dirty="0" smtClean="0">
                <a:latin typeface="+mj-ea"/>
              </a:rPr>
              <a:t>前预估</a:t>
            </a:r>
            <a:endParaRPr lang="zh-CN" altLang="en-US" b="1" dirty="0">
              <a:latin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7181"/>
              </p:ext>
            </p:extLst>
          </p:nvPr>
        </p:nvGraphicFramePr>
        <p:xfrm>
          <a:off x="1061224" y="1449657"/>
          <a:ext cx="760467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956"/>
                <a:gridCol w="1695768"/>
                <a:gridCol w="1136642"/>
                <a:gridCol w="728709"/>
                <a:gridCol w="1625600"/>
              </a:tblGrid>
              <a:tr h="265315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题目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思维难度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码量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难度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Defuse the Bombs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二分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Knowledge is Power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数学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暴力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Joy of Handcraft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数据结构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Lottery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杂题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Game of Cards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博弈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Hide and Seek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分类统计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Building Blocks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动态规划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Escape from the Island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图论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 a </a:t>
                      </a:r>
                      <a:r>
                        <a:rPr lang="en-US" altLang="zh-CN" dirty="0" err="1" smtClean="0"/>
                        <a:t>Trie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贪心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Colorful Grid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构造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Fracture Ray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几何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数据结构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Invaluable Assets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杂题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2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A Colorful Grid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考虑每个格子和周围</a:t>
                </a:r>
                <a:r>
                  <a:rPr lang="en-US" altLang="zh-CN" sz="2000" dirty="0" smtClean="0">
                    <a:latin typeface="+mn-ea"/>
                  </a:rPr>
                  <a:t>4</a:t>
                </a:r>
                <a:r>
                  <a:rPr lang="zh-CN" altLang="en-US" sz="2000" dirty="0" smtClean="0">
                    <a:latin typeface="+mn-ea"/>
                  </a:rPr>
                  <a:t>个格子的连通性，最多和其中一个不连通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不</a:t>
                </a:r>
                <a:r>
                  <a:rPr lang="zh-CN" altLang="en-US" sz="2000" dirty="0" smtClean="0">
                    <a:latin typeface="+mn-ea"/>
                  </a:rPr>
                  <a:t>连通的边一定不会形成</a:t>
                </a:r>
                <a:r>
                  <a:rPr lang="en-US" altLang="zh-CN" sz="2000" dirty="0" smtClean="0">
                    <a:latin typeface="+mn-ea"/>
                  </a:rPr>
                  <a:t>L</a:t>
                </a:r>
                <a:r>
                  <a:rPr lang="zh-CN" altLang="en-US" sz="2000" dirty="0" smtClean="0">
                    <a:latin typeface="+mn-ea"/>
                  </a:rPr>
                  <a:t>型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不连通一定是只被竖着切开或者只被横着切开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横竖分别去判断有没有解，以竖着切开考虑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切线两边一定是</a:t>
                </a:r>
                <a:r>
                  <a:rPr lang="en-US" altLang="zh-CN" sz="2000" dirty="0" smtClean="0">
                    <a:latin typeface="+mn-ea"/>
                  </a:rPr>
                  <a:t>RL</a:t>
                </a:r>
                <a:r>
                  <a:rPr lang="zh-CN" altLang="en-US" sz="2000" dirty="0" smtClean="0">
                    <a:latin typeface="+mn-ea"/>
                  </a:rPr>
                  <a:t>的格子，同时对于点对只需要考虑</a:t>
                </a:r>
                <a:r>
                  <a:rPr lang="zh-CN" altLang="en-US" sz="2000" dirty="0">
                    <a:latin typeface="+mn-ea"/>
                  </a:rPr>
                  <a:t>第几列</a:t>
                </a:r>
                <a:r>
                  <a:rPr lang="zh-CN" altLang="en-US" sz="2000" dirty="0" smtClean="0">
                    <a:latin typeface="+mn-ea"/>
                  </a:rPr>
                  <a:t>就行，不需要考虑第几行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对应</a:t>
                </a:r>
                <a:r>
                  <a:rPr lang="en-US" altLang="zh-CN" sz="2000" dirty="0" smtClean="0">
                    <a:latin typeface="+mn-ea"/>
                  </a:rPr>
                  <a:t>4</a:t>
                </a:r>
                <a:r>
                  <a:rPr lang="zh-CN" altLang="en-US" sz="2000" dirty="0" smtClean="0">
                    <a:latin typeface="+mn-ea"/>
                  </a:rPr>
                  <a:t>种要处理的条件</a:t>
                </a: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1: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2: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′−2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是偶数</m:t>
                    </m:r>
                  </m:oMath>
                </a14:m>
                <a:endParaRPr lang="zh-CN" altLang="en-US" sz="2000" dirty="0" smtClean="0">
                  <a:latin typeface="+mn-ea"/>
                </a:endParaRP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3:</a:t>
                </a:r>
                <a:r>
                  <a:rPr lang="zh-CN" altLang="en-US" sz="2000" dirty="0" smtClean="0">
                    <a:latin typeface="+mn-ea"/>
                  </a:rPr>
                  <a:t>切线一定不跨过可连通的点对</a:t>
                </a:r>
                <a:r>
                  <a:rPr lang="en-US" altLang="zh-CN" sz="2000" dirty="0" smtClean="0">
                    <a:latin typeface="+mn-ea"/>
                  </a:rPr>
                  <a:t>(</a:t>
                </a:r>
                <a:r>
                  <a:rPr lang="zh-CN" altLang="en-US" sz="2000" dirty="0" smtClean="0">
                    <a:latin typeface="+mn-ea"/>
                  </a:rPr>
                  <a:t>红色的线</a:t>
                </a:r>
                <a:r>
                  <a:rPr lang="en-US" altLang="zh-CN" sz="2000" dirty="0" smtClean="0">
                    <a:latin typeface="+mn-ea"/>
                  </a:rPr>
                  <a:t>)</a:t>
                </a:r>
                <a:endParaRPr lang="zh-CN" altLang="en-US" sz="2000" dirty="0" smtClean="0">
                  <a:latin typeface="+mn-ea"/>
                </a:endParaRP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4:</a:t>
                </a:r>
                <a:r>
                  <a:rPr lang="zh-CN" altLang="en-US" sz="2000" dirty="0" smtClean="0">
                    <a:latin typeface="+mn-ea"/>
                  </a:rPr>
                  <a:t>不可连通的点对</a:t>
                </a:r>
                <a:r>
                  <a:rPr lang="en-US" altLang="zh-CN" sz="2000" dirty="0" smtClean="0">
                    <a:latin typeface="+mn-ea"/>
                  </a:rPr>
                  <a:t>(</a:t>
                </a:r>
                <a:r>
                  <a:rPr lang="zh-CN" altLang="en-US" sz="2000" dirty="0" smtClean="0">
                    <a:latin typeface="+mn-ea"/>
                  </a:rPr>
                  <a:t>绿色的线</a:t>
                </a:r>
                <a:r>
                  <a:rPr lang="en-US" altLang="zh-CN" sz="2000" dirty="0" smtClean="0">
                    <a:latin typeface="+mn-ea"/>
                  </a:rPr>
                  <a:t>)</a:t>
                </a:r>
                <a:r>
                  <a:rPr lang="zh-CN" altLang="en-US" sz="2000" dirty="0" smtClean="0">
                    <a:latin typeface="+mn-ea"/>
                  </a:rPr>
                  <a:t>一定被某条切线切割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327" y="1690688"/>
            <a:ext cx="1192413" cy="11805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97327" y="2871217"/>
            <a:ext cx="138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246" y="1690688"/>
            <a:ext cx="1188399" cy="11805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79024" y="2857314"/>
            <a:ext cx="138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合法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020" y="3702054"/>
            <a:ext cx="3946780" cy="29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A Colorful Grid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从左到右计算每一个</a:t>
                </a:r>
                <a:r>
                  <a:rPr lang="en-US" altLang="zh-CN" sz="2000" dirty="0" smtClean="0">
                    <a:latin typeface="+mn-ea"/>
                  </a:rPr>
                  <a:t>y</a:t>
                </a:r>
                <a:r>
                  <a:rPr lang="zh-CN" altLang="en-US" sz="2000" dirty="0" smtClean="0">
                    <a:latin typeface="+mn-ea"/>
                  </a:rPr>
                  <a:t>是否能作为切线，以及上一条切线的位置，最后构造答案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对于</a:t>
                </a:r>
                <a:r>
                  <a:rPr lang="en-US" altLang="zh-CN" sz="2000" dirty="0" smtClean="0">
                    <a:latin typeface="+mn-ea"/>
                  </a:rPr>
                  <a:t>3</a:t>
                </a:r>
                <a:r>
                  <a:rPr lang="zh-CN" altLang="en-US" sz="2000" dirty="0" smtClean="0">
                    <a:latin typeface="+mn-ea"/>
                  </a:rPr>
                  <a:t>，记录下连通点对的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+mn-ea"/>
                  </a:rPr>
                  <a:t>,</a:t>
                </a:r>
                <a:r>
                  <a:rPr lang="zh-CN" altLang="en-US" sz="2000" dirty="0" smtClean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时</a:t>
                </a:r>
                <a:r>
                  <a:rPr lang="en-US" altLang="zh-CN" sz="2000" dirty="0" smtClean="0">
                    <a:latin typeface="+mn-ea"/>
                  </a:rPr>
                  <a:t>+1,</a:t>
                </a:r>
                <a:r>
                  <a:rPr lang="en-US" altLang="zh-CN" sz="20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时</a:t>
                </a:r>
                <a:r>
                  <a:rPr lang="en-US" altLang="zh-CN" sz="2000" dirty="0" smtClean="0">
                    <a:latin typeface="+mn-ea"/>
                  </a:rPr>
                  <a:t>-1,</a:t>
                </a:r>
                <a:r>
                  <a:rPr lang="zh-CN" altLang="en-US" sz="2000" dirty="0">
                    <a:latin typeface="+mn-ea"/>
                  </a:rPr>
                  <a:t>值</a:t>
                </a:r>
                <a:r>
                  <a:rPr lang="zh-CN" altLang="en-US" sz="2000" dirty="0" smtClean="0">
                    <a:latin typeface="+mn-ea"/>
                  </a:rPr>
                  <a:t>为</a:t>
                </a:r>
                <a:r>
                  <a:rPr lang="en-US" altLang="zh-CN" sz="2000" dirty="0" smtClean="0">
                    <a:latin typeface="+mn-ea"/>
                  </a:rPr>
                  <a:t>0</a:t>
                </a:r>
                <a:r>
                  <a:rPr lang="zh-CN" altLang="en-US" sz="2000" dirty="0" smtClean="0">
                    <a:latin typeface="+mn-ea"/>
                  </a:rPr>
                  <a:t>的时候对应的</a:t>
                </a:r>
                <a:r>
                  <a:rPr lang="en-US" altLang="zh-CN" sz="2000" dirty="0">
                    <a:latin typeface="+mn-ea"/>
                  </a:rPr>
                  <a:t>y</a:t>
                </a:r>
                <a:r>
                  <a:rPr lang="zh-CN" altLang="en-US" sz="2000" dirty="0" smtClean="0">
                    <a:latin typeface="+mn-ea"/>
                  </a:rPr>
                  <a:t>就可以切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对于</a:t>
                </a:r>
                <a:r>
                  <a:rPr lang="en-US" altLang="zh-CN" sz="2000" dirty="0" smtClean="0">
                    <a:latin typeface="+mn-ea"/>
                  </a:rPr>
                  <a:t>4</a:t>
                </a:r>
                <a:r>
                  <a:rPr lang="zh-CN" altLang="en-US" sz="2000" dirty="0" smtClean="0">
                    <a:latin typeface="+mn-ea"/>
                  </a:rPr>
                  <a:t>，记录下不连通点对的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+mn-ea"/>
                  </a:rPr>
                  <a:t>,</a:t>
                </a:r>
                <a:r>
                  <a:rPr lang="zh-CN" altLang="en-US" sz="2000" dirty="0" smtClean="0">
                    <a:latin typeface="+mn-ea"/>
                  </a:rPr>
                  <a:t>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当前考虑</a:t>
                </a:r>
                <a:r>
                  <a:rPr lang="en-US" altLang="zh-CN" sz="2000" dirty="0" smtClean="0">
                    <a:latin typeface="+mn-ea"/>
                  </a:rPr>
                  <a:t>y</a:t>
                </a:r>
                <a:r>
                  <a:rPr lang="zh-CN" altLang="en-US" sz="2000" dirty="0" smtClean="0">
                    <a:latin typeface="+mn-ea"/>
                  </a:rPr>
                  <a:t>的最大的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那么上一条切线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′&gt;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时满足条件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特殊情况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1:</a:t>
                </a:r>
                <a:r>
                  <a:rPr lang="zh-CN" altLang="en-US" sz="2000" dirty="0" smtClean="0">
                    <a:latin typeface="+mn-ea"/>
                  </a:rPr>
                  <a:t>如果只有一行，一定是全部横着的</a:t>
                </a:r>
                <a:r>
                  <a:rPr lang="en-US" altLang="zh-CN" sz="2000" dirty="0" smtClean="0">
                    <a:latin typeface="+mn-ea"/>
                  </a:rPr>
                  <a:t>RL</a:t>
                </a: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2:</a:t>
                </a:r>
                <a:r>
                  <a:rPr lang="zh-CN" altLang="en-US" sz="2000" dirty="0" smtClean="0">
                    <a:latin typeface="+mn-ea"/>
                  </a:rPr>
                  <a:t>如果全联通，那么</a:t>
                </a:r>
                <a:r>
                  <a:rPr lang="en-US" altLang="zh-CN" sz="2000" dirty="0" smtClean="0">
                    <a:latin typeface="+mn-ea"/>
                  </a:rPr>
                  <a:t>n</a:t>
                </a:r>
                <a:r>
                  <a:rPr lang="zh-CN" altLang="en-US" sz="2000" dirty="0" smtClean="0">
                    <a:latin typeface="+mn-ea"/>
                  </a:rPr>
                  <a:t>和</a:t>
                </a:r>
                <a:r>
                  <a:rPr lang="en-US" altLang="zh-CN" sz="2000" dirty="0" smtClean="0">
                    <a:latin typeface="+mn-ea"/>
                  </a:rPr>
                  <a:t>m</a:t>
                </a:r>
                <a:r>
                  <a:rPr lang="zh-CN" altLang="en-US" sz="2000" dirty="0" smtClean="0">
                    <a:latin typeface="+mn-ea"/>
                  </a:rPr>
                  <a:t>都得</a:t>
                </a:r>
                <a:r>
                  <a:rPr lang="en-US" altLang="zh-CN" sz="2000" dirty="0" smtClean="0">
                    <a:latin typeface="+mn-ea"/>
                  </a:rPr>
                  <a:t>&gt;2,</a:t>
                </a:r>
                <a:r>
                  <a:rPr lang="zh-CN" altLang="en-US" sz="2000" dirty="0" smtClean="0">
                    <a:latin typeface="+mn-ea"/>
                  </a:rPr>
                  <a:t>否则一定存在横着或者竖着的切线</a:t>
                </a:r>
              </a:p>
              <a:p>
                <a:r>
                  <a:rPr lang="zh-CN" altLang="en-US" sz="2000" dirty="0" smtClean="0">
                    <a:latin typeface="+mn-ea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602" y="2481453"/>
            <a:ext cx="3487369" cy="37364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Building Blocks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按斜线考虑，第</a:t>
                </a:r>
                <a:r>
                  <a:rPr lang="en-US" altLang="zh-CN" sz="2000" dirty="0" err="1" smtClean="0">
                    <a:latin typeface="+mn-ea"/>
                  </a:rPr>
                  <a:t>i</a:t>
                </a:r>
                <a:r>
                  <a:rPr lang="zh-CN" altLang="en-US" sz="2000" dirty="0" smtClean="0">
                    <a:latin typeface="+mn-ea"/>
                  </a:rPr>
                  <a:t>条斜线影响的是两个相邻位置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00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,0/1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表示考虑完前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条斜线，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位置是否等于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的方案数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那么转移就是这几种情况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−&gt;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+1, 0</m:t>
                        </m:r>
                      </m:e>
                    </m:d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条斜线的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，但是不等于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−&gt;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+1, 1</m:t>
                        </m:r>
                      </m:e>
                    </m:d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条斜线的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，也等于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 1)−&gt;(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+1, 0)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条斜线的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 1)−&gt;(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+1, 1)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条斜线的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每条斜线的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分成两部分</a:t>
                </a:r>
                <a:endParaRPr lang="en-US" altLang="zh-CN" sz="2000" dirty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已知的高度的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𝑚𝑎𝑥𝑘𝑛𝑜𝑤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剩下待确定的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个积木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这</a:t>
                </a:r>
                <a:r>
                  <a:rPr lang="zh-CN" altLang="en-US" sz="2000" dirty="0">
                    <a:latin typeface="+mn-ea"/>
                  </a:rPr>
                  <a:t>两</a:t>
                </a:r>
                <a:r>
                  <a:rPr lang="zh-CN" altLang="en-US" sz="2000" dirty="0" smtClean="0">
                    <a:latin typeface="+mn-ea"/>
                  </a:rPr>
                  <a:t>部分都可以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预处理</a:t>
                </a:r>
                <a:r>
                  <a:rPr lang="zh-CN" altLang="en-US" sz="2000" dirty="0">
                    <a:latin typeface="+mn-ea"/>
                  </a:rPr>
                  <a:t>得到</a:t>
                </a:r>
                <a:endParaRPr lang="en-US" altLang="zh-CN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3"/>
                <a:stretch>
                  <a:fillRect l="-522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2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Building Blocks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要求的变成让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某个数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时，分几种情况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𝑚𝑎𝑥𝑘𝑛𝑜𝑤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𝑚𝑎𝑥𝑘𝑛𝑜𝑤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 smtClean="0">
                    <a:latin typeface="+mn-ea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𝑚𝑎𝑥𝑘𝑛𝑜𝑤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000" b="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要求的变成让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某个数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时且不等于</a:t>
                </a:r>
                <a:r>
                  <a:rPr lang="en-US" altLang="zh-CN" sz="2000" dirty="0" smtClean="0">
                    <a:latin typeface="+mn-ea"/>
                  </a:rPr>
                  <a:t>y</a:t>
                </a:r>
                <a:r>
                  <a:rPr lang="zh-CN" altLang="en-US" sz="2000" dirty="0" smtClean="0">
                    <a:latin typeface="+mn-ea"/>
                  </a:rPr>
                  <a:t>时，分几种情况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变成让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某个数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的情况</a:t>
                </a:r>
              </a:p>
              <a:p>
                <a:r>
                  <a:rPr lang="zh-CN" altLang="en-US" sz="2000" dirty="0">
                    <a:latin typeface="+mn-ea"/>
                  </a:rPr>
                  <a:t>时间</a:t>
                </a:r>
                <a:r>
                  <a:rPr lang="zh-CN" altLang="en-US" sz="2000" dirty="0" smtClean="0">
                    <a:latin typeface="+mn-ea"/>
                  </a:rPr>
                  <a:t>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3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858" y="2107928"/>
            <a:ext cx="3543300" cy="4314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699" y="2161486"/>
            <a:ext cx="3724275" cy="4210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Code a </a:t>
            </a:r>
            <a:r>
              <a:rPr lang="en-US" altLang="zh-CN" b="1" dirty="0" err="1" smtClean="0">
                <a:latin typeface="+mj-ea"/>
              </a:rPr>
              <a:t>Trie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首先我们根据所有</a:t>
                </a:r>
                <a:r>
                  <a:rPr lang="en-US" altLang="zh-CN" sz="2000" dirty="0" smtClean="0">
                    <a:latin typeface="+mn-ea"/>
                  </a:rPr>
                  <a:t>query</a:t>
                </a:r>
                <a:r>
                  <a:rPr lang="zh-CN" altLang="en-US" sz="2000" dirty="0" smtClean="0">
                    <a:latin typeface="+mn-ea"/>
                  </a:rPr>
                  <a:t>建立字典树，那么对于同一个串，答案一定是同一个。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我们对于每一个值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计算对应串的</a:t>
                </a:r>
                <a:r>
                  <a:rPr lang="en-US" altLang="zh-CN" sz="2000" dirty="0" smtClean="0">
                    <a:latin typeface="+mn-ea"/>
                  </a:rPr>
                  <a:t>LCA,</a:t>
                </a:r>
                <a:r>
                  <a:rPr lang="zh-CN" altLang="en-US" sz="2000" dirty="0" smtClean="0">
                    <a:latin typeface="+mn-ea"/>
                  </a:rPr>
                  <a:t> 然后把</a:t>
                </a:r>
                <a:r>
                  <a:rPr lang="en-US" altLang="zh-CN" sz="2000" dirty="0" smtClean="0">
                    <a:latin typeface="+mn-ea"/>
                  </a:rPr>
                  <a:t>LCA</a:t>
                </a:r>
                <a:r>
                  <a:rPr lang="zh-CN" altLang="en-US" sz="2000" dirty="0" smtClean="0">
                    <a:latin typeface="+mn-ea"/>
                  </a:rPr>
                  <a:t>标记一下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标记这些串在</a:t>
                </a:r>
                <a:r>
                  <a:rPr lang="en-US" altLang="zh-CN" sz="2000" dirty="0" smtClean="0">
                    <a:latin typeface="+mn-ea"/>
                  </a:rPr>
                  <a:t>LCA</a:t>
                </a:r>
                <a:r>
                  <a:rPr lang="zh-CN" altLang="en-US" sz="2000" dirty="0" smtClean="0">
                    <a:latin typeface="+mn-ea"/>
                  </a:rPr>
                  <a:t>下面的那个点为一定不存在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每个点只能被一个值标记为</a:t>
                </a:r>
                <a:r>
                  <a:rPr lang="en-US" altLang="zh-CN" sz="2000" dirty="0" smtClean="0">
                    <a:latin typeface="+mn-ea"/>
                  </a:rPr>
                  <a:t>LCA,</a:t>
                </a:r>
                <a:r>
                  <a:rPr lang="zh-CN" altLang="en-US" sz="2000" dirty="0" smtClean="0">
                    <a:latin typeface="+mn-ea"/>
                  </a:rPr>
                  <a:t>根到</a:t>
                </a:r>
                <a:r>
                  <a:rPr lang="en-US" altLang="zh-CN" sz="2000" dirty="0" smtClean="0">
                    <a:latin typeface="+mn-ea"/>
                  </a:rPr>
                  <a:t>LCA</a:t>
                </a:r>
                <a:r>
                  <a:rPr lang="zh-CN" altLang="en-US" sz="2000" dirty="0" smtClean="0">
                    <a:latin typeface="+mn-ea"/>
                  </a:rPr>
                  <a:t>一定不能经过不存在的点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en-US" altLang="zh-CN" sz="2000" dirty="0" err="1" smtClean="0">
                    <a:latin typeface="+mn-ea"/>
                  </a:rPr>
                  <a:t>dfs</a:t>
                </a:r>
                <a:r>
                  <a:rPr lang="zh-CN" altLang="en-US" sz="2000" dirty="0" smtClean="0">
                    <a:latin typeface="+mn-ea"/>
                  </a:rPr>
                  <a:t>贪心计算每个子树最少</a:t>
                </a:r>
                <a:r>
                  <a:rPr lang="zh-CN" altLang="en-US" sz="2000" dirty="0">
                    <a:latin typeface="+mn-ea"/>
                  </a:rPr>
                  <a:t>的</a:t>
                </a:r>
                <a:r>
                  <a:rPr lang="zh-CN" altLang="en-US" sz="2000" dirty="0" smtClean="0">
                    <a:latin typeface="+mn-ea"/>
                  </a:rPr>
                  <a:t>节点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这个</a:t>
                </a:r>
                <a:r>
                  <a:rPr lang="zh-CN" altLang="en-US" sz="2000" dirty="0">
                    <a:latin typeface="+mn-ea"/>
                  </a:rPr>
                  <a:t>点</a:t>
                </a:r>
                <a:r>
                  <a:rPr lang="zh-CN" altLang="en-US" sz="2000" dirty="0" smtClean="0">
                    <a:latin typeface="+mn-ea"/>
                  </a:rPr>
                  <a:t>没有儿子节点，可以不选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这个点的某个儿子节点选了，那么这个点必须选</a:t>
                </a:r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这个点的某个儿子节点没选</a:t>
                </a:r>
                <a:endParaRPr lang="en-US" altLang="zh-CN" sz="2000" dirty="0" smtClean="0">
                  <a:latin typeface="+mn-ea"/>
                </a:endParaRPr>
              </a:p>
              <a:p>
                <a:pPr lvl="2"/>
                <a:r>
                  <a:rPr lang="zh-CN" altLang="en-US" dirty="0" smtClean="0">
                    <a:latin typeface="+mn-ea"/>
                  </a:rPr>
                  <a:t>这个点是</a:t>
                </a:r>
                <a:r>
                  <a:rPr lang="en-US" altLang="zh-CN" dirty="0" smtClean="0">
                    <a:latin typeface="+mn-ea"/>
                  </a:rPr>
                  <a:t>LCA,</a:t>
                </a:r>
                <a:r>
                  <a:rPr lang="zh-CN" altLang="en-US" dirty="0" smtClean="0">
                    <a:latin typeface="+mn-ea"/>
                  </a:rPr>
                  <a:t>那么这个儿子节点必须选</a:t>
                </a:r>
                <a:endParaRPr lang="en-US" altLang="zh-CN" dirty="0" smtClean="0">
                  <a:latin typeface="+mn-ea"/>
                </a:endParaRPr>
              </a:p>
              <a:p>
                <a:pPr lvl="2"/>
                <a:r>
                  <a:rPr lang="zh-CN" altLang="en-US" dirty="0">
                    <a:latin typeface="+mn-ea"/>
                  </a:rPr>
                  <a:t>这个</a:t>
                </a:r>
                <a:r>
                  <a:rPr lang="zh-CN" altLang="en-US" dirty="0" smtClean="0">
                    <a:latin typeface="+mn-ea"/>
                  </a:rPr>
                  <a:t>点不是</a:t>
                </a:r>
                <a:r>
                  <a:rPr lang="en-US" altLang="zh-CN" dirty="0" smtClean="0">
                    <a:latin typeface="+mn-ea"/>
                  </a:rPr>
                  <a:t>LCA,</a:t>
                </a:r>
                <a:r>
                  <a:rPr lang="zh-CN" altLang="en-US" dirty="0" smtClean="0">
                    <a:latin typeface="+mn-ea"/>
                  </a:rPr>
                  <a:t>那么没选的儿子节点中最多有一个最后没选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(26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5"/>
                <a:stretch>
                  <a:fillRect l="-522" t="-1401" b="-16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0949" y="2107928"/>
            <a:ext cx="3248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7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Defuse the Bombs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解法</a:t>
                </a:r>
                <a:r>
                  <a:rPr lang="en-US" altLang="zh-CN" sz="2000" dirty="0" smtClean="0">
                    <a:latin typeface="+mn-ea"/>
                  </a:rPr>
                  <a:t>1:</a:t>
                </a: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二分答案，判断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步操作</a:t>
                </a:r>
                <a:r>
                  <a:rPr lang="en-US" altLang="zh-CN" sz="2000" dirty="0" smtClean="0">
                    <a:latin typeface="+mn-ea"/>
                  </a:rPr>
                  <a:t>1</a:t>
                </a:r>
                <a:r>
                  <a:rPr lang="zh-CN" altLang="en-US" sz="2000" dirty="0" smtClean="0">
                    <a:latin typeface="+mn-ea"/>
                  </a:rPr>
                  <a:t>结束后能不能所有数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那么对于所有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n-ea"/>
                  </a:rPr>
                  <a:t>，要有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altLang="zh-CN" sz="2000" dirty="0" smtClean="0">
                    <a:latin typeface="+mn-ea"/>
                  </a:rPr>
                  <a:t>,</a:t>
                </a:r>
                <a:r>
                  <a:rPr lang="zh-CN" altLang="en-US" sz="2000" dirty="0" smtClean="0">
                    <a:latin typeface="+mn-ea"/>
                  </a:rPr>
                  <a:t>答案为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𝑁𝑙𝑜𝑔𝐶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解法</a:t>
                </a:r>
                <a:r>
                  <a:rPr lang="en-US" altLang="zh-CN" sz="2000" dirty="0" smtClean="0">
                    <a:latin typeface="+mn-ea"/>
                  </a:rPr>
                  <a:t>2:</a:t>
                </a: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从小到大排序后，假设最后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的数是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那么在满足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 smtClean="0">
                    <a:latin typeface="+mn-ea"/>
                  </a:rPr>
                  <a:t>时的</a:t>
                </a:r>
                <a:r>
                  <a:rPr lang="en-US" altLang="zh-CN" sz="2000" dirty="0" smtClean="0">
                    <a:latin typeface="+mn-ea"/>
                  </a:rPr>
                  <a:t>t</a:t>
                </a:r>
                <a:r>
                  <a:rPr lang="zh-CN" altLang="en-US" sz="2000" dirty="0" smtClean="0">
                    <a:latin typeface="+mn-ea"/>
                  </a:rPr>
                  <a:t>，前</a:t>
                </a:r>
                <a:r>
                  <a:rPr lang="en-US" altLang="zh-CN" sz="2000" dirty="0" err="1" smtClean="0">
                    <a:latin typeface="+mn-ea"/>
                  </a:rPr>
                  <a:t>i</a:t>
                </a:r>
                <a:r>
                  <a:rPr lang="zh-CN" altLang="en-US" sz="2000" dirty="0" smtClean="0">
                    <a:latin typeface="+mn-ea"/>
                  </a:rPr>
                  <a:t>个数都可以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lvl="1"/>
                <a:r>
                  <a:rPr lang="zh-CN" altLang="en-US" sz="2000" dirty="0" smtClean="0">
                    <a:latin typeface="+mn-ea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marL="457200" lvl="1" indent="0">
                  <a:buNone/>
                </a:pPr>
                <a:endParaRPr lang="zh-CN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9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Escape from the Island</a:t>
            </a:r>
            <a:endParaRPr lang="zh-CN" altLang="en-US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+mn-ea"/>
                  </a:rPr>
                  <a:t>拆点，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表示在</a:t>
                </a:r>
                <a:r>
                  <a:rPr lang="en-US" altLang="zh-CN" sz="2000" dirty="0" smtClean="0">
                    <a:latin typeface="+mn-ea"/>
                  </a:rPr>
                  <a:t>u</a:t>
                </a:r>
                <a:r>
                  <a:rPr lang="zh-CN" altLang="en-US" sz="2000" dirty="0" smtClean="0">
                    <a:latin typeface="+mn-ea"/>
                  </a:rPr>
                  <a:t>这个点，已经主动划</a:t>
                </a:r>
                <a:r>
                  <a:rPr lang="zh-CN" altLang="en-US" sz="2000" dirty="0">
                    <a:latin typeface="+mn-ea"/>
                  </a:rPr>
                  <a:t>了</a:t>
                </a:r>
                <a:r>
                  <a:rPr lang="en-US" altLang="zh-CN" sz="2000" dirty="0" err="1" smtClean="0">
                    <a:latin typeface="+mn-ea"/>
                  </a:rPr>
                  <a:t>i</a:t>
                </a:r>
                <a:r>
                  <a:rPr lang="zh-CN" altLang="en-US" sz="2000" dirty="0" smtClean="0">
                    <a:latin typeface="+mn-ea"/>
                  </a:rPr>
                  <a:t>步时的点</a:t>
                </a:r>
              </a:p>
              <a:p>
                <a:r>
                  <a:rPr lang="zh-CN" altLang="en-US" sz="2000" dirty="0" smtClean="0">
                    <a:latin typeface="+mn-ea"/>
                  </a:rPr>
                  <a:t>如果主动划一步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如果不主动划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直接从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倒着</a:t>
                </a:r>
                <a:r>
                  <a:rPr lang="en-US" altLang="zh-CN" sz="2000" dirty="0" err="1" smtClean="0">
                    <a:latin typeface="+mn-ea"/>
                  </a:rPr>
                  <a:t>bfs</a:t>
                </a:r>
                <a:r>
                  <a:rPr lang="en-US" altLang="zh-CN" sz="2000" dirty="0" smtClean="0">
                    <a:latin typeface="+mn-ea"/>
                  </a:rPr>
                  <a:t>,</a:t>
                </a:r>
                <a:r>
                  <a:rPr lang="zh-CN" altLang="en-US" sz="2000" dirty="0" smtClean="0">
                    <a:latin typeface="+mn-ea"/>
                  </a:rPr>
                  <a:t>每个点进队列有两种情况</a:t>
                </a:r>
              </a:p>
              <a:p>
                <a:r>
                  <a:rPr lang="zh-CN" altLang="en-US" sz="2000" dirty="0" smtClean="0">
                    <a:latin typeface="+mn-ea"/>
                  </a:rPr>
                  <a:t>划一步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+1)−&gt;(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休息时</a:t>
                </a:r>
                <a:r>
                  <a:rPr lang="en-US" altLang="zh-CN" sz="2000" dirty="0" smtClean="0">
                    <a:latin typeface="+mn-ea"/>
                  </a:rPr>
                  <a:t>:</a:t>
                </a:r>
                <a:r>
                  <a:rPr lang="zh-CN" altLang="en-US" sz="2000" dirty="0" smtClean="0">
                    <a:latin typeface="+mn-ea"/>
                  </a:rPr>
                  <a:t>类似拓扑序</a:t>
                </a:r>
                <a:r>
                  <a:rPr lang="en-US" altLang="zh-CN" sz="2000" dirty="0" smtClean="0">
                    <a:latin typeface="+mn-ea"/>
                  </a:rPr>
                  <a:t>,</a:t>
                </a:r>
                <a:r>
                  <a:rPr lang="zh-CN" altLang="en-US" sz="2000" dirty="0" smtClean="0">
                    <a:latin typeface="+mn-ea"/>
                  </a:rPr>
                  <a:t>如果</a:t>
                </a:r>
                <a:r>
                  <a:rPr lang="en-US" altLang="zh-CN" sz="2000" dirty="0" smtClean="0">
                    <a:latin typeface="+mn-ea"/>
                  </a:rPr>
                  <a:t>u</a:t>
                </a:r>
                <a:r>
                  <a:rPr lang="zh-CN" altLang="en-US" sz="2000" dirty="0" smtClean="0">
                    <a:latin typeface="+mn-ea"/>
                  </a:rPr>
                  <a:t>指向的所有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都计算完了，那么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可以进队</a:t>
                </a:r>
                <a:endParaRPr lang="en-US" altLang="zh-CN" sz="2000" dirty="0" smtClean="0"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注意因为没有出边休息时会停在原地，因此某个点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出度为</a:t>
                </a:r>
                <a:r>
                  <a:rPr lang="en-US" altLang="zh-CN" sz="2000" dirty="0" smtClean="0">
                    <a:latin typeface="+mn-ea"/>
                  </a:rPr>
                  <a:t>0</a:t>
                </a:r>
                <a:r>
                  <a:rPr lang="zh-CN" altLang="en-US" sz="2000" dirty="0" smtClean="0">
                    <a:latin typeface="+mn-ea"/>
                  </a:rPr>
                  <a:t>的时候，要添加一条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的边</a:t>
                </a:r>
              </a:p>
              <a:p>
                <a:r>
                  <a:rPr lang="zh-CN" altLang="en-US" sz="2000" dirty="0" smtClean="0">
                    <a:latin typeface="+mn-ea"/>
                  </a:rPr>
                  <a:t>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522" t="-168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31" y="4467225"/>
            <a:ext cx="4914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4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899</Words>
  <Application>Microsoft Office PowerPoint</Application>
  <PresentationFormat>宽屏</PresentationFormat>
  <Paragraphs>233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Office 主题</vt:lpstr>
      <vt:lpstr>2020CCPC绵阳站题解</vt:lpstr>
      <vt:lpstr>赛前预估</vt:lpstr>
      <vt:lpstr>A Colorful Grid</vt:lpstr>
      <vt:lpstr>A Colorful Grid</vt:lpstr>
      <vt:lpstr>Building Blocks</vt:lpstr>
      <vt:lpstr>Building Blocks</vt:lpstr>
      <vt:lpstr>Code a Trie</vt:lpstr>
      <vt:lpstr>Defuse the Bombs</vt:lpstr>
      <vt:lpstr>Escape from the Island</vt:lpstr>
      <vt:lpstr>Fracture Ray</vt:lpstr>
      <vt:lpstr>Game of Cards</vt:lpstr>
      <vt:lpstr>Hide and Seek</vt:lpstr>
      <vt:lpstr>Invaluable Assets</vt:lpstr>
      <vt:lpstr>Invaluable Assets</vt:lpstr>
      <vt:lpstr>Joy of Handcraft</vt:lpstr>
      <vt:lpstr>Knowledge is Power</vt:lpstr>
      <vt:lpstr>Knowledge is Power</vt:lpstr>
      <vt:lpstr>Lottery</vt:lpstr>
    </vt:vector>
  </TitlesOfParts>
  <Company>Alibaba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China Collegiate Programming Contest - Mianyang</dc:title>
  <dc:creator>孟道</dc:creator>
  <cp:lastModifiedBy>孟道</cp:lastModifiedBy>
  <cp:revision>176</cp:revision>
  <dcterms:created xsi:type="dcterms:W3CDTF">2020-10-29T12:44:24Z</dcterms:created>
  <dcterms:modified xsi:type="dcterms:W3CDTF">2020-10-31T13:45:33Z</dcterms:modified>
</cp:coreProperties>
</file>