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0" autoAdjust="0"/>
    <p:restoredTop sz="94660"/>
  </p:normalViewPr>
  <p:slideViewPr>
    <p:cSldViewPr snapToGrid="0">
      <p:cViewPr varScale="1">
        <p:scale>
          <a:sx n="81" d="100"/>
          <a:sy n="81" d="100"/>
        </p:scale>
        <p:origin x="90" y="7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DE95EBD-5EFE-4854-9ADA-5AE1D9DFE857}" type="datetimeFigureOut">
              <a:rPr lang="en-GB" smtClean="0"/>
              <a:t>11/09/2020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A7B3EE-85C1-4058-B796-3E3F9A512216}" type="slidenum">
              <a:rPr lang="en-GB" smtClean="0"/>
              <a:t>‹#›</a:t>
            </a:fld>
            <a:endParaRPr lang="en-GB"/>
          </a:p>
        </p:txBody>
      </p:sp>
    </p:spTree>
    <p:extLst>
      <p:ext uri="{BB962C8B-B14F-4D97-AF65-F5344CB8AC3E}">
        <p14:creationId xmlns:p14="http://schemas.microsoft.com/office/powerpoint/2010/main" val="1323482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DE95EBD-5EFE-4854-9ADA-5AE1D9DFE857}" type="datetimeFigureOut">
              <a:rPr lang="en-GB" smtClean="0"/>
              <a:t>11/09/2020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A7B3EE-85C1-4058-B796-3E3F9A512216}" type="slidenum">
              <a:rPr lang="en-GB" smtClean="0"/>
              <a:t>‹#›</a:t>
            </a:fld>
            <a:endParaRPr lang="en-GB"/>
          </a:p>
        </p:txBody>
      </p:sp>
    </p:spTree>
    <p:extLst>
      <p:ext uri="{BB962C8B-B14F-4D97-AF65-F5344CB8AC3E}">
        <p14:creationId xmlns:p14="http://schemas.microsoft.com/office/powerpoint/2010/main" val="1311191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DE95EBD-5EFE-4854-9ADA-5AE1D9DFE857}" type="datetimeFigureOut">
              <a:rPr lang="en-GB" smtClean="0"/>
              <a:t>11/09/2020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A7B3EE-85C1-4058-B796-3E3F9A512216}" type="slidenum">
              <a:rPr lang="en-GB" smtClean="0"/>
              <a:t>‹#›</a:t>
            </a:fld>
            <a:endParaRPr lang="en-GB"/>
          </a:p>
        </p:txBody>
      </p:sp>
    </p:spTree>
    <p:extLst>
      <p:ext uri="{BB962C8B-B14F-4D97-AF65-F5344CB8AC3E}">
        <p14:creationId xmlns:p14="http://schemas.microsoft.com/office/powerpoint/2010/main" val="602900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DE95EBD-5EFE-4854-9ADA-5AE1D9DFE857}" type="datetimeFigureOut">
              <a:rPr lang="en-GB" smtClean="0"/>
              <a:t>11/09/2020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A7B3EE-85C1-4058-B796-3E3F9A512216}" type="slidenum">
              <a:rPr lang="en-GB" smtClean="0"/>
              <a:t>‹#›</a:t>
            </a:fld>
            <a:endParaRPr lang="en-GB"/>
          </a:p>
        </p:txBody>
      </p:sp>
    </p:spTree>
    <p:extLst>
      <p:ext uri="{BB962C8B-B14F-4D97-AF65-F5344CB8AC3E}">
        <p14:creationId xmlns:p14="http://schemas.microsoft.com/office/powerpoint/2010/main" val="1636916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DE95EBD-5EFE-4854-9ADA-5AE1D9DFE857}" type="datetimeFigureOut">
              <a:rPr lang="en-GB" smtClean="0"/>
              <a:t>11/09/2020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A7B3EE-85C1-4058-B796-3E3F9A512216}" type="slidenum">
              <a:rPr lang="en-GB" smtClean="0"/>
              <a:t>‹#›</a:t>
            </a:fld>
            <a:endParaRPr lang="en-GB"/>
          </a:p>
        </p:txBody>
      </p:sp>
    </p:spTree>
    <p:extLst>
      <p:ext uri="{BB962C8B-B14F-4D97-AF65-F5344CB8AC3E}">
        <p14:creationId xmlns:p14="http://schemas.microsoft.com/office/powerpoint/2010/main" val="861769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DE95EBD-5EFE-4854-9ADA-5AE1D9DFE857}" type="datetimeFigureOut">
              <a:rPr lang="en-GB" smtClean="0"/>
              <a:t>11/09/2020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BA7B3EE-85C1-4058-B796-3E3F9A512216}" type="slidenum">
              <a:rPr lang="en-GB" smtClean="0"/>
              <a:t>‹#›</a:t>
            </a:fld>
            <a:endParaRPr lang="en-GB"/>
          </a:p>
        </p:txBody>
      </p:sp>
    </p:spTree>
    <p:extLst>
      <p:ext uri="{BB962C8B-B14F-4D97-AF65-F5344CB8AC3E}">
        <p14:creationId xmlns:p14="http://schemas.microsoft.com/office/powerpoint/2010/main" val="2903265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DE95EBD-5EFE-4854-9ADA-5AE1D9DFE857}" type="datetimeFigureOut">
              <a:rPr lang="en-GB" smtClean="0"/>
              <a:t>11/09/2020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BA7B3EE-85C1-4058-B796-3E3F9A512216}" type="slidenum">
              <a:rPr lang="en-GB" smtClean="0"/>
              <a:t>‹#›</a:t>
            </a:fld>
            <a:endParaRPr lang="en-GB"/>
          </a:p>
        </p:txBody>
      </p:sp>
    </p:spTree>
    <p:extLst>
      <p:ext uri="{BB962C8B-B14F-4D97-AF65-F5344CB8AC3E}">
        <p14:creationId xmlns:p14="http://schemas.microsoft.com/office/powerpoint/2010/main" val="2264915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DE95EBD-5EFE-4854-9ADA-5AE1D9DFE857}" type="datetimeFigureOut">
              <a:rPr lang="en-GB" smtClean="0"/>
              <a:t>11/09/2020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BA7B3EE-85C1-4058-B796-3E3F9A512216}" type="slidenum">
              <a:rPr lang="en-GB" smtClean="0"/>
              <a:t>‹#›</a:t>
            </a:fld>
            <a:endParaRPr lang="en-GB"/>
          </a:p>
        </p:txBody>
      </p:sp>
    </p:spTree>
    <p:extLst>
      <p:ext uri="{BB962C8B-B14F-4D97-AF65-F5344CB8AC3E}">
        <p14:creationId xmlns:p14="http://schemas.microsoft.com/office/powerpoint/2010/main" val="724771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E95EBD-5EFE-4854-9ADA-5AE1D9DFE857}" type="datetimeFigureOut">
              <a:rPr lang="en-GB" smtClean="0"/>
              <a:t>11/09/2020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BA7B3EE-85C1-4058-B796-3E3F9A512216}" type="slidenum">
              <a:rPr lang="en-GB" smtClean="0"/>
              <a:t>‹#›</a:t>
            </a:fld>
            <a:endParaRPr lang="en-GB"/>
          </a:p>
        </p:txBody>
      </p:sp>
    </p:spTree>
    <p:extLst>
      <p:ext uri="{BB962C8B-B14F-4D97-AF65-F5344CB8AC3E}">
        <p14:creationId xmlns:p14="http://schemas.microsoft.com/office/powerpoint/2010/main" val="3761864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DE95EBD-5EFE-4854-9ADA-5AE1D9DFE857}" type="datetimeFigureOut">
              <a:rPr lang="en-GB" smtClean="0"/>
              <a:t>11/09/2020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BA7B3EE-85C1-4058-B796-3E3F9A512216}" type="slidenum">
              <a:rPr lang="en-GB" smtClean="0"/>
              <a:t>‹#›</a:t>
            </a:fld>
            <a:endParaRPr lang="en-GB"/>
          </a:p>
        </p:txBody>
      </p:sp>
    </p:spTree>
    <p:extLst>
      <p:ext uri="{BB962C8B-B14F-4D97-AF65-F5344CB8AC3E}">
        <p14:creationId xmlns:p14="http://schemas.microsoft.com/office/powerpoint/2010/main" val="1553076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DE95EBD-5EFE-4854-9ADA-5AE1D9DFE857}" type="datetimeFigureOut">
              <a:rPr lang="en-GB" smtClean="0"/>
              <a:t>11/09/2020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BA7B3EE-85C1-4058-B796-3E3F9A512216}" type="slidenum">
              <a:rPr lang="en-GB" smtClean="0"/>
              <a:t>‹#›</a:t>
            </a:fld>
            <a:endParaRPr lang="en-GB"/>
          </a:p>
        </p:txBody>
      </p:sp>
    </p:spTree>
    <p:extLst>
      <p:ext uri="{BB962C8B-B14F-4D97-AF65-F5344CB8AC3E}">
        <p14:creationId xmlns:p14="http://schemas.microsoft.com/office/powerpoint/2010/main" val="1459907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E95EBD-5EFE-4854-9ADA-5AE1D9DFE857}" type="datetimeFigureOut">
              <a:rPr lang="en-GB" smtClean="0"/>
              <a:t>11/09/2020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A7B3EE-85C1-4058-B796-3E3F9A512216}" type="slidenum">
              <a:rPr lang="en-GB" smtClean="0"/>
              <a:t>‹#›</a:t>
            </a:fld>
            <a:endParaRPr lang="en-GB"/>
          </a:p>
        </p:txBody>
      </p:sp>
    </p:spTree>
    <p:extLst>
      <p:ext uri="{BB962C8B-B14F-4D97-AF65-F5344CB8AC3E}">
        <p14:creationId xmlns:p14="http://schemas.microsoft.com/office/powerpoint/2010/main" val="2871380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gov.uk/dataset/cb7ae6f0-4be6-4935-9277-47e5ce24a11f/road-safety-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Car accidents severity</a:t>
            </a:r>
            <a:endParaRPr lang="en-GB" dirty="0"/>
          </a:p>
        </p:txBody>
      </p:sp>
      <p:sp>
        <p:nvSpPr>
          <p:cNvPr id="3" name="Subtitle 2"/>
          <p:cNvSpPr>
            <a:spLocks noGrp="1"/>
          </p:cNvSpPr>
          <p:nvPr>
            <p:ph type="subTitle" idx="1"/>
          </p:nvPr>
        </p:nvSpPr>
        <p:spPr/>
        <p:txBody>
          <a:bodyPr/>
          <a:lstStyle/>
          <a:p>
            <a:r>
              <a:rPr lang="en-GB" dirty="0" smtClean="0"/>
              <a:t>Capstone project</a:t>
            </a:r>
            <a:endParaRPr lang="en-GB" dirty="0"/>
          </a:p>
        </p:txBody>
      </p:sp>
    </p:spTree>
    <p:extLst>
      <p:ext uri="{BB962C8B-B14F-4D97-AF65-F5344CB8AC3E}">
        <p14:creationId xmlns:p14="http://schemas.microsoft.com/office/powerpoint/2010/main" val="2352837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 – Decision Tree</a:t>
            </a:r>
            <a:endParaRPr lang="en-GB" dirty="0"/>
          </a:p>
        </p:txBody>
      </p:sp>
      <p:sp>
        <p:nvSpPr>
          <p:cNvPr id="5" name="Content Placeholder 4"/>
          <p:cNvSpPr>
            <a:spLocks noGrp="1"/>
          </p:cNvSpPr>
          <p:nvPr>
            <p:ph idx="1"/>
          </p:nvPr>
        </p:nvSpPr>
        <p:spPr/>
        <p:txBody>
          <a:bodyPr/>
          <a:lstStyle/>
          <a:p>
            <a:r>
              <a:rPr lang="en-GB" dirty="0"/>
              <a:t>We define the follow two datasets</a:t>
            </a:r>
          </a:p>
          <a:p>
            <a:pPr lvl="1"/>
            <a:r>
              <a:rPr lang="en-GB" dirty="0"/>
              <a:t>X as the </a:t>
            </a:r>
            <a:r>
              <a:rPr lang="en-GB" b="1" dirty="0" err="1"/>
              <a:t>Accident_Severity</a:t>
            </a:r>
            <a:endParaRPr lang="en-GB" dirty="0"/>
          </a:p>
          <a:p>
            <a:pPr lvl="1"/>
            <a:r>
              <a:rPr lang="en-GB" dirty="0"/>
              <a:t>Y as the six variables, </a:t>
            </a:r>
            <a:r>
              <a:rPr lang="en-GB" b="1" dirty="0" err="1"/>
              <a:t>Did_Police_Officer_Attend_Scene_of_Accident</a:t>
            </a:r>
            <a:r>
              <a:rPr lang="en-GB" dirty="0"/>
              <a:t>, </a:t>
            </a:r>
            <a:r>
              <a:rPr lang="en-GB" b="1" dirty="0" err="1"/>
              <a:t>Skidding_and_Overturning</a:t>
            </a:r>
            <a:r>
              <a:rPr lang="en-GB" dirty="0"/>
              <a:t>, </a:t>
            </a:r>
            <a:r>
              <a:rPr lang="en-GB" b="1" dirty="0" err="1"/>
              <a:t>Vehicle_Leaving_Carriageway</a:t>
            </a:r>
            <a:r>
              <a:rPr lang="en-GB" dirty="0"/>
              <a:t>, </a:t>
            </a:r>
            <a:r>
              <a:rPr lang="en-GB" b="1" dirty="0" err="1"/>
              <a:t>Urban_or_Rural_Area</a:t>
            </a:r>
            <a:r>
              <a:rPr lang="en-GB" dirty="0"/>
              <a:t>, </a:t>
            </a:r>
            <a:r>
              <a:rPr lang="en-GB" b="1" dirty="0" err="1"/>
              <a:t>Vehicle_Manoeuvre</a:t>
            </a:r>
            <a:r>
              <a:rPr lang="en-GB" dirty="0"/>
              <a:t>, </a:t>
            </a:r>
            <a:r>
              <a:rPr lang="en-GB" b="1" dirty="0" err="1"/>
              <a:t>Hit_Object_in_Carriageway</a:t>
            </a:r>
            <a:endParaRPr lang="en-GB" dirty="0"/>
          </a:p>
          <a:p>
            <a:r>
              <a:rPr lang="en-GB" dirty="0"/>
              <a:t>We use the </a:t>
            </a:r>
            <a:r>
              <a:rPr lang="en-GB" b="1" dirty="0" err="1"/>
              <a:t>train_test_split</a:t>
            </a:r>
            <a:r>
              <a:rPr lang="en-GB" dirty="0"/>
              <a:t> module from </a:t>
            </a:r>
            <a:r>
              <a:rPr lang="en-GB" b="1" dirty="0" err="1"/>
              <a:t>sklearn.model_selection</a:t>
            </a:r>
            <a:r>
              <a:rPr lang="en-GB" dirty="0"/>
              <a:t> to split the datasets into </a:t>
            </a:r>
            <a:r>
              <a:rPr lang="en-GB" b="1" dirty="0" err="1"/>
              <a:t>x_train</a:t>
            </a:r>
            <a:r>
              <a:rPr lang="en-GB" dirty="0"/>
              <a:t>, </a:t>
            </a:r>
            <a:r>
              <a:rPr lang="en-GB" b="1" dirty="0" err="1"/>
              <a:t>x_test</a:t>
            </a:r>
            <a:r>
              <a:rPr lang="en-GB" dirty="0"/>
              <a:t>, </a:t>
            </a:r>
            <a:r>
              <a:rPr lang="en-GB" b="1" dirty="0" err="1"/>
              <a:t>y_train</a:t>
            </a:r>
            <a:r>
              <a:rPr lang="en-GB" dirty="0"/>
              <a:t> and </a:t>
            </a:r>
            <a:r>
              <a:rPr lang="en-GB" b="1" dirty="0" err="1"/>
              <a:t>y_test</a:t>
            </a:r>
            <a:r>
              <a:rPr lang="en-GB" dirty="0"/>
              <a:t>. The train and test datasets are </a:t>
            </a:r>
            <a:r>
              <a:rPr lang="en-GB" dirty="0" err="1"/>
              <a:t>splited</a:t>
            </a:r>
            <a:r>
              <a:rPr lang="en-GB" dirty="0"/>
              <a:t> as 70 : 30, and using </a:t>
            </a:r>
            <a:r>
              <a:rPr lang="en-GB" b="1" dirty="0" err="1"/>
              <a:t>random_state</a:t>
            </a:r>
            <a:r>
              <a:rPr lang="en-GB" dirty="0"/>
              <a:t>=123 to allow replication in the further.</a:t>
            </a:r>
          </a:p>
        </p:txBody>
      </p:sp>
    </p:spTree>
    <p:extLst>
      <p:ext uri="{BB962C8B-B14F-4D97-AF65-F5344CB8AC3E}">
        <p14:creationId xmlns:p14="http://schemas.microsoft.com/office/powerpoint/2010/main" val="1647504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 – Decision Tree</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To avoid </a:t>
            </a:r>
            <a:r>
              <a:rPr lang="en-GB" dirty="0"/>
              <a:t>over-fitting, we specified the max depth of the tree to be 7 and the minimum sample leaf size is 10. </a:t>
            </a:r>
            <a:endParaRPr lang="en-GB" dirty="0" smtClean="0"/>
          </a:p>
          <a:p>
            <a:r>
              <a:rPr lang="en-GB" dirty="0"/>
              <a:t>The accuracy score of the model using the test datasets is 81</a:t>
            </a:r>
            <a:r>
              <a:rPr lang="en-GB" dirty="0" smtClean="0"/>
              <a:t>%.</a:t>
            </a:r>
          </a:p>
          <a:p>
            <a:r>
              <a:rPr lang="en-GB" dirty="0"/>
              <a:t>However, we also note that the decision tree only produce outcomes of severity 2 and 3 based on the given information. It could not be able to predict severity 1 accident, and most of the branches end up of severity 3. There are only two </a:t>
            </a:r>
            <a:r>
              <a:rPr lang="en-GB" dirty="0" smtClean="0"/>
              <a:t>situations </a:t>
            </a:r>
            <a:r>
              <a:rPr lang="en-GB" dirty="0"/>
              <a:t>where it results in severity 2 accident. They are:</a:t>
            </a:r>
          </a:p>
          <a:p>
            <a:pPr marL="914400" lvl="1" indent="-457200">
              <a:buFont typeface="+mj-lt"/>
              <a:buAutoNum type="arabicPeriod"/>
            </a:pPr>
            <a:r>
              <a:rPr lang="en-GB" dirty="0"/>
              <a:t>Police officer attend scene of accident, Vehicle is leaving the carriageway and it hit one of the objects, central island of roundabout, kerb, other object or any animal.</a:t>
            </a:r>
          </a:p>
          <a:p>
            <a:pPr marL="914400" lvl="1" indent="-457200">
              <a:buFont typeface="+mj-lt"/>
              <a:buAutoNum type="arabicPeriod"/>
            </a:pPr>
            <a:r>
              <a:rPr lang="en-GB" dirty="0"/>
              <a:t>Police officer attend scene of accident, in an rural area, Vehicle is leaving the carriageway, it tried to skidding or overturning and it hit one of the objects, other object or any animal.</a:t>
            </a:r>
          </a:p>
          <a:p>
            <a:endParaRPr lang="en-GB" dirty="0"/>
          </a:p>
        </p:txBody>
      </p:sp>
    </p:spTree>
    <p:extLst>
      <p:ext uri="{BB962C8B-B14F-4D97-AF65-F5344CB8AC3E}">
        <p14:creationId xmlns:p14="http://schemas.microsoft.com/office/powerpoint/2010/main" val="4212350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p:txBody>
          <a:bodyPr>
            <a:normAutofit fontScale="62500" lnSpcReduction="20000"/>
          </a:bodyPr>
          <a:lstStyle/>
          <a:p>
            <a:r>
              <a:rPr lang="en-GB" dirty="0"/>
              <a:t>The purpose of this study is to identify the factors that have an impact on the severity of an accident if it happens, and given these information about these factors, what is the severity of the accident</a:t>
            </a:r>
            <a:r>
              <a:rPr lang="en-GB" dirty="0" smtClean="0"/>
              <a:t>.</a:t>
            </a:r>
          </a:p>
          <a:p>
            <a:r>
              <a:rPr lang="en-GB" dirty="0"/>
              <a:t>We have identify the following factors that have an impact:</a:t>
            </a:r>
          </a:p>
          <a:p>
            <a:pPr lvl="1"/>
            <a:r>
              <a:rPr lang="en-GB" dirty="0"/>
              <a:t>Did police officer attend scene of accident</a:t>
            </a:r>
          </a:p>
          <a:p>
            <a:pPr lvl="1"/>
            <a:r>
              <a:rPr lang="en-GB" dirty="0"/>
              <a:t>Skidding and overturning</a:t>
            </a:r>
          </a:p>
          <a:p>
            <a:pPr lvl="1"/>
            <a:r>
              <a:rPr lang="en-GB" dirty="0"/>
              <a:t>Vehicle leaving carriageway</a:t>
            </a:r>
          </a:p>
          <a:p>
            <a:pPr lvl="1"/>
            <a:r>
              <a:rPr lang="en-GB" dirty="0"/>
              <a:t>Urban or rural area</a:t>
            </a:r>
          </a:p>
          <a:p>
            <a:pPr lvl="1"/>
            <a:r>
              <a:rPr lang="en-GB" dirty="0"/>
              <a:t>Vehicle manoeuvre</a:t>
            </a:r>
          </a:p>
          <a:p>
            <a:pPr lvl="1"/>
            <a:r>
              <a:rPr lang="en-GB" dirty="0"/>
              <a:t>Hit object in </a:t>
            </a:r>
            <a:r>
              <a:rPr lang="en-GB" dirty="0" smtClean="0"/>
              <a:t>carriageway</a:t>
            </a:r>
          </a:p>
          <a:p>
            <a:r>
              <a:rPr lang="en-GB" dirty="0"/>
              <a:t>There are two </a:t>
            </a:r>
            <a:r>
              <a:rPr lang="en-GB" dirty="0" smtClean="0"/>
              <a:t>situations </a:t>
            </a:r>
            <a:r>
              <a:rPr lang="en-GB" dirty="0"/>
              <a:t>where it results in severity 2 accident. All the rest </a:t>
            </a:r>
            <a:r>
              <a:rPr lang="en-GB" dirty="0" smtClean="0"/>
              <a:t>situations </a:t>
            </a:r>
            <a:r>
              <a:rPr lang="en-GB" dirty="0"/>
              <a:t>would be a severity 3 accident. The decision tree is unable to predict severity 1 accident with the given information</a:t>
            </a:r>
            <a:r>
              <a:rPr lang="en-GB" dirty="0" smtClean="0"/>
              <a:t>.</a:t>
            </a:r>
          </a:p>
          <a:p>
            <a:r>
              <a:rPr lang="en-GB" dirty="0"/>
              <a:t>The decision tree is easy to understand and intuitive. It has high accuracy score using the testing datasets</a:t>
            </a:r>
            <a:r>
              <a:rPr lang="en-GB" dirty="0" smtClean="0"/>
              <a:t>.</a:t>
            </a:r>
          </a:p>
          <a:p>
            <a:r>
              <a:rPr lang="en-GB" dirty="0"/>
              <a:t>For insurance companies, they may found the studies does not provide direct advice on their products. However, </a:t>
            </a:r>
            <a:r>
              <a:rPr lang="en-GB" dirty="0" smtClean="0"/>
              <a:t>for government </a:t>
            </a:r>
            <a:r>
              <a:rPr lang="en-GB" dirty="0"/>
              <a:t>and authority, this is particular useful </a:t>
            </a:r>
            <a:r>
              <a:rPr lang="en-GB" dirty="0" smtClean="0"/>
              <a:t>insights, </a:t>
            </a:r>
            <a:r>
              <a:rPr lang="en-GB" dirty="0"/>
              <a:t>with these information, the roads can be made safer for the general public, for example, put up more sign on carriageways reminding of the change of layout and provide more police when an accident happens</a:t>
            </a:r>
            <a:r>
              <a:rPr lang="en-GB" dirty="0" smtClean="0"/>
              <a:t>.</a:t>
            </a:r>
            <a:endParaRPr lang="en-GB" dirty="0"/>
          </a:p>
        </p:txBody>
      </p:sp>
    </p:spTree>
    <p:extLst>
      <p:ext uri="{BB962C8B-B14F-4D97-AF65-F5344CB8AC3E}">
        <p14:creationId xmlns:p14="http://schemas.microsoft.com/office/powerpoint/2010/main" val="301532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lstStyle/>
          <a:p>
            <a:r>
              <a:rPr lang="en-GB" dirty="0"/>
              <a:t>In this report, we are going to investigate the severity of the road accidents in the UK</a:t>
            </a:r>
            <a:r>
              <a:rPr lang="en-GB" dirty="0" smtClean="0"/>
              <a:t>.</a:t>
            </a:r>
          </a:p>
          <a:p>
            <a:r>
              <a:rPr lang="en-GB" dirty="0"/>
              <a:t>Road accidents severity has been an important problem for industry and government for many reasons</a:t>
            </a:r>
            <a:r>
              <a:rPr lang="en-GB" dirty="0" smtClean="0"/>
              <a:t>.</a:t>
            </a:r>
          </a:p>
          <a:p>
            <a:pPr lvl="1"/>
            <a:r>
              <a:rPr lang="en-GB" dirty="0"/>
              <a:t>insurance companies would like to understand more the cause of the accident and its severity to help them make the business decisions that would improve the </a:t>
            </a:r>
            <a:r>
              <a:rPr lang="en-GB" dirty="0" smtClean="0"/>
              <a:t>profit.</a:t>
            </a:r>
          </a:p>
          <a:p>
            <a:pPr lvl="1"/>
            <a:r>
              <a:rPr lang="en-GB" dirty="0"/>
              <a:t>For government, it wants to make the road safer for the </a:t>
            </a:r>
            <a:r>
              <a:rPr lang="en-GB" dirty="0" err="1"/>
              <a:t>gerenal</a:t>
            </a:r>
            <a:r>
              <a:rPr lang="en-GB" dirty="0"/>
              <a:t> public by improve the road conditions and traffic facilities.</a:t>
            </a:r>
          </a:p>
        </p:txBody>
      </p:sp>
    </p:spTree>
    <p:extLst>
      <p:ext uri="{BB962C8B-B14F-4D97-AF65-F5344CB8AC3E}">
        <p14:creationId xmlns:p14="http://schemas.microsoft.com/office/powerpoint/2010/main" val="3087854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a:t>
            </a:r>
            <a:endParaRPr lang="en-GB" dirty="0"/>
          </a:p>
        </p:txBody>
      </p:sp>
      <p:sp>
        <p:nvSpPr>
          <p:cNvPr id="3" name="Content Placeholder 2"/>
          <p:cNvSpPr>
            <a:spLocks noGrp="1"/>
          </p:cNvSpPr>
          <p:nvPr>
            <p:ph idx="1"/>
          </p:nvPr>
        </p:nvSpPr>
        <p:spPr/>
        <p:txBody>
          <a:bodyPr>
            <a:normAutofit fontScale="92500" lnSpcReduction="20000"/>
          </a:bodyPr>
          <a:lstStyle/>
          <a:p>
            <a:r>
              <a:rPr lang="en-GB" dirty="0"/>
              <a:t>In recent years, there has been an increasing demand for understanding the cause of the road accidents in the UK, there the Department for </a:t>
            </a:r>
            <a:r>
              <a:rPr lang="en-GB" dirty="0" smtClean="0"/>
              <a:t>Transport </a:t>
            </a:r>
            <a:r>
              <a:rPr lang="en-GB" dirty="0"/>
              <a:t>had made such data </a:t>
            </a:r>
            <a:r>
              <a:rPr lang="en-GB" dirty="0" smtClean="0"/>
              <a:t>available </a:t>
            </a:r>
            <a:r>
              <a:rPr lang="en-GB" dirty="0"/>
              <a:t>to the public for the first time</a:t>
            </a:r>
            <a:r>
              <a:rPr lang="en-GB" dirty="0" smtClean="0"/>
              <a:t>.</a:t>
            </a:r>
          </a:p>
          <a:p>
            <a:r>
              <a:rPr lang="en-GB" dirty="0"/>
              <a:t>We obtained the data from </a:t>
            </a:r>
            <a:r>
              <a:rPr lang="en-GB" u="sng" dirty="0">
                <a:hlinkClick r:id="rId2"/>
              </a:rPr>
              <a:t>https://data.gov.uk/dataset/cb7ae6f0-4be6-4935-9277-47e5ce24a11f/road-safety-data</a:t>
            </a:r>
            <a:r>
              <a:rPr lang="en-GB" dirty="0"/>
              <a:t> for the year of 2018. There are two datasets that are relevant to the study</a:t>
            </a:r>
            <a:r>
              <a:rPr lang="en-GB" dirty="0" smtClean="0"/>
              <a:t>.</a:t>
            </a:r>
          </a:p>
          <a:p>
            <a:pPr lvl="1"/>
            <a:r>
              <a:rPr lang="en-GB" dirty="0"/>
              <a:t>Vehicles </a:t>
            </a:r>
            <a:r>
              <a:rPr lang="en-GB" dirty="0" smtClean="0"/>
              <a:t>data</a:t>
            </a:r>
          </a:p>
          <a:p>
            <a:pPr lvl="1"/>
            <a:r>
              <a:rPr lang="en-GB" dirty="0" smtClean="0"/>
              <a:t>Accidents data</a:t>
            </a:r>
            <a:endParaRPr lang="en-GB" dirty="0"/>
          </a:p>
          <a:p>
            <a:r>
              <a:rPr lang="en-GB" dirty="0"/>
              <a:t>In the accidents data, we can find the severity of the accidents as </a:t>
            </a:r>
            <a:r>
              <a:rPr lang="en-GB" dirty="0" smtClean="0"/>
              <a:t>labelled </a:t>
            </a:r>
            <a:r>
              <a:rPr lang="en-GB" dirty="0"/>
              <a:t>as 1 to 3, which will be used as the target of the model. </a:t>
            </a:r>
            <a:endParaRPr lang="en-GB" dirty="0" smtClean="0"/>
          </a:p>
          <a:p>
            <a:r>
              <a:rPr lang="en-GB" dirty="0"/>
              <a:t>The data will be split into training set and testing set, where the training set is used to form the relationship between the cause and the severity, and the model will be tested on the testing set to verify the performance.</a:t>
            </a:r>
            <a:endParaRPr lang="en-GB" dirty="0" smtClean="0"/>
          </a:p>
        </p:txBody>
      </p:sp>
    </p:spTree>
    <p:extLst>
      <p:ext uri="{BB962C8B-B14F-4D97-AF65-F5344CB8AC3E}">
        <p14:creationId xmlns:p14="http://schemas.microsoft.com/office/powerpoint/2010/main" val="1033092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 </a:t>
            </a:r>
            <a:r>
              <a:rPr lang="en-GB" b="1" dirty="0"/>
              <a:t>Accidents </a:t>
            </a:r>
            <a:r>
              <a:rPr lang="en-GB" b="1" dirty="0" smtClean="0"/>
              <a:t>Data</a:t>
            </a:r>
            <a:endParaRPr lang="en-GB" dirty="0"/>
          </a:p>
        </p:txBody>
      </p:sp>
      <p:sp>
        <p:nvSpPr>
          <p:cNvPr id="3" name="Content Placeholder 2"/>
          <p:cNvSpPr>
            <a:spLocks noGrp="1"/>
          </p:cNvSpPr>
          <p:nvPr>
            <p:ph idx="1"/>
          </p:nvPr>
        </p:nvSpPr>
        <p:spPr/>
        <p:txBody>
          <a:bodyPr/>
          <a:lstStyle/>
          <a:p>
            <a:r>
              <a:rPr lang="en-GB" dirty="0"/>
              <a:t>The dataset contains information about the accidents, there are 122,635 accidents found on the database. </a:t>
            </a:r>
            <a:endParaRPr lang="en-GB" dirty="0" smtClean="0"/>
          </a:p>
          <a:p>
            <a:pPr lvl="1"/>
            <a:r>
              <a:rPr lang="en-GB" b="1" dirty="0" err="1"/>
              <a:t>Accident_Severity</a:t>
            </a:r>
            <a:r>
              <a:rPr lang="en-GB" dirty="0"/>
              <a:t> is the target of the problem we are try to </a:t>
            </a:r>
            <a:r>
              <a:rPr lang="en-GB" dirty="0" smtClean="0"/>
              <a:t>solve</a:t>
            </a:r>
          </a:p>
          <a:p>
            <a:pPr lvl="1"/>
            <a:r>
              <a:rPr lang="en-GB" b="1" dirty="0" err="1"/>
              <a:t>Accident_Index</a:t>
            </a:r>
            <a:r>
              <a:rPr lang="en-GB" dirty="0"/>
              <a:t> is the unique ID that can be used to join different datasets </a:t>
            </a:r>
            <a:r>
              <a:rPr lang="en-GB" dirty="0" smtClean="0"/>
              <a:t>together</a:t>
            </a:r>
          </a:p>
          <a:p>
            <a:pPr lvl="1"/>
            <a:r>
              <a:rPr lang="en-GB" dirty="0"/>
              <a:t>The rest can be used as the potential factors when predicting the severity</a:t>
            </a:r>
            <a:endParaRPr lang="en-GB" dirty="0" smtClean="0"/>
          </a:p>
          <a:p>
            <a:pPr marL="0" indent="0">
              <a:buNone/>
            </a:pP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216685514"/>
              </p:ext>
            </p:extLst>
          </p:nvPr>
        </p:nvGraphicFramePr>
        <p:xfrm>
          <a:off x="1925122" y="4519770"/>
          <a:ext cx="1815084" cy="1483360"/>
        </p:xfrm>
        <a:graphic>
          <a:graphicData uri="http://schemas.openxmlformats.org/drawingml/2006/table">
            <a:tbl>
              <a:tblPr firstRow="1" bandRow="1">
                <a:tableStyleId>{5C22544A-7EE6-4342-B048-85BDC9FD1C3A}</a:tableStyleId>
              </a:tblPr>
              <a:tblGrid>
                <a:gridCol w="1000379">
                  <a:extLst>
                    <a:ext uri="{9D8B030D-6E8A-4147-A177-3AD203B41FA5}">
                      <a16:colId xmlns:a16="http://schemas.microsoft.com/office/drawing/2014/main" val="628792388"/>
                    </a:ext>
                  </a:extLst>
                </a:gridCol>
                <a:gridCol w="814705">
                  <a:extLst>
                    <a:ext uri="{9D8B030D-6E8A-4147-A177-3AD203B41FA5}">
                      <a16:colId xmlns:a16="http://schemas.microsoft.com/office/drawing/2014/main" val="875155057"/>
                    </a:ext>
                  </a:extLst>
                </a:gridCol>
              </a:tblGrid>
              <a:tr h="370840">
                <a:tc>
                  <a:txBody>
                    <a:bodyPr/>
                    <a:lstStyle/>
                    <a:p>
                      <a:r>
                        <a:rPr lang="en-GB" dirty="0" smtClean="0"/>
                        <a:t>Severity</a:t>
                      </a:r>
                      <a:endParaRPr lang="en-GB" dirty="0"/>
                    </a:p>
                  </a:txBody>
                  <a:tcPr/>
                </a:tc>
                <a:tc>
                  <a:txBody>
                    <a:bodyPr/>
                    <a:lstStyle/>
                    <a:p>
                      <a:pPr algn="r"/>
                      <a:r>
                        <a:rPr lang="en-GB" dirty="0" smtClean="0"/>
                        <a:t>Count</a:t>
                      </a:r>
                      <a:endParaRPr lang="en-GB" dirty="0"/>
                    </a:p>
                  </a:txBody>
                  <a:tcPr/>
                </a:tc>
                <a:extLst>
                  <a:ext uri="{0D108BD9-81ED-4DB2-BD59-A6C34878D82A}">
                    <a16:rowId xmlns:a16="http://schemas.microsoft.com/office/drawing/2014/main" val="3088900419"/>
                  </a:ext>
                </a:extLst>
              </a:tr>
              <a:tr h="370840">
                <a:tc>
                  <a:txBody>
                    <a:bodyPr/>
                    <a:lstStyle/>
                    <a:p>
                      <a:r>
                        <a:rPr lang="en-GB" dirty="0" smtClean="0"/>
                        <a:t>1</a:t>
                      </a:r>
                      <a:endParaRPr lang="en-GB" dirty="0"/>
                    </a:p>
                  </a:txBody>
                  <a:tcPr/>
                </a:tc>
                <a:tc>
                  <a:txBody>
                    <a:bodyPr/>
                    <a:lstStyle/>
                    <a:p>
                      <a:pPr algn="r"/>
                      <a:r>
                        <a:rPr lang="en-GB" dirty="0" smtClean="0"/>
                        <a:t>1671</a:t>
                      </a:r>
                      <a:endParaRPr lang="en-GB" dirty="0"/>
                    </a:p>
                  </a:txBody>
                  <a:tcPr/>
                </a:tc>
                <a:extLst>
                  <a:ext uri="{0D108BD9-81ED-4DB2-BD59-A6C34878D82A}">
                    <a16:rowId xmlns:a16="http://schemas.microsoft.com/office/drawing/2014/main" val="1838760565"/>
                  </a:ext>
                </a:extLst>
              </a:tr>
              <a:tr h="370840">
                <a:tc>
                  <a:txBody>
                    <a:bodyPr/>
                    <a:lstStyle/>
                    <a:p>
                      <a:r>
                        <a:rPr lang="en-GB" dirty="0" smtClean="0"/>
                        <a:t>2</a:t>
                      </a:r>
                      <a:endParaRPr lang="en-GB" dirty="0"/>
                    </a:p>
                  </a:txBody>
                  <a:tcPr/>
                </a:tc>
                <a:tc>
                  <a:txBody>
                    <a:bodyPr/>
                    <a:lstStyle/>
                    <a:p>
                      <a:pPr algn="r"/>
                      <a:r>
                        <a:rPr lang="en-GB" dirty="0" smtClean="0"/>
                        <a:t>23165</a:t>
                      </a:r>
                      <a:endParaRPr lang="en-GB" dirty="0"/>
                    </a:p>
                  </a:txBody>
                  <a:tcPr/>
                </a:tc>
                <a:extLst>
                  <a:ext uri="{0D108BD9-81ED-4DB2-BD59-A6C34878D82A}">
                    <a16:rowId xmlns:a16="http://schemas.microsoft.com/office/drawing/2014/main" val="740977094"/>
                  </a:ext>
                </a:extLst>
              </a:tr>
              <a:tr h="370840">
                <a:tc>
                  <a:txBody>
                    <a:bodyPr/>
                    <a:lstStyle/>
                    <a:p>
                      <a:r>
                        <a:rPr lang="en-GB" dirty="0" smtClean="0"/>
                        <a:t>3</a:t>
                      </a:r>
                      <a:endParaRPr lang="en-GB" dirty="0"/>
                    </a:p>
                  </a:txBody>
                  <a:tcPr/>
                </a:tc>
                <a:tc>
                  <a:txBody>
                    <a:bodyPr/>
                    <a:lstStyle/>
                    <a:p>
                      <a:pPr algn="r"/>
                      <a:r>
                        <a:rPr lang="en-GB" dirty="0" smtClean="0"/>
                        <a:t>97799</a:t>
                      </a:r>
                      <a:endParaRPr lang="en-GB" dirty="0"/>
                    </a:p>
                  </a:txBody>
                  <a:tcPr/>
                </a:tc>
                <a:extLst>
                  <a:ext uri="{0D108BD9-81ED-4DB2-BD59-A6C34878D82A}">
                    <a16:rowId xmlns:a16="http://schemas.microsoft.com/office/drawing/2014/main" val="2047596323"/>
                  </a:ext>
                </a:extLst>
              </a:tr>
            </a:tbl>
          </a:graphicData>
        </a:graphic>
      </p:graphicFrame>
    </p:spTree>
    <p:extLst>
      <p:ext uri="{BB962C8B-B14F-4D97-AF65-F5344CB8AC3E}">
        <p14:creationId xmlns:p14="http://schemas.microsoft.com/office/powerpoint/2010/main" val="1019223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 Vehicle Data</a:t>
            </a:r>
            <a:endParaRPr lang="en-GB" dirty="0"/>
          </a:p>
        </p:txBody>
      </p:sp>
      <p:sp>
        <p:nvSpPr>
          <p:cNvPr id="3" name="Content Placeholder 2"/>
          <p:cNvSpPr>
            <a:spLocks noGrp="1"/>
          </p:cNvSpPr>
          <p:nvPr>
            <p:ph idx="1"/>
          </p:nvPr>
        </p:nvSpPr>
        <p:spPr/>
        <p:txBody>
          <a:bodyPr>
            <a:normAutofit lnSpcReduction="10000"/>
          </a:bodyPr>
          <a:lstStyle/>
          <a:p>
            <a:r>
              <a:rPr lang="en-GB" dirty="0"/>
              <a:t>In the vehicles data, there are 226,409 records that are associated with the accidents in the accidents data, that means for each accidents there might be more than one vehicles affected</a:t>
            </a:r>
            <a:r>
              <a:rPr lang="en-GB" dirty="0" smtClean="0"/>
              <a:t>.</a:t>
            </a:r>
          </a:p>
          <a:p>
            <a:r>
              <a:rPr lang="en-GB" dirty="0"/>
              <a:t>The vehicles data is joined to the accidents data by a left join using the unique ID, </a:t>
            </a:r>
            <a:r>
              <a:rPr lang="en-GB" b="1" dirty="0" err="1"/>
              <a:t>Accident_Index</a:t>
            </a:r>
            <a:r>
              <a:rPr lang="en-GB" dirty="0"/>
              <a:t>. After the merge, the combined dataset has 224,911 </a:t>
            </a:r>
            <a:r>
              <a:rPr lang="en-GB" dirty="0" err="1"/>
              <a:t>recordes</a:t>
            </a:r>
            <a:r>
              <a:rPr lang="en-GB" dirty="0"/>
              <a:t> and 122,635 are unique. Any </a:t>
            </a:r>
            <a:r>
              <a:rPr lang="en-GB" dirty="0" err="1"/>
              <a:t>NaN</a:t>
            </a:r>
            <a:r>
              <a:rPr lang="en-GB" dirty="0"/>
              <a:t> is removed. There the dataset </a:t>
            </a:r>
            <a:r>
              <a:rPr lang="en-GB" b="1" dirty="0"/>
              <a:t>Combined</a:t>
            </a:r>
            <a:r>
              <a:rPr lang="en-GB" dirty="0"/>
              <a:t> has 114,334 unique accidents</a:t>
            </a:r>
            <a:r>
              <a:rPr lang="en-GB" dirty="0" smtClean="0"/>
              <a:t>.</a:t>
            </a:r>
          </a:p>
          <a:p>
            <a:r>
              <a:rPr lang="en-GB" dirty="0"/>
              <a:t>The variables that have more than 40% is -1 will be removed. They are</a:t>
            </a:r>
          </a:p>
          <a:p>
            <a:pPr lvl="1"/>
            <a:r>
              <a:rPr lang="en-GB" dirty="0" err="1"/>
              <a:t>Junction_Control</a:t>
            </a:r>
            <a:endParaRPr lang="en-GB" dirty="0"/>
          </a:p>
          <a:p>
            <a:pPr lvl="1"/>
            <a:r>
              <a:rPr lang="en-GB" dirty="0"/>
              <a:t>2nd_Road_Class</a:t>
            </a:r>
          </a:p>
          <a:p>
            <a:endParaRPr lang="en-GB" dirty="0"/>
          </a:p>
        </p:txBody>
      </p:sp>
    </p:spTree>
    <p:extLst>
      <p:ext uri="{BB962C8B-B14F-4D97-AF65-F5344CB8AC3E}">
        <p14:creationId xmlns:p14="http://schemas.microsoft.com/office/powerpoint/2010/main" val="1734190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Methodology	</a:t>
            </a:r>
            <a:endParaRPr lang="en-GB" dirty="0"/>
          </a:p>
        </p:txBody>
      </p:sp>
      <p:sp>
        <p:nvSpPr>
          <p:cNvPr id="3" name="Content Placeholder 2"/>
          <p:cNvSpPr>
            <a:spLocks noGrp="1"/>
          </p:cNvSpPr>
          <p:nvPr>
            <p:ph idx="1"/>
          </p:nvPr>
        </p:nvSpPr>
        <p:spPr/>
        <p:txBody>
          <a:bodyPr/>
          <a:lstStyle/>
          <a:p>
            <a:r>
              <a:rPr lang="en-GB" dirty="0"/>
              <a:t>We are going to solve the problem in the following steps</a:t>
            </a:r>
            <a:r>
              <a:rPr lang="en-GB" dirty="0" smtClean="0"/>
              <a:t>:</a:t>
            </a:r>
          </a:p>
          <a:p>
            <a:pPr marL="971550" lvl="1" indent="-514350">
              <a:buFont typeface="+mj-lt"/>
              <a:buAutoNum type="arabicPeriod"/>
            </a:pPr>
            <a:r>
              <a:rPr lang="en-GB" dirty="0"/>
              <a:t>Reduce the number of variables by identify the most important ones according to their correlation with accident severity.</a:t>
            </a:r>
          </a:p>
          <a:p>
            <a:pPr marL="971550" lvl="1" indent="-514350">
              <a:buFont typeface="+mj-lt"/>
              <a:buAutoNum type="arabicPeriod"/>
            </a:pPr>
            <a:r>
              <a:rPr lang="en-GB" dirty="0"/>
              <a:t>For the identified variables, understand the interaction among them using a heat map.</a:t>
            </a:r>
          </a:p>
          <a:p>
            <a:pPr marL="971550" lvl="1" indent="-514350">
              <a:buFont typeface="+mj-lt"/>
              <a:buAutoNum type="arabicPeriod"/>
            </a:pPr>
            <a:r>
              <a:rPr lang="en-GB" dirty="0"/>
              <a:t>Create a decision tree using the identified variables to model the severity of an accident. We will build a classification decision tree for this question. It </a:t>
            </a:r>
            <a:r>
              <a:rPr lang="en-GB" dirty="0" smtClean="0"/>
              <a:t>because </a:t>
            </a:r>
            <a:r>
              <a:rPr lang="en-GB" dirty="0"/>
              <a:t>the target of the problem is a multi-class classification. With the selected variables, the decision tree will create a set of rules to determine the severity of an accident.</a:t>
            </a:r>
          </a:p>
          <a:p>
            <a:endParaRPr lang="en-GB" dirty="0"/>
          </a:p>
        </p:txBody>
      </p:sp>
    </p:spTree>
    <p:extLst>
      <p:ext uri="{BB962C8B-B14F-4D97-AF65-F5344CB8AC3E}">
        <p14:creationId xmlns:p14="http://schemas.microsoft.com/office/powerpoint/2010/main" val="417392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 - Correlation</a:t>
            </a:r>
            <a:endParaRPr lang="en-GB" dirty="0"/>
          </a:p>
        </p:txBody>
      </p:sp>
      <p:sp>
        <p:nvSpPr>
          <p:cNvPr id="3" name="Content Placeholder 2"/>
          <p:cNvSpPr>
            <a:spLocks noGrp="1"/>
          </p:cNvSpPr>
          <p:nvPr>
            <p:ph idx="1"/>
          </p:nvPr>
        </p:nvSpPr>
        <p:spPr/>
        <p:txBody>
          <a:bodyPr>
            <a:normAutofit fontScale="85000" lnSpcReduction="10000"/>
          </a:bodyPr>
          <a:lstStyle/>
          <a:p>
            <a:r>
              <a:rPr lang="en-GB" dirty="0"/>
              <a:t>we produce the correlation matrix using the Spearman correlation </a:t>
            </a:r>
            <a:r>
              <a:rPr lang="en-GB" dirty="0" smtClean="0"/>
              <a:t>coefficients.</a:t>
            </a:r>
          </a:p>
          <a:p>
            <a:r>
              <a:rPr lang="en-GB" dirty="0"/>
              <a:t>The following variables are the ones that have the highest correlation.</a:t>
            </a:r>
          </a:p>
          <a:p>
            <a:pPr lvl="1"/>
            <a:r>
              <a:rPr lang="en-GB" dirty="0" err="1"/>
              <a:t>Did_Police_Officer_Attend_Scene_of_Accident</a:t>
            </a:r>
            <a:endParaRPr lang="en-GB" dirty="0"/>
          </a:p>
          <a:p>
            <a:pPr lvl="1"/>
            <a:r>
              <a:rPr lang="en-GB" dirty="0" err="1"/>
              <a:t>Skidding_and_Overturning</a:t>
            </a:r>
            <a:endParaRPr lang="en-GB" dirty="0"/>
          </a:p>
          <a:p>
            <a:pPr lvl="1"/>
            <a:r>
              <a:rPr lang="en-GB" dirty="0" err="1"/>
              <a:t>Vehicle_Leaving_Carriageway</a:t>
            </a:r>
            <a:endParaRPr lang="en-GB" dirty="0"/>
          </a:p>
          <a:p>
            <a:pPr lvl="1"/>
            <a:r>
              <a:rPr lang="en-GB" dirty="0" err="1"/>
              <a:t>Hit_Object_off_Carriageway</a:t>
            </a:r>
            <a:endParaRPr lang="en-GB" dirty="0"/>
          </a:p>
          <a:p>
            <a:pPr lvl="1"/>
            <a:r>
              <a:rPr lang="en-GB" dirty="0" err="1"/>
              <a:t>Speed_limit</a:t>
            </a:r>
            <a:endParaRPr lang="en-GB" dirty="0"/>
          </a:p>
          <a:p>
            <a:pPr lvl="1"/>
            <a:r>
              <a:rPr lang="en-GB" dirty="0" err="1"/>
              <a:t>Urban_or_Rural_Area</a:t>
            </a:r>
            <a:endParaRPr lang="en-GB" dirty="0"/>
          </a:p>
          <a:p>
            <a:pPr lvl="1"/>
            <a:r>
              <a:rPr lang="en-GB" dirty="0" err="1"/>
              <a:t>Vehicle_Manoeuvre</a:t>
            </a:r>
            <a:endParaRPr lang="en-GB" dirty="0"/>
          </a:p>
          <a:p>
            <a:pPr lvl="1"/>
            <a:r>
              <a:rPr lang="en-GB" dirty="0" err="1" smtClean="0"/>
              <a:t>Hit_Object_in_Carriageway</a:t>
            </a:r>
            <a:endParaRPr lang="en-GB" dirty="0" smtClean="0"/>
          </a:p>
          <a:p>
            <a:r>
              <a:rPr lang="en-GB" dirty="0"/>
              <a:t>Other variables that are usually assumed to be </a:t>
            </a:r>
            <a:r>
              <a:rPr lang="en-GB" dirty="0" err="1"/>
              <a:t>assicoiate</a:t>
            </a:r>
            <a:r>
              <a:rPr lang="en-GB" dirty="0"/>
              <a:t> with the severity of the accidents such as the age, gender of the driver, the weather condition, the time of the day and </a:t>
            </a:r>
            <a:r>
              <a:rPr lang="en-GB" dirty="0" err="1"/>
              <a:t>etc</a:t>
            </a:r>
            <a:r>
              <a:rPr lang="en-GB" dirty="0"/>
              <a:t>, are weakly correlated.</a:t>
            </a:r>
          </a:p>
          <a:p>
            <a:endParaRPr lang="en-GB" dirty="0"/>
          </a:p>
        </p:txBody>
      </p:sp>
    </p:spTree>
    <p:extLst>
      <p:ext uri="{BB962C8B-B14F-4D97-AF65-F5344CB8AC3E}">
        <p14:creationId xmlns:p14="http://schemas.microsoft.com/office/powerpoint/2010/main" val="1718668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 – Identified Variables</a:t>
            </a:r>
            <a:endParaRPr lang="en-GB" dirty="0"/>
          </a:p>
        </p:txBody>
      </p:sp>
      <p:sp>
        <p:nvSpPr>
          <p:cNvPr id="4" name="AutoShape 2" descr="data:image/png;base64,iVBORw0KGgoAAAANSUhEUgAAAj8AAAHVCAYAAAAem5pOAAAABHNCSVQICAgIfAhkiAAAAAlwSFlzAAALEgAACxIB0t1+/AAAADh0RVh0U29mdHdhcmUAbWF0cGxvdGxpYiB2ZXJzaW9uMy4xLjMsIGh0dHA6Ly9tYXRwbG90bGliLm9yZy+AADFEAAAgAElEQVR4nOydd3wU1RbHv2cTagKBQCA0RelFehNRijQRFESkWWiKDRGfCoqVrmIFn6i8J6ICio+qdAHpJYQOIr0GCISWQtqe98dMkk2ygd0UiXK/n89+snPvnXt/c2eyc+acMzOiqhgMBoPBYDDcLDhutACDwWAwGAyGvxJj/BgMBoPBYLipMMaPwWAwGAyGmwpj/BgMBoPBYLipMMaPwWAwGAyGmwpj/BgMBoPBYLipMMaPwWAwGAyGG4KI/FdEzorIrgzqRUQ+E5EDIrJDROplx7jG+DEYDAaDwXCjmAK0v0b9fUAl+/MU8EV2DGqMH4PBYDAYDDcEVV0FRFyjyYPAVLXYABQRkVJZHdc3qx0YDIYbS/y5Qzf8Me2Fy7W80RIASHQm3mgJOHPJU/NrBN56oyWQ15E7TjFxzoQbLYG9F47daAkAxMWekKz24c1vTt6gCgOxPDZJfKWqX3kxXBnguMvyCbsszIs+0pE7jkyDwWAwGAz/OGxDxxtjJy3ujLUsX2EY48dgMBgMBoPn/LUe1hNAOZflssCprHZqcn4MBoPBYDB4TmKC55+sMw943L7rqwlwSVWzFPIC4/kxGAwGg8HgBarObOtLRKYDLYDiInICeBvIY42jk4AFQAfgABAN9M2OcY3xYzAYDAaDwXOc2Wf8qGrP69Qr8Fy2DWhjjB+DwWAwGAyek42enxuFMX4MBoPBYDB4Ti54pERWMcaPwWAwGAwGzzGeH4PBYDAYDDcTmj13cd1QzK3uBsNNzBtjPuKe+3vQ+dGnc3ysDz98h127fmfTpkXUqVPTbZtvvvmU7duXExKyhEmTPsDX17o+GzJkIBs2LGDDhgWEhCwhMvIQRYsGeK3ho49GsGfPGraELM1Qw7dTJrBr5+9sDV3GV1+OT9ZQuHAhZs/6hpDNS9i29Tcef/wRr8dP4uOPRvDHnjWEbllK3Qx0TP12Art3rWLb1t/4+qsPk3UUKRLAzzMnE7plKevX/kKNGlUypWHoqCHMX/8TM5dPpeodld226dGvK/PX/8T20+soEph+vmvUqUboydW07pj5J3z/a+QLzFo7jWnLvqFKBjq69X2IWWunsfnUKgJcdLTv0oZpy75h2rJv+M+8f1OpeoVMacjKXLRodzczl0/lx2VTmLb4P9RtVCtTGiD3HJ/Xxen0/JNLMcaPwXAT07lDGyZ9NCrHx2nXriUVKtxGzZrNef751/jsM/djzpgxh9q1W9GgQVsKFMhH3749APj44y9p0qQDTZp04K233mP16o1cuHDJKw3t27eiYsXbqF69Gc88O5SJE8a6bTd9xmxq3tGcuvVaU6BAfvr1s25GeebpJ9i7dz8NGraldZtuvP/eW+TJk8crDQD3tW9FpYq3UbV6M555ZiifT8xAx/TZ1Kh5D3Xq3kuBAvnp368XAK8NHcT27bupV78NffoN5uMPR3itodm9d3LL7WXpdOcjjHj5Pd547xW37bZt2snAR17g5PH0j1VxOBy8+MazrFu50evxk2jaqgm33FaWh+7qxZhXP2DY2Jfcttu+eSfPdX+JU2l0nDoexsCug+jVui//+fhbXn/f/XZci6zOxcbVIXRr9TjdW/fh7RfH8PaHr3mtAXLP8ekR6vT8k0u5rvEjIokisk1EdovIdhF5SUQcdl0DEfksg/WOiEhxD/rdJSIzRaTgdXRE2n9Li8jP19PtKfaDk94Qkf0i8qeIrBCRGi713URkr4issJeni8gOERkiIiNEpHV2aclAXxcRURGp6lJWXkR6uSzXEZEO2ThmHxGZeI36KiKy0t5/e0UkK48uzzFE5AP7uP3gOu2228+ayOw4bo8DEWkhIr9kod/XM7uupzSocwcBhQvl9DB07NiGadP+B8CmTVsJCChMcHCJdO0WL16R/D0kZDtlyqR/f+EjjzzITz/N9VpDp05t+eH7n20NoRQp4l7DokXLk79vDtlGWVuDquJfyA8Af38/Ii5cJCHBe/d/p07t+O4HS8fGTaEEFAlwq2Ohq47N2yhb1tJRrVplli9fA8C+fQe59daylCiR4U+tW1q2u5v5Py0CYGfobgoV9qd4iWLp2v2x609OHT/tto+e/R9m2a8riDh3wauxXWnerhm//rwYgF2heygU4E8xNzr+3LWfsBPpdewI2cWVS5HJ21GiVJDXGrI6FzHRMcnfCxQsgGby3W655fj0CGei559ciieenxhVraOqNYA2WA8behtAVUNU9YVMjp3Ub00gDvDI766qp1T14UyO6Y7ngKZAbVWtDIwF5olIfru+P/CsqrYUkWCgqarWUtWPVfUtVV2WlcFFxOc6TXoCa4AeLmXlgV4uy3Ww9stfxWfAx/b+qwZM+AvH9oaBQD1VzfByUESqYf0f3CMifpkZJDuOgwzIcePnr6J06WBOnEh5Iv3Jk6cpXbpkhu19fX3p2fMhli5dmaq8QIH8tGnTnDlzFmZKw3EXDSdOhlG6dPA1NfTu1ZXFSywN//5iClWrVOLokS2EblnGv/71VqZOdGVKB3PiuMtcnAijzPV09O6abBju2LmHLp2tf/eGDepw661lk0+AnlKiVBBnTp1JXj4TFu6V4VAiuDitOjRn5rdzvBo3LUHBxTlz6mzy8tlT4ZQI9s6QS+LBnh1Zt8J7L1RW5wKg1X33MGf1dCZ+P563h4zxWgPknuPTI24Gz48rqnoW6+2sz9sek+QrWxEpJiJLRGSriHyJ+5eRZcRqoKLdz0u2N2iXiLyYtqHt9dhlf/cRkfEistP2xgyyy+uLyO8iskVEFovItX4ZhgKDVDXa3sYlwDqgt4i8BTQDJtnegyVACdvjcbeITBGRh+0xG4rIOtuLsElECtn6PhCRzba+gXbbFraHaRqwMyNhIuIP3IVlgLkaP+OAu20dQ4ERQHd7ubuI+InIf+1xt4rIg3Z/fURklogssj1d77uM1df2fP1uj3ktSmG9bwV7znZmZn/Y3qP37Pn6U0Tudukn3bxlMEdit91lj9vdLp8H+AEbk8oyoBfwHda+fcCl34oisszen6EiUsEuf9UeZ7uIjLPLXI+D9iLyh4isAR5y6c+rfWL3XcDepz+42e6nRCREREImT8200+ovQyT9z8G1fpg//XQUa9duZO3azanK77+/NevXh3gd8sqMhgmfjWH1mo2sXbsJgLZtWrB9x25uLV+fho3a8cknoyhUyD/HdUycMIbVqzeyxtbx3vsTKVI0gJDNS3juuX5s3baLhEQvr7C91JCWV0a+yCcj/40zizkd3s5FRtRvWpcHet7PxNGTMiMiyxqWL1xF57t78mLfYTw39EnvNZB7jk+P+Gtfb5EjeH23l6oeEivsldYf9zawRlVHiMj9pH6FfYaIiC9wH7BIROpjPbq6MZbxtFFEflfVrRms/hRwG1BXVRNEJFBE8mB5Ih5U1XD7xDca6Odm7MKAn6oeTFMVAtRQ1ZdEpBXwsqqGiMjnwC+qWsdev7/9Ny/wI9BdVTfb/cZgGS2XVLWhiOQD1orIEnuMRkBNVT18jenpDCxS1T9FJEJE6qlqKDDM1tTRHv8M0EBVn7eXxwDLVbWfiBQBNolIkmeiDlAXiAX2icgEIAF4F6gPXAJWABnNOcDHwHIRWYdlNHyjqhfJ3P7wVdVGYoXt3gZaZzRvGczVQ/Y21QaKA5tFZJWqPiAikUn76hp0x/JoVgGeB5IsiR+Acao6WywvoENE7sPaJ41VNVpEAl07stt9DbTCehT7jy7Vw/Fin6jqMBF5PiP9rm9Kjj93KIcu77LGwIGPJ+fsbNmyg7JlSyfXlSkTTFjYWbfrvf76YIKCAunePX3uRLdunZg5c57HGp5++onkXJmQkO2Uc9FQtkwpwsLOuF3vjeFDCAoK5NlHhiaXPf7EI3zwwecAHDx4hCOHj1OlSkVCQrZdV8czTz9B//69bR3bKFvOZS7KluJUBjrefGMIQUHFeObZAcllV65EMuDJlNyYA39u4PDhY9fV0L3vQzzU27Lvd2/7g5IunreSpYIIP33uun0kUaN2Vd770so1KhoYwN33NiUxIZEVi1Zdd91ufbrQuXdHAPZs+4OSpVNOJSVKBxF+5rzHOgAqVrudN8a/yuBHX+HShcserZOdc+FK6IZtlCtfhiKBAVyMuL6BnluOT6/JxYnMnpLZhGd3Xp17gO8BVPVX4HqB4AIisg3L0DgG/AfLyzJbVaNUNRKYBdx9jT5aA5NUNcEeNwLrJFYTWGr3/wbWW2C9QQBvTihVgDBV3WzruGxraov1QrZtwEagGFDJXmfTdQwfsEJeM+zvM+xlT2gLDLPHXQnkB26x635T1UuqehXYA9yKZWyuVNVwVY0j9Uk7Har6DVANmIn1TpYNtpGSmf0xy/67BSucl6Q/o3lLSzNguqomquoZ4Heg4bX0JyEiDYFwVT0K/AbUE5GiIlIIKKOqs+3tuGp7BltjGXpJXsKINF1WBQ6r6n77kezfu9R5u0/+9nz55dTkJOX585fQq1dXABo1qsvly1c4fTq98dOnTw/atGnO448PSnfVW7hwIZo1a8L8+UvSrZcRkyZ9S8NG7WjYqB3z5i+i96MP2xrqcemSew19+/akTZvmPPrY86k0HD9+klYtmwFQokRxKleuwOHDRz3S8cWkb2nQsC0NGrZl3rzFPNbb0tG4UT0uX7rsVke/vj1p26YFvR99LpWOgIDCyYms/fv1YvWajVy5EnldDT9+M4vurfvQvXUfVixaRadH2gNwR70aRF6J4txZz42ODo0epkPDrnRo2JWlv6xg9LDxHhk+ADOnzKZ3m/70btOflYtWc//D7QCoWa86kZejOO+FjpJlSvD+5FG8/cJojh06cf0VbLJzLsqVL5P8veodlcmTJ49Hhg/knuPTW1QTPf7kVrw2fkTkdiARcHfZ5o3BkJTzU0dVB9knXW9CZeDeSBFgt0vfd6hqW3crq+plIMreJlfqYZ2EsqIjqXyQi5bb7LAaQNQ1OxQphuVBmCwiR4BXsEJbnsyRAF1dxr1FVffadbEu7RJJ8f555T2wc6/+q6oPYnmOapK5/ZGkx1XLtebN3bZmlp5AVXt+DwKFga7X6NMTozij+szskxznlbfH0XvgEI4cO8G9nR/lf/MX58g4ixYt5/DhY+zevYrPPx/H4MFvJNfNnj2FUqWsq/8JE0ZTokRxVq6czYYNC3jttZSUwgceaMdvv60i2iXB1BsWLlzO4cNH2bt3DZO+eJ9BL6SkVM2dO5VSpayr/88njqVEyeKsXjWXzZsWM/x1K/o+ZsynNLmzPqFblrF40QyGDx/D+fPeJ/suWPgbhw4fY9/etUya9D7PD0rRMd9Fx78/H0eJEsVZs3oeIZuX8MZwS0e1qpXYsW0Fu3b+Tvv2LRny0ltea1i9bB0njp7ilw0zefvDYYweNj65buIP4wkqaeXd9OrfjSWhcyhZKoiZy6fy9ofDvB7rWqz9bQMnj4Uxe910hn/wKu+99lFy3SffvU/xklbicff+Xfkl5GdKlApi+rJvGD7+VQAGDOlDQNEAho4dwg9L/8O3C72/9yKrc9G6Y0tm/f49Py6bwutjX+bVgW9mai5yy/HpEf+AnB+5XmzTDh3429+DsMIB61X1bRFpgR1+Eeuur7OqOsoODywAglTVrf/QtV+XsnrAFKAJdtgLeExVtya1F5HyWKGnmiLyNNbVeI+kMAsQiWW4PKaq6+2wS2VV3Z2Bjhewrsq7qWqMWHftfIUV9ooRkZWkhL2Sx7bXnQL8AswD/iAl7FUIK+zVDysRuZuqxotIZeAklmciOWyVga6kZN2BLmW/Y3lOooGPVLW5Xd4VeEBVn7CXx2CdyAepqopIXXsO+5A6PPYLMB7YB2zAMvouA8uB7Unt3Ghrj+WtiBcrCXwrVtimszf7I83cFgdCVLW8iDzlbt5UNZ3BKCIPYSU2dwACsTyJjVX1tLtjzGU9B3AUaKKqJ+2ylsAbqnqviGzACnvNsb1aPljezbeA1klhL1WNcDkOfgH+BFqq6kGx7iArZP9/eLVPVHWliFwASqhqvLttSCI3hL0Kl8v8c16yk8RccHeJM6eSTL2kRuCNdyDmdeSO5+jGOW987sneC9cPTf4VxMWeyMoFIwBXQ+d5fJDnr/dAlsfLCTzx/CQlXe4GlmHleLzrpt27WHfMhGIZE17vabXyWaYAm7AMn8macb4PwGR7nB0ish3oZXuQHgbes8u2Yd3NlRETgM3AThHZB7yJlZ/i8eWlPWZ3YII95lKssMZkrBN/qFhJ2l/i+VV9T2B2mrL/YSXo7gASxEq6HYKVo1Pd3k/dgZFAHqx52WUvX0t/GPAOsB5rH4deR1tbYJe9rYuBV1T1NNmzP8C7eZuNNR/bsYy2V20t1+MeLIPqpEvZKqx5LAU8BrwgIjuwEuCDVXURlqEbYoevXnbt0A5bPQX8KlbCs6vP2at9YvOV3T5dwrPBYDDcMG4Gz4/BYMjdGM9PCsbzk4Lx/KRgPD8pZIvnZ9NMzz0/jbrlSs9P7jgyDQaDwWAw/D34B9ztlaPGj520+5ubqntV1bv7GbOu5XPSP7/mU/vOpRtGbpqjtIjIcKBbmuKZqjr6Bmi5A+t5PK7EqmpjD9bNNdthMBgMf3tycTjLU0zYy2D4m2PCXimYsFcKJuyVggl7pZAtYa+1P3ge9rqrtwl7GQwGg8Fg+Jtjwl4Gg8FgMBhuJjTxmk/f+FtgjB+DwWAwGAye8w/I+THGj8HwNyc35NtcPr7iRksAIGrwgOs3ymmcuSPnZ86qMtdvlMPE55Jsj/K5wFNR5548N1pC9mHCXgaDwWAwGG4qjOfHYDAYDAbDTYXx/BgMBoPBYLip+Ad4frx+q7vBYDAYDIabmIQEzz/XQUTai8g+ETkgIsPc1AeIyHz7XZa7RaRvdmyCMX4MBoPBYDB4Tja92FREfIDPgfuA6kBPEameptlzwB5VrQ20AD4UkbxZ3QQT9jIYDAaDweA52Zfz0wg4oKqHAERkBvAgsMeljQKFREQAfyACyPIju43nx2AwGAwGg+d44fkRkadEJMTl85RLT2WA4y7LJ+wyVyYC1YBTwE5gsGrWk46M58dgMBgMBoPneOH5UdWvgK8yqHb3JKi0D8pqB2wDWgEVgKUislpVL3sswg3G82MwGAwGg8FzsinnB8vTU85luSyWh8eVvsAstTgAHAaqZnUTjOfHYPiH8+GH79CuXUuio2N46qmX2bZtV7o233zzKfXq3UF8fAIhIdt5/vnXSEhIYMiQgXTv/iAAvr6+VK1akXLl6nLhwqVs0/fGmI9YtXYTgUWLMOf7SdnWb1p8azWkwGPPg8NB3MoFxM6fnrq+Wm38XhqJM/w0AHGbVxM7+zsACn8yDb0aDU4nmphI5JvPZF5H7YYUePx5cPgQt+JXYue50fHyKJxnXXTMmmrp+Gw6GmPrcCYSOfzpTGko06IWjUY8hjgc7J++kp2fz09Vf3uXptR8tiMACdFXWf/aFC7sOUbB0oHc/enTFAgKQJ3Knz+sYO9/FmdKQ1rKtqjFne8+hvg42Dd9JdvTaKrQpSm1kzRFXWXNa1OI2Ju9b0ov1rI2VUb1QXwcnPxhOUcmzE1VH9S+ARWGPgJORRMS2ffmt1zctC9bNQDkadAI/2cHIQ4HMQt/JebHaanra9Wh8IjROE+HARC7ZjXR33+b7ToyxIO7uDxkM1BJRG4DTgI9gF5p2hwD7gVWi0hJoApwKKsDG+PHYPgH065dSypUuI2aNZvTqFFdPvtsFPfc0zlduxkz5tC372AAvv32M/r27cHXX3/Pxx9/yccffwlAhw73MmjQgGw1fAA6d2hDr64P8PrI8dnabyrEQYE+g4ka+wrOiHAKjfyC+NB1OE8eTdUsYd9OosYPd9tF5KiX0MgsedotHX0HEzXmFZznwyk0ehLxW9zo+GMnUR+8noGOIeiVzOsQh9B49BMs6TmO6LAIOi4YwbElW7i0P+WC+8rxcBY9PIq4S9GUaVmLpu/149dO76AJTja/O42IXUfw9ctPp0UjObVqZ6p1M6vprlFPsKDXOKLCIuj86wiOLtnCRVdNx8L5xdZUtmUt7n6/H3M7vZOlcVPhEKqO60foI6O5euo8jRePJXxxCFF/nkxuErFqJ+GLQgDwr34Ltb56kXXNXso+DQAOB4UGvcjFof/CeS6cohO/JG79WhKPpT5G4nfu4PKbr2Xv2J6i2fMKF1VNEJHngcWAD/BfVd0tIk/b9ZOAkcAUEdmJFSYbqqrnsjq2CXvlYkRkuP1cgx0isk1EGovIEREp7qbtugz6mCIiD7spbyEiv9jfH3D3fIUbiYisFJEG16gPEJGpInLQ/kwVkYBsGruIiDybHX259NlARD7Lzj49oWPHNkyb9j8ANm3aSkBAYYKDS6Rrt3hxyru5QkK2U6ZMqXRtHnnkQX76aW668qzSoM4dBBQulO39uuJToSrOMydxhodBYgJxG5aTp37THB3TrY6KVXGePoXzrK1j/XLyNLjrL9VQvG4Frhw5Q+SxcJzxiRyeu4Fb2tVP1SY8ZD9xl6Kt76EHKFgqEICYsxeJ2HUEsLwvl/afomBwYJY1BdWpwOUjZ7hiazo4dwO3tk2t6eyWFE1nQw/gVyrr47oSUK8i0YfPEHP0LBqfyOk56whq3zBVm8To2OTvPgXzZZcNkArfKtVIPHXS8uokJHB15XLyNm2W/QNlBafT8891UNUFqlpZVSuo6mi7bJJt+KCqp1S1rareoao1VfX77NgEY/zkUkTkTqAjUE9VawGtSZ0VnwpVzfQvuarOU9VxmV3/BvEf4JD9D1MBKw48Oaud2s+dKAJ4bfzY67pFVUNU9YWsaMsMpUsHc+JEytXzyZOnKV26ZIbtfX196dnzIZYuXZmqvECB/LRp05w5cxbmlNQcxRFYHOf5s8nLzohzOIoGpWvnU7E6hcZ8jd+rY3GUKZ9crqr4DfsA/1GTyNvy/szrKJpGx/lwHEXTXcvgU6k6hcZNxm/oOBxl0+h47QP8R39J3lYdM6WhYHBRok5FJC9HhUVQMLhohu0r9WjByRU70pX7ly1OYM1bObf1YKZ0uOJXqiiRYS6aTkfgVypjTVV6tOC4G01ZIV9wILGnzicvx546Tz438xJ0X0OarvmIut8PY8+QL7JVA4CjeHESw12OkXPh+BRPf4zkqV6DopP+Q8Do9/G5tXy267gm2Wj83ChM2Cv3Ugo4p6qxAEluPutRByAiBYDZwP9U9WsRiVRVf/tZCBOwMuMP45JNLyLtgU+Ac0CoS3kfoIGqPi8iU4DLQAMgGHhVVX8WEQfWLYfN7X4dWC7Kn92JF5G3gE5AAWAdMFBVVURWAhuBllhGRn9VXW1vzzdYD7raa6/nFhGpCNQHursUjwAOiEgFYAzwraousNtPAeYDc4BxWA/Kygd8rqpfikgL4G0gDKgD7AAqiMg2YCnwK/Cyqna0+5sIhKjqFBE5AvwXaAtMtN217ravRVIfIvIOcAtwu/33E1X9zO77TaA3lqF7DtiiquniQfbtok8B+PoG4uvrn9FcpSvTa1yufvrpKNau3cjatZtTld9/f2vWrw/J9pDXX4ebm0rSzEPCkf1cHtwTYq/iW7sxfi+N4Mq/Hgcg8t0X0IvnkcJF8B/2AYlhx0n8IxMnXzf7I+3NLQlH9nN5UA9LR53G+L00kisvPWbpeGcQesHW8fp4Ek8d816HOw0ZHBLBTatRqWdzFnYZmarct2A+Wnw9mE1vf098ZIx347sX5bGmUk2rUaVHc+an0ZR1CZ69gj584WbCF26mSJNqVBjandBuo3JeR5q5SDjwJ+d7d4erMeRt1JjC747mQp/e2avjWpjXWxhykCVAORH5U0T+LSLNXer8sU7m01T16zTrdcFKCLsDeBJoCiAi+YGvsQySu7EMm4woBTTD8jwleYQeAsrb/Q4A7ryO/omq2lBVa2IZMq6Xqb6q2gh4EcvoAHgGiLa9XKOxjJuMqA5sU9XEpAL7+zagBjAD2zCynwR6L7AA6A9cUtWGQEPgSTvRDqyHbQ1X1erAMOCgqtZR1Veus50AV1W1marOuMb2paUq1i2cjYC3RSSPHebrCtTFmu8Mw36q+pWqNlDVBmkNn4EDH2fDhgVs2LCAsLAzlC1bOrmuTJlgwsLOpu0OgNdfH0xQUCCvvpr+pNKtWydmzpyXkZxcjzMiHEexlHCfI7A4zotp0gZioiH2KgAJ2zciPr6If2EA9KLlEdDLF4kPWYPv7Zm72SSdjmJBOC+cT93IVce2jYivL1LI1nHBRcfm1fhW8F5HdFgEfqVTQkZ+pQKJPnMhXbui1crR9IMBLO/3MbEXIpPLxdeHll8P5tDsdRxbGOL1+O6ICovA3yWM5RccSNTp9JoCq5XjnvcHsLTfx8RejExXnxViw86Tr3Sx5OV8pYsR60ZDEhc37KVg+ZLkCczekK0zPByfIJdjpHgQiedTH6saHQ1XLaMzbtNGxMcHKZwtUX/PSEz0/JNLMcZPLkVVI7EMgKeAcOBH20MDMBf4RlWnuln1HmC6qiaq6ilguV1eFTisqvvVuvS/Vtx0jqo6VXUPkBQjaQbMtMtPAysyXh2AliKy0U5Sa4VllCQxy/67BcugStL9vb3tO7C8LxkhuL8uTCpfCLQSkXxYj01fpaoxWN6Zx22PzkagGFDJXneTqh6+zjZlxI9plt1tX1p+VdVY26N3FmuemwFzVTVGVa9gGbhe8+WXU2nSpANNmnRg/vwl9OrVFYBGjepy+fIVTp9Ob/z06dODNm2a8/jjg9J5hgoXLkSzZk2YP39JZuTkChIP/YEjuAyOoGDw8SVvk1bEb1mfqo0EpIQ4fG6vCiJWgnO+/JDfdkTmy4/vHQ1IPJG5QyXxYBodd7YifkvqdL1UOirYOq640VErczrObTtE4duC8S8XhCOPD2utPvMAACAASURBVLc92ITjS0JTtfErXYyWX7/I6sGTuHzodKq6uz4cwKUDp9jzVfaFQMO3W5oK2ZoqPNiEY0vTa2r99YusGDyJS4dPZ9BT5rm89SAFbw8m/y1BSB4fgjs3JXxxauOuQPmUkHGhO25D8vgSH3ElW3Uk7PsDnzJlcQQHg68v+Vu0Im792lRtpGiKoehbpSo4HOjlv9Ara8JehpzE9masBFbaRsQTdtVa4D4RmabuYxgZxTU8Tc+Ldfkuaf5eF9vL9G+sUNpxO8yT303/iaQ+Bj3VtxuoKyKOpCd92mG52sBeVb1qh9faYXmAku4lFmCQqqa6N9cOSUVdY7wEUl8o5E9Tn3bdjLbPXRvXdh7PsacsWrScdu1asnv3KqKjYxg48OXkutmzp/Dss68SFnaWCRNGc+zYSVaunA3A3LmLGDvWys9+4IF2/PabtX5O8Mrb49i8dQcXL17m3s6P8mz/x+jaqV32DuJ0EjNlAn5D37NuMf99Ic6TR8h7bycA4n6bT55GzcnX+gFITETjY4maaIUzHIWL4jdkhNWPjw9x634jYcfmjEbyQMdn+L32vn3L/UKcJ46Qt7WtY9l88jRuTr42D1o64mKJ+szyxDkCiuL30sgUHWuXkbDdex2a6GTDG9/SZtqriMPBgR9/5+KfJ6nyWCsA9n23nNpDupCvqD93juljyU5I5JcOb1GiYWUqPnw3EXuO8cCS0QBsGfcTJ5dvz9x8uGha9+a33PeDpWnfj79z4c+TVHvU0rT3++XUG9KF/EX8aeaiac79b2Vp3LQa9r32X+rNeB3xcXBq+kqi9p2g7OOtATgxdRklOzamVLd70IREEq/GsfOpT7Jt/GSciURO/ISAseMRh4OrixeQePQI+Ts+AMDVX+aR757mFOiYcoxcHv1u9uu4psbca9R4ilwr/m+4cYhIFcCpqvvt5VFYOSQdscIhbwJ5VfUZuz4p5+chYCDQASiB9Y6UJ4FfgD+Blqp6UESmA4XsHJQ+pM75+SUpl8el325YxtcDQBBWXs5T7nJ+RKQIsA/L6+EDbAB+VtV3bKPkZVUNse9aC1HV8iLyElBdVQeISE2sEFYTVXXrVxeRWVihrxH28ltAbVXtai/fjxWeawBUUNU4O0+mA9BNVeNFpDLWsyUakjqnpxgQqqq32svlgNVY4cT8trZ3XXJ+GrjkZGW0fS1InfMTmZTLIyK77P0aBHyJFar0xfIcfe0u58eVAgVuveH/xJePX88R+NcQNXjAjZYAzhu+OwCYsyrtWwL+euKz3ZzPHOXj42+0BOrUyn5vVWYIWvp7lvdKzOSXPD7ICwz4KJccBakxYa/ciz/wrYjsEZEdWHku77jUvwjkF5H306w3G9iP9Q6UL4DfAVT1KlYI7VcRWQMcxTv+h/U0zl1YJ+iNgFs/q6pexMov2omVZOzJ5ekXgL+9ra8Cm67Tvj9QWUQOiMhBoLJdlsQSrFDaMlWNs8smYxmDobbB8SVuPDOqeh5YKyK7ROQDVT0O/IQVivsB2OrB9niNqm4G5gHbsUJnIWQwxwaDwXCjUKd6/MmtGM+PwWNExF9VI23PyCbgLjv/x5BNuMxxQWAVlnct9FrrGM9PCsbzk4Lx/KRgPD8pZIfnJ3rSYI8P8oJPf5pLjoLUmJwfgzf8Yoe08gIjjeGTI3wlItWxwmvfXs/wMRgMhr+cXHwXl6cY48fgMaraIm2ZiMwGbktTPDRtUnFmEZGNWM/kceUxVd2ZHf3nNlQ17XttDAaDIXfxD0h4NsaPIUuoapcc7r9xTvZvMBgMBi8xxo/BYDAYDIabin9ArrAxfgwGg8FgMHiO8fwYDAaDwWC4qcgldzRmBWP8GAx/cxKdN/7Oi1xxizng9+nkGy2BhA1zbrQEAPL9vuVGS8BXc8ddzonZ//B0r/EtfOM1ZBvmbi+DwWAwGAw3E2rCXgaDwWAwGG4qTNjLYDAYDAbDTYUaz4/BYDAYDIabCeP5MRgMBoPBcFORYBKeDQaDwWAw3EyYsJfBYDAYDIabChP2MhgMBoPBcDNhbnU3GAwGg8Fwc2E8PwaDIbfz0UcjaN++FTHRMfQfMIRt23ala/PtlAnUr1+L+Ph4Nm/exrPPDSMhIYHChQvx7ZTPKFeuDL6+Pnz08ZdMnfqT1xp8azWkwGPPg8NB3MoFxM6fnrq+Wm38XhqJM/w0AHGbVxM7+zsACn8yDb0aDU4nmphI5JvPZGIWrs8bYz5i1dpNBBYtwpzvJ+XIGABr/zjG+3PW4XQqXRpXpd+9dVPVX4mJZfi05Zy+EEmCU3m8RS06N6oKwNszVrJq71EC/Qvwv1ceybSGUi1qUW/kY4jDwcHpK9k7cX6q+lu7NKX6c50AiI++Ssiwb7i451hyvTiEdotGER12gVVPjM+Sjoa2jgPTV7I7jY7yXZpS47mOACREX2XjsClc3HMMR748tJ31Bj55fRFfH479uokd42dlSkPxlrWpNuoJ8HFw4oflHJ4wL7XGrndx+/MPWBqiYtnz6mSu2HNx65P3UfbRVgCc+GE5R79amCkNAL51GlGw3/Pg8CH2t1+JnT0tdX2NOvgPHUXiWet/JH7jKq7OnAp58lJo5KeQJw/i40Pc+t+5+uOUTOvwiGw0fkSkPfAp4ANMVtVxbtq0AD4B8gDnVLV5Vsc1xo/B8A+mfftWVKx4G9WrN6NRo3pMnDCWZnd3Stdu+ozZPNFnEADfTZ1Iv349+eqr73jm6SfYu3c/XR7qS/HigezauYrp02cTHx/vuQhxUKDPYKLGvoIzIpxCI78gPnQdzpNHUzVL2LeTqPHD3XYROeolNPKy52Nmgs4d2tCr6wO8PjLzJ/Prkeh0MnbWWiYNvJ+SAX70/mQWzWuUp0Jw0eQ2P67dze0li/JZ//uIiIyh87gfub9eJfL4+vBAw8r0aFaDN6avyLQGcQj1x/RhRY+xxIRF0HbBSE4uDuXy/pPJbaKOh7Os60jiL0VTqmVtGr7fn6Ud306urzygPZf2nyKPf4Es6Wg05gl+6zGO6LAI7lswghOLt3Bp/6nkNpHHw1nadRRxl6Ip3bIWTd7vx6KO7+CMjWdZtzEkRMcivj60m/Mmp5Zv51zoQe9EOITq4/qx+ZHRXD11njsXj+Hs4i1E/ZkyFzFHw9nYeQQJl6Io3qoONT58ig33vYF/1bKUfbQV69sPR+MSqD/jNcKXbiX68GnvJ8PhoOCTg4kc8TLO8+EUem8S8ZvX4jyR+n8kfu9Oosa+lnrd+DiuvPMSXI0BHx8KjZpAfOgmEvfv8V6Hp2TT6y1ExAf4HGgDnAA2i8g8Vd3j0qYI8G+gvaoeE5ES2TG2Izs6MaRGRFaKSLs0ZS+KyL8zaF9eRNJfjlt1I0Sk9TXGaiEiv2RCY6bW86L/a+rOZJ/BIjJDRA6KyB4RWSAilbPY52QRqZ5dGnMbnTq15YfvfwZg06ZQihQpTHBw+t+ORYuWJ3/fHLKNsmVKAaCq+BfyA8Df34+ICxdJSEjwSoNPhao4z5zEGR4GiQnEbVhOnvpNM7tJOUaDOncQULhQjo6x69hZyhUrTNlihcnj60O7uhVZuftIqjYiQlRsPKpKTGw8AQXz4eOwfqrrVyhN4YL5s6QhsG4FIo+cIepYOM74RI7N3UDZdvVTtTkXsp/4S9HW99D9FCwVmFxXoFQgpe+tw6FpmTfAAIrVrcCVI2eItHUcyUBHXLKOA6l0JETHAuDI44Mjjy+aCWdEkXoViT58mpijZ9H4RE7PWUfJ9g1StbkY8icJl6Ks71v2k9/W4FepDBe37McZE4cmOrmwbi8lOzT0XgTgU7EqztMncZ4Jg4QE4tcsJ2/Duzzv4GqM3ZEv+PoCORuWUqd6/LkOjYADqnpIVeOAGcCDadr0Amap6jEAVT2bHdtgjJ+cYTrQI01ZD7vcK1T1LVVdli2q/kKyW7eICDAbWKmqFVS1OvA6UNLT9UXEkabMR1UHuF5l/NMoXTqY4ydSrqRPnAyjdOngDNv7+vrSu1dXFi9ZCcC/v5hC1SqVOHpkC6FblvGvf72FenmWcQQWx3k+5ffKGXEOR9GgdO18Klan0Jiv8Xt1LI4y5ZPLVRW/YR/gP2oSeVve79XYuY2zl6IJLuKfvFwywI+z9ok1iR531eDwmYu0efd7Hh4/k1c6N8XhyL6XYhYMDiT61Pnk5eiwCAqUKpph+wo9WxC2Ynvycr13H2PbqOmenNiuo6Mo0aciUukoeB0dp1bsSF4Wh9Bh6Wge3vFvwlbt5PxWL70+QL7gQGJc5uLqqQjyBQdm2L5sr5aEL98GQOQfxwlsUo08Rf1xFMhLUOs65C9TzGsNAI7AIJznwpOXnRHhSLH0/yO+VapT6MPJ+A9/D0e58i4dOCg0fjJF/juHhO0hJO7fmykdHuNUzz/Xpgxw3GX5hF3mSmWgqO1U2CIij2fHJhjjJ2f4GegoIvnA8uwApYE1IvKKiGwWkR0i8q7LOj4i8rWI7BaRJSJSwF53iog8bH9vKCLrRGS7iGwSkVSXqSLiJyL/tfvfKiJpLejrIiL1ReR3+yBbLCKl7PIn7X63i8j/RKSgiASIyJEko8IuOy4iedLoPiIi74pIqIjsFJGqdnmQiCy1y78UkaMiUjwDaS2BeFVNTsZQ1W2qulpE/EXkN5f+H0yadxHZa3vcQoFyIhJpe6U2Anfa/1AN7PZfiEiIvQ+S942IdBCRP0RkjYh8luQxy2i+bY9ULfv7VhF5y/4+UkQGXEPvSBEZ7DLuaBF5IYP99JStNcSZGOWuSVK7dGXXMl4mfDaG1Ws2snbtJgDatmnB9h27ubV8fRo2ascnn4yiUCH/DNfPQEX6ojQaEo7s5/Lgnlx5/UliF8/B76URyXWR775A5BsDiXp/GPnadManai0vx889qJsr8rSzs27fCaqUKcbStx/lx389zLjZa4m8Gpd9ItzZURkcEyWaVuf2ni3YNnoGAKVb1yX23CUu7DySDTrcHZvum5ZsWo2KPZsTausAy/uwoM1wZtV/gWJ1KhBQpWwmNLgrdC8i8K7qlO3Vkj9HWrk4UftPcWjiPBr8NJwG01/j8u6jaEIm74LyYJ8kHPqTS0/34Mq/BnB14Sz8h45KqXQ6ufLyAC491Q2fStVwlLstczo8xen0+OP6W2V/nnLpye2Wp1n2BeoD9wPtgDez6vEHY/zkCKp6HtgEtLeLegA/YsU1K2G5+uoA9UXkHrtNJeBzVa0BXAS6uvYpInntPgaram2gNRCTZujhwHJVbYhlLHwgIn6e6haRPMAE4GFVrQ/8FxhtV89S1Yb22HuB/qp6CdgOJCWfdQIWq6q7hJBzqloP+AJ42S5729ZbD8urc8s15NUEtmRQdxXoYvfTEvhQUs76VYCpqlpXVY8CfsAuVW2sqmvS9DNcVRsAtYDmIlJLRPIDXwL3qWozwPVyLKP5XgXcLSKFgQQgyX/dDFh9Db3/AZ4AsA3KHsAP7jZYVb9S1Qaq2sDhk3oXP/30E2zetJjNmxYTduoM5cqWTq4rW6YUYWFn3E7iG8OHEBQUyCuvpNjkjz/xCHPmWEmcBw8e4cjh41SpUtHt+hnhjAjHUSwl1OYILI7z4rnUjWKiIfYqAAnbNyI+voh/YWtbL1pX5nr5IvEha/C9vapX4+cmSgb4cfpiZPLymUtRBAWk3n9zN+/j3jtuQ0S4pXgAZQILcfjsxWzTEB0WQcHSKR6KgqUCiTmdvv8i1crRaPwAVvf9iLgLluaghpUp07Y+nTZ+QtMvnqdks+rcOSFzCeiWjhQvi6XjglsdTcYPYGXfj5N1uBJ/OZoz6/dSuqX3RnFsWAQFXOYif+lAYt1o8K9+CzU/GkjoE+OJd9FwctoK1rd5jU2d3yX+YhRRh8K81gDgPB+Oo3jKT4sjMAiNcPM/Yoe3EkI3go8vUiggVRONjiRh1zby1G2UKR2eC/bc8+P6W2V/vnLp6QRQzmW5LHAq9WCcABapapSqnsP6fa2d1U0wxk/O4Rr6Sgp5tbU/W7E8EVWxjB6Aw6q6zf6+BSifpr8qQJiqbgZQ1cuqmjb5oi0wTES2ASuB/FzboEhLFSwjY6ndxxtYByNATRFZLSI7gd5ADbv8R6C7y3b+mEHfSbdiuG5bM6wYL6q6CEj/q+MZAowRkR3AMiy3aVI47KiqbnBpmwj8L4N+HhGRUKz9UwOojrWPDqnqYbuNa+gyo/leDdxjb9+vgL+IFATKq+q+jPSq6hHgvIjUtfveahvSXjFp0rc0bNSOho3aMW/+Ino/+jAAjRrV49KlK5w+nT5k3rdvT9q0ac6jjz2fyjN0/PhJWrVsBkCJEsWpXLkChw8fTbf+tUg89AeO4DI4goLBx5e8TVoRv2V9qjYSkBLu8Lm9KohYCc758kN+O6k2X35872hA4onD/F2pUa4Ex85d4uT5y8QnJLJ46wGa17g1VZtSRfzZaCcfn78SzZGzFykbmH25SBHbDlHotmD8ygXhyOPDLQ824cSS1NcVBcsUo9nkF9nwwhdcOZSSwLt97I/MbTCI+Y1fZN0zEzmzZg/rB32RKR3n0+go/2ATTiwJTaej+eQXWfvCpFQ68gUWIk/hggD45M9DqbtrcvlA2nPm9bm09SAFbw+mwC1BSB4fgjs35ezi1HORv0wx6v73JXY89znRaYybvMULJ7cp2aEhYbPXea0BIPHAPhylyuIoEQy+vuRp1oq4kNR9SZEUQ9GnYlVEBL1yCSkcgBS0vbF58+Jbqz7Ok8fIUbIv7LUZqCQit9kX+D2AeWnazMW6mPS1f0cbY12AZwlzt1fOMQf4SETqAQVUNVREegNjVfVL14ZihcViXYoSgbS3UQjXz2IToKt9gs0MAuxW1Tvd1E0BOqvqdhHpA7Swy+cBY0UkEMs1udzNupCyfYmkHHfeJDLsBh7OoK43lkemvqrGi8gRLEMEIG1M6KqqprtVQURuw/JINVTVCyIyxe7jWhrdzrf9T9wAOAQsBYoDT5LiubqW3slAHyAYy/OWJRYuXE779q3Yu3cNMdFXGfDkS8l1c+dO5emnXyEs7AyfTxzL0WMnWL1qLgBz5ixk9JhPGDPmUyZP/ojQLcsQgeHDx3D+vJc2qtNJzJQJ+A19Dxw+xP2+EOfJI+S917rrLO63+eRp1Jx8rR+AxEQ0PpaoiZZL31G4KH5D7BCYjw9x634jYcfmrE6LW155exybt+7g4sXL3Nv5UZ7t/xhdO7W7/ope4OvjYNhDzXjmqwU4VXmwURUqBgcyc52VdtataXWebFOPt2as5OEPZqIoL3ZsTFH7rqph3y0j5GAYF6Ou0nbE9zzTrgFdGnvnCdNEJyHDp9Bi2lDEx8GhGb9z+c+TVHzsXgAOfPcbNYd0IV/RQjQY2xcAZ0IiS+57MxtnwtKxefi33DvtVcTHwcEZv3Ppz5NUesy6dXz/d8upNaQLeYv602hsH2udhEQW3vcWBUoWoemnAxGHA3EIR+dv5OSybdcYLWMNe177hgYzXkd8HJyYvoLIfSco97h1r8bxqcuo8K+u5C3qT/X3+iVrWN/Ouiuxzn9eIm9Rf5wJiex57ZvkxGivcSYSPflT/N/8wHocxPKFOI8fIW9b6xb7uCXzyHtnc/K1ewBNTIS4OCI/tv4vHEWLUfD518DHgYiDuHUr0l1cZDeamD0POVTVBBF5HliMdav7f1V1t4g8bddPUtW9IrII2AE4sW6Hd3uDkDeIt8mLBs8RkZ+wkrXmqOo7ItIWGAncq6qRIlIGiAcKAr+oak17vZcBf3udKcAvWEbGH0B3Vd0sVr5PDJZ34WVV7SgiY4DCwCBVVRGpq6pbM9DWImk9l7K8wB7gMVVdb4fBKtsH4zksT8gFYAFwUlX72OvNxArlXFHVZ+2yKfY2/Wyf3Buo6jk7v2a8qrYQkc+BY6r6nj03i4Eg27WZVq8AG7AO/K/tsob23NUBKqrqIBFpiWWAJQW9k+fVXidSVf1dlldiGT3xwFSgLpZhsgMYiuXJ+hO4W1WPiMgPQMD15tvutxxwB1Y4cLy93Z/aeT3p9Nr95wV2Yj3PopI7Qy0tefOVveH/xGcfznIIPlvw+3TyjZZAwoY5N1oCAHOeyihK/NeR6NX1Tc5RPNG7OxRzgsbNMnELfA5Q9H8rs7xTLvdv4/FvTuH/LM0dB0EajOcnZ5mOFe7pAaCqS0SkGrDeTkmJBB7F8oZcE1WNE5HuwASxkqFjsPJ+XBmJ9SCoHbaxcAToSMbcKyInXJa7YXlXPhORAKzj4xMsr8ubwEbgKNbJ2dUP/yMwkxRvkKe8C0y3t+t3IAy44q6hbVx0AT4RkWFYxtYR4EVb33wRCQG2YRmJXmF7tLbafR0C1trlMSLyLLDINgA3uax2rflejWXkRovIaqzw4Wq77oeM9Nr7eQVw0RPDx2AwGP5qsnqnX27AeH4MNwyx7oZLtF2fdwJfqGqdG60rLSLib3vqBOuBXPtV9eMcGsuBlQ/WTVX3e7KO8fykYDw/KRjPTwrG85NCdnh+Lj1xr8e/OQHf/pY7DoI0GM+P4UZyC/CTfcKPw8qLyY08KSJPAHmxkqG/vE77TCHWwxZ/AWZ7avgYDAbDX87f/72mxvj5pyPWk6bfS1N8WFW73Ag9rtgn+FQvNhKRYsBvbprfm5k7n7ID28uTI56eNOPsAW7P6XEMBoMhK2T6eUa5CGP8/MNR1cVYicR/C2wDJ9eFvgwGg8Fg8/e3fYzxYzAYDAaDwXP+CQnPxvgxGAwGg8HgOcbzYzAYDAaD4WbCeH4MBsMNx5kbHleRS34Mc8Nt5r5NOt9oCQBEO0Kv3yiHufE3mFuUTLzxx6ejoM+NlpB9GM+PwWAwGAyGm4l0b5X8G2KMH4PBYDAYDB6jxvNjMBgMBoPhpsIYPwaDwWAwGG4mjOfHYDAYDAbDTYUxfgwGg8FgMNxUaGKufFepVxjjx2AwGAwGg8cYz4/BYDAYDIabCnUaz4/BYDAYDIabCOP5MRgMuZ6PPxrBfe1bER0TQ//+Q9i6bVe6NlO/nUD9+rWJj49n8+ZtPPPsUBISEihSJIDJX3/I7bffSuzVWAY89S92797ntQbf2g0p8Pjz4PAhbsWvxM6bnrq+Wm38Xh6F8+xpAOI2ryZ21lQACn82HY2JBqcTdSYSOfzpTMwCrP3jGO/PWYfTqXRpXJV+99ZNVX8lJpbh05Zz+kIkCU7l8Ra16NyoKgBvz1jJqr1HCfQvwP9eeSRT43vCG2M+YtXaTQQWLcKc7yfl2DhlWtSiybuP4fBxsG/6SnZ8Pj9VfYUuTan1bEcA4qOusu61KUTsPQbA3eOfpFzrOlw9d5lZrV/LNk3lWtSi6buPIT4O/pi+km1pNFXs0pQ6LppWu2jKLoq1rE2VUX0QHwcnf1jOkQlzU9UHtW9AhaGPgFPRhET2vfktFzd5///gDt87GpL/sefA4SB+5QJif5mRqt6nam38hozAGW79j8SHrCF2zndWZUE/CvZ/GUfZ8qBKzOTxJB7Yky263KFqPD8GgyEXc1/7VlSqeBtVqzejcaN6fD5xLE2bdUrXbvr02Tz+xCAAvv/uc/r368WXX03ltaGD2L59Nw93G0CVKhWY8OkY2rbv7p0IcVCg72CixryC83w4hUZPIn7LOpwnj6ZqlvDHTqI+eN1tF5GjhqBXLns3rguJTidjZ61l0sD7KRngR+9PZtG8RnkqBBdNbvPj2t3cXrIon/W/j4jIGDqP+5H761Uij68PDzSsTI9mNXhj+opMa/CEzh3a0KvrA7w+cnyOjSEOoemoJ1jUaxxRYRE88OsIji3ZwsX9p5LbXDkWzq8PjyLuUjRlW9birvf7Mb/TOwDsn7mKPVOW0vyTgdmq6a5RT/CrremhX0dwxI2mebamci1rcc/7/Zhja8oWHELVcf0IfWQ0V0+dp/HisYQvDiHqz5PJTSJW7SR8UQgA/tVvodZXL7Ku2UtZH1sc5H/iBaLeexWNCMd/xL+JD12P81Sa/5F9u4j+aHi61Qs8+jzxOzYTP+Fd8PGFfPmyruka/BM8P44bLcAAIhKZZrmPiEy0vz8tIo+7lJe+Tl95ReQTETkoIvtFZK6IlLXryotI+st+q26yiFTPhPY6ItLB2/XsdfOJyDIR2SYi3UXkbhHZbS8XyGCdyiKyQEQOiMheEflJREpmZnyXPheISJGs9JFb6dSpHd/98DMAGzeFElAkgODgEunaLVy0PPn75s3bKFu2FADVqlVm+fI1AOzbd5Bbby1LiRLFvdLgU7EqztOncJ4Ng8QE4tYvJ0+DuzK7SZli17GzlCtWmLLFCpPH14d2dSuycveRVG1EhKjYeFSVmNh4Agrmw8dh/UTWr1CawgXz57jOBnXuIKBwoRwdI6hOBS4fOcOVY+E44xM5NHcDt7Stn6rN2S37ibsUbX0PPYBfqcDkutMb9xF7MdVPVpYpkUbTgbkbKJ9G0xkXTWdCD+Dvoik7CKhXkejDZ4g5ehaNT+T0nHUEtW+Yqk1idGzyd5+C+ciu1+r5VKiK88xJNNz6H4nfsII89Zt6tnL+gvhWvYP43xfYIhMgOip7hGWAM1E8/uRWjPGTy1HVSao61V7sA1zT+AHGAIWAyqpaCZgDzBKRax6FqjpAVTPjJ60DZMr4AeoCeVS1jqr+CPQGxtvLMWkbi0h+4FfgC1WtqKrVgC+AIE8GExGfNMsiIg5V7aCqFzO5DbmaMqWDOXE85er55IkwypQOzrC9r68vvXt3ZfFiy8OxY+ceunS2dm/DBnW49daylC1TyisNjqLFcZ4/m7zsPB+Oo2h6A8qnUnUKjZuM39BxlvveRlXxe+0D/Ed/Sd5WHb0aO4mzl6IJLuKfvFwywI+zl1KfIHrcVYPDZy7S5t3veXj8TF7p3BSHI/f+eGeWgqWKEhUWkbwcfToCv1JFM2xfuUcLTqzYkeOaIl00RV1HU9Ue1PsU5QAAIABJREFULTiWzZryBQcSe+p88nLsqfPkC06vIei+hjRd8xF1vx/GniFfZMvYUrQ4GhGevOyMCEfc/Y9UrI7/6K8o+PJYHGVuBcBRohTOy5co8NSr+I+cRIH+//o/e2ceHkWV9eH3dCckhLAFAgkEBEFlUYgsCogCCogMCAz6CQKKiKjjBo67gsgmIuPKjA46CiiyOKMIiiDIIrIGwqbsspMEAgFCVpLu8/1RBelspJM0JOB98/STqlun6vzq9u3uU+feWwUBFzdQV7d4/SqtmOCnlCMiI0XkORG5B2gBTM8vMyIiQcBDwDBVdQGo6udAOnC7beYnIlNFZIuI/NfeBxFZJiIt7OXOIrJaRKJF5GsRCbbLW4rIKhHZLCLrRKQiMAq471z2Jp9zCBGRObbPNSLSRESqAV8Ckfa+jwL/B4wQken5VMf9wGpVPT8YQFWXqupvdlZrha05WkTa2L7bi8hSEfkK2GrbbReRfwHRQC0R2S8iVW37OSKywc5ADfE4h4dFZJddT594ZOZCReR/IhJlv26xy7eKSCU7wDrhkb37QkQ6XkDvFyLSw8PvdBG5O486HSIi60Vkvdud/1VeXjGvXuByddKH41ixYi2/rlwHwFsTJlGpckXWR/3EE08MYuOm38h0ufLdPx8ReRRm15C5fzeJT/XhzEuDSV/4LeWeHX1+W9LIp0h65VGS33qRgM49cTZoUjj/gJL7nHOqWrXzMNfVrMKi1/sz6+/3MP7blSSlnS20r9JPXm0ib8vwNg25rk87osbOzNvAZ4ryaCP5aKrRpiEN+rRjra81Xfj68DzxP0axqu2zbBo4kXovFrILOF/feZTleFNc+3dzZlhfkl4dwtlF3xI0dJS1q9OJs841nP15LknDH0PT0wjo1sc3uvLBBD8GX1HWDgA2icgmrIAiG6r6X2A90C+/zAhQHzioqjkHR6wHGtvL1wGTVbUJkAj8zdPQDgJeAzqqajN732dFpAwwC3hGVZsCHYFkYAQwyyN7kxdvABttn68A01T1GDAYWGHv+29gLvC8qvbL5zjXAxvy2XYM6GRrvg/4wGPbTcCrqnquW+86W8ONqnogx3EGqWpzrEDzaRGpIlZX43CgFdAJaOBh/z7wrqq2BHoDn9rlK4FbsOp9L3CrXd4KWHMBvZ9iBbDYwWUbYH7Ok1XVyaraQlVbOBzlsm17/LEHWR/1E+ujfiImNo6IWlnJwpoR4cTEHs2j+mD4a8MIDa3Cc8+PPF925kwSgx95lhYtOzPwoacJrVqFffsKN8jUnRCPo0pWV5ujSijukyeyG6WmQHoaAJmb1iJ+fkj5Cta52raaeIqMqBX41WtAYalesRxxHl01R08nE1oxe719F7WTO26oi4hQu2pFaoaUZ9+xKy8hmBKbkK0bKygshJS4k7nsKjesRdsJg1k06F2fd3PlJDk2IVs3VrmwEJLz0BTSsBa3TRjMwougKT32BAE1qpxfD6hRhfQ8NJzj1JrtBNWpjn9I8bspNeE4EpKVwHaEhKKncnxG0jw+I5vXIU4/JLgC7oR4NCEe1x87AMhY9wvOOtcUW9MF9ar3r9KKCX5KB6l2ABCpqpFYAUVREPK+XvIsP6SqK+3lL4G2OWxbAY2AlXYg9iBwFVbAEKuqUQCqmqiqmV7qagt8Ye+3BKhi/7D7En/gExHZCnxtn8M51qnqPo/1A6q6Jp/jPC0im7EClFrANVjB03JVTVDVDPv45+gITLLrai5QQUTKAyuA2+zXR8ANIlITSFDVpPz0qupyoL6dGesL/K8Q9QzARx9PpUXLzrRo2Zm5cxcyoN89ANx8UzMSTycSF3cs1z6DHupL507t6df/iWyZoYoVK+Dv7w/Aw4PuZ8WvazlzpnA/Oq4/duAIq4kjNAycfpRpfTsZG1Zls5GKWd0LznoNQMQa4BwQCIF2kjMgEL8mLXAd3kdhaVyrGgePn+bIiUQyMl0s3LiHdo2vymYTXimYtbutwa0nzqSw/9gpInzww1baiN+8lwp1wwiuFYrD38nVPVpxcFF0NptyNarQ8ZOhLH/mYxL3xV10Tcc276Vi3TDK25rq92jFgRyagmtUofMnQ1n6zMecvgiaEjf+QdDVYQTWDkX8nYT1bEP8wvXZbMrWyRpeWP6Guoi/HxkJZ4rt27V3B86wmoj9GfFv1YGM6At8Rq6+zvqMJCWip09aFxhhEQD4Nb4x12QCX3MlZH7MbK8riz3AVSJSXlU9P5HNgHNdRTmDo5zrAixS1b7ZCkWa5GHrLQX3e3jH70C7fLYNA44CTbGC+jSPbTn7hfLsJxKR9ljBTGtVTRGRZUAgees/h8O2z5aJE5FfgCeA2sCrQC/gHqygqCC9X2CNf+oDDLqA7wKZ/+PPdOlyOzu3ryQlNZXBg7Nmpsz7bhpDHnue2Nij/Ouf4zlw4DC/rpgLwJw58xkz9j0aNriGzz97H5fbxfbtu3hkyHOFF+F2kzrlA8q9PAEcDs4u+xH34f2U6WjNOju7eB7+N7cjoFMPcLnQs+kkf2B1ezkqVs7qAnM6ObtyMZmbowotwc/p4KW/tuXxyfNxq9LjpuuoHxbC16usYW73tmnEI52aMWLmMu55+2sUZWi3m6kcbAVeL32xmPV/xHIqOY3Oo77k8Ttb0OvmwmegCuL518cTtXELp04lckfP/vzt4QH07n6nT32oy83q4VPpMv0FxOFg16zlnNp1hAb9rZ7xHV8u4cZhvQioFEybcQMBcGe6mPsX65qs/aQnCG/dkMCQYPpEfUD0P/7HrpnLi63p1+FT6Wpr2jlrOSd3HaGhrWn7l0toNqwXgZWCaWtr0kwX3/ylqNeJeWvY+fJnNJv5CuJ0EDNjGck7DxPxQEcADk9bTPVuNxN+721opgtX2lm2DnnPN87dblKnfUi559+yprr/8iPuIwfOj3E7u+R7/FveRpk77ga39RlJ+deY87unTvuQso+/gvj5446PJWXyBN/oygdfTnUXkS5YGXQn8Kmqjs/HriXWRel9dk9I8fxeqP/fcGkQkSRVDfZYHwi0UNUnRWQkkKSqE0VkHvCOquY731ZE3sEa8PyYqrrssSZPAy2xMjj7gDaqulpEPgF2qOo/7B/654ADWF1Lt6vqHntMUASwH9iB1fCi7OxGKtADuFtVH7yApg+AeFUdbQcY76rqjfbyc6razbabAnyfX8O2xzltxep6+8Eu6wIcwQoSDtvn8hDwmapKHj7q2D6u9zjufqxurluAwaraXUQaAJuALsBurG6sG4EzwM/AVvv9+QqrS+9t+1iRqrrJXt4FJKpqCxF5EXgSeFJVvxORd/PSa+9XHVgHxKnqzfnV6zn8ytQs8Q/x8d7XlrQEAAL65Z7Gf6nxa9WzpCUAMC3Sd4FBUSlUyvIicnVGRklL4KbOx0taAgAVv/i52JHLroZdvP7OuXb7gnz9iTUJZRfWcILDQBTQN+fkG9tuEdZF4me+CH5Mt9flxRTgY7nAVHDgZawGsktEdgP3Ar00K8rdDjwoIluAEKwumXOoqsZjzSqbYdusARqo6lmssSkf2t1Ci7CyIkuBRhca8AyMBFrYxxuP1ZVWaOzsSjfgKbGm8W+ztR4D/mWf1xrgWvLJ7hTAAqwB4VuA0VjnjqoewZpFtxZYDGwDTtv7PH3u3Gw9nnfgW4v1wQYr41MT+NVez1evqh7Fep8+L8I5GAwGw0VFVbx+FcBNwB5V3Wv/xszEuqDOyVPA/7C+632CyfwYAGt2ElYGp/ADKv4EiEiwqiaJiB/wLdbVx7cXyVcQVoarmaqeLsjeZH6yMJmfLEzmJwuT+cnCF5mfHdd29fo7p+HuHx8FhngUTVbVyQBizWLuoqqD7fUBwM2q+uQ5Y3us5FdYM5b/wwV6BwqDGfNjQEQWYXXjmMAnf0aKSEesbNdPWPdP8jm2j8+wujcLDHwMBoPhUlOYnIkd6EzOZ7M340HfA160h3F477gATPBzmSIi3wJ1cxS/qKoLC3ssVe3kI00PAc/kKF6pqk8U8jg3YM8O8yDdm/EvFwtVLcJI3yL5WYw1SNpgMBhKJT6cxXUYa1btOSKAmBw2LYCZduBTFegqIpmqWqwLUBP8XKaoaq+S1pAT+4aKxR6noqpbse4cbTAYDIZShsvts+HCUcA1IlIXa+JKH6yb2Z5HVc9f5HtMiil25t0EPwaDwWAwGLzGV0OFVTVTRJ4EFmJNdf9MVX8Xkcfs7R/7xlNuTPBjMBgMBoPBa9w+vM+Pqs4nx13s8wt6VHWgr/ya4MdgMBgMBoPX+PImhyWFCX4MBoPBYDB4zZVwhxwT/BgMlzmNQ64q2OgiM+eXmiUtAYCA5fk99/bSkeKILtjoEvDAplzPR77knJ30aklLAOCdz0v+p27JiuoFG10C3vTBMXzZ7VVSlHyLMBgMBoPBcNngw9leJYYJfgwGg8FgMHjNFdDrZYIfg8FgMBgM3mO6vQwGg8FgMPypMLO9DAaDwWAw/Klwl7QAH2CCH4PBYDAYDF6jeT6P9PLCBD8Gg8FgMBi8JtN0exkMBoPBYPgzYTI/BoPBYDAY/lSYMT8Gg6HU8+KYYbS9ozVpqWkMf2YMO7buymXTZ1Bv+j1yH7XrRtCu0V2cSjidbXvjyIZ88cNkXnh0BIu/X1poDTXbN+GmUQMQh4PdM5ax9Z/zsm2/ulcbrv9bNwAyU9JY/fIUTm47SFCNEG59/zHKhlZE3cqu6UvZ/p+FhfYPEN6+Cc1GWxr+mLGM7ZOya7iqVxsaPdEdgIyUNNa/9Dmnth08v10cwp0LxpASe5JfHpxYJA1g1UWrNwbgcDrYOWMZW3LURb1ebWhi10VGchqrXp5CwnZLx60TH6FWx0jSjifyTceXi6yhIF4b9w6/rFxHSOVKzPnyoj1YG2f9ppTp8gA4HGRGLyXj17m5bBx1GlKmywOIww9NOUPaFOvO1WWHfgDpqai6we0mbXLR7iZdr10T7nx9AOJ0sHHmMlZ9lP39qFIvnLsnPkpY4zosnTibNZOtZ3A6A/x5cPZw/Mr44fBzsn3+Opa/+78iacjJte2a0G3EAzicDqJmLWV5Dk2h9Wpwz9uPUqNxHX6aOJsVn/zgE7/eYjI/BkMpQUReBe4HXFgXJo+q6tqL5GsZ8Jyqrs9n+36ghaoeF5FVqtqmEMd+DEhR1WkiMhD4SVVjiqq17R2tqX11BN1b/x83NGvMa289T/+uj+Sy27RuK78sWsmn3/wz1zaHw8HQ1/7GqmVFq05xCDePfZCf+o4nJTaBbvNHcfCnDZzenXVaZw7Fs+CeMZw9nULNDk1o89Ygfug+Es10E/XGVyT8th+/coF0XzCamF+2ZtvXWw3Nxw1kaZ83SY1NoPP80RxZGE3i7iPnbZIPxbO492gyTqcQ3qEpLSc8zKJur5/ffu3gLpzeHYN/cNki1cM5HW3GPMiC+8eTHJvA3T9YdXHKsy4OxvODXRcRHZpwy4RBzOs+EoDdX//CtimLaPfeo0XW4A09u3bi/t5388roogd5BSJCma4PkfbFODTxBIGPjCVz5wY0Pus9ITCIgL8MIu3L8ejpE1CuQrZDpE4dAylnii7BIXQZPZDp/d4kMS6BwXNHs2txNMc92kXqqWQWvD6NBnc2z7avKz2DL/qOJSMlHYefk4H/HcGeZZs5snFPkfWc03T3qIf4T/83SYw7wRNzx7B9UTTH9mRpSjmVxLyRU2nUuUWxfBWVKyHzc/nfo9rwp0dEWgPdgGaq2gToCBwqWVUWhQl8bPuPVXWavToQqFEc/x3uvJV5sxcAsDX6d8pXCKZqtSq57Hb8touYQ3F5HqPvw/ew+IelJBw/WSQNVW+sx5n9R0k6GI87w8W+79ZQO8cPSfz63Zw9nWItR+8hKDwEgNRjp0j4bT8AmclpnN4dQ1BYSKE1hNxYj6T9R0m2NRz8bg0ROTQcX7+bDFvD8ejd5zUAlA0PocYdkez9qvBZL09CI+uRuP8oZ2wde79bQ+3O2XUc25BVF8ei91DOQ0fc2p2kn0oqlgZvaBF5AxUrlL+oPhw16+NOiENPHgOXC9dvq/G7LvuPud8Nt5C5PcoKfACSE32qoUZkPU7uP8qpQ9b78fu8NVzXKfv7kXIikdgte3FluHLtn5GSbp2LnxOHvxP1wRM/a0XW58SBo5w8dAxXhovN81bTMEcbST6RyOEte3Fl5tZ0KXAhXr9KKyb4MVwJhAPHVTUdQFWPq2qMiOwXkbdEZJ39qg8gIqEi8j8RibJft9jl5UTkM7tso4j0sMvLishMEdkiIrMAry/9RSTJ/t9eRJaLyGwR2SUi40Wkn61rq4jUs+1GishzInIP0AKYLiKbRKRI6YZq4aEcjTl6fv1obDzVwkO93z+sKrd3bcfXU+cUxT0AQWGVSY5JOL+eHJtAUFjlfO2v6dOeI0u35CoPjqhKyPVXcXzjH0XQEEJKzInz6ymxCZQNz19Dvb7tiV26+fx6szcGsGnMDNRdvB+3oPDKJMdm1UVKXALlLqDj2j7tOZxHXVwJSIXKaGLWe6KJJ5AK2evCUSUcCSxH4MDhBA4Zi1/TW7M2qhI44GWrvPntRdJQISyExNgsDYmxCZS/QNvMdQ4O4ZH54/h79EfsW/EbMZsK3zZzaapemdMx2TVVrF74gP9i4hbvX6UVE/wYrgR+AmrZQcW/RKSdx7ZEVb0JmAS8Z5e9D7yrqi2B3sCndvmrwBK7vAPwtoiUAx7H6opqAowFsl+GeU9T4BngBmAAcK2t7VPgKU9DVf0vsB7op6qRqprquV1EhojIehFZfyLlKPkiub99CnN1+vzoobw3+l+43cVIdOehIb+HA4W1acg1fduxYdzMbOV+QQG0/+QZ1r3+JRlJqXnvfEENeZTlUw/V2jTi6r7t2TTW0lCj442kHz/Nya37C+/XCyH5vR3hbRpyXZ92RI2dmbfBZY8X7cLhwFGjLmnTJ5D25Xj8b+uFVAkDIO2zkaT9+xXSpr+FX8vOOK5q4BNVhfl8qFv5pOsrvNfqKWpE1iP02ojiCyjmZ/ZS4Ea8fpVWzJgfw2WPqiaJSHPgVqygZZaIvGRvnuHx/117uSPQSLK+ZCqISHmgM3C3iDxnlwcCtYHbgA9sX1tEpKiX4lGqGgsgIn9gBW0AW23dXqOqk4HJAE3D2mT7Zrzvob/y1353A/D7ph1Ur1H9/Lbq4aHExx332k/jpg1469/WANPKIRW59Y42uDJdLF3wi9fHSIlNoFyNrCvXcuEhpBzN3YVWuWEt2rw9mMUD3ib9ZFbXjvg56fDJM+z9dhUHf8xzmJVXGoJqZHX3BYWHkBp3KpddpYa1uGniYJb3n8BZW0Noy2up2bk54XdE4gzwx798WVp/+Dirn/qoSDo8u7GCwkJIicu7LtpOGMzCAW9fkm6ukkATE5AKWe+JVKiCnjmZy8aVcgYy0iEjHdeBHTiqX4XrRFyWbXIirh1ROGrWw31gR6E0JMYlUCE8S0OF8BCSjuZuFwWRnpjCgdXbqde+CfG7Dhd6/5yaKtbIrinxWNG6nC8WpSsUKxom82O4IlBVl6ouU9XXgSexMjqQ/XN6btkBtLYzKpGqWlNVz2Bdivb2KK+tqtvzOE5RSfdYdnusu/Hhhcisz7/hvo4Dua/jQJYu+IXu/9cFgBuaNSbpTDLHj50o4AhZdL3pHrq27E3Xlr1Z9P1Sxr40sVCBD8DxTXupUDeM4FqhOPyd1O3RikM/RWezKVejCh0+GcqKZz4mcW/2sUe3/GMwp/fEsG3yj4Xy60nCpr2UrxtGOVtD7R6tOPzThmw2QTWr0PbToax5+iPOeGjY/OYsvmvxFPNuHsqqxydx9NdtRQp8AOI3Z6+Lq3u04uCi3HXR8ZOhLH/mYxL35T0O60rAHfMHjiphSKVQcDpxXt+azJ3Z35PMHetx1m4ADgf4l8EZUR/38SPgHwBlAi0j/wCc9ZqgxwofdMRs3ktI3TAq2e9H4+6t2LVoQ8E7AkEh5QmoEASAX4A/dds25sSe2EJryMnhzX9QtU4YlSNCcfo7adq9Ndu91HSpcBfiVVoxmR/DZY+IXAe4VXW3XRQJHMDqXroPGG//X21v/wkrQHrb3j9SVTcBC4GnROQpVVURuVFVNwK/AP2ApSJyPdDkEp3aGaBYo05XLF5F2zta8/2ar0lLTWPE0LHnt02aPpE3nh1P/NHj3P/wvQx8oh9VqoXw9ZJp/Przat74+/ji6gdAXW7WvDaVTl+9gDgc7Jm1nFO7jnDdAGucxs4vltB0WC8CKgfTetxAANyZLr7vOoJqLa+l/j23krDtIHf/ZGnfMH42R5Zszs9dvhrWvzqF9l+9iDgd7J25nMRdR6g/4A4A9nzxM9cP60VA5fK0ePOh8xp+umu4T+rAU8fq4VPpMt2qi112XTTob9XFji+XcOOwXgRUCqaNR13M/csIANpPeoLw1g0JDAmmT9QHRP/jf+yaudynGgGef308URu3cOpUInf07M/fHh5A7+53+taJ283Z+VMIHPAyiIPMjcvQ+MP4tegIQOb6xejxGFx7NlP28bdAlYzopeixw0jlagTc9ywA4nCSuXUlrj2FaxNgvR8LRkzh/mlWu9g8eznxu4/QrJ/VLqKn/0y50IoMnjeGgOCyqNvNzYPu4qOOLxBcrRI93nkMcTgQh7Dt+7XsXrKx+NXicjN3xBQGTXsJcTpYP3sZx3Yf4SZb07rpPxMcWpEn59qaVLllUBfe7fQC6UXpEi6Kxry6si8zpLT1JRoMhcXu8voQqARkAnuAIVhjZj4HumJle/qq6h4RqQr8E2iIdQHwi6o+Zg8qfg9og5UF2q+q3ezyz4FGwCagPvC0l1Pdk1Q1WETaY02P72bbLLPX13tuE5GRQJKqThSR3sA4IBUrU5XnN1vObq+SYJjz6pKWAEBAKfg+S3GUjh+GBzaNKmkJnJ1UtHvv+Jp3Pi/5To4UKfm2CfDm/q+K3UBnhffz+mTui51eOj4QOTCZH8Nlj6puwApYsmGP6fmnqr6Rw/44ViYo53FSgVw3ULHL+xRCTx2P5WD7/zJgmUd5e4/l89tUdaRH+f8A39w1zWAwGHxEaZ7F5S0m+DEYDAaDweA1pXkWl7eY4MdwxeKZgbkYiMhaICBH8QBV3Xox/RoMBkNJUjo68IqHCX4MhiKiqjeXtAaDwWC41FwJ3V4lPwrMYDAYDAbDZYMvp7qLSBcR2Skiezzuz+a5vZ99d/0tIrJKRJr64hxM5sdgMBgMBoPXuHyU+RERJ9bM207AYSBKROaq6jYPs31AO1U9KSJ3Yd3ctdhZdxP8GAwGg8Fg8Bof3rzwJmCPqu4FEJGZQA/gfPCjqqs87NcAPniGiOn2MhgMBoPBUAgK0+3l+RxC+zXE41A1gUMe64ftsvx4GCj6rd49MJkfg+Eyp4yj5D/GGaVkAKSflryQzJIWYFMabjBY5smxBRtdAjKm+PZO3UXBdUXMkbIozMfM8zmEeZDnI4fzNBTpgBX8tPXee/6U/LemwWAwGAyGywYfdnsdBmp5rEcAMTmNRKQJ8Clwl6p6/3DCC2C6vQwGg8FgMHiNqxCvAogCrhGRuiJSButO+nM9DUSkNvAN1j3UdvnqHEzmx2AwGAwGg9f46j4/qpopIk9iPVTaCXymqr+LyGP29o+BEUAV4F/2I4syVbVFcX2b4MdgMBgMBoPX+LDbC1WdD8zPUfaxx/JgYLAPXQIm+DEYDAaDwVAIfBn8lBQm+DEYDAaDweA1V8K8NRP8GAwGg8Fg8Jor4dleJvgxGAwGg8HgNV7M4ir1mODHYDAYDAaD17ivgI4vE/wYDFc4fx/9NLfc3oq01HTeGPYmO7fmvlXGvQ/9lb6D76FW3Qg6Xt+d0wmnAejSqxMPPHE/AKkpqYx/6R/s3vZHsfREtG9C6zcGIE4HO2csY/M/52XbXq9XG5r+rRsAmclp/PryFBK2HyyWT4Dw9k1oOXoA4nCwZ8Yyfp+U3W+dXm1o/ITtNyWNtS9N4dS2gzgC/On8zWs4y/ghfk4O/rCOLRO/KbYegFrtm9DGrosdM5axKUdd1O/Vhki7LjKS01jho7pw1m9KmS4PgMNBZvRSMn6dm8vGUachZbo8gDj80JQzpE0ZBUDZoR9AeiqqbnC7SZt8ce4k/dq4d/hl5TpCKldizpcfF7xDEanfrgldR1jvQfSsZaz4KPt7ULVeOL3efpTwxnX4eeJsVn5iTUyqEB5C73ceJzi0IupW1s9YwprPFxbK97XtmtJjxAOI08G6WUtZ9lHu9+Hu1x+kQYdIMlLPMvu5jzjy+34AbnmoCzf3uR1EWDdzCb9+lv2pD7c98he6vdqfkTcOIeXkmULpKggz4NlgMJRq2tzeitp1I/jrLfdzfbNGvPTmszzU7bFcdpujtvLrolV8/L/3s5XHHIrl0d5PceZ0Em063MwrE57Pc39vEYdwy5gHmX//eJJjE+j5wygO/LSBU7uzbup65mA8398zhrOnU4jo0IRbJwziu+4ji+zznN+bxj3Iz33GkxKbwF3zR3F44QZOe/hNOhTPot6W3xodmtBqwiAWdBuJOz2DxfeOIzMlHfFzcuec4cQs2czx6OIFgefq4ge7Lv76wyj251EXc+26qNWhCbdNGMScYtYFIpTp+hBpX4xDE08Q+MhYMnduQOOPZNkEBhHwl0GkfTkePX0CylXIdojUqWMgxbc/qDnp2bUT9/e+m1dGT7xoPsQhdBs1kKn93yQxLoFH545mx6Jo4vdk1UXqqWR+GDmNhp2bZ9vXnelmwZjpxP6+nzLlAnls3hj+WPFbtn0L8t1r1EN80n8cp+NO8NTcsWxbtIFjHvs3aB9J1bphTGg/jNo31qfX2IeZ1HM41a+N4OY+t/Nhj9dwZWTy8NSX2LFkI8f3xwFQMTyEa269gZOH431QS7m5/PM+5g7PBhsRqSMiv+UoGykiz+XAIgg3AAAgAElEQVRhO0VE7rl06rzH1rZPRDaJyGYRucOHx85VR/nYvS8iR0SkxD9f7e5syw//ta5Gf4veRvmKwVSpViWX3a7fdhN7OC5X+Zb1v3HmdBIAW6N/p1p4aLH0hEbWI3H/Uc4cjMed4eKP79ZwVY4flWMbdnP2dIq1HL2HcuEhxfIJUOXGepzZf5Qk2+/+79YQcWd2v8fXZ/k9Hr2HIA+/mSnpADj8nTj8/VAffPtXy1EXe75bQ50cdXHUoy6ORu8h2Ad14ahZH3dCHHryGLhcuH5bjd912e8Z53fDLWRuj7ICH4DkxGL7LSwtIm+gYoXyF9VHRGQ9Eg4c5eSheFwZLrbOW0ODHO9B8olEYrbsxZ2ZfaRLUvwpYu0szNnkNOL/iKFCWGWvfdeKrM/xA3EkHDqGK8PF5nmradw5+/vQqHNzor9ZAcDBjXsoWz6I8qGVqFa/Jgc37iYj7Sxul5u9a7fT+M6W5/frPvwB5r/51UULUgrzYNPSSol/ORsuL0SkVGQLRcR5gc3Pq2okMBQoVL68uOdnBzy9sJ5UfNvF8FEYQsOqcjTm2Pn1YzHxVAurWqRj9ejbjVVL1xZLT7nwyiTFJpxfT45LoFx4/j8Y1/Vpz6GlW4rlEyAorDIpMVl+U2ITCLqA33p92xPj4VccQtdFY7lny7+I/WUrJzYWL+sDEFTIumjQpz0HfVAXUqEympj1eCRNPIFUyO7XUSUcCSxH4MDhBA4Zi1/TW7M2qhI44GWrvPntxdZTkpSvHsLpmKy6SIxNoEJ17wOYc1SKqEp4o6s4vMn7dlGxeuVsvk/Hnsjlu2L1EE552JyKS6BiWAhHdx6i7k0NCaoUjH9gGRp0iKRSuHVR06hjcxKPJhDrg+7R/MgU9fpVWjHBj6FARGSZiIwTkeXAM3ZxRxFZISK7RKSbbVfHLou2X23s8vb2Mf4rIjtEZLrY9ynPx98dIrJRRLaKyGciEmCX7xeRESLyK3CvF9JXAzU9jrtfRKrayy1EZJm9PFJEJovIT8C0/M7DSzoAvwEfAX09fOf04RSRt0UkSkS2iMijtl2wiPxs+90qIj3yqaMhIrJeRNbHp8TmKyavatYipC2at7mRu/v+hUljizv2Io+3PR854W0acl2fdqwbO7OYPoE86yFv0+ptGlK/bzuiPfyqW5nf6VW+af40VSLrUfG6iOJLKkRd1GjTkAZ92rHWF3XhjV+HA0eNuqRNn0Dal+Pxv60XUiUMgLTPRpL271dIm/4Wfi0747iqgQ80lQx5fQsV9vNRJiiAPh8N5cdRX5CelFpM5wXbqCrH/ohh2cdzeeTLV3h46kvEbj+I2+XCP7AMtz/Zk5/e+bpQ51BYtBCv0kqpuIo3XBZUUtV2YHUtAXWAdkA9YKmI1AeOAZ1UNU1ErgFmAOfyuDcCjbGe2LsSuAX4NacTEQkEpgB3qOouEZkGPA68Z5ukqWpbLzV3AeZ4adscaKuqqSISdIHzKIi+tv13wDgR8VfVjDx8DAFOq2pLO7hbaQdGh4BeqppoB2prRGSu5vhGVtXJwGSAljVuy7bt3oG96NnPGiS7bdMOqteodn5btRqhxB8t3EOR6ze8mtcmvsAz/Z/n9MnidX8kxyZk67opFxZCctzJXHYhDWtx24TBLBjwNumnkorlE+xMT40sv0HhIaTm4bdSw1q0mjiYJf3f5uzJ3H4zElM4uno7NTo04fTOw8XSVNi6+NFHdaGJCUiFrK5PqVAFPXMyl40r5QxkpENGOq4DO3BUvwrXibgs2+REXDuicNSsh/vAjmLrKgkS4xKoWCOrLiqEh3Dm2Cmv93f4Oenz8VC2zFnJ9oXrC+X7dA7fFcOrkHjsZA6bE1TysKkUFkLiUcsmavYyomYvA6DL8/dxOjaBKldVJyQilKE/vmUdMyyEZ74fx4c9XyMp/nSh9F2I0tyd5S0m82M4R35B+rnyWTnKZ6uqW1V3A3uBBoA/8ImIbAW+Bhp52K9T1cOq6gY2YQVPeXEdsM/j6b1Tyd59lFNHXrwtInuBL4FxXtgDzFXVc5dtFzqPfLGfStwVmKOqicBaoHM+PjoDD4jIJtuuCnAN1mX5OBHZAizGylxV9/IcAPh6yrf06/Qw/To9zLIFK/jLPXcCcH2zRiQlJnPimPfBT/Wa1Zjw6Rhef3osB/cW78ceIH7zXirUDaN8rVAc/k7q9WjFwUXR2WzK1ahCx0+GsvSZjzm9L/c4pKJwYtNeytcNo5ztt06PVhz+KbvfoJpVaPfpUFY+/TFn9mb5DQgpj3+FIACcgf6E33o9iXtiKC7HNu+lokdd1O/RigM56iK4RhU6+7gu3DF/4KgShlQKBacT5/Wtydy5IZtN5o71OGs3AIcD/MvgjKiP+/gR8A+AMoGWkX8AznpN0GPFbxclxZHNewmpE0aliFCc/k5u6N6KHYs2FLyjTc+3HiF+zxFW/efHgo1zcHjzH1StE0Zl23fT7q3ZlsP3tkXRNPur1eVY+8b6pJ5J4Uy8FZyVq2INQq9UowrXd2nJprmriNt5iFEtHmN826cZ3/ZpTscl8H63V3wa+IA11d3bV2nFZH4M5zgB5OzsDgH22cvJObblbNUKDAOOAk2xAus0j+3pHssu8m97Bd07NKeOvHge+AZ4Git4OjeCMZOsgD/wAse90HlciC5ARWCr3d0UBKQAP+ThQ4CnVDXb3FgRGQiEAs1VNUNE9ueh1WtW/ryGW+5ozberZpCWms6oYW+e3/beFxMY89xbHD96gvse7s2Ax/tSpVoIMxZ/zsolaxj73AQGDxtIxcoVefHNYQBkZrp48K4hRZWDutysGj6Vu6a/gDgc7Jy1nJO7jtCwvzV2ZPuXS2g2rBeBlYJpO24gAO5MF3P+MqLIPs/5jXp1Knd89QLidPDHzOWc3nWEawZYfnd/sYQmw3pRpnIwN71p+dVMFz/eNYKy1SvR5v1HEYcDcQgH5q3lyOJNxdJzTtOvw6fStRB1oZkuvilmXeB2c3b+FAIHvAziIHPjMjT+MH4tOgKQuX4xejwG157NlH38LVAlI3opeuwwUrkaAfc9C4A4nGRuXYlrz+bi6cmH518fT9TGLZw6lcgdPfvzt4cH0Lv7nT714Xa5+WHEFB6Y9iIOp4Po2cuJ332EFv2seRLrp/9McGhFHp07hoDgsqi6aTXoLiZ1eoHqDWoR2ftW4rYf5PH51jXW4gmz2L3Mu/pwu9x8N2IKg6e9jMPpIGr2Mo7uPkyrftb7sGb6YnYs3UiDDpG8uPw9zqam8/Xz/z6//wMfDSOocjCuTBdzhn9OaqI3X42+ofSGNN4jRen/N1yZiMh64EVV/VlEQoA1wF3Af4DnVHW9bTcFqAZ0A+oCy4H6wJvAYVX9h4g8BHymqiIi7e39z40NmgSsV9UpeWgIBHYBt6vqHtvXRlV93w4EWqjq8QucwxTge1X9rz2uKBp4SVUXishi4B+q+qOIvAvcqKrtRWQkkKSqE+1jvJvPedSxj319Pr5nYGV3Ztjr5bCCxzrACzl8DMHKEt1rBznXAkewnl5cX1WfEpEOwBKgrqruz++cc3Z7lQRDHLVLWgIAZUtBPj65lOTT+w8u+fvwlnlybElLAGB0i+ElLYG0UtJZNGH/jGI/nOK5On29/s6Z6AN/F4NS8jE1lBIeAF6zu2KWAG+oan7TF3ZiBT0/Ao+pahrwL+BBEVkDXIt3WZps2Md5CPja7nZyU8gZWx7HUmAMVuAB8Abwvois4MJ3aC/0edjjhO4kK8uDqiZjjWvqnscunwLbgGh7+vy/sbJh04EWdiDaD7g8B1MYDIYrFhfq9au0YjI/BsNljsn8ZGEyP1mYzE8WJvOThS8yP8/U6eP1d877+2eWysyPGfNjMBgMBoPBa7QUZ3S8xQQ/hhJDRL7FGjPkyYs5BwHns+8/sabLe/K+qn7uK30X8H0n8FaO4n2q2uti+zYYDIaSpnTksIqHCX4MJUZxggVVfcKXWgrpeyFQuCcYGgwGwxVCaZ7C7i0m+DEYDAaDweA1l3/oY4Ifg8FgMBgMhSDzCgh/TPBjMBgMBoPBa8yAZ4PBUOKcdWeWtATquDIKNroEuAq8QfjFp7qrdPwwvPN5yX+9Z0wp+SnmAMPXjy5pCSxt/EpJS/AZZsCzwWAwGAyGPxVXQuanlNyOy2AwGAwGw+WAuxCvghCRLiKyU0T2iMhLeWwXEfnA3r5FRJr54hxM5sdgMBgMBoPXuHz0ZAgRcQL/BDoBh4EoEZmrqts8zO4CrrFfNwMf2f+Lhcn8GAwGg8Fg8Bo36vWrAG4C9qjqXlU9C8wEeuSw6QFMU4s1QCURCS/uOZjgx2AwGAwGg9doIf5EZIiIrPd4DfE4VE3gkMf6YbuMQtoUGtPtZTAYDAaDwWsKM9tLVScDk/PZnNf0zJzpIm9sCo0JfgwGg8FgMHiNDx9vcRio5bEeAcQUwabQmG4vg8FgMBgMXlOYbq8CiAKuEZG6IlIG6APMzWEzF3jAnvXVCjitqrHFPQeT+TEYDAaDweA1vprtpaqZIvIk1oOincBnqvq7iDxmb/8YmA90BfYAKcBDvvBtgh+D4QrnxTHDaHtHa9JS0xj+zBh2bN2Vy6bPoN70e+Q+ateNoF2juziVcBqA9nfeyhMvPoLb7cblcvH28PfZuG5LsfRU6dCU68YMRJwOjkxfwv4Pv8u2PbRLC+q9+H/gVjTTxc7hUzm1bmexfAJU7dCUhmMeBKeDw9OXsO/D7BeY4b1v4eon7wYgMzmdbS98ypltBwG46pG7iOh/OwCHpy/hwOQfi60HSq4u6rVrwp2vD0CcDjbOXMaqj+Zl11UvnLsnPkpY4zosnTibNZPnA+AM8OfB2cPxK+OHw8/J9vnrWP7u/4qso367JnQdYemInrWMFTl0VK0XTq+3HyW8cR1+njiblZ9YOiqEh9D7nccJDq2IupX1M5aw5vOFRdZxIV4b9w6/rFxHSOVKzPny44viA6y20GDMg4jdPvfnaJ9hvW+hrt0+XXb7TLLbZ+0c7fOgj9pnfvjyqe6qOh8rwPEs+9hjWYEnfObQxgQ/BsMVTNs7WlP76gi6t/4/bmjWmNfeep7+XR/JZbdp3VZ+WbSST7/5Z7bytSvWs2zhCgCuaViPtyePoeetfYsuyCE0GD+I6P8bS1rMCW5e+CbxC9eTvOvIeZOEX7YSv2A9AMGNatNk8lBWtX226D5tv43GDyLK9tt64TiOLdyQzW/qgXjW9hxF5ulkqt4eSeN/DGHNXa8R3CCCiP63s7rLq+jZTJrPfJn4RRtJ2RdXbE0lURfiELqMHsj0fm+SGJfA4Lmj2bU4muO7PeriVDILXp9GgzubZ9vXlZ7BF33HkpGSjsPPycD/jmDPss0c2binSDq6jRrI1P6WjkfnjmbHomji92TX8cPIaTTsnF2HO9PNgjHTif19P2XKBfLYvDH8seK3bPv6ip5dO3F/77t5ZfREnx/7PA6h4fhBbLDbQquF44jPo31G5Wifaz3a5xq7fTab+TLHfdE+L8CV8HgLM+bHUCAiskxE7sxRNlRE/pWPfR0R+S2fbaNEpOMFfLUXke+LoLG9iKiIPOxRdqNd9lxhj3el0OHOW5k3ewEAW6N/p3yFYKpWq5LLbsdvu4g5lPvLMjUl9fxy2aCyaDHT3RWb1Sdl31FSDxxDM1zEzVlFaJeW2WxcKennl51BAfgiw16pWX1S9sVl81u9S4tsNqfW7yLzdLK1vGE3geEhAJS7pianNuzGnXoWdbk5uWo71bu2zOWjsJRUXdSIrMfJ/Uc5dSged4aL3+et4bpO2YOLlBOJxG7ZiyvDlWv/DFuTw8+Jw99Z5DYREVmPhANHOXkoHleGi63z1tAgR5CTfCKRmC17cWdm15EUf4rY3/cDcDY5jfg/YqgQVrlIOgqiReQNVKxQ/qIc+xwV82if1XK0z9M52mfABdpnNR+0zwvhwzE/JYYJfgzeMANrIJonfezyQqGqI1R1sU9U5WYrcJ/Heh9g80Xy5XPsu536lGrhoRyNOXp+/WhsPNXCQwt1jNvvuo05K2Yw6cuJvD5sXLH0BISFkB5z4vx6eswJAvL40Qq9qyVtfn2HG798iW3DPiqWz3N+Uz38psUkEBAWkq99xP0diF+yCYCkHYcIadUQ/8rBOMqWIbRjJIE1cweQRdFUEnVRISyExNgsv4mxCZQvROAgDuGR+eP4e/RH7FvxGzGb/iiSjvLVQzgdk11HheqFD2AqRVQlvNFVHC6ijtJAYFgIaYVonzXv78Bxj/ZZ2aN9VvVR+7wQPrzJYYlhgh+DN/wX6CYiAWBldoAawK8i8ryIRNnPXHnDYx+niHwiIr+LyE8iUtbed4qI3GMvtxSRVSKyWUTWiUi2yysRKScin9nH3ygiOe/8mZODQKCIVBcRAboA5zu/ReQR+1ibReR/IhLkoekDW8teD30iIm+LyG8islVE7vM4Vq7zzpnxEpHnRGSkiDQUkXUe5XVEZIu9vF9ERojIr8C9IlJPRBaIyAYRWSEiDfI6Uc8bh51IOZqXyTnDXEWFvVJf8uMv9Ly1L0MfeoknXszdZVYo8tCTF/E/RrGq7bNsGjiRei/eV/AOBfrNqzDvegi5pRER93dg1+ivAEjeHcPeSXNpMftVWsx4mcTfD6CZPkj8l1Rd5EFh2oS6lU+6vsJ7rZ6iRmQ9Qq+NKJLPvE6/sG2zTFAAfT4ayo+jviA9KbXgHUorhWiflW9pRM37O7Dbo33unzSX5rNfpfmMlznjq/Z5AVTV61dpxQQ/hgJR1RPAOqxgAqyMyiys57Fcg3WL8kiguYjcZttcA/xTVRsDp4Dense0pzXOAp5R1aZARyDnt9erwBJVbQl0AN4WkXIFyP0vcC/QBogG0j22faOqLW1/24GHPbaFA22BbsB4u+yv9nmd0/e2iISLSOcLnHcuVHU7UEZErraL7gNme5ikqWpbVZ2JdTOwp1S1OfAckGfXoqpOVtUWqtqiSlD1bNvue+ivzFo8hVmLpxAfd5zqNbK2Vw8PJT7ueH5SL0j0mk3UqlOTSiEVi7Q/QHrsCQJqZF2VBtSoQnrcyXztT63ZTlCd6viHFK/bIT02gbIefgNrhOTpN7hRba5/51GiH5xIxsmk8+VHvlrK6k4vs67nG2ScSiZ5b7Fn2pZYXSTGJVAhPMtvhfAQko6eKvRx0hNTOLB6O/XaNymyjoo1sus4c8x7HQ4/J30+HsqWOSvZvnB9kTSUFtJiEwj0sn02fudRNuXRPtd0epkou32m+KB9XggX6vWrtGKCH4O3eHZ9nevy6my/NmIFGg2wggKAfaq6yV7eANTJcbzrgFhVjQJQ1URVzcxh0xl4SUQ2AcuAQKB2ATpnYwU/fcndLXe9nU3ZCvQDGntsm6OqbvuBeueihbbADFV1qepRYDnQsoDzvpCu/7OX78MK/M4xC0BEgrGCtq/tc/43VlBWKGZ9/g33dRzIfR0HsnTBL3T/PytmvaFZY5LOJHP82IkCjpBFrTpZd5FvcMO1+Pv7n58JVhQSN/5B0NVhBNYORfydhPVsQ3yOH66ydbKCtfI31EX8/chIOFNknwCnbb9lPfweW7ghm01gzSrc+NmzbHnin7l+PMpUrXDepnrXlsR+u6pYeqDk6iJm815C6oZRqVYoDn8njbu3YteiDQXvCASFlCegQhAAfgH+1G3bmBN7ivZDe2TzXkLqhFEpIhSnv5Mburdih5c6AHq+9Qjxe46w6j8Xd2bTpSDRy/YZ+dmzbL1E7fNCXAndXma2l8Fb5gDviEgzoKyqRotIP+BNVf23p6HdLeaZcXEBZXMcTyj4FuUC9FZVr+f2qmqciGRgZaWewQomzjEF6Kmqm0VkINDeY5unXsnxPy9deZ13BNkvKAI9lmdhBTXfWDJ1t8e2ZPu/AzilqpH5+C00Kxavou0drfl+zdekpaYxYujY89smTZ/IG8+OJ/7oce5/+F4GPtGPKtVC+HrJNH79eTVv/H08Hbt1oPu9XcjIyCQ97SwvPDq8WHrU5Wbny5/RbOYriNNBzIxlJO88TMQD1hj4w9MWU73bzYTfexua6cKVdpatQ94rls9zfre9/DktbL+HZywlaedhatl+D01bTL2/96ZM5WAavTXI2ifTxeo7XwUg8j/PUqZyMO5MF9te/vz8wNPiaiqpulgwYgr3T3sRcTrYPHs58buP0KzfHQBET/+ZcqEVGTxvDAHBZVG3m5sH3cVHHV8guFolerzzGOJwIA5h2/dr2b1kY5F0uF1ufhgxhQemvYjD6SDa1tHC1rF++s8Eh1bk0bm2DnXTatBdTOr0AtUb1CKy963EbT/I4/OtcWiLJ8xi9zLfD/F7/vXxRG3cwqlTidzRsz9/e3gAvbvfWfCOhUBdbna8/Pn5tnBkxtJcbeHqv/fGv3IwDT3a51q7fTb9z7P4Vw5GM11s91H7vKDeUtyd5S1yJZyE4dIgIrOBa7GyJCPt7p/RwB2qmiQiNYEMIAj4XlWvt/d7Dgi295kCfI91184dwH2qGmWP90nFyrY8p6rdRGQcUAGrG0hF5EZVzfObVkTae+zXBqimqnNEZCSQpKoTReQ40Ag4iXVfiSOqOvCcJlX9r32sJFUNFpG/Ao9i3WArBFgP3Aw0yee8TwKxWFmtJKxM0QJVHWkfN8o+562qOsEu2w+0UNXj9voq4F1V/doet9REVS/4jd40rE2Jf4gnaq2CjS4Brnzj1UuHs5Rc7a4JLPlr24ySfzsAGL5+dElLYGnjV0paAgCdj84s9rvSIaKT14186eFFpaQVZKfkPx2Gy4kZwDfY3V+q+pOINARWW7/TJAH9sTI9F0RVz9oDiD+0B0OnYo2r8WQ08B6wxQ4E9mONySno2PnlfIcDa4EDWDPDCho88S3QGmvGmAIvqGocEJfXeavqMREZZfvYhxXoeDILeBuoewGf/YCPROQ1wB+YyWU0Y81gMFz5lOYp7N5iMj8Gw2WOyfxkYTI/WZjMTxYm85OFLzI/t9a8w+tGvuLIz6WkFWSn5D8dBoPBYDAYLhtK80BmbzHBj+GyQqw7Tb+Vo3ifqvYqCT0Gg8HwZ8MEPwbDJUZVF2I9AdhgMBgMJcCVMFzGBD8Gg8FgMBi8xmR+DAaDwWAw/Km4EmZ7meDHYDAYDAaD17j04j477FJggh+D4TJn+8mDJS2ByNv8S1oCAH4VSn5WrSPIWdISAFiyonrBRheZ0vJsp9IwzbzD7+NKWoLPMGN+DAaDwWAw/KkwY34MBoPBYDD8qTBjfgwGg8FgMPypcJtuL4PBYDAYDH8mTObHYDAYDAbDnwoz28tgMBgMBsOfCtPtZTAYDAaD4U+F6fYyGAwGg8Hwp+JKyPw4SlqAwWAwGAyGywctxF9xEJEQEVkkIrvt/5XzsKklIktFZLuI/C4iz3hzbJP5MRiucN55ZxRdutxOakoqDw8exqZNv+WymTrlQ5o3b0JGRgZRUZv42xMvkZmZSYUK5Zk65QNq1aqJn5+Td979N9OmzS6WHv8WNxH8t6cQh4PUH38gddZX2bc3iaTCqLG442IBSP91BSlfTi2WTwC/yJsIGvQkOJyk//wD6d9m9+vXOJLgF8fgOhYHQMbaX0j7ehr4l6H86PfB3x9xOjm7ejlps6YUXccNLQkc8AQ4HGQsm0/69zOzbXc2aEq5YaNwx9s61v9K+pwvrI1B5Qh6+DkcEXVAldRPJ+Las63IWgCubdeEbiMewOF0EDVrKcs/mpdte2i9Gtzz9qPUaFyHnybOZsUnPxTTX1N6jHgAcTpYN2spyz6am8vm7tcfpEGHSDJSzzL7uY848vt+AG55qAs397kdRFg3cwm/fvZjtv1ue+QvdHu1PyNvHELKyTNe6anSoSkNxjyIOB0cnr6E/R9m1xPW+xbqPnk3AK7kdLa98ClJ26y7qtd+5C4i+t8OwOHpSzg4ObseX/HauHf4ZeU6QipXYs6XH18UH4XBpa5L5eol4GdVHS8iL9nrL+awyQT+rqrRIlIe2CAii1T1gh8ME/wYDFcwXbrcTv36dWnUqC033dSMSR++Sdtbu+eymzHzWx4c+BQAX0ybxKBBfZk8+Qsef+xBtm/fTa+/PkTVqiH8tvUXZsz4loyMjKIJcjgo/9RQTr34d9zH46k86d+cXb0S18ED2cwytm4hcfjLRfORj9+gR54hadRzuE/EU/6tj8mIWon7cA6/27eS/GYOvxlnOTPyWUhLBaeT8mM+JCN6Ha7dRQg6xEHgg0+T/NYLaEI8waP+RUb0atwx2XVk7vyNlHdezbV72f5PkrEliowP3wCnHwQEFF5DNjnC3aMe4j/93yQx7gRPzB3D9kXRHNtz5LxNyqkk5o2cSqPOLYrl65y/XqMe4pP+4zgdd4Kn5o5l26IN2fw1aB9J1bphTGg/jNo31qfX2IeZ1HM41a+N4OY+t/Nhj9dwZWTy8NSX2LFkI8f3W0FixfAQrrn1Bk4ejvdekENoOH4QG/5vLGkxJ2i1cBzxCzeQvCtLT+qBeKJ6jiLzdDJVb4+k8T+GsPau1whuEEFE/9tZ0+VV9GwmzWa+zPFFG0nZF1fsespJz66duL/33bwyeqLPj10ULuHjLXoA7e3lqcAycgQ/qhoLxNrLZ0RkO1ATuOAH1HR7lUJEJCnH+kARmWQvPyYiD3iU1yjgWGVE5D0R+cNOHX4nIhH2tjoikjsNYG37VEQaFUF7pIh0LcDmbjuKLzQicq2IzBeRPXaac7aIFOshRvbxKhXnGKWV7t07M/3L/wKwbl00lSpVICysWi67BQuWnF+OWr+JiJrhgPUlF1y+HADBweVIOHmKzMzMIuvxu64hrpgjVlYnM5O0ZUso06ZtkY/nLc76DXDHHcF91PKb8esSyrS8xfsDpKXaB/IDPz8oYjrfWa8B7qNH0PhYcGWSsWYp/s3beLdzYBB+DW4gY6rHmAYAACAASURBVPl8a92VCSnJRdJxjlqR9Tlx4CgnDx3DleFi87zVNOzcPJtN8olEDm/Ziyuz+Ff7tSLrc/xAHAke/hrnCKoadW5O9DcrADi4cQ9lywdRPrQS1erX5ODG3WSkncXtcrN37XYa39ny/H7dhz/A/De/KtQ7U7FZfVL2xZF64Bj/z959x9lVlfsf/3xnkhAgBBIIhCIE6R1CkfYDCUX0AhZABBVEBLmCiNguoNgRsCJeRYRLky5dRYr0TgiB0DvSWyAJSSAk+f7+WPskJydn0shZ++Ts5/16zWtm731m1jMze+ass9aznuX3p/DKZbez9M4zxjNm+ONMHpN+zm/f+wQLLTsQgEVXW563732CqRMn4SlTeev2R1j6E5vO1Mb8sMmG67F4/8Va8rXnxVQ8x2+SDpI0vO7toLloapmic1Pr5Mz8z6uOpCHARsBds/vC0flZwNg+2fZZxeGXgFl2foBjgcWA1W2vBlwGXCJpljtA2v7K7IYNe7AhMMvOj+0rbB83t19YUl/gH8CfbK9qey3gT8CgOfz87oZjSeqy/Qnbb89tPAuC5ZYbzPMvvDTt+IUXX2a55Qb3+PhevXrx+X125+prbgTgj386gzXXWI3nnr2XEfdex7e+dcwHetXXtdRSTHn9tWnHU994ne6llprpcb3XXocBJ5/G4j8/ge6Vhsxze9PaHTiIqW9MHxGYOvp1tOTMt02vNdZmsV+fSr+jj6frQ3XtdnWx2K9OZYn/u4zJ9w9nyhOPzFMcGrAUHt0Qx4CZv//uVdem389PYZFv/4Ku5VdKISy9LFPHjmHhg75Lv5+ezMIHfAsW6jtPcdT0X2YAY156c9rx2JdHs/gyAz/Q15yVxRvaG/Pym/RfZkDDYwbydt1j3n5lNIsPHsirjz3PyputxSJL9KN33z6sud2GLLHskgCsvcPGjH11NC8/Mneb/PYdPJB369p696XRLDS45+9/+X22443rRwLwzqPPM2Dzteg9oB9dC/dhqR02pO/yS85V+wsq23PzdortTereTqn/WpKuk/Rgk7dPzk1MkvoBFwOH2x47u8dH52cBI+lHkr4taQ9gE+AcSSMlLdzksYsA+wPftNMkre3TgfeAYcXDekk6U9IDkv5WfA6SbpS0SfHxTpLukDRC0kXFTYakTSXdLul+SXdLWhz4CbBXEdNePXwP9SNZZ0j6ffF1ni6+r57sA9xhe1pSgu0bbD9YjGLdUsQ4QtKWxdf/aJEMdy4wqnjcI5L+CIwAPiTpWUlLFY+/TNK9ReLctFcokg6Q9Hjxc/lLXfyDJF0s6Z7ibavi/ChJSxQdrDfrRuvOlrTDLOI9u/6PXtI5knZr8jOc9mpq6pSeX/036+POqvNy0u+P5ZZb7+K22+4GYKcdP8r9DzzESkM2ZtPNPsbvfvczFlusX4+fP1vN+twN4Ux+8nHe/PxevHXwAUy8/GL6//jn897etHabnGv4OUx++nHGHPw5xn3rK7x71SX0+97Ppl+cOpVx3/4KYw7ak+7V1qLrQyu3LI4pzz7BuG/uzTtHH8Skay9lkcN/kj61u5vuIasx6d9X8M4PDsbvvctCu3xu3uKYFs/c3R8f2Bz8/nuK6bWnXuLGk6/gwL8exQFn/g8vP/Ifpk6ZQu++fRh26Ke45jcXzUM8zU42//4HbLU2y++zHU/8NOWKjX/iJZ79wxVsfOHRbHzekYx76Dk8ecEv/jcnptpz/DY7tnewvW6Tt8uBVyUtC1C8f63Z15DUm9TxOcf2JXPyPUTnpz0tXHQeRkoaSepQzMD234DhwOdtb2h7YpOvsyrwnya94OHAOsXHawCn2F4fGAt8rf6BRafg+8AOtocWn3uEpD7ABcA3bG8A7ACMB44BLihiumAOv99lga2BXYBZjQitC9zbw7XXgB2LGPcCfl93bTPgaNu1abw1gLNsb2T7uYav82XbG5M6lodJWlJpavEHwObAjsCadY8/Efit7U2B3YFTi/O3AVuRfs5PA/+vOL85cOcs4j2V1GGl6ExuCfyz8ZutfzXV1b3oDNcOPng/7rn7au65+2pefulVPrTC9MHBFZZflpdffrXJjw++f/Q3GTRoIN/5zo+nndt3v89y2WUpifOpp57l2WeeZ401Vm36+XNi6uuv0z1o+sh111KDmPLmGzN+bxMmTJtmmnT3Xai7G/VffJ7bBJj65ut0LTV9pKdr4CA8esZ2mTi93ckj7oLuXmixGdv1hHeY/OBIem+02TzF4dFvoIENcbz95owPencCvPduiuP+u1F3L9SvP1NHv45Hv86Upx4F4P27b6Z7yGrzFEfN2FdGs/hy00cr+i87kLGvvfWBvuasjGlob/Fll5ypvTGvvMkSdY9ZYvBAxr6aHnPPhTdy4i5HcfJeP2HC2+/wxjOvsORKyzBwhUEcftXx/M+tv2fxwQP5xt+Ppd+g2d8z7748mr51bfVdbiDvvTLz999v7RVZ5zdfZeR+v+L9t6ZnJbx47g3cueOR3POpH/P+2+OZ8PTLc/7DWIDlWu0FXAHsV3y8H3B54wOKWYzTgEds/2ZOv3B0ftrTxKLzsKHtDUkdinkhmr+MqT//vO3bio//SuqE1NscWBu4reiI7QesROpAvGz7HgDbY23PazLIZbanFtNs85q/0xv4i6RRwEVFzDV3236m7vg523f28HUOk3Q/qYPyIWA1UufpJtujbb9ffP2aHYA/FD+bK4D+SisObgG2Kd7+BKwnaXlgtO13eorX9k3AqpKWBvYGLp7bn+vJJ5/Jppt9jE03+xhXXPkvPv+FNJi22WZDGTNmHK+8MvOLp/3335sdd9yWL3zx0Ble+T///IsM2y7dEksvvRSrr74KzzzT2F+cc5Mfe5Tu5Vega/Bg6NWLvh8dxqQ7bpvhMRowfdqh1xprQlcXHjtmntsEmPLkY3QtuwJdS6d2e289jEnDb5+x3SWmt9u96ppIwuPGoP6Lo0WK0a4+fei1/sZMfXHuplemxfH0o3QPXh4NGgzdvei9+Xa8P6IhjsWnTwN1f3gNkPA7Y/GYt5g6+nW6Bq8AQK91NmLqi/P+uwB44f6nWGrIYAasMIju3t1ssOsWPHJtT68vPrhm7T3c0N7D145g6GfSa4UVN1qVieMmMO71NCu96JL9AVhiuSVZd+dNGXnF7bzy2PP8ZJODOW7rwzhu68MY88poTtzlKN55ffb3zNj7nmKRDw9m4RUHod7dDP7Ulrx29Yzx9F1+STb8vyMYdcj/ztS56bNU/2mPWeYTm/LypTP+LjvVFE+d47cP6DhgR0lPkF54HgcgaTlJtReFWwFfBIbVDRrMMvUCYrVXp3sSWEnSYrbr130OBWpTR42do5kGoYFrbe89w0lp/SaPnVfvNbTXk4eAbXu49k3gVWADUqf+3bprjfNCTeeJJH2U1JnZwvYESTcCfWcTU1fx+BlG3iTdDBwCrAgcDXwa2IPUKZpdvGcDnwc+B3x5Fm3P1lVXXc/OOw/jkUduZeKEd/nKgUdMu3b55Wdx8MHf4eWXX+V///ALnvvPC9xyc3phddllV/HzY3/HsceeyKmn/oYR916HBEcffSxvvvkBRgamTuGdP/yOxX/xK9TVxbtX/5Mpzz1L313SzN67f7+ChbbZloV3+SRMmYInvcfYn/94Nl90ztqdcOqJ9PvBL6Gri0nXX8XU55+lz06p3UnXXEGfLbZloY/thqdMgUmTeOe3acC1a8CSLHLokdDdhdTFpNtv4P1775jHOKYy8ayTWPQ7x6el7jdfxdQXn6PPsF1SHNf/nd6bbkOf7XeDqen7n/DH6dNvE886iYX/+yjUqzdTX3+ZCaec8AF/LFO54pgz+PJZ/4O6uxh+4Y289sSLbPb57QG4+5x/02/Q4hx6xc9YqN/C2GarL+/Mb3f8Lu+902ywefbtXX7MGXzlrCPT0voLb+TVJ15g88/vAMCd51zHozfcx5rbbcj3bvodkya+x0Xf+fO0z9/3T99kkQH9mDJ5Cpf94HQmjv1gCd+eMpVHjzydoecfhbq7ePG8Gxj/2AussG+K54WzruPD39qd3gP6sdbx6U/Rk6dw18fSSrwNTjuC3gP64clTeOTI06clRs9v3/nhcdxz3wO8/fZYtv/UF/jaAV9k910/1pK25kSu1V623wS2b3L+JYrcUtu3Muv/0U0p45K1MIckvWO7X93xl4BNbB8q6UfAO7Z/JelK4De2b5jF1/oNKeH5YNtTityTw4BNSSM4zwBb2r5D0l+AR23/unji/zbwHGmqaZjtJ4ucoBWAZ4FHgb1s31OMdkwkLU3czfZ+9KDh+zkD+HsxjTfT997weQsDo0hTbf8ozu0MvEjqJLxQxL4/8H+2VXRovm17l+LxQ4r21q37us+Sprm2Ar5ie1dJawIjgZ2BJ0jTWBsB44B/A6OK+M8F7rP9y+JrbWh7ZPHx48BY25tI+h5wKHCo7csl/bZZvMXnLQPcDbxi+yM9/Rxr+iy0Qul/xC9us0rZIQDQq/9c/w+c77oW6Z79gzI47pYPtAhyvpjSJtsg7DCx/Di2e+jYskMAoPdSH/7AfyQDF1ttjn+go8c9Uf4fZRMx7bVgOwM4WT0kPBeOJI0qPF4MHe4JfNrTe72PAPtJegAYSJqiqbHt10mrys4rHnMnsKbtSaRclZOKaaJrSaMkNwBrzyrheV4Voyu7AF9XWrb/cBHba8Afi+/jTmB1ehjdmY1/kRLAHwB+Svpesf0iadXcXcB1pPoRtTH1w4BNlBLGHwYOrvt6dwGPFx/fQqo9cWtx3GO8tl8l/V5On4fvIYQQWmpuVnu1qxj5CU0VuSi7NeTKVJakfrbfkdQLuJQ0UnNpi9pahDTCNdT2bBMXYuRnuhj5mS5GfqaLkZ/p5sfIz+L9VpnjH+iYd54q/4+yiRj5CTORdC1pWic6PtP9qEhqfpA0VXhZKxqRtANpOvGkOen4hBBCbp0w8hMJzx1C0qVAY/GR79m+em6/lu0d51NM+wONm8zdZvuQ2XzeeqSk33rvzUn+S6vY/namdq4jJUmHEEJbmg+ruEoXnZ8OYfvTZcfQyKmg4lznrdgeRaoUHUIIoc3MSfHCdhednxBCCCHMsXaezppT0fkJIYQQwhybD5WbSxednxBCCCHMsRj5CSGEEEKldELOT9T5CSEg6SDbp1Q9hnaJox1iaJc42iGGdomjHWLoFFHnJ4QAcFDZAdAeMUB7xNEOMUB7xNEOMUB7xNEOMXSE6PyEEEIIoVKi8xNCCCGESonOTwgBoB3yCNohBmiPONohBmiPONohBmiPONohho4QCc8hhBBCqJQY+QkhhBBCpUTnJ4QQQgiVEp2fEEIIIVRKdH5CCKFNSNpFUqn/lyUtNCfnQj7tcF90mvhhhlBRks6ek3MtjuGIJm8HSNowYwyHShqQq73Z+BzwhKQTJK1VUgx3zOG5LCQtLWnF2lvGdleX9G9JDxbH60v6fq72G7TDfdFRovMTQnWtU38gqRvYOHMMmwAHA8sXbwcBHwX+Ium7mWIYDNwj6UJJO0tSpnZnYvsLwEbAU8Dpku6QdJCkxVrdtqTBkjYGFpa0kaShxdtHgUVa3X6TeHaT9ATwDHAT8CxwVcYQ/gIcCbwPYPsBUickuzLvi04VnZ8QKkbSkZLGAetLGlu8jQNeAy7PHM6SwFDb37L9LVJnaBCwDfClHAHY/j6wGnBa0eYTko6VtEqO9pvEMxa4GDgfWBb4NDBC0tdb3PTHgF8BKwC/AX5dvB0BHNXitpv5KbA58LjtlYHtgdsytr+I7bsbzk3O2P4MSrwvOlLs6h5Cxdj+BfALSb+wfWTJ4awITKo7fh9YyfZESe/lCsK2Jb0CvEJ6ghsA/E3StbZzjUAhaVfgy8AqwNnAZrZfk7QI8AhwUqvatn0mcKak3W1f3Kp25sL7tt+U1CWpy/YNko7P2P4bRQfYAJL2AF7O2P40Zd4XnSo6PyFUlO0jJS0PrETd/wLbN2cM41zgTkm1EaddgfMkLQo8nCMASYcB+wFvAKcC37H9fpFg+gSQrfMD7An8tvF3YHuCpC+3smFJX7D9V2CIpCMar9v+TSvbb+JtSf2AW4BzJL1G3pGXQ0gVldeU9CJp+u3zGduvV9p90amiwnMIFSXpOFIOw8PAlOK0be+WOY5NgK0AAbfaHp65/Z8Ap9l+rsm1tWw/kjOeskj6qu0/S/phs+u2f5w5nkWBiaT0jM8DiwPn2H4zQ9tdwB62Lyzi6LI9rtXthnyi8xNCRUl6DFjfdrbppR7i6AaWYcbRp/+UEMfSQN+SY9icNIWxFtAH6AbG2+6fO5Z2IGklYDXb1xVTPN25OiGSbra9TY62Zifui/kvpr1CqK6ngd5AaZ2fIlnzh8CrpNEnkXIs1s8Yw66kBN/lSEnfK5HyKNaZ1ee1yB9Io3EXkZK/9wVWzRmApJWBrwNDmLFDmntE8EDS6r+BpFyX5YGTSYnPOVwr6dvABcD42knbozO1X6/0+6LTROcnhOqaAIyU9G/qOkC2D8sYwzeANXJMZczCz0iriq6zvZGk7YC9ywrG9pOSum1PIS1rvj1zCJeRVr5dCUzN3Ha9Q4DNgLsAbD9RjM7lUsulOaTunIEPZ4xhesPl3xcdJTo/IVTXFcVbmZ4HxpQcQ9mriupNkNSH1Ck9gbS6aNHMMbxr+/eZ22zmPduTamWXJPWiWHmVQ7G8vl20w33RUaLzE0JF2T5T0sLAirYfKymMp4EbJf2DGUefcq4sqq0quplyVhXV+yIpwfdQ4JvAh4DdM8dwYpH0fA0z/k5GZI7jJklHkYou7gh8jTQalYWk+0k1dS6w/XSudnvQDvdFR4mE5xAqqsh1+RXQx/bKxZYSP8mZ29EOK4vKXFXUJJZhwJ22J+Ruuy6GX5CebJ9i+rSXbQ/LHEcXcACwEykX7GrgVGd60iqSrfcq3qaScn8uLCkRvvT7otNE5yeEipJ0LzAMuNH2RsW5UbbXKzeyvIo6KbfYfqINYjmLlH/0Jqm+zS2k5f9vZYzhUdIqwEmzfXDrYugGziy2dSidpNWAHwCft91dQvul3xedJqa9QqiuybbHNGxlletV9e9sHy7pymZtZl5ZNAT4gqQhwHCKJxfbIzPGAIDtfQEkLQfsAfwvaRVazv/V9wNLkFa+lcL2FEmDJPUpuRM2BPgsafRnCnkLXk7TJvdFR4kfXAjV9aCkfYDu4pXtYUCuFSS13eN/lam9Htk+BqDIfzoQ+A7wO1ItlawkfQH4f8B6pIrTfyB1xnJaBnhU0j3MmPOTdak7aSPT2yRdwYxLzbPkg0m6i1QK4iJgzzLzftrkvugoMe0VQkUVReOOZsacip/afrfUwDKT9H1Shel+wH3AraSRn+z7OEl6g5RrczJwg+1nS4hh22bnbd+UOY5m+WC2/ZNM7a9p+9Ecbc1OO9wXnSY6PyGE0kjaCvgR0/cXE+kJLlstFUkjSKu7/gHcREosLa0DKGkd0q72W5N2m3/M9hfLiqddSOoL7Gr7okztHdPsfK7OV6O4L+avmPYKoWJ6yrOpyTy9cRpp6e69TN9fLCvbQyUtRnpS2RH4i6RXbW+dOxZJ/Uk73a9EykVanEyFBiXdantrSeOY8f6odUizb6VQJD7vRCo6uRNpVC5L54e6qTbStie7kCp/Z1fmfdGpYuQnhIqpm9b4DDAY+GtxvDfwrO2jMsZyl+2P5GqvhxjWJeVTbEvaOuB50rRX01f+LY7lAdIT/K3AzbZfyB1DO5C0DbAP8F/A3aRpyQ+XXAJgIeAK2x8roe24L+az6PyEUFHNNm7MvZljsbN8N3AJJRXUKwos3kxKIL3H9vu52u6JpEVtj5/9I+drmwNndT3XnlaSXgD+A/wJuMz2OEnPlF1xWdIA4G7bq5UYQ/b7olPFtFcI1TVI0odrq1iKDS0HZY6hNuqzSd05k+oPZWH7v+oqXZfa8ZG0BWkqsB+woqQNgK/a/lqG5u8l/ezV5FrOPa0uBj5Fsbxc0uVk3NaiRtKouna7SX8bZeX7lHlfdKQY+QmhoiTtDJxC2mICUi7BV21fnan9LmAP2xfmaG8WcZRe6boulrtIdVyuqCs8+aDtdXPH0hNJ69h+qMVtCKhtMPsJoD+p2vM/bb/TyrbrYlip7nAy8KrtUrY9WRDuiwVNV9kBhBDKYftfpFUj32D67upZOj5F+1NJexWV7Uek3cPfBiiKGw4pKxjbzzecKiURfBbOnv1DPhgn19s+kPS72Ic0GvRsq9uui+E50h5aw2y/CCxRjI6WYgG4LxYoMe0VQsVIGmb7ekmfabi0iiRsX5IxnGslfZu0b1J9Ibss+SWFZpWuy/K8pC0BF7t4H0ZJK4xmIesPqpiKvBK4spieTEFIF9tu2eaeRZ2hTYA1gNOBPqTFAVu1qs1ZWBDuiwVKdH5CqJ5tgeuBXZtcMyn5OJcvF+8PaYghW50fyq103ehg4ERgeeAF0s7qh8zyM/IrLVfC9sS6w1bfI58GNgJGFG2/VJREKMOCcF8sUCLnJ4RQaVHpeu5IGmF7aKfHIelu25vV2pG0KHCH7fVb1WbIJ0Z+QqgoSccCJ9h+uzgeAHzL9vczxrBvs/O2z8oVQ1E75ujirVSSft/k9BhguO3Lc8fTg9I2Gs3sQkl/JuX6HEgapfxLGYEsIPfFAiVGfkKoKEn31VaO1J3L+qpe0kl1h32B7YERtvfIGEOzitdjSDu8/znnCJCkU4A1mV7FeHfgIVLi7dO2D29h27P8veesvTQnmt2/LWhjR+pGBG1f28r2ZhFHafdFp4qRnxCqq1vSQrbfg2m7mi+UMwDbX68/lrQ4GVYTNXiaVMPlvOJ4L+BVYHXSK/2c+yetSlpdNBlA0p9I+R07AqNa3Pavi/d9SYm+95Oe9NcH7iJt/9FOvpehjQeY/jdxf4b2elLmfdGRovMTQnX9Ffi3pNNJIx9fBs4sNyQmkJbf57RRQ1XrK2uVriW1tJ5NE8sDi5JGnig+Xs72FEnv9fxpH5zt7QAknQ8cZHtUcbwu8O1Wtl2vobjgDJdSmCnnxvY1LY7js8AvgRuLtk+S9B3bf2tluz0o7b7oVNH5CaGibJ9Q7Bm0A+mf+09z1vmBmaacuoC1ybdxZc0gSSva/k8R04rAUsW13PktJwAjJd1I+p1sAxxbJNtelymGNWsdHwDbDxaFH3PZJWNbs3I0sKnt1wAkDSL9Dsro/LTDfdFRIucnhIoqCra9XMtpKaa9lrH9bMYYtq07nAw8l3vTRkmfAE4GniI9sawMfI30iv9A27/LHM+ypKKLIu0l9VLm9s8j1Vz6K6lj+gWgn+29c8ZRNkmjbK9Xd9wF3F9/LnM8pd4XnSY6PyFUlKThwJa2JxXHfYDbbG+aMYbjbX9vducyxLEQKaFUwKNlLnMvVt2tRsq9AcD2zRnb7wv8N2l0AdKmr3/K/TORtDlwErAWqcBgNzDedv9M7f+SlO9Unwv2QO57sy6eUu+LThOdnxAqStJI2xs2nLvf9gYZY5hpdZmkB3LXUinyWtZmxieWbMvt6+L4CmmrkRWAkcDmpNoy2TZ6LeKobfT6WM52G2IYDnyONA26CbAvsKrtbCUJJO1Oqugs4Gbbl+ZquyGOtrgvOkns7RVCdb0uadrmnZI+CbyRo2FJ/10ktq4p6YG6t2dIK2yyKbYxOKl4246UX5F9U9PCN4BNSdN/25EqDL+eM4DinhgJ/Ks43lDSFTljqLH9JNBte4rt00m/n5ztX2z7CNvfLKvjUyj9vug0kfAcQnUdDJwj6Q+kV7bPk15d53AucBXwC+B/6s6Py7yvF6TdsjcA7rO9v6RlgFMzx1Dzru13JVGUIXhU0hqZY/ghKbfkRkgbvUoakjkGgAnFVOxISScAL5NWOWVR7H13PLA06e+jttosy7Rbg3a4LzpKdH5CqCjbTwGbS+pHmgIfVzzx52h7jKRxwHrF7tllmmh7qqTJkvoDr5F3b7F6L0haAriMtOnrW0DuxNZ22ej1i6TZiUOBb5IK+rVsI9MmTgB2td0OG4i2w33RUaLzE0LoBnYvNvdci1RTpOWKDsf99cvMSzK8eGL5C3Av8A5wdxmB2P508eGPJN0ALE4x/ZRR6Ru9SuoGfm77C8C7wI9ztl94tU06Pu1yX3SUSHgOoYKKhNbdgH2AocBiwKdISZ1TM8ZxPSmX4W7S8moAbJeSc1NM7/S3nTvvqL/tsZIGNruecyqwYaNXSBu9/qyE1V5Xk0ZeStlLTNKJwGDSaMu0QoK2L8kYQ9vcF50mOj8hVIykc0jLmK8BzgeuB560vXIJsWzb7LztmzK0vWaRO9F0T6uce1lJ+rvtXYqEb1PklzA9zyT7NJykRW2Pn/0jW9b+n0kd8yuYsWP8m0ztn97ktG1/OUf7RQxtd190iuj8hFAxkmp7Np0FXGD7eUlPl/WPVNJKwGq2rytGHbptj8vQ7im2DyqmERq5hOXlAj5U8hQgkrYkJXz3s72ipA2Ar9r+WuY4ftjsvO0ypsBK0y73RaeJzk8IFSRpTdKU116kBN81ScnHr2SO40DgIGCg7VWKHJOTbW+fqf0uYAvbt+Vob3Yk3Wt745JjuIu0Au4KF7umS3rQ9rplxpVbUezxAGAdZqz/lG3kpy6W0u+LThN1fkKoINuP2j7G9hqklTRnAXdLyprYChxCKiI3tojrCdLS4iyK/KZf5WpvDtwpKVuF7Z7Yfr7h1JTcMUi6QdL1jW8ZQziblPPzMeAmUoHBlo9I9qAt7otOEqu9Qqg428NJK56+zfQtDZB0pO1ftLj592xPqi2rltSL5jt6t9I1RSXfS1z+UPh2wFclPUfKc5lhJ/NMni+mvlzU2TkMKGPVU/1O8n1Jy9wnZ2x/Vdt7Svqk7TMlnUtK/i5DO9wXHSU6PyEEIP0nJb3CrdmTVISwlW6SdBSwsKQdSRuKXtnin3x6CwAAIABJREFUNhsdQSqeN1nSu5RbzO7jJbTZ6GDgRFLJgxdJT/iH5A7C9r0Np26T1PJE+DrvF+/fLrY/eQUYkrH9eu1wX3SUyPkJITQl6b5azkcL2+gi5VXsROp0XA2cmmsEpp2SSYufxQNVy63pScPy7i5gY+D3xVRtjva/AlxM2tz0dKAfcIztk3O0XxdH3BctECM/IYSe5OiAfBI4y/ZfMrQ1E9uWdCnpibVU7VL0UdKHSSM/m5PugTuAb9p+OnMo9zJ9Wfdk4BlSRzkL27UtTm6ivIrfbXNfdJro/IQQepJjf4PdgN9JuplUc+hq2znzOqBIJrV9T+Z2m1kWeEhSmUUfzwX+F6hVFf4ccB7wkYwxUEbdKQBJR8zqeq46Qw3a4b7oKDHtFULFSDre9vck7Wn7olk87ijbx2aIpzcpp2EvYGvgWttfaXW7de0/DKwOlJ5MWmbRx7oY7rL9kYZzd9rePFcMzRQ5Yd+1vWOL25lK2tX+KlJl5xleBJRRZ6gd7otOE52fECpG0ihS5dy7bDetbpxb0QHaGdgf+H+2B2Vse6Vm59tgw9VSSDoOeJs0EmdSp3Qh0mhQy7dUkDQMOBlYjrS1xLGkUgwi7ffV0u0lJG1IGu3amTT1dh7w7zZYCRjmo+j8hFAxkn5JKiy4KDCBmUvmZ1vlJGln0hPNdsCNwAXANSVMfSFpaWYsZpc9v0LS5sBJpA1m+5A2nR2f+XfyTPFh7cmhfuSj5VsqSLqPVHvqDtKI4FnAD2yf2Mp2e4hlS2BvYAfge7avyB1DEUfp90Wnic5PCBUl6XLbnyw5hvNJr6z/Zfu92T2+RTHsBvyaNNLwGrAS8IjtdUqIZTipM3gRsAmwL2nrj6MytL0p8Hytyrek/Ui1dZ4FfpRrE01JI+pHJCU9ZXuVHG03xDEI+Cyp5MP7pA7YnbnjKGIp7b7oVJHwHEJF2f6kpGVIu6pDmgZ7PXMYRwFrAztIeqSEFUUAPyWtbLrO9kaStiO92i+F7SclddueApyeser2n0kjHEjahlTj6evAhsAppC0vclhC0mfqjlV/nGHaa3/SVF9f4G/AZ22/1so250SJ90VHis5PCBUlaU/S1g43kqY2TpL0Hdt/y9B2f9LmmRsDtY1WN5B0L3CA7bGtjqHO+7bflNQlqcv2DZKOz9h+vQlFVeWRkk4AXiZNT+bQXTe6sxdwiu2LgYsljcwUA6Sl5bv2cGygpZ0f4DRgFPAf0tYWO9UqkENpK6zKvC86UnR+Qqiu7wOb1l7VFsP815Fe7bba74GHgc8V+2vVCg7+APgDaVg/l7cl9QNuBs6R9Bp5t1Go90VSQb9DSXkvHyJNPeXQLalXkW+1PSkvrCbbc4Xt/efkcZL2s31mC0LYrgVf84Mq877oSJHzE0JFSRple7264y7g/vpzLWz7Cdurze21FsWyKDCR9OTyeWBx4Bzbb2aMYRAwyPbDDefXBV7NMR0p6WjgE8AbwIrA0KII5KrAmba3anUMc6MxN6iE9i+23dIOSDvcF50qdnUPobr+JelqSV+S9CXgH8A/M7Wdo4DirAOQVpW0le3xtqfanlyMJIwElsgczklAs+X9y5OqLbec7Z8D3wLOALauW9rdRcr9aTdl30M5qj6Xfl90quj8hFBRtr9DSnJdH9iAlOPxvUzN3ybpGNUnUwCSfgDkWlHzO2Bck/MTims5rdesYJ3tq0m/nyxs32n7Utv1VYQftz0iVwxzoexpixztt8V90Yki5yeECitWzjRNIJV0h+0tWtT010mJpU8WybQGNgLuI9/+TUNsP9B40vZwSUMyxVDTex6vVVnZIz85xH3RIjHyE0LoSd/ZP2Te2B5re0/Sbu5nkArZ7WR7D9tjao+T1MpaO7P6/hZuYbvNPCHpE40nJX0cKGP5f6mKlXefnc3DbssSTM9ydL7ivmiRSHgOITRVdkJpq2OQdB5wfeOO8pIOIHXE9mpFuz3Esjrwd+B20pYKkIrZbQHsYvvxXLG0C0k3296m5BgWBla0/ViTazvZvqbF7cd90SLR+QkhNNUmnZ/7bG/Uoq+9DHApMIkZn1j6AJ+uVTrORdJCwD7AusWph4Bzbb+bM452UeR/TSRteVKfg5Sr0vSupDpYfWyvXOz59ZPcdX7ivmiN6PyEEJpqZcdjLmJoeQesqOg87YnF9vUN1wfYfquVMcypFudhtZW6PcbqtXxvsbr27wWGATfW/g4kPWC77RKNq3RfzC+R8BxChRU7mq9m+7piiL+X7doKqC+WGFo2tm8AbpjFQ/4NlDoCVqdleVjtxvbKJYcw2faYhgWJ7aoy98X8Ep2fECpK0oGkKr4DgVWAFYCTSdV9sf1gedFNM6nsAGivVUWVGaqX1Bv4b6CW93Mj8Gfb72cK4UFJ+5AqX68GHEbKvWlHlbkv5pfo/IRQXYcAmwF3Adh+QtLSORqWNMuRlFpdGdub54hnNuKJpRx/Ii3n/mNx/MXi3Fcytf914GjgPeA84GrSJrihA0TnJ4Tqes/2pNqwvqRe5Hui/3Xxvi8pybi2uen6pM7Y1pniaAuSFrL93pw8tOXBtI9NbW9Qd3y9pPtzNW57Aqnzc3SuNj+AKt0X80V0fkKorpskHQUsLGlH4GvAlTkatr0dgKTzgYNsjyqO1wW+nSOGuZDjieUOYKiks23PKteqEnlYhSmSVrH9FICkDwNTWt2opCuZxYuAknZ1n50q3RfzRaz2CqGiio1MDyAVGhRpWP9UZ/ynIGmk7Q1nd67FMQxscnpcLbdE0sBWL6+W9CDwS+AY4DuN14tK3JUiaXvgdFIxPwErAfsXCeqtbHfbWV1vtt1Eq0n6DHA8sDTpZ6EUivvnjqVTROcnhFCaotDgeOCvpFfbXwD62d47YwzPAh8C3iI9qSwBvAy8Bhxo+96eP3u+xbA1aUf5zwJXNFy27S+3OoZ2VNS4WYP0e3m0fmpQ0o62r21h24sCE21PLY67gYWK6bCsJD0J7Gr7kdxtd6ro/IRQUZK2An5EekXdi+mvJrPUUSli6MuMK3puBv6Us4CbpJOBS4vNIpG0E7AzcCFwou2PZIhhT9sXSTrI9imtbq8TtLoGlKQ7gR1sv1Mc9wOusb1lq9qcRSy32d4qd7udLDo/IVSUpEeBb5KqG0/LpbD9ZmlBlUDScNubNDuXawqu9kTeDlW1FxStLsLZDlOyde2eCAwGLiOtPgOqOR06v0TCcwjVNcb2VWUG0GT0CYCco0/AaEnfA84vjvcC3iqmOaZmiuFNSTcAK0tqnPZq1yTbsrX6lft4SUNrZRckbUzabqMM/YEJpPy8GgPR+ZlHMfITQkVJOg7oJv0DrX81OSJjDKWPPklaCvghaXm9gFuBHwNjSJtaPpkhhj6kKtJn06SOTRlJtu0uw7TXpqQO8UvFqWWBvXLkgIXWi85PCBVVjDQ0su1hGWO4K0dOzYJC0iDbr0tajPS7eKfsmNqVpEtsf6bFbfRmxoTrXNWla+1/1/YJkk6iyUiX7cNyxtNJYtorhIqq1dop2Q2Sfkm5o0+rk2oLDWHGqbdsncA6y0i6hrTliCS9DuzXJluNZCdpS2b+vZxVvG9Jx0fSMNvXF8vL660mKXeeTW111/CMbVZCjPyEUFGSlgGOBZaz/XFJawNb2D4tYwztMPp0P2lPs8apt+zTG5JuB46u1bKR9FHg2DJWGJVN0tmkPedGMv334laPdkj6se0fSjq9yeW2LDsg6STbXy87jgVJdH5CqChJV5GKyB1te4Nie4v7bK9XcmhZSbrX9sZlxwGpI9awpUPTc1Ug6RFg7ZxFNxdUsUpw7sW0VwjVtZTtCyUdCWB7sqSWbx/QSNJ/AeuQ9vmiiOUnGUO4UtLXgEuZceqtpVWde/C0pB+QEp8hFX18poQ42sGDpOXdL5fReFFgcXdmnnbLeW+GFonOTwjVNV7SkhSJlJI2J61wyqYoMLgIsB1wKrAHcHfOGID9ivf120oYyLncvubLpJVmtbySm4H9S4ijHSwFPCzpbmbslOZa9n856e/h3vr2Q2eIaa8QKkrSUOAkYF3Sq+xBwB62H8gYwwO216973w+4xPZOs/3kCqpSbkdPe2zlWvYv6UHb6+Zo64NqdcHHThQjPyFUlO0RxRNMbSnvY7mX8jK9aNwEScsBbwIr52h4Fqt6gLatnluZLQ7aoLbR7ZLWsz2q5DimbX8yi3MnlhDWAi06PyFUlKRDgHNsP1QcD5C0t+0/Zgzj75KWIO1oPoI03fSXTG1vC1wP7NrkWlTPLVkxDXsSsBbQh1SQc3yrdzKXNIr0++8F7C/padK0V23vu/Vb2X4PjgQu6umc7TNyB7Sgi2mvECqqh72LShs+LxJM+9oeU3eupTt3F210286e6D0vqrSqR9Jw4HOkJ/hNgH2B1Wwf1eJ2V5rVddvPtbL9hlg+DnwC+CxwQd2l/qSVcJvliqXTdJUdQAihNF2SVDso9rLqU1Ywtt+r7/gUjs/Q9DOSTpG0ff3Po021e3zzVbG1SLftKbZPBz6aoc3nam/Ah4BhxccTyP+c+RKpwOG7pMTr2tsVwMcyx9JRYtorhOq6GriwWHFl4GDgX+WGNJMcT/ZrkKa+DgFOk/R34Hzbt2ZoewaR2zGDCcWeZyMlnUBa8r5orsYl/ZA04rQGqR5Wb+CvZMy7sn0/cL+kS0lTflOK2LqBhXLF0Yli2iuEipLUBRwE7EDqZFwDnNpOU0C5p3kkDSB1MD5vuztXu3Xtz/T9Vmmqq14x/fQqaTTym8DiwB9zbDRbtD8S2AgYUZsKrq1KzNF+Qyx3AjvU9norVkVeU8XK3/NLjPyEUFG2pwInS/o/UpHBF9up45NTseptL+DjwD2kHIuc7ddyO5aX9Pu6S/2ByTljaRe2nytGfoaQks8fsz0pYwiTbFtSrQ5WtlGnJvrWb3Jr+x1Ji5QYzwIvcn5CqBhJJ0tap/h4cdLeSWcB90nau9TgZvZsqxuQ9AxwOHALsK7tz9q+uNXtNojcjgZF5e+ngN8DfwCeLDqJuVwo6c/AEpIOBK4j30rERuOLulwASNqY6WUiwjyIaa8QKkbSQ7ZrnZ/DgY/a/pSkwcBVOVd79VBjZwwwyvZrmWLob3tsjrZmR1J/muR22J5QbmT5SXoU2KU2zSVpFeAfttdscbt/AM61fbukHYGdSNPCV7d65eEsYtoUOJ/USQZYFtirjM13O0VMe4VQPfVTBzsyvVbIKyUsdjoA2AKo7e7+UeBOYHVJP7F9dk+fOB9NKmoeNe4vVsbu3deQcrBqUxwLF+eqmNvxWkN+z9NAjg7xE8CvJS1LWl5+ju2RGdrtke17JK3J9IKkj5ZQkLSjxLRXCNXztqRdJG1EWrnyL4BiV/eFM8cyFVjL9u62dwfWJhWU+wjwvUwxnE3aQPNjwE3ACsC4TG03mim3g7T3WWVI+kwxIviQpH9K+pKk/YArSflYLWX7RNtbkIpgjgZOl/SIpGMkrd7q9psp8nu+B3yjqDg9RNIuZcTSKaLzE0L1fBU4lLR893DbrxTntwf+kTmWIbZfrTt+DVi92FE91yvbVW3/gDTddCbwX8B6mdpuFLkdqezArqRRuFdJnZCPAq8DA3IFUdT6Ob6YBt4H+DTwSK72G5xOGrHdojh+AfhZSbF0hJj2CqFibD8O7Nzk/NWk2j8ASDrS9i9aHM4tRV2dWh2b3YGbi5U1b7e47ZpaJ+ttSesCr5BWGJXhcOAiSTPkdpQUSyls71/kOh1m+7dlxSGpN+nv5HOkFwY3AT8uKZxVbO9VW5Bge+ICUJCzrUXCcwihqRz1ZYp/4LuTpt8E3Apc7Iz/mCR9BbgYWJ/0CrsfcIztk3PF0BBPbyK3A0k32N6uhHZ3BPYmjQDeTUo0vsz2+Nyx1MV0O6kDdpvtoUXy93mxvcW8i85PCKGpMvf5qqoit+MIYCXbB0paDVjD9t9LDi07ST8nFTa8AJjW8bA9osXt3gCcS+qEj25lW3Oq6JB9n5QTdw3pxcKXbN9YZlwLsuj8hBCayjTy8xnS/l1Lk0Y6ajtnt3Tn7oYYlgGOBZaz/XFJawNb2D4tVwx1sVxAqu+zr+11JS0M3NG4AW0VFJ0QSFuvwPR7Y1hJIZVK0pLA5qSfw5223yg5pAVadH5CCE3lGPmR9CSwq+2yEkmRdBVpuuto2xsUq97us5096VnScNub1P/sJd1ve4PcsZRF0hG1D4v3JiU732r7mXKiKoekNW0/Wp8EX8fA6Jy7zHeSSHgOIfTkotk/5AN7tcyOT2Ep2xdKOhLA9mRJZW3zMakY7altqbAKael/lSzW5NxKwNGSfmT7/NwBlegI0v57v+7h+pJF5/iLGWPqCNH5CaFiJJ3E9KmEmdg+rHh/bIZwhhdTPZdR9yRv+5IMbdeML6YUah2OzUlVpsvwQ1LdpQ9JOocit6OkWEphu+mKKkkDSVtMVKbzY/ug4n2Pid+SrskXUeeIzk8I1TO8eL8VKYHyguJ4T1K+SU79gQmkLQRqTNrIMpcjSHtorSLpNmAQsEfG9qexfa2kEUzP7fhG5HYktkdXdXm3pL7A14CtSX8ftwAn237X9k6z/OTQVOT8hFBRRULpTrWl1MUS62vKWF5ctiLPp7a8/DFgqO27MrYfuR2zIWkY8P0qJjxLupBUdfyvxam9gQG29ywvqgVbjPyEUF3LkfIrast5+xXnWk7Sd22f0NMUXG3qLRfbk4GH6uK7CFgxYwiR21GQNIqZ74mBpE09980fUVtYoyHp/QZJ95cWTQeIzk8I1XUccF/dkuJtgR9laruW5Dx8lo8qT9bplcjtmEHjnlUG3iyzyGAbuE/S5rbvBJD0EeC2kmNaoMW0VwgVJmkwaRNRgLvq9vmqNEn/sZ1z5KfWbo+5HbljCeWrGwWrVf3+T3FpReBh2+uWFduCLjo/IVSYpOVJy4injQLbvjlDu1cy6xVnu5UYg4BhthdtdQwzNRy5HaGOpJVmdb3qeWAfRHR+QqgoSceTNs18CJhanHamjse2xYefAQYz45P9s7aPyhhDU7ZvanUMjZoVNKxakcMwM0nbAeuQOusP275hNp8SZiM6PyFUlKTHgPVtl1ZET9LNtreZ3bkySbrY9u6Z2jqDNM1Vn9uxn+2v5Wg/tJdiZPYS4F1SGQoBQ4GFgU/bfrHE8BZokfAcQnU9TcolKLOC8CBJH7b9NICklUl1dtrJh1vdQENux76SZsjtaHX7oW39AfiT7TPqT0raF/gj8MkyguoE0fkJobomACMl/ZsZqyvnXGb+TeBGSU8Xx0OAr2Zsf07kGB5vXOEUAsDatj/deNL2WZKOLiOgThGdnxCq64rirTS2/yVpNWDN4tSjZU7DlaWWuBq5HaFBd7OTkrp6uhbmTOT8hFBhxSaaK9p+LHO7n5nV9cx7e81Spt3tI7cjzETSb0nFRw+v1TmStCjwW+Dd3MVAO0l0fkKoKEm7Ar8C+theWdKGwE8yrfY6vfhwaWBL4N+kJ/ztgBttz7Jz1IJ4euwEStrJdksLDEq6FLi8h9yO3W1HbkcFFVvO/IK0ue1zpBHBlYAzgaNsTyovugVbdH5CqChJ9wLDSJ2NjYpzo2yvlzGGvwMH2n65OF4W+N+cnZ8yO4F1MTxme425vRaqoeicr0p6gfCk7QkN13e0fW0pwS2gusoOIIRQmsm2xzScy/1qaEit41N4FVg9cww/AjYD3gawPZKUeJ1T5HaEHtmeaHuU7QcaOz6F47MHtYCLzk8I1fWgpH2AbkmrFZuM3p45hhslXS3pS5L2A/4B5E7ybdYJzO1KSX8p8jmAabkdJwP/LC+ssIDIuhddJ4jOTwjV9XXSyqL3gHOBMcA3cgZg+1Dgz8AGwIbAKba/njMG2qMT+F3Sz/85SfdKGg48C4wFvp05lrDgifyVuRQ5PyFUlKQ9bV80u3OdTtIiwNHATqRX0FcDPy1jM9HI7QjzQtII20PLjmNBEp2fECqq2T/MXP9EJd1qe2tJ45jxVatI+4v1b3UMC6J4kqsmSQs11r+qPyfpktwrJBd0UeQwhIqR9HHgE8Dykn5fd6k/MDlHDLa3Lt4vlqO9ZtphZ/l5ELkd1XQHqe5T03PR8Zl70fkJoXpeAoYDu5EK6tWMI203kY2kA2yf1nDuONv/k6H5X2VoY36LofoKkTQYWB5YWNJGTO/89gcWKS2wDhCdnxAqxvb9wP2SlrF9Zv01Sd8ATswYzh6S3rV9TtH+H4G+ORq2fVPR5qLARNtTi+NuYKEcMYQwGx8jFThcAfhN3flxwFFlBNQpIucnhIrqIeen5Vs5NLS3MGl/sf8DPg6Mtn14rvaLGO4EdrD9TnHcD7jG9pY54yjajtyOMBNJu9u+uOw4Okl0fkKoGEl7A/sAWwO31F3qT6p5s0OGGAbWHS4GXA7cChwDYHt0q2Ooi2Wk7Q1ndy5TLKUloYf2I+kLtv8q6Vs0mfK0/ZsmnxbmQEx7hVA9twMvA0sBv647Pw64P1MM95L+mavu/SeKN4APZ4oDYLykobZHAEjaGJiYsf3I7Qg9qRW97FdqFB0oRn5CCABI2grYx/YhGdraDHi+bk+v/YDdSYX9fpR55GdT4HxSIjjAssBetu/t+bPmewz7kXI7NiElo9eMA85op13uQ+gE0fkJocKKTTz3AT4LPANcYvukDO2OIOXZjJa0Danz8XVSlee1bO/R6hga4ukNrEEacXnU9vs526+LI3I7wjQNpShmYvuwXLF0mpj2CqFiJK0OfA7YG3gTuID0Qmi7jGF0143u7EXa1uJi4GJJI3MEIGmY7eslNSYQryaJnKMttdwOYIikIxqvR25HZdWPPv4Y+GFZgXSa6PyEUD2PkhKdd7X9JICkrPV9SPto9bI9GdgeOKjuWq7/S9sC1wO7NrlmIOdUU+R2hJnUl6KQdHhjaYow72LaK4SKkfRp0sjPlsC/SFNOp9peOWMMR5OSm98AVgSG2rakVYEzbW+VK5YQFgSx6m/+is5PCBVVFPf7FGn6axhwJnCp7Wsytb85Kbn4Gtvji3OrA/1qK68yxbEQKdl6CHWjTrZ/kjGGyO0IsxSdn/krOj8hhFrdnT1Jq5yGFecG2H6r3MhaT9K/gDGk/IoptfO2f93jJ83/GParO5wptyOmO6qpYePfRYAJtUvEBsAfSHR+QghNVeWVpqQHba9bdhw1uatsh1BFXWUHEEJoW1XZQfx2SeuVHUSdeEUaQovFaq8QQk86+klY0ijS99gL2F/S08B7TJ9SWL/M+EIIrROdnxBCVe1SdgA1jbkdksbWLhG5HSHMd9H5CSH0pKOnvWw/V/tY0tbAarZPlzSIzPV2bC+Ws70Qqi4SnkOoIEldwAOzSvSVNDDnHltlkfRD0p5aa9heXdJywEVRayiEzhUJzyFUkO2pwP2SVpzFYzq+41P4NLAbMB7A9ktAjMSE0MFi2iuE6loWeEjS3RRP/AC2dysvpFJMKqpLG6YVfwwhdLDo/IRQXT8uO4A2caGkPwNLSDoQ+DLwl5JjCiG0UOT8hFBhklYiJfpeJ2kR0m7r48qOKwdJfwDOtX27pB2BnUhJ3lfbvrbc6EIIrRQjPyFUVDHKcRAwEFgFWB44mbTLehU8Afxa0rLABcA5tkeWHFMIIYMY+QmhoiSNBDYD7qptpyBplO12qnbccsXo1+eKt77AecD5th8vNbAQQsvEaq8Qqus925NqB5J60eFVnZux/Zzt44sO4D6k1V+PlBxWCKGFovMTQnXdJOkoYOEi5+Ui4MqSY8pOUm9Ju0o6B7gKeBzYveSwQggtFNNeIVRUUejwAOoSfYFTXZF/CkWHb2/gv4C7gfOBy2yPn+UnhhAWeNH5CaGiino279qeUhx3AwvZnlBuZHlIugE4F7i4QgUdQwhE5yeEypJ0J7CD7XeK437ANba3LDeyEEJorcj5CaG6+tY6PgDFx4uUGE8IIWQRnZ8Qqmu8pKG1A0kbAxNLjCeEELKIIochVNfhwEWSXiqOlwX2KjGeEELIInJ+QqgwSb2BNUirvR61/X7JIYUQQstF5yeEipE0zPb1kj7T7LrtS3LHFEIIOcW0VwjVsw1wPbBrk2sGovMTQuho0fkJoXreKt6fZvvWUiMJIYQSxGqvEKpn/+L970uNIoQQShIjPyFUzyOSngWWlvRA3XkBtr1+OWGFEEIekfAcQgVJGkzay2u3xmu2n8sfUQgh5BMjPyFUjKR/295e0tXR0QkhVFF0fkKonmUlbQvsKuk80nTXNLZHlBNWCCHkEdNeIVSMpD2AA4CtgeENl217WP6oQgghn+j8hFBRkn5g+6dlxxFCCLlF5yeECpLUB/gCsDapsOHDwLm23ys1sBBCyCDq/IRQMZLWJnV2tgX+A7wAfBR4SNI6JYYWQghZxMhPCBUj6d/AcbavbTi/A3C07e3KiSyEEPKIzk8IFSPpUdtr9nDtEdtr5Y4phBByimmvEKqnS9JCjScl9SXKX4QQKiA6PyFUz1nAxZKG1E4UH18InF1KRCGEkFFMe4VQQZIOBb4LLFKcGg/8yvZJ5UUVQgh5ROcnhAqTtBiA7XFNru1n+8z8UYUQQmtF5yeE0JSkEbaHlh1HCCHMb5HzE0LoiWb/kBBCWPBE5yeE0JMYFg4hdKTo/IQQehIjPyGEjhSdnxBCT24rO4AQQmiFSHgOoaIkLQMcCyxn++PFnl9b2D6t5NBCCKGlYuQnhOo6A7gaWK44fhw4vLRoQgghk+j8hFBdS9m+EJgKYHsyMKXckEIIofWi8xNCdY2XtCTFqi5JmwNjyg0phBBaLzYxDKG6jgCuAFaRdBswCNij3JBCCKH1IuE5hAqT1AtYg7Ss/THb75ccUgghtFxMe4VQUZIOAfrZfsj2g0A/SV8rO64QQmi1GPkJoaIkjbS9YcO5+2xvVFZMIYSQQ4z8hFBdXZKmVXGW1A30KTGeEEI2HG+BAAADVklEQVTIIhKeQ6iuq4ELJZ1MWvF1MPCvckMKIYTWi2mvECpKUhfwVWB7UsLzNcCptqPWTwiho0XnJ4QQQgiVEtNeIVSMpAttf1bSKIoCh/Vsr19CWCGEkE2M/IRQMZKWtf2ypJWaXbf9XO6YQgghp+j8hBBCCKFSYtorhIqRNI4Zp7tUHAuw7f6lBBZCCJnEyE8IIYQQKiVGfkKoMEkbAP+vOLzZ9gNlxhNCCDlEhecQKkrSN4BzgKWLt3Mkfb3cqEIIofVi2iuEipL0ALCF7fHF8aLAHbHUPYTQ6WLkJ4TqElBfzXlKcS6EEDpa5PyEUF2nA3dJurQ4/hRwWonxhBBCFjHtFUKFSRoKbE0a8bnZ9n0lhxRCCC0XnZ8QKkZSX9IO7qsCo4DTbE8uN6oQQsgnOj8hVIykC4D3gVuAjwPP2j683KhCCCGf6PyEUDGSRtler/i4F3C37aElhxVCCNnEaq8Qquf92gcx3RVCqKIY+QmhYiRNAcbXDoGFgQnE3l4hhIqIzk8IoSlJA2y/VXYc4f+3c8eqUQVRGID/AwYs1RhLIb6BqFiktlN7wYeIvUgewMJ30FoFKwXfQLEVG8E2USsbQY5FEouQtRB3B3a+r7mXmS3+8mfO7AX+N2MvYJG3owMALIPyAyzia8/AWlJ+gEXMxIG1pPwAAFNRfoBFjL2AteTfXjCZqrrwt/3u/nb8u+N3gHWi/MBkqupzDu/zVJLLSb4fvZ9L8qW7twfGA1g6Yy+YTHdvd/eVJK+T3Onui929meR2kudj0wEsn5MfmFRVve/uayfW3nX39VGZAFbhzOgAwDAHVfUwybMcjsHuJ/k6NhLA8hl7wbzuJdlK8iLJyySXjtYA1pqxFwAwFWMvmExVPenu3ap6lVO+4tzddwfEAlgZ5Qfm8/To+XhoCoBBjL1gYlW1lSTdvT86C8CquPAMk6lDe1V1kORjkk9VtV9Vj0ZnA1gF5Qfms5tkJ8mN7t7s7vNJbibZqaoHY6MBLJ+xF0ymqj4kudXdByfWt5K86e6rY5IBrIaTH5jPxsnik/y597MxIA/ASik/MJ+f/7gHsBaMvWAyVfUryY/TtpKc7W6nP8BaU34AgKkYewEAU1F+AICpKD8AwFSUHwBgKr8BEAYc/WyycpMAAAAASUVORK5CYII=%0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 name="Content Placeholder 6"/>
          <p:cNvSpPr>
            <a:spLocks noGrp="1"/>
          </p:cNvSpPr>
          <p:nvPr>
            <p:ph idx="1"/>
          </p:nvPr>
        </p:nvSpPr>
        <p:spPr/>
        <p:txBody>
          <a:bodyPr>
            <a:normAutofit lnSpcReduction="10000"/>
          </a:bodyPr>
          <a:lstStyle/>
          <a:p>
            <a:r>
              <a:rPr lang="en-GB" dirty="0"/>
              <a:t>For the identified variables, the correlations among them are calculated and are presented by the heat map below. It suggests </a:t>
            </a:r>
            <a:r>
              <a:rPr lang="en-GB" b="1" dirty="0" err="1"/>
              <a:t>vehicle_Leaving_Carriageway</a:t>
            </a:r>
            <a:r>
              <a:rPr lang="en-GB" dirty="0"/>
              <a:t> and </a:t>
            </a:r>
            <a:r>
              <a:rPr lang="en-GB" b="1" dirty="0" err="1"/>
              <a:t>Hit_Object_off_Carriageway</a:t>
            </a:r>
            <a:r>
              <a:rPr lang="en-GB" dirty="0"/>
              <a:t> are highly correlated, as well as </a:t>
            </a:r>
            <a:r>
              <a:rPr lang="en-GB" b="1" dirty="0" err="1"/>
              <a:t>Speed_limit</a:t>
            </a:r>
            <a:r>
              <a:rPr lang="en-GB" dirty="0"/>
              <a:t> and </a:t>
            </a:r>
            <a:r>
              <a:rPr lang="en-GB" b="1" dirty="0" err="1"/>
              <a:t>Urban_or_Rural_Area</a:t>
            </a:r>
            <a:r>
              <a:rPr lang="en-GB" dirty="0" smtClean="0"/>
              <a:t>.</a:t>
            </a:r>
          </a:p>
          <a:p>
            <a:r>
              <a:rPr lang="en-GB" b="1" dirty="0" err="1"/>
              <a:t>Hit_Object_off_Carriageway</a:t>
            </a:r>
            <a:r>
              <a:rPr lang="en-GB" dirty="0"/>
              <a:t> has higher proportion of invalid value -1 and the correlation between severity is slightly lower, hence, it will be discarded</a:t>
            </a:r>
            <a:r>
              <a:rPr lang="en-GB" dirty="0" smtClean="0"/>
              <a:t>.</a:t>
            </a:r>
          </a:p>
          <a:p>
            <a:r>
              <a:rPr lang="en-GB" b="1" dirty="0" err="1"/>
              <a:t>Urban_or_Rural_Area</a:t>
            </a:r>
            <a:r>
              <a:rPr lang="en-GB" dirty="0"/>
              <a:t> has a simpler relationship with the severity, as for each severity, there are more in 1 - urban area than others, except severity 1 accidents.</a:t>
            </a:r>
          </a:p>
        </p:txBody>
      </p:sp>
    </p:spTree>
    <p:extLst>
      <p:ext uri="{BB962C8B-B14F-4D97-AF65-F5344CB8AC3E}">
        <p14:creationId xmlns:p14="http://schemas.microsoft.com/office/powerpoint/2010/main" val="3954094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 – Identified Variables</a:t>
            </a:r>
            <a:endParaRPr lang="en-GB" dirty="0"/>
          </a:p>
        </p:txBody>
      </p:sp>
      <p:pic>
        <p:nvPicPr>
          <p:cNvPr id="4" name="Content Placeholder 3"/>
          <p:cNvPicPr>
            <a:picLocks noGrp="1" noChangeAspect="1"/>
          </p:cNvPicPr>
          <p:nvPr>
            <p:ph idx="1"/>
          </p:nvPr>
        </p:nvPicPr>
        <p:blipFill rotWithShape="1">
          <a:blip r:embed="rId2"/>
          <a:srcRect l="39270" b="49066"/>
          <a:stretch/>
        </p:blipFill>
        <p:spPr>
          <a:xfrm>
            <a:off x="727259" y="1236335"/>
            <a:ext cx="3239791" cy="2216294"/>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827545346"/>
              </p:ext>
            </p:extLst>
          </p:nvPr>
        </p:nvGraphicFramePr>
        <p:xfrm>
          <a:off x="3654229" y="3365997"/>
          <a:ext cx="8236190" cy="3492003"/>
        </p:xfrm>
        <a:graphic>
          <a:graphicData uri="http://schemas.openxmlformats.org/drawingml/2006/table">
            <a:tbl>
              <a:tblPr/>
              <a:tblGrid>
                <a:gridCol w="1918899">
                  <a:extLst>
                    <a:ext uri="{9D8B030D-6E8A-4147-A177-3AD203B41FA5}">
                      <a16:colId xmlns:a16="http://schemas.microsoft.com/office/drawing/2014/main" val="1057076791"/>
                    </a:ext>
                  </a:extLst>
                </a:gridCol>
                <a:gridCol w="481281">
                  <a:extLst>
                    <a:ext uri="{9D8B030D-6E8A-4147-A177-3AD203B41FA5}">
                      <a16:colId xmlns:a16="http://schemas.microsoft.com/office/drawing/2014/main" val="219101224"/>
                    </a:ext>
                  </a:extLst>
                </a:gridCol>
                <a:gridCol w="541919">
                  <a:extLst>
                    <a:ext uri="{9D8B030D-6E8A-4147-A177-3AD203B41FA5}">
                      <a16:colId xmlns:a16="http://schemas.microsoft.com/office/drawing/2014/main" val="3045860277"/>
                    </a:ext>
                  </a:extLst>
                </a:gridCol>
                <a:gridCol w="481281">
                  <a:extLst>
                    <a:ext uri="{9D8B030D-6E8A-4147-A177-3AD203B41FA5}">
                      <a16:colId xmlns:a16="http://schemas.microsoft.com/office/drawing/2014/main" val="1305312373"/>
                    </a:ext>
                  </a:extLst>
                </a:gridCol>
                <a:gridCol w="481281">
                  <a:extLst>
                    <a:ext uri="{9D8B030D-6E8A-4147-A177-3AD203B41FA5}">
                      <a16:colId xmlns:a16="http://schemas.microsoft.com/office/drawing/2014/main" val="515468903"/>
                    </a:ext>
                  </a:extLst>
                </a:gridCol>
                <a:gridCol w="481281">
                  <a:extLst>
                    <a:ext uri="{9D8B030D-6E8A-4147-A177-3AD203B41FA5}">
                      <a16:colId xmlns:a16="http://schemas.microsoft.com/office/drawing/2014/main" val="402365568"/>
                    </a:ext>
                  </a:extLst>
                </a:gridCol>
                <a:gridCol w="481281">
                  <a:extLst>
                    <a:ext uri="{9D8B030D-6E8A-4147-A177-3AD203B41FA5}">
                      <a16:colId xmlns:a16="http://schemas.microsoft.com/office/drawing/2014/main" val="1419638381"/>
                    </a:ext>
                  </a:extLst>
                </a:gridCol>
                <a:gridCol w="481281">
                  <a:extLst>
                    <a:ext uri="{9D8B030D-6E8A-4147-A177-3AD203B41FA5}">
                      <a16:colId xmlns:a16="http://schemas.microsoft.com/office/drawing/2014/main" val="641102415"/>
                    </a:ext>
                  </a:extLst>
                </a:gridCol>
                <a:gridCol w="481281">
                  <a:extLst>
                    <a:ext uri="{9D8B030D-6E8A-4147-A177-3AD203B41FA5}">
                      <a16:colId xmlns:a16="http://schemas.microsoft.com/office/drawing/2014/main" val="4112641468"/>
                    </a:ext>
                  </a:extLst>
                </a:gridCol>
                <a:gridCol w="481281">
                  <a:extLst>
                    <a:ext uri="{9D8B030D-6E8A-4147-A177-3AD203B41FA5}">
                      <a16:colId xmlns:a16="http://schemas.microsoft.com/office/drawing/2014/main" val="2020078578"/>
                    </a:ext>
                  </a:extLst>
                </a:gridCol>
                <a:gridCol w="481281">
                  <a:extLst>
                    <a:ext uri="{9D8B030D-6E8A-4147-A177-3AD203B41FA5}">
                      <a16:colId xmlns:a16="http://schemas.microsoft.com/office/drawing/2014/main" val="1412561224"/>
                    </a:ext>
                  </a:extLst>
                </a:gridCol>
                <a:gridCol w="481281">
                  <a:extLst>
                    <a:ext uri="{9D8B030D-6E8A-4147-A177-3AD203B41FA5}">
                      <a16:colId xmlns:a16="http://schemas.microsoft.com/office/drawing/2014/main" val="3965868827"/>
                    </a:ext>
                  </a:extLst>
                </a:gridCol>
                <a:gridCol w="481281">
                  <a:extLst>
                    <a:ext uri="{9D8B030D-6E8A-4147-A177-3AD203B41FA5}">
                      <a16:colId xmlns:a16="http://schemas.microsoft.com/office/drawing/2014/main" val="768377039"/>
                    </a:ext>
                  </a:extLst>
                </a:gridCol>
                <a:gridCol w="481281">
                  <a:extLst>
                    <a:ext uri="{9D8B030D-6E8A-4147-A177-3AD203B41FA5}">
                      <a16:colId xmlns:a16="http://schemas.microsoft.com/office/drawing/2014/main" val="147186182"/>
                    </a:ext>
                  </a:extLst>
                </a:gridCol>
              </a:tblGrid>
              <a:tr h="436306">
                <a:tc>
                  <a:txBody>
                    <a:bodyPr/>
                    <a:lstStyle/>
                    <a:p>
                      <a:pPr algn="l" fontAlgn="ctr"/>
                      <a:r>
                        <a:rPr lang="en-GB" sz="1200" b="1">
                          <a:effectLst/>
                        </a:rPr>
                        <a:t>Hit_Object_off_Carriageway</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b="1">
                          <a:effectLst/>
                        </a:rPr>
                        <a:t>-1.0</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b="1">
                          <a:effectLst/>
                        </a:rPr>
                        <a:t>0.0</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b="1">
                          <a:effectLst/>
                        </a:rPr>
                        <a:t>1.0</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b="1">
                          <a:effectLst/>
                        </a:rPr>
                        <a:t>2.0</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b="1">
                          <a:effectLst/>
                        </a:rPr>
                        <a:t>3.0</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b="1">
                          <a:effectLst/>
                        </a:rPr>
                        <a:t>4.0</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b="1" dirty="0">
                          <a:effectLst/>
                        </a:rPr>
                        <a:t>5.0</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b="1">
                          <a:effectLst/>
                        </a:rPr>
                        <a:t>6.0</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b="1">
                          <a:effectLst/>
                        </a:rPr>
                        <a:t>7.0</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b="1">
                          <a:effectLst/>
                        </a:rPr>
                        <a:t>8.0</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b="1">
                          <a:effectLst/>
                        </a:rPr>
                        <a:t>9.0</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b="1">
                          <a:effectLst/>
                        </a:rPr>
                        <a:t>10.0</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b="1">
                          <a:effectLst/>
                        </a:rPr>
                        <a:t>11.0</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3119733"/>
                  </a:ext>
                </a:extLst>
              </a:tr>
              <a:tr h="436306">
                <a:tc>
                  <a:txBody>
                    <a:bodyPr/>
                    <a:lstStyle/>
                    <a:p>
                      <a:pPr algn="l" fontAlgn="ctr"/>
                      <a:r>
                        <a:rPr lang="en-GB" sz="1200" b="1" dirty="0" err="1">
                          <a:effectLst/>
                        </a:rPr>
                        <a:t>Vehicle_Leaving_Carriageway</a:t>
                      </a:r>
                      <a:endParaRPr lang="en-GB" sz="1200" b="1" dirty="0">
                        <a:effectLst/>
                      </a:endParaRP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endParaRPr lang="en-GB" sz="1200" b="1" dirty="0">
                        <a:effectLst/>
                      </a:endParaRP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endParaRPr lang="en-GB" sz="1200" b="1" dirty="0">
                        <a:effectLst/>
                      </a:endParaRP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endParaRPr lang="en-GB" sz="1200" b="1" dirty="0">
                        <a:effectLst/>
                      </a:endParaRP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endParaRPr lang="en-GB" sz="1200" b="1" dirty="0">
                        <a:effectLst/>
                      </a:endParaRP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endParaRPr lang="en-GB" sz="1200" b="1" dirty="0">
                        <a:effectLst/>
                      </a:endParaRP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endParaRPr lang="en-GB" sz="1200" b="1" dirty="0">
                        <a:effectLst/>
                      </a:endParaRP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endParaRPr lang="en-GB" sz="1200" b="1" dirty="0">
                        <a:effectLst/>
                      </a:endParaRP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endParaRPr lang="en-GB" sz="1200" b="1" dirty="0">
                        <a:effectLst/>
                      </a:endParaRP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endParaRPr lang="en-GB" sz="1200" b="1" dirty="0">
                        <a:effectLst/>
                      </a:endParaRP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endParaRPr lang="en-GB" sz="1200" b="1" dirty="0">
                        <a:effectLst/>
                      </a:endParaRP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endParaRPr lang="en-GB" sz="1200" b="1" dirty="0">
                        <a:effectLst/>
                      </a:endParaRP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endParaRPr lang="en-GB" sz="1200" b="1">
                        <a:effectLst/>
                      </a:endParaRP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endParaRPr lang="en-GB" sz="1200" b="1">
                        <a:effectLst/>
                      </a:endParaRP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2581504"/>
                  </a:ext>
                </a:extLst>
              </a:tr>
              <a:tr h="242565">
                <a:tc>
                  <a:txBody>
                    <a:bodyPr/>
                    <a:lstStyle/>
                    <a:p>
                      <a:pPr algn="l" fontAlgn="ctr"/>
                      <a:r>
                        <a:rPr lang="en-GB" sz="1200" b="1">
                          <a:effectLst/>
                        </a:rPr>
                        <a:t>-1.0</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9295</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518</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1</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0</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0</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0</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0</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0</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0</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1</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0</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4</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1</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039017"/>
                  </a:ext>
                </a:extLst>
              </a:tr>
              <a:tr h="436306">
                <a:tc>
                  <a:txBody>
                    <a:bodyPr/>
                    <a:lstStyle/>
                    <a:p>
                      <a:pPr algn="l" fontAlgn="ctr"/>
                      <a:r>
                        <a:rPr lang="en-GB" sz="1200" b="1">
                          <a:effectLst/>
                        </a:rPr>
                        <a:t>0.0</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1</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180592</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154</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48</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19</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55</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4</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78</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83</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0</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14</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163</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89</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3586230"/>
                  </a:ext>
                </a:extLst>
              </a:tr>
              <a:tr h="242565">
                <a:tc>
                  <a:txBody>
                    <a:bodyPr/>
                    <a:lstStyle/>
                    <a:p>
                      <a:pPr algn="l" fontAlgn="ctr"/>
                      <a:r>
                        <a:rPr lang="en-GB" sz="1200" b="1">
                          <a:effectLst/>
                        </a:rPr>
                        <a:t>1.0</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4</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5202</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548</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607</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193</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1082</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58</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50</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398</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6</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588</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1203</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1016</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558827"/>
                  </a:ext>
                </a:extLst>
              </a:tr>
              <a:tr h="242565">
                <a:tc>
                  <a:txBody>
                    <a:bodyPr/>
                    <a:lstStyle/>
                    <a:p>
                      <a:pPr algn="l" fontAlgn="ctr"/>
                      <a:r>
                        <a:rPr lang="en-GB" sz="1200" b="1">
                          <a:effectLst/>
                        </a:rPr>
                        <a:t>2.0</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5</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361</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52</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77</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34</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149</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7</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21</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197</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0</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24</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286</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132</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7062338"/>
                  </a:ext>
                </a:extLst>
              </a:tr>
              <a:tr h="242565">
                <a:tc>
                  <a:txBody>
                    <a:bodyPr/>
                    <a:lstStyle/>
                    <a:p>
                      <a:pPr algn="l" fontAlgn="ctr"/>
                      <a:r>
                        <a:rPr lang="en-GB" sz="1200" b="1">
                          <a:effectLst/>
                        </a:rPr>
                        <a:t>3.0</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1</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397</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112</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35</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5</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37</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2</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6</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13</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0</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21</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143</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100</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6802350"/>
                  </a:ext>
                </a:extLst>
              </a:tr>
              <a:tr h="242565">
                <a:tc>
                  <a:txBody>
                    <a:bodyPr/>
                    <a:lstStyle/>
                    <a:p>
                      <a:pPr algn="l" fontAlgn="ctr"/>
                      <a:r>
                        <a:rPr lang="en-GB" sz="1200" b="1">
                          <a:effectLst/>
                        </a:rPr>
                        <a:t>4.0</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0</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273</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55</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24</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2</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26</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0</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311</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39</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0</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3</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22</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4</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1576481"/>
                  </a:ext>
                </a:extLst>
              </a:tr>
              <a:tr h="242565">
                <a:tc>
                  <a:txBody>
                    <a:bodyPr/>
                    <a:lstStyle/>
                    <a:p>
                      <a:pPr algn="l" fontAlgn="ctr"/>
                      <a:r>
                        <a:rPr lang="en-GB" sz="1200" b="1">
                          <a:effectLst/>
                        </a:rPr>
                        <a:t>5.0</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0</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122</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17</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5</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0</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2</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0</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308</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19</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0</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1</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7</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1</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8461543"/>
                  </a:ext>
                </a:extLst>
              </a:tr>
              <a:tr h="242565">
                <a:tc>
                  <a:txBody>
                    <a:bodyPr/>
                    <a:lstStyle/>
                    <a:p>
                      <a:pPr algn="l" fontAlgn="ctr"/>
                      <a:r>
                        <a:rPr lang="en-GB" sz="1200" b="1">
                          <a:effectLst/>
                        </a:rPr>
                        <a:t>6.0</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0</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75</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11</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13</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1</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11</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1</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35</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7</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0</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2</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19</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6</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1178368"/>
                  </a:ext>
                </a:extLst>
              </a:tr>
              <a:tr h="242565">
                <a:tc>
                  <a:txBody>
                    <a:bodyPr/>
                    <a:lstStyle/>
                    <a:p>
                      <a:pPr algn="l" fontAlgn="ctr"/>
                      <a:r>
                        <a:rPr lang="en-GB" sz="1200" b="1">
                          <a:effectLst/>
                        </a:rPr>
                        <a:t>7.0</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1</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2315</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263</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199</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95</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582</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19</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23</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72</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3</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366</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691</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630</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8105868"/>
                  </a:ext>
                </a:extLst>
              </a:tr>
              <a:tr h="242565">
                <a:tc>
                  <a:txBody>
                    <a:bodyPr/>
                    <a:lstStyle/>
                    <a:p>
                      <a:pPr algn="l" fontAlgn="ctr"/>
                      <a:r>
                        <a:rPr lang="en-GB" sz="1200" b="1">
                          <a:effectLst/>
                        </a:rPr>
                        <a:t>8.0</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3</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148</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20</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29</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dirty="0">
                          <a:effectLst/>
                        </a:rPr>
                        <a:t>17</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111</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2</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20</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34</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0</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12</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a:effectLst/>
                        </a:rPr>
                        <a:t>149</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sz="1200" dirty="0">
                          <a:effectLst/>
                        </a:rPr>
                        <a:t>92</a:t>
                      </a:r>
                    </a:p>
                  </a:txBody>
                  <a:tcPr marL="24413" marR="24413" marT="24413" marB="2441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850504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93236359"/>
              </p:ext>
            </p:extLst>
          </p:nvPr>
        </p:nvGraphicFramePr>
        <p:xfrm>
          <a:off x="6096000" y="1468182"/>
          <a:ext cx="3732594" cy="1752600"/>
        </p:xfrm>
        <a:graphic>
          <a:graphicData uri="http://schemas.openxmlformats.org/drawingml/2006/table">
            <a:tbl>
              <a:tblPr/>
              <a:tblGrid>
                <a:gridCol w="2200656">
                  <a:extLst>
                    <a:ext uri="{9D8B030D-6E8A-4147-A177-3AD203B41FA5}">
                      <a16:colId xmlns:a16="http://schemas.microsoft.com/office/drawing/2014/main" val="2021014151"/>
                    </a:ext>
                  </a:extLst>
                </a:gridCol>
                <a:gridCol w="823913">
                  <a:extLst>
                    <a:ext uri="{9D8B030D-6E8A-4147-A177-3AD203B41FA5}">
                      <a16:colId xmlns:a16="http://schemas.microsoft.com/office/drawing/2014/main" val="3230123478"/>
                    </a:ext>
                  </a:extLst>
                </a:gridCol>
                <a:gridCol w="708025">
                  <a:extLst>
                    <a:ext uri="{9D8B030D-6E8A-4147-A177-3AD203B41FA5}">
                      <a16:colId xmlns:a16="http://schemas.microsoft.com/office/drawing/2014/main" val="3598474232"/>
                    </a:ext>
                  </a:extLst>
                </a:gridCol>
              </a:tblGrid>
              <a:tr h="0">
                <a:tc>
                  <a:txBody>
                    <a:bodyPr/>
                    <a:lstStyle/>
                    <a:p>
                      <a:pPr algn="l" fontAlgn="ctr"/>
                      <a:r>
                        <a:rPr lang="en-GB" b="1">
                          <a:effectLst/>
                        </a:rPr>
                        <a:t>Urban_or_Rural_Area</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b="1">
                          <a:effectLst/>
                        </a:rPr>
                        <a:t>1</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b="1">
                          <a:effectLst/>
                        </a:rPr>
                        <a:t>2</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923117"/>
                  </a:ext>
                </a:extLst>
              </a:tr>
              <a:tr h="0">
                <a:tc>
                  <a:txBody>
                    <a:bodyPr/>
                    <a:lstStyle/>
                    <a:p>
                      <a:pPr algn="l" fontAlgn="ctr"/>
                      <a:r>
                        <a:rPr lang="en-GB" b="1">
                          <a:effectLst/>
                        </a:rPr>
                        <a:t>Accident_Severity</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endParaRPr lang="en-GB" b="1">
                        <a:effectLst/>
                      </a:endParaRP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endParaRPr lang="en-GB" b="1">
                        <a:effectLst/>
                      </a:endParaRP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5187943"/>
                  </a:ext>
                </a:extLst>
              </a:tr>
              <a:tr h="0">
                <a:tc>
                  <a:txBody>
                    <a:bodyPr/>
                    <a:lstStyle/>
                    <a:p>
                      <a:pPr algn="l" fontAlgn="ctr"/>
                      <a:r>
                        <a:rPr lang="en-GB" b="1">
                          <a:effectLst/>
                        </a:rPr>
                        <a:t>1</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a:effectLst/>
                        </a:rPr>
                        <a:t>942</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a:effectLst/>
                        </a:rPr>
                        <a:t>1767</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6166372"/>
                  </a:ext>
                </a:extLst>
              </a:tr>
              <a:tr h="0">
                <a:tc>
                  <a:txBody>
                    <a:bodyPr/>
                    <a:lstStyle/>
                    <a:p>
                      <a:pPr algn="l" fontAlgn="ctr"/>
                      <a:r>
                        <a:rPr lang="en-GB" b="1">
                          <a:effectLst/>
                        </a:rPr>
                        <a:t>2</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a:effectLst/>
                        </a:rPr>
                        <a:t>22423</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a:effectLst/>
                        </a:rPr>
                        <a:t>15212</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0320819"/>
                  </a:ext>
                </a:extLst>
              </a:tr>
              <a:tr h="0">
                <a:tc>
                  <a:txBody>
                    <a:bodyPr/>
                    <a:lstStyle/>
                    <a:p>
                      <a:pPr algn="l" fontAlgn="ctr"/>
                      <a:r>
                        <a:rPr lang="en-GB" b="1">
                          <a:effectLst/>
                        </a:rPr>
                        <a:t>3</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a:effectLst/>
                        </a:rPr>
                        <a:t>116234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GB" dirty="0">
                          <a:effectLst/>
                        </a:rPr>
                        <a:t>55032</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4950485"/>
                  </a:ext>
                </a:extLst>
              </a:tr>
            </a:tbl>
          </a:graphicData>
        </a:graphic>
      </p:graphicFrame>
    </p:spTree>
    <p:extLst>
      <p:ext uri="{BB962C8B-B14F-4D97-AF65-F5344CB8AC3E}">
        <p14:creationId xmlns:p14="http://schemas.microsoft.com/office/powerpoint/2010/main" val="2376353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1349</Words>
  <Application>Microsoft Office PowerPoint</Application>
  <PresentationFormat>Widescreen</PresentationFormat>
  <Paragraphs>246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Car accidents severity</vt:lpstr>
      <vt:lpstr>Introduction</vt:lpstr>
      <vt:lpstr>Data</vt:lpstr>
      <vt:lpstr>Data - Accidents Data</vt:lpstr>
      <vt:lpstr>Data – Vehicle Data</vt:lpstr>
      <vt:lpstr>Methodology </vt:lpstr>
      <vt:lpstr>Results - Correlation</vt:lpstr>
      <vt:lpstr>Results – Identified Variables</vt:lpstr>
      <vt:lpstr>Results – Identified Variables</vt:lpstr>
      <vt:lpstr>Results – Decision Tree</vt:lpstr>
      <vt:lpstr>Results – Decision Tree</vt:lpstr>
      <vt:lpstr>Conclusion</vt:lpstr>
    </vt:vector>
  </TitlesOfParts>
  <Company>Investec Bank PLC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accidents severity</dc:title>
  <dc:creator>Xiaonan Che</dc:creator>
  <cp:lastModifiedBy>Xiaonan Che</cp:lastModifiedBy>
  <cp:revision>5</cp:revision>
  <dcterms:created xsi:type="dcterms:W3CDTF">2020-09-11T13:06:47Z</dcterms:created>
  <dcterms:modified xsi:type="dcterms:W3CDTF">2020-09-11T13:29:22Z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c9e5fda-ca58-49ea-ac34-961b11badfe3_Enabled">
    <vt:lpwstr>true</vt:lpwstr>
  </property>
  <property fmtid="{D5CDD505-2E9C-101B-9397-08002B2CF9AE}" pid="3" name="MSIP_Label_9c9e5fda-ca58-49ea-ac34-961b11badfe3_SetDate">
    <vt:lpwstr>2020-09-11T13:28:54Z</vt:lpwstr>
  </property>
  <property fmtid="{D5CDD505-2E9C-101B-9397-08002B2CF9AE}" pid="4" name="MSIP_Label_9c9e5fda-ca58-49ea-ac34-961b11badfe3_Method">
    <vt:lpwstr>Privileged</vt:lpwstr>
  </property>
  <property fmtid="{D5CDD505-2E9C-101B-9397-08002B2CF9AE}" pid="5" name="MSIP_Label_9c9e5fda-ca58-49ea-ac34-961b11badfe3_Name">
    <vt:lpwstr>9c9e5fda-ca58-49ea-ac34-961b11badfe3</vt:lpwstr>
  </property>
  <property fmtid="{D5CDD505-2E9C-101B-9397-08002B2CF9AE}" pid="6" name="MSIP_Label_9c9e5fda-ca58-49ea-ac34-961b11badfe3_SiteId">
    <vt:lpwstr>6d6a11bc-469a-48df-a548-d3f353ac1be8</vt:lpwstr>
  </property>
  <property fmtid="{D5CDD505-2E9C-101B-9397-08002B2CF9AE}" pid="7" name="MSIP_Label_9c9e5fda-ca58-49ea-ac34-961b11badfe3_ActionId">
    <vt:lpwstr>9bd8e3f1-7ab1-4549-9170-0000afe599f7</vt:lpwstr>
  </property>
  <property fmtid="{D5CDD505-2E9C-101B-9397-08002B2CF9AE}" pid="8" name="MSIP_Label_9c9e5fda-ca58-49ea-ac34-961b11badfe3_ContentBits">
    <vt:lpwstr>0</vt:lpwstr>
  </property>
</Properties>
</file>