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iI3Tcf1lnrkSIXT+ySEoju6dTy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b3000ad7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8b3000ad7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b3000ad7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8b3000ad7c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b3000ad7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8b3000ad7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b3000ad7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8b3000ad7c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b3000ad7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8b3000ad7c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b3000ad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8b3000ad7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b3000ad7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8b3000ad7c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b3000ad7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8b3000ad7c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b3000ad7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8b3000ad7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b3000ad7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8b3000ad7c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4f8a80e9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84f8a80e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8b3000ad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8b3000ad7c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b3000ad7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8b3000ad7c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db133b8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4db133b8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db133b8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4db133b8a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b3000ad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8b3000ad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b3000ad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8b3000ad7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b3000ad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8b3000ad7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b3000ad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8b3000ad7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b3000ad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8b3000ad7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b3000ad7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8b3000ad7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b3000ad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8b3000ad7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b3000ad7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8b3000ad7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p:nvPr/>
        </p:nvSpPr>
        <p:spPr>
          <a:xfrm flipH="1">
            <a:off x="8246400" y="4245875"/>
            <a:ext cx="897600" cy="897600"/>
          </a:xfrm>
          <a:prstGeom prst="round1Rect">
            <a:avLst>
              <a:gd fmla="val 16667" name="adj"/>
            </a:avLst>
          </a:prstGeom>
          <a:solidFill>
            <a:schemeClr val="lt1">
              <a:alpha val="6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9"/>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28"/>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28"/>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0" name="Google Shape;60;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g13835d0c217_0_8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3835d0c217_0_8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3835d0c217_0_8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1" name="Google Shape;71;g13835d0c217_0_8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2" name="Google Shape;72;g13835d0c217_0_8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13835d0c217_0_7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3835d0c217_0_74"/>
          <p:cNvSpPr/>
          <p:nvPr/>
        </p:nvSpPr>
        <p:spPr>
          <a:xfrm flipH="1">
            <a:off x="8246400" y="4245875"/>
            <a:ext cx="897600" cy="897600"/>
          </a:xfrm>
          <a:prstGeom prst="round1Rect">
            <a:avLst>
              <a:gd fmla="val 16667" name="adj"/>
            </a:avLst>
          </a:prstGeom>
          <a:solidFill>
            <a:schemeClr val="lt1">
              <a:alpha val="6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3835d0c217_0_7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7" name="Google Shape;77;g13835d0c217_0_7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8" name="Google Shape;78;g13835d0c217_0_7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g13835d0c217_0_8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81" name="Google Shape;81;g13835d0c217_0_8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g13835d0c217_0_8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3835d0c217_0_8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3835d0c217_0_8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6" name="Google Shape;86;g13835d0c217_0_89"/>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7" name="Google Shape;87;g13835d0c217_0_8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8" name="Google Shape;88;g13835d0c217_0_8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g13835d0c217_0_9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3835d0c217_0_9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3835d0c217_0_9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3" name="Google Shape;93;g13835d0c217_0_9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g13835d0c217_0_10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13835d0c217_0_10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3835d0c217_0_101"/>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g13835d0c217_0_101"/>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99" name="Google Shape;99;g13835d0c217_0_10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g13835d0c217_0_10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02" name="Google Shape;102;g13835d0c217_0_10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g13835d0c217_0_11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3835d0c217_0_11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3835d0c217_0_1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07" name="Google Shape;107;g13835d0c217_0_11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g13835d0c217_0_1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09" name="Google Shape;109;g13835d0c217_0_1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g13835d0c217_0_117"/>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3835d0c217_0_11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13835d0c217_0_117"/>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114" name="Google Shape;114;g13835d0c217_0_1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15" name="Shape 115"/>
        <p:cNvGrpSpPr/>
        <p:nvPr/>
      </p:nvGrpSpPr>
      <p:grpSpPr>
        <a:xfrm>
          <a:off x="0" y="0"/>
          <a:ext cx="0" cy="0"/>
          <a:chOff x="0" y="0"/>
          <a:chExt cx="0" cy="0"/>
        </a:xfrm>
      </p:grpSpPr>
      <p:sp>
        <p:nvSpPr>
          <p:cNvPr id="116" name="Google Shape;116;g13835d0c217_0_12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7" name="Google Shape;117;g13835d0c217_0_12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8" name="Google Shape;118;g13835d0c217_0_1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19" name="Shape 119"/>
        <p:cNvGrpSpPr/>
        <p:nvPr/>
      </p:nvGrpSpPr>
      <p:grpSpPr>
        <a:xfrm>
          <a:off x="0" y="0"/>
          <a:ext cx="0" cy="0"/>
          <a:chOff x="0" y="0"/>
          <a:chExt cx="0" cy="0"/>
        </a:xfrm>
      </p:grpSpPr>
      <p:sp>
        <p:nvSpPr>
          <p:cNvPr id="120" name="Google Shape;120;g13835d0c217_0_1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1"/>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2"/>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22"/>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2"/>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41" name="Google Shape;41;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25"/>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26"/>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7"/>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7"/>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63" name="Shape 63"/>
        <p:cNvGrpSpPr/>
        <p:nvPr/>
      </p:nvGrpSpPr>
      <p:grpSpPr>
        <a:xfrm>
          <a:off x="0" y="0"/>
          <a:ext cx="0" cy="0"/>
          <a:chOff x="0" y="0"/>
          <a:chExt cx="0" cy="0"/>
        </a:xfrm>
      </p:grpSpPr>
      <p:sp>
        <p:nvSpPr>
          <p:cNvPr id="64" name="Google Shape;64;g13835d0c217_0_7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65" name="Google Shape;65;g13835d0c217_0_7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6" name="Google Shape;66;g13835d0c217_0_7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s"/>
              <a:t>Programación Estructurada</a:t>
            </a:r>
            <a:endParaRPr/>
          </a:p>
        </p:txBody>
      </p:sp>
      <p:sp>
        <p:nvSpPr>
          <p:cNvPr id="126" name="Google Shape;126;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es"/>
              <a:t>Estructuras Iterativas</a:t>
            </a:r>
            <a:endParaRPr/>
          </a:p>
        </p:txBody>
      </p:sp>
      <p:pic>
        <p:nvPicPr>
          <p:cNvPr id="127" name="Google Shape;127;p1"/>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8b3000ad7c_0_5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93" name="Google Shape;193;g28b3000ad7c_0_52"/>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break (Ejemplo):</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a:t>
            </a:r>
            <a:endParaRPr sz="2100">
              <a:solidFill>
                <a:srgbClr val="202124"/>
              </a:solidFill>
              <a:highlight>
                <a:srgbClr val="F8F9FA"/>
              </a:highlight>
              <a:latin typeface="Arial"/>
              <a:ea typeface="Arial"/>
              <a:cs typeface="Arial"/>
              <a:sym typeface="Arial"/>
            </a:endParaRPr>
          </a:p>
        </p:txBody>
      </p:sp>
      <p:pic>
        <p:nvPicPr>
          <p:cNvPr id="194" name="Google Shape;194;g28b3000ad7c_0_52"/>
          <p:cNvPicPr preferRelativeResize="0"/>
          <p:nvPr/>
        </p:nvPicPr>
        <p:blipFill rotWithShape="1">
          <a:blip r:embed="rId3">
            <a:alphaModFix/>
          </a:blip>
          <a:srcRect b="0" l="0" r="0" t="0"/>
          <a:stretch/>
        </p:blipFill>
        <p:spPr>
          <a:xfrm>
            <a:off x="0" y="2"/>
            <a:ext cx="1804725" cy="808100"/>
          </a:xfrm>
          <a:prstGeom prst="rect">
            <a:avLst/>
          </a:prstGeom>
          <a:noFill/>
          <a:ln>
            <a:noFill/>
          </a:ln>
        </p:spPr>
      </p:pic>
      <p:pic>
        <p:nvPicPr>
          <p:cNvPr id="195" name="Google Shape;195;g28b3000ad7c_0_52"/>
          <p:cNvPicPr preferRelativeResize="0"/>
          <p:nvPr/>
        </p:nvPicPr>
        <p:blipFill>
          <a:blip r:embed="rId4">
            <a:alphaModFix/>
          </a:blip>
          <a:stretch>
            <a:fillRect/>
          </a:stretch>
        </p:blipFill>
        <p:spPr>
          <a:xfrm>
            <a:off x="3234599" y="1827475"/>
            <a:ext cx="5342824" cy="3259250"/>
          </a:xfrm>
          <a:prstGeom prst="rect">
            <a:avLst/>
          </a:prstGeom>
          <a:noFill/>
          <a:ln>
            <a:noFill/>
          </a:ln>
        </p:spPr>
      </p:pic>
      <p:pic>
        <p:nvPicPr>
          <p:cNvPr id="196" name="Google Shape;196;g28b3000ad7c_0_52"/>
          <p:cNvPicPr preferRelativeResize="0"/>
          <p:nvPr/>
        </p:nvPicPr>
        <p:blipFill>
          <a:blip r:embed="rId5">
            <a:alphaModFix/>
          </a:blip>
          <a:stretch>
            <a:fillRect/>
          </a:stretch>
        </p:blipFill>
        <p:spPr>
          <a:xfrm>
            <a:off x="5166701" y="324251"/>
            <a:ext cx="3897225" cy="134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8b3000ad7c_0_6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02" name="Google Shape;202;g28b3000ad7c_0_60"/>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continue</a:t>
            </a:r>
            <a:r>
              <a:rPr lang="es" sz="2100">
                <a:solidFill>
                  <a:srgbClr val="202124"/>
                </a:solidFill>
                <a:highlight>
                  <a:srgbClr val="F8F9FA"/>
                </a:highlight>
                <a:latin typeface="Arial"/>
                <a:ea typeface="Arial"/>
                <a:cs typeface="Arial"/>
                <a:sym typeface="Arial"/>
              </a:rPr>
              <a:t>:</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Cuando se necesita saltar uno de los ciclos en caso de que se cumpla una expresión condicional, “continue” es la sentencia ideal para esto.</a:t>
            </a:r>
            <a:endParaRPr sz="2100">
              <a:solidFill>
                <a:srgbClr val="202124"/>
              </a:solidFill>
              <a:highlight>
                <a:srgbClr val="F8F9FA"/>
              </a:highlight>
              <a:latin typeface="Arial"/>
              <a:ea typeface="Arial"/>
              <a:cs typeface="Arial"/>
              <a:sym typeface="Arial"/>
            </a:endParaRPr>
          </a:p>
        </p:txBody>
      </p:sp>
      <p:pic>
        <p:nvPicPr>
          <p:cNvPr id="203" name="Google Shape;203;g28b3000ad7c_0_60"/>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8b3000ad7c_0_6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09" name="Google Shape;209;g28b3000ad7c_0_66"/>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continue (Ejemplo):</a:t>
            </a:r>
            <a:endParaRPr sz="2100">
              <a:solidFill>
                <a:srgbClr val="202124"/>
              </a:solidFill>
              <a:highlight>
                <a:srgbClr val="F8F9FA"/>
              </a:highlight>
              <a:latin typeface="Arial"/>
              <a:ea typeface="Arial"/>
              <a:cs typeface="Arial"/>
              <a:sym typeface="Arial"/>
            </a:endParaRPr>
          </a:p>
        </p:txBody>
      </p:sp>
      <p:pic>
        <p:nvPicPr>
          <p:cNvPr id="210" name="Google Shape;210;g28b3000ad7c_0_66"/>
          <p:cNvPicPr preferRelativeResize="0"/>
          <p:nvPr/>
        </p:nvPicPr>
        <p:blipFill rotWithShape="1">
          <a:blip r:embed="rId3">
            <a:alphaModFix/>
          </a:blip>
          <a:srcRect b="0" l="0" r="0" t="0"/>
          <a:stretch/>
        </p:blipFill>
        <p:spPr>
          <a:xfrm>
            <a:off x="0" y="2"/>
            <a:ext cx="1804725" cy="808100"/>
          </a:xfrm>
          <a:prstGeom prst="rect">
            <a:avLst/>
          </a:prstGeom>
          <a:noFill/>
          <a:ln>
            <a:noFill/>
          </a:ln>
        </p:spPr>
      </p:pic>
      <p:pic>
        <p:nvPicPr>
          <p:cNvPr id="211" name="Google Shape;211;g28b3000ad7c_0_66"/>
          <p:cNvPicPr preferRelativeResize="0"/>
          <p:nvPr/>
        </p:nvPicPr>
        <p:blipFill>
          <a:blip r:embed="rId4">
            <a:alphaModFix/>
          </a:blip>
          <a:stretch>
            <a:fillRect/>
          </a:stretch>
        </p:blipFill>
        <p:spPr>
          <a:xfrm>
            <a:off x="2939299" y="1506425"/>
            <a:ext cx="5928349" cy="3537075"/>
          </a:xfrm>
          <a:prstGeom prst="rect">
            <a:avLst/>
          </a:prstGeom>
          <a:noFill/>
          <a:ln>
            <a:noFill/>
          </a:ln>
        </p:spPr>
      </p:pic>
      <p:pic>
        <p:nvPicPr>
          <p:cNvPr id="212" name="Google Shape;212;g28b3000ad7c_0_66"/>
          <p:cNvPicPr preferRelativeResize="0"/>
          <p:nvPr/>
        </p:nvPicPr>
        <p:blipFill>
          <a:blip r:embed="rId5">
            <a:alphaModFix/>
          </a:blip>
          <a:stretch>
            <a:fillRect/>
          </a:stretch>
        </p:blipFill>
        <p:spPr>
          <a:xfrm>
            <a:off x="5491225" y="-4"/>
            <a:ext cx="3483750" cy="177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8b3000ad7c_0_7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18" name="Google Shape;218;g28b3000ad7c_0_74"/>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for (para)</a:t>
            </a:r>
            <a:r>
              <a:rPr lang="es" sz="2100">
                <a:solidFill>
                  <a:srgbClr val="202124"/>
                </a:solidFill>
                <a:highlight>
                  <a:srgbClr val="F8F9FA"/>
                </a:highlight>
                <a:latin typeface="Arial"/>
                <a:ea typeface="Arial"/>
                <a:cs typeface="Arial"/>
                <a:sym typeface="Arial"/>
              </a:rPr>
              <a:t>:</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La sentencia for es una estructura iterativa que permite ejecutar un bloque de sentencias un número fijo de veces.</a:t>
            </a:r>
            <a:endParaRPr sz="2100">
              <a:solidFill>
                <a:srgbClr val="202124"/>
              </a:solidFill>
              <a:highlight>
                <a:srgbClr val="F8F9FA"/>
              </a:highlight>
              <a:latin typeface="Arial"/>
              <a:ea typeface="Arial"/>
              <a:cs typeface="Arial"/>
              <a:sym typeface="Arial"/>
            </a:endParaRPr>
          </a:p>
        </p:txBody>
      </p:sp>
      <p:pic>
        <p:nvPicPr>
          <p:cNvPr id="219" name="Google Shape;219;g28b3000ad7c_0_74"/>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8b3000ad7c_0_8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25" name="Google Shape;225;g28b3000ad7c_0_80"/>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for:</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Estructura:</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for(valor_inicial; condicion_de_termino; valor_incremento){</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 bloque de sentencias.</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Donde:</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valor_inicial: Es el set o inicialización del contador, es desde donde parte el ciclo iterativo (desde 1 hasta 10 con paso 1)</a:t>
            </a:r>
            <a:endParaRPr sz="2100">
              <a:solidFill>
                <a:srgbClr val="202124"/>
              </a:solidFill>
              <a:highlight>
                <a:srgbClr val="F8F9FA"/>
              </a:highlight>
              <a:latin typeface="Arial"/>
              <a:ea typeface="Arial"/>
              <a:cs typeface="Arial"/>
              <a:sym typeface="Arial"/>
            </a:endParaRPr>
          </a:p>
        </p:txBody>
      </p:sp>
      <p:pic>
        <p:nvPicPr>
          <p:cNvPr id="226" name="Google Shape;226;g28b3000ad7c_0_80"/>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8b3000ad7c_0_8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32" name="Google Shape;232;g28b3000ad7c_0_86"/>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5714"/>
              <a:buNone/>
            </a:pPr>
            <a:r>
              <a:rPr lang="es" sz="2100">
                <a:solidFill>
                  <a:srgbClr val="202124"/>
                </a:solidFill>
                <a:highlight>
                  <a:srgbClr val="F8F9FA"/>
                </a:highlight>
                <a:latin typeface="Arial"/>
                <a:ea typeface="Arial"/>
                <a:cs typeface="Arial"/>
                <a:sym typeface="Arial"/>
              </a:rPr>
              <a:t>for:</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ct val="85714"/>
              <a:buNone/>
            </a:pPr>
            <a:r>
              <a:rPr lang="es" sz="2100">
                <a:solidFill>
                  <a:srgbClr val="202124"/>
                </a:solidFill>
                <a:highlight>
                  <a:srgbClr val="F8F9FA"/>
                </a:highlight>
                <a:latin typeface="Arial"/>
                <a:ea typeface="Arial"/>
                <a:cs typeface="Arial"/>
                <a:sym typeface="Arial"/>
              </a:rPr>
              <a:t>	Estructura:</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ct val="85714"/>
              <a:buNone/>
            </a:pPr>
            <a:r>
              <a:rPr lang="es" sz="2100">
                <a:solidFill>
                  <a:srgbClr val="202124"/>
                </a:solidFill>
                <a:highlight>
                  <a:srgbClr val="F8F9FA"/>
                </a:highlight>
                <a:latin typeface="Arial"/>
                <a:ea typeface="Arial"/>
                <a:cs typeface="Arial"/>
                <a:sym typeface="Arial"/>
              </a:rPr>
              <a:t>		for(valor_inicial; condicion_de_termino; valor_incremento){</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ct val="85714"/>
              <a:buNone/>
            </a:pPr>
            <a:r>
              <a:rPr lang="es" sz="2100">
                <a:solidFill>
                  <a:srgbClr val="202124"/>
                </a:solidFill>
                <a:highlight>
                  <a:srgbClr val="F8F9FA"/>
                </a:highlight>
                <a:latin typeface="Arial"/>
                <a:ea typeface="Arial"/>
                <a:cs typeface="Arial"/>
                <a:sym typeface="Arial"/>
              </a:rPr>
              <a:t>			… bloque de sentencias.</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ct val="85714"/>
              <a:buNone/>
            </a:pPr>
            <a:r>
              <a:rPr lang="es" sz="2100">
                <a:solidFill>
                  <a:srgbClr val="202124"/>
                </a:solidFill>
                <a:highlight>
                  <a:srgbClr val="F8F9FA"/>
                </a:highlight>
                <a:latin typeface="Arial"/>
                <a:ea typeface="Arial"/>
                <a:cs typeface="Arial"/>
                <a:sym typeface="Arial"/>
              </a:rPr>
              <a:t>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ct val="85714"/>
              <a:buNone/>
            </a:pPr>
            <a:r>
              <a:rPr lang="es" sz="2100">
                <a:solidFill>
                  <a:srgbClr val="202124"/>
                </a:solidFill>
                <a:highlight>
                  <a:srgbClr val="F8F9FA"/>
                </a:highlight>
                <a:latin typeface="Arial"/>
                <a:ea typeface="Arial"/>
                <a:cs typeface="Arial"/>
                <a:sym typeface="Arial"/>
              </a:rPr>
              <a:t>Donde:</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ct val="85714"/>
              <a:buNone/>
            </a:pPr>
            <a:r>
              <a:rPr lang="es" sz="2100">
                <a:solidFill>
                  <a:srgbClr val="202124"/>
                </a:solidFill>
                <a:highlight>
                  <a:srgbClr val="F8F9FA"/>
                </a:highlight>
                <a:latin typeface="Arial"/>
                <a:ea typeface="Arial"/>
                <a:cs typeface="Arial"/>
                <a:sym typeface="Arial"/>
              </a:rPr>
              <a:t>	condicion_de_termino: Es el la expresión booleana que compara el contador con el valor que terminará la iteración, mientras el valor del loop no sea igual al valor de término, entonces este arrojará falso, caso contrario arrojará verdadero y el ciclo terminará.</a:t>
            </a:r>
            <a:endParaRPr sz="2100">
              <a:solidFill>
                <a:srgbClr val="202124"/>
              </a:solidFill>
              <a:highlight>
                <a:srgbClr val="F8F9FA"/>
              </a:highlight>
              <a:latin typeface="Arial"/>
              <a:ea typeface="Arial"/>
              <a:cs typeface="Arial"/>
              <a:sym typeface="Arial"/>
            </a:endParaRPr>
          </a:p>
        </p:txBody>
      </p:sp>
      <p:pic>
        <p:nvPicPr>
          <p:cNvPr id="233" name="Google Shape;233;g28b3000ad7c_0_86"/>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8b3000ad7c_0_9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39" name="Google Shape;239;g28b3000ad7c_0_92"/>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for (Ejemplo): </a:t>
            </a:r>
            <a:endParaRPr sz="2100">
              <a:solidFill>
                <a:srgbClr val="202124"/>
              </a:solidFill>
              <a:highlight>
                <a:srgbClr val="F8F9FA"/>
              </a:highlight>
              <a:latin typeface="Arial"/>
              <a:ea typeface="Arial"/>
              <a:cs typeface="Arial"/>
              <a:sym typeface="Arial"/>
            </a:endParaRPr>
          </a:p>
        </p:txBody>
      </p:sp>
      <p:pic>
        <p:nvPicPr>
          <p:cNvPr id="240" name="Google Shape;240;g28b3000ad7c_0_92"/>
          <p:cNvPicPr preferRelativeResize="0"/>
          <p:nvPr/>
        </p:nvPicPr>
        <p:blipFill rotWithShape="1">
          <a:blip r:embed="rId3">
            <a:alphaModFix/>
          </a:blip>
          <a:srcRect b="0" l="0" r="0" t="0"/>
          <a:stretch/>
        </p:blipFill>
        <p:spPr>
          <a:xfrm>
            <a:off x="0" y="2"/>
            <a:ext cx="1804725" cy="808100"/>
          </a:xfrm>
          <a:prstGeom prst="rect">
            <a:avLst/>
          </a:prstGeom>
          <a:noFill/>
          <a:ln>
            <a:noFill/>
          </a:ln>
        </p:spPr>
      </p:pic>
      <p:pic>
        <p:nvPicPr>
          <p:cNvPr id="241" name="Google Shape;241;g28b3000ad7c_0_92"/>
          <p:cNvPicPr preferRelativeResize="0"/>
          <p:nvPr/>
        </p:nvPicPr>
        <p:blipFill>
          <a:blip r:embed="rId4">
            <a:alphaModFix/>
          </a:blip>
          <a:stretch>
            <a:fillRect/>
          </a:stretch>
        </p:blipFill>
        <p:spPr>
          <a:xfrm>
            <a:off x="2232775" y="2112500"/>
            <a:ext cx="6812301" cy="2930775"/>
          </a:xfrm>
          <a:prstGeom prst="rect">
            <a:avLst/>
          </a:prstGeom>
          <a:noFill/>
          <a:ln>
            <a:noFill/>
          </a:ln>
        </p:spPr>
      </p:pic>
      <p:pic>
        <p:nvPicPr>
          <p:cNvPr id="242" name="Google Shape;242;g28b3000ad7c_0_92"/>
          <p:cNvPicPr preferRelativeResize="0"/>
          <p:nvPr/>
        </p:nvPicPr>
        <p:blipFill>
          <a:blip r:embed="rId5">
            <a:alphaModFix/>
          </a:blip>
          <a:stretch>
            <a:fillRect/>
          </a:stretch>
        </p:blipFill>
        <p:spPr>
          <a:xfrm>
            <a:off x="1180588" y="2475388"/>
            <a:ext cx="657225" cy="260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8b3000ad7c_0_10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48" name="Google Shape;248;g28b3000ad7c_0_100"/>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for:</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La estructura “for” puede contener múltiples expresiones separadas por “,”. Por ejemplo:</a:t>
            </a:r>
            <a:endParaRPr sz="2100">
              <a:solidFill>
                <a:srgbClr val="202124"/>
              </a:solidFill>
              <a:highlight>
                <a:srgbClr val="F8F9FA"/>
              </a:highlight>
              <a:latin typeface="Arial"/>
              <a:ea typeface="Arial"/>
              <a:cs typeface="Arial"/>
              <a:sym typeface="Arial"/>
            </a:endParaRPr>
          </a:p>
        </p:txBody>
      </p:sp>
      <p:pic>
        <p:nvPicPr>
          <p:cNvPr id="249" name="Google Shape;249;g28b3000ad7c_0_100"/>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8b3000ad7c_0_10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55" name="Google Shape;255;g28b3000ad7c_0_107"/>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p:txBody>
      </p:sp>
      <p:pic>
        <p:nvPicPr>
          <p:cNvPr id="256" name="Google Shape;256;g28b3000ad7c_0_107"/>
          <p:cNvPicPr preferRelativeResize="0"/>
          <p:nvPr/>
        </p:nvPicPr>
        <p:blipFill rotWithShape="1">
          <a:blip r:embed="rId3">
            <a:alphaModFix/>
          </a:blip>
          <a:srcRect b="0" l="0" r="0" t="0"/>
          <a:stretch/>
        </p:blipFill>
        <p:spPr>
          <a:xfrm>
            <a:off x="0" y="2"/>
            <a:ext cx="1804725" cy="808100"/>
          </a:xfrm>
          <a:prstGeom prst="rect">
            <a:avLst/>
          </a:prstGeom>
          <a:noFill/>
          <a:ln>
            <a:noFill/>
          </a:ln>
        </p:spPr>
      </p:pic>
      <p:pic>
        <p:nvPicPr>
          <p:cNvPr id="257" name="Google Shape;257;g28b3000ad7c_0_107"/>
          <p:cNvPicPr preferRelativeResize="0"/>
          <p:nvPr/>
        </p:nvPicPr>
        <p:blipFill>
          <a:blip r:embed="rId4">
            <a:alphaModFix/>
          </a:blip>
          <a:stretch>
            <a:fillRect/>
          </a:stretch>
        </p:blipFill>
        <p:spPr>
          <a:xfrm>
            <a:off x="10950" y="1725386"/>
            <a:ext cx="9144001" cy="3181278"/>
          </a:xfrm>
          <a:prstGeom prst="rect">
            <a:avLst/>
          </a:prstGeom>
          <a:noFill/>
          <a:ln>
            <a:noFill/>
          </a:ln>
        </p:spPr>
      </p:pic>
      <p:pic>
        <p:nvPicPr>
          <p:cNvPr id="258" name="Google Shape;258;g28b3000ad7c_0_107"/>
          <p:cNvPicPr preferRelativeResize="0"/>
          <p:nvPr/>
        </p:nvPicPr>
        <p:blipFill>
          <a:blip r:embed="rId5">
            <a:alphaModFix/>
          </a:blip>
          <a:stretch>
            <a:fillRect/>
          </a:stretch>
        </p:blipFill>
        <p:spPr>
          <a:xfrm>
            <a:off x="5778903" y="380000"/>
            <a:ext cx="3056425" cy="253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8b3000ad7c_0_1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64" name="Google Shape;264;g28b3000ad7c_0_115"/>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for:</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La estructura “for” también permite saltarse el valor inicial si ya fue declarado con anterioridad, por ejemplo:</a:t>
            </a:r>
            <a:endParaRPr sz="2100">
              <a:solidFill>
                <a:srgbClr val="202124"/>
              </a:solidFill>
              <a:highlight>
                <a:srgbClr val="F8F9FA"/>
              </a:highlight>
              <a:latin typeface="Arial"/>
              <a:ea typeface="Arial"/>
              <a:cs typeface="Arial"/>
              <a:sym typeface="Arial"/>
            </a:endParaRPr>
          </a:p>
        </p:txBody>
      </p:sp>
      <p:pic>
        <p:nvPicPr>
          <p:cNvPr id="265" name="Google Shape;265;g28b3000ad7c_0_115"/>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84f8a80e92_0_9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33" name="Google Shape;133;g284f8a80e92_0_91"/>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Repaso: </a:t>
            </a:r>
            <a:endParaRPr sz="2100">
              <a:solidFill>
                <a:srgbClr val="202124"/>
              </a:solidFill>
              <a:highlight>
                <a:srgbClr val="F8F9FA"/>
              </a:highlight>
              <a:latin typeface="Arial"/>
              <a:ea typeface="Arial"/>
              <a:cs typeface="Arial"/>
              <a:sym typeface="Arial"/>
            </a:endParaRPr>
          </a:p>
          <a:p>
            <a:pPr indent="0" lvl="0" marL="0" marR="38100" rtl="0" algn="l">
              <a:lnSpc>
                <a:spcPct val="128571"/>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Las estructuras iterativas en cualquier lenguaje de programación nos permite ejecutar de manera repetitiva un bloque de sentencias de código sin tener que escribirlas de manera manual múltiples veces.</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b="1"/>
          </a:p>
        </p:txBody>
      </p:sp>
      <p:pic>
        <p:nvPicPr>
          <p:cNvPr id="134" name="Google Shape;134;g284f8a80e92_0_91"/>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8b3000ad7c_0_1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271" name="Google Shape;271;g28b3000ad7c_0_122"/>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p:txBody>
      </p:sp>
      <p:pic>
        <p:nvPicPr>
          <p:cNvPr id="272" name="Google Shape;272;g28b3000ad7c_0_122"/>
          <p:cNvPicPr preferRelativeResize="0"/>
          <p:nvPr/>
        </p:nvPicPr>
        <p:blipFill rotWithShape="1">
          <a:blip r:embed="rId3">
            <a:alphaModFix/>
          </a:blip>
          <a:srcRect b="0" l="0" r="0" t="0"/>
          <a:stretch/>
        </p:blipFill>
        <p:spPr>
          <a:xfrm>
            <a:off x="0" y="2"/>
            <a:ext cx="1804725" cy="808100"/>
          </a:xfrm>
          <a:prstGeom prst="rect">
            <a:avLst/>
          </a:prstGeom>
          <a:noFill/>
          <a:ln>
            <a:noFill/>
          </a:ln>
        </p:spPr>
      </p:pic>
      <p:pic>
        <p:nvPicPr>
          <p:cNvPr id="273" name="Google Shape;273;g28b3000ad7c_0_122"/>
          <p:cNvPicPr preferRelativeResize="0"/>
          <p:nvPr/>
        </p:nvPicPr>
        <p:blipFill>
          <a:blip r:embed="rId4">
            <a:alphaModFix/>
          </a:blip>
          <a:stretch>
            <a:fillRect/>
          </a:stretch>
        </p:blipFill>
        <p:spPr>
          <a:xfrm>
            <a:off x="533463" y="1461238"/>
            <a:ext cx="7458075" cy="3724275"/>
          </a:xfrm>
          <a:prstGeom prst="rect">
            <a:avLst/>
          </a:prstGeom>
          <a:noFill/>
          <a:ln>
            <a:noFill/>
          </a:ln>
        </p:spPr>
      </p:pic>
      <p:pic>
        <p:nvPicPr>
          <p:cNvPr id="274" name="Google Shape;274;g28b3000ad7c_0_122"/>
          <p:cNvPicPr preferRelativeResize="0"/>
          <p:nvPr/>
        </p:nvPicPr>
        <p:blipFill>
          <a:blip r:embed="rId5">
            <a:alphaModFix/>
          </a:blip>
          <a:stretch>
            <a:fillRect/>
          </a:stretch>
        </p:blipFill>
        <p:spPr>
          <a:xfrm>
            <a:off x="7736000" y="808100"/>
            <a:ext cx="1313025" cy="275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8b3000ad7c_0_1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Actividad 1 décima (10 ejercicios)</a:t>
            </a:r>
            <a:endParaRPr/>
          </a:p>
        </p:txBody>
      </p:sp>
      <p:sp>
        <p:nvSpPr>
          <p:cNvPr id="280" name="Google Shape;280;g28b3000ad7c_0_130"/>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fontScale="85000" lnSpcReduction="20000"/>
          </a:bodyPr>
          <a:lstStyle/>
          <a:p>
            <a:pPr indent="-341947" lvl="0" marL="457200" rtl="0" algn="l">
              <a:lnSpc>
                <a:spcPct val="115000"/>
              </a:lnSpc>
              <a:spcBef>
                <a:spcPts val="0"/>
              </a:spcBef>
              <a:spcAft>
                <a:spcPts val="0"/>
              </a:spcAft>
              <a:buClr>
                <a:srgbClr val="202124"/>
              </a:buClr>
              <a:buSzPct val="100000"/>
              <a:buFont typeface="Arial"/>
              <a:buAutoNum type="arabicParenR"/>
            </a:pPr>
            <a:r>
              <a:rPr lang="es" sz="2100">
                <a:solidFill>
                  <a:srgbClr val="202124"/>
                </a:solidFill>
                <a:highlight>
                  <a:srgbClr val="F8F9FA"/>
                </a:highlight>
                <a:latin typeface="Arial"/>
                <a:ea typeface="Arial"/>
                <a:cs typeface="Arial"/>
                <a:sym typeface="Arial"/>
              </a:rPr>
              <a:t>Imprimir los números impares del 100 al 1.</a:t>
            </a:r>
            <a:endParaRPr sz="2100">
              <a:solidFill>
                <a:srgbClr val="202124"/>
              </a:solidFill>
              <a:highlight>
                <a:srgbClr val="F8F9FA"/>
              </a:highlight>
              <a:latin typeface="Arial"/>
              <a:ea typeface="Arial"/>
              <a:cs typeface="Arial"/>
              <a:sym typeface="Arial"/>
            </a:endParaRPr>
          </a:p>
          <a:p>
            <a:pPr indent="-341947" lvl="0" marL="457200" rtl="0" algn="l">
              <a:lnSpc>
                <a:spcPct val="115000"/>
              </a:lnSpc>
              <a:spcBef>
                <a:spcPts val="0"/>
              </a:spcBef>
              <a:spcAft>
                <a:spcPts val="0"/>
              </a:spcAft>
              <a:buClr>
                <a:srgbClr val="202124"/>
              </a:buClr>
              <a:buSzPct val="100000"/>
              <a:buFont typeface="Arial"/>
              <a:buAutoNum type="arabicParenR"/>
            </a:pPr>
            <a:r>
              <a:rPr lang="es" sz="2100">
                <a:solidFill>
                  <a:srgbClr val="202124"/>
                </a:solidFill>
                <a:highlight>
                  <a:srgbClr val="F8F9FA"/>
                </a:highlight>
                <a:latin typeface="Arial"/>
                <a:ea typeface="Arial"/>
                <a:cs typeface="Arial"/>
                <a:sym typeface="Arial"/>
              </a:rPr>
              <a:t>Implemente un menú de opciones con 2 opciones:</a:t>
            </a:r>
            <a:endParaRPr sz="2100">
              <a:solidFill>
                <a:srgbClr val="202124"/>
              </a:solidFill>
              <a:highlight>
                <a:srgbClr val="F8F9FA"/>
              </a:highlight>
              <a:latin typeface="Arial"/>
              <a:ea typeface="Arial"/>
              <a:cs typeface="Arial"/>
              <a:sym typeface="Arial"/>
            </a:endParaRPr>
          </a:p>
          <a:p>
            <a:pPr indent="-341947" lvl="1" marL="914400" rtl="0" algn="l">
              <a:lnSpc>
                <a:spcPct val="115000"/>
              </a:lnSpc>
              <a:spcBef>
                <a:spcPts val="0"/>
              </a:spcBef>
              <a:spcAft>
                <a:spcPts val="0"/>
              </a:spcAft>
              <a:buClr>
                <a:srgbClr val="202124"/>
              </a:buClr>
              <a:buSzPct val="100000"/>
              <a:buFont typeface="Arial"/>
              <a:buAutoNum type="alphaLcParenR"/>
            </a:pPr>
            <a:r>
              <a:rPr lang="es" sz="2100">
                <a:solidFill>
                  <a:srgbClr val="202124"/>
                </a:solidFill>
                <a:highlight>
                  <a:srgbClr val="F8F9FA"/>
                </a:highlight>
                <a:latin typeface="Arial"/>
                <a:ea typeface="Arial"/>
                <a:cs typeface="Arial"/>
                <a:sym typeface="Arial"/>
              </a:rPr>
              <a:t>(1) Salir: Termina el programa</a:t>
            </a:r>
            <a:endParaRPr sz="2100">
              <a:solidFill>
                <a:srgbClr val="202124"/>
              </a:solidFill>
              <a:highlight>
                <a:srgbClr val="F8F9FA"/>
              </a:highlight>
              <a:latin typeface="Arial"/>
              <a:ea typeface="Arial"/>
              <a:cs typeface="Arial"/>
              <a:sym typeface="Arial"/>
            </a:endParaRPr>
          </a:p>
          <a:p>
            <a:pPr indent="-341947" lvl="1" marL="914400" rtl="0" algn="l">
              <a:lnSpc>
                <a:spcPct val="115000"/>
              </a:lnSpc>
              <a:spcBef>
                <a:spcPts val="0"/>
              </a:spcBef>
              <a:spcAft>
                <a:spcPts val="0"/>
              </a:spcAft>
              <a:buClr>
                <a:srgbClr val="202124"/>
              </a:buClr>
              <a:buSzPct val="100000"/>
              <a:buFont typeface="Arial"/>
              <a:buAutoNum type="alphaLcParenR"/>
            </a:pPr>
            <a:r>
              <a:rPr lang="es" sz="2100">
                <a:solidFill>
                  <a:srgbClr val="202124"/>
                </a:solidFill>
                <a:highlight>
                  <a:srgbClr val="F8F9FA"/>
                </a:highlight>
                <a:latin typeface="Arial"/>
                <a:ea typeface="Arial"/>
                <a:cs typeface="Arial"/>
                <a:sym typeface="Arial"/>
              </a:rPr>
              <a:t>(0) Continuar: Seguirá preguntando qué opción elegir.</a:t>
            </a:r>
            <a:endParaRPr sz="2100">
              <a:solidFill>
                <a:srgbClr val="202124"/>
              </a:solidFill>
              <a:highlight>
                <a:srgbClr val="F8F9FA"/>
              </a:highlight>
              <a:latin typeface="Arial"/>
              <a:ea typeface="Arial"/>
              <a:cs typeface="Arial"/>
              <a:sym typeface="Arial"/>
            </a:endParaRPr>
          </a:p>
          <a:p>
            <a:pPr indent="-341947" lvl="0" marL="457200" rtl="0" algn="l">
              <a:lnSpc>
                <a:spcPct val="115000"/>
              </a:lnSpc>
              <a:spcBef>
                <a:spcPts val="0"/>
              </a:spcBef>
              <a:spcAft>
                <a:spcPts val="0"/>
              </a:spcAft>
              <a:buClr>
                <a:srgbClr val="202124"/>
              </a:buClr>
              <a:buSzPct val="100000"/>
              <a:buFont typeface="Arial"/>
              <a:buAutoNum type="arabicParenR"/>
            </a:pPr>
            <a:r>
              <a:rPr lang="es" sz="2100">
                <a:solidFill>
                  <a:srgbClr val="202124"/>
                </a:solidFill>
                <a:highlight>
                  <a:srgbClr val="F8F9FA"/>
                </a:highlight>
                <a:latin typeface="Arial"/>
                <a:ea typeface="Arial"/>
                <a:cs typeface="Arial"/>
                <a:sym typeface="Arial"/>
              </a:rPr>
              <a:t>Calcular el factorial de un número ingresado por teclado.</a:t>
            </a:r>
            <a:endParaRPr sz="2100">
              <a:solidFill>
                <a:srgbClr val="202124"/>
              </a:solidFill>
              <a:highlight>
                <a:srgbClr val="F8F9FA"/>
              </a:highlight>
              <a:latin typeface="Arial"/>
              <a:ea typeface="Arial"/>
              <a:cs typeface="Arial"/>
              <a:sym typeface="Arial"/>
            </a:endParaRPr>
          </a:p>
          <a:p>
            <a:pPr indent="-341947" lvl="0" marL="457200" rtl="0" algn="l">
              <a:lnSpc>
                <a:spcPct val="115000"/>
              </a:lnSpc>
              <a:spcBef>
                <a:spcPts val="0"/>
              </a:spcBef>
              <a:spcAft>
                <a:spcPts val="0"/>
              </a:spcAft>
              <a:buClr>
                <a:srgbClr val="202124"/>
              </a:buClr>
              <a:buSzPct val="100000"/>
              <a:buFont typeface="Arial"/>
              <a:buAutoNum type="arabicParenR"/>
            </a:pPr>
            <a:r>
              <a:rPr lang="es" sz="2100">
                <a:solidFill>
                  <a:srgbClr val="202124"/>
                </a:solidFill>
                <a:highlight>
                  <a:srgbClr val="F8F9FA"/>
                </a:highlight>
                <a:latin typeface="Arial"/>
                <a:ea typeface="Arial"/>
                <a:cs typeface="Arial"/>
                <a:sym typeface="Arial"/>
              </a:rPr>
              <a:t>Imprimir la suma de todos los números del 1 al 100.</a:t>
            </a:r>
            <a:endParaRPr sz="2100">
              <a:solidFill>
                <a:srgbClr val="202124"/>
              </a:solidFill>
              <a:highlight>
                <a:srgbClr val="F8F9FA"/>
              </a:highlight>
              <a:latin typeface="Arial"/>
              <a:ea typeface="Arial"/>
              <a:cs typeface="Arial"/>
              <a:sym typeface="Arial"/>
            </a:endParaRPr>
          </a:p>
          <a:p>
            <a:pPr indent="-341947" lvl="0" marL="457200" rtl="0" algn="l">
              <a:lnSpc>
                <a:spcPct val="115000"/>
              </a:lnSpc>
              <a:spcBef>
                <a:spcPts val="0"/>
              </a:spcBef>
              <a:spcAft>
                <a:spcPts val="0"/>
              </a:spcAft>
              <a:buClr>
                <a:srgbClr val="202124"/>
              </a:buClr>
              <a:buSzPct val="100000"/>
              <a:buFont typeface="Arial"/>
              <a:buAutoNum type="arabicParenR"/>
            </a:pPr>
            <a:r>
              <a:rPr lang="es" sz="2100">
                <a:solidFill>
                  <a:srgbClr val="202124"/>
                </a:solidFill>
                <a:highlight>
                  <a:srgbClr val="F8F9FA"/>
                </a:highlight>
                <a:latin typeface="Arial"/>
                <a:ea typeface="Arial"/>
                <a:cs typeface="Arial"/>
                <a:sym typeface="Arial"/>
              </a:rPr>
              <a:t>Se le debe pedir al usuario que ingrese 2 números por teclado, y se debe mostrar lo siguiente:</a:t>
            </a:r>
            <a:endParaRPr sz="2100">
              <a:solidFill>
                <a:srgbClr val="202124"/>
              </a:solidFill>
              <a:highlight>
                <a:srgbClr val="F8F9FA"/>
              </a:highlight>
              <a:latin typeface="Arial"/>
              <a:ea typeface="Arial"/>
              <a:cs typeface="Arial"/>
              <a:sym typeface="Arial"/>
            </a:endParaRPr>
          </a:p>
          <a:p>
            <a:pPr indent="-341947" lvl="1" marL="914400" rtl="0" algn="l">
              <a:lnSpc>
                <a:spcPct val="115000"/>
              </a:lnSpc>
              <a:spcBef>
                <a:spcPts val="0"/>
              </a:spcBef>
              <a:spcAft>
                <a:spcPts val="0"/>
              </a:spcAft>
              <a:buClr>
                <a:srgbClr val="202124"/>
              </a:buClr>
              <a:buSzPct val="100000"/>
              <a:buFont typeface="Arial"/>
              <a:buAutoNum type="alphaLcParenR"/>
            </a:pPr>
            <a:r>
              <a:rPr lang="es" sz="2100">
                <a:solidFill>
                  <a:srgbClr val="202124"/>
                </a:solidFill>
                <a:highlight>
                  <a:srgbClr val="F8F9FA"/>
                </a:highlight>
                <a:latin typeface="Arial"/>
                <a:ea typeface="Arial"/>
                <a:cs typeface="Arial"/>
                <a:sym typeface="Arial"/>
              </a:rPr>
              <a:t>Todos los números pares dentro del rango incluyendo inicio y fin.</a:t>
            </a:r>
            <a:endParaRPr sz="2100">
              <a:solidFill>
                <a:srgbClr val="202124"/>
              </a:solidFill>
              <a:highlight>
                <a:srgbClr val="F8F9FA"/>
              </a:highlight>
              <a:latin typeface="Arial"/>
              <a:ea typeface="Arial"/>
              <a:cs typeface="Arial"/>
              <a:sym typeface="Arial"/>
            </a:endParaRPr>
          </a:p>
          <a:p>
            <a:pPr indent="-341947" lvl="1" marL="914400" rtl="0" algn="l">
              <a:lnSpc>
                <a:spcPct val="115000"/>
              </a:lnSpc>
              <a:spcBef>
                <a:spcPts val="0"/>
              </a:spcBef>
              <a:spcAft>
                <a:spcPts val="0"/>
              </a:spcAft>
              <a:buClr>
                <a:srgbClr val="202124"/>
              </a:buClr>
              <a:buSzPct val="100000"/>
              <a:buFont typeface="Arial"/>
              <a:buAutoNum type="alphaLcParenR"/>
            </a:pPr>
            <a:r>
              <a:rPr lang="es" sz="2100">
                <a:solidFill>
                  <a:srgbClr val="202124"/>
                </a:solidFill>
                <a:highlight>
                  <a:srgbClr val="F8F9FA"/>
                </a:highlight>
                <a:latin typeface="Arial"/>
                <a:ea typeface="Arial"/>
                <a:cs typeface="Arial"/>
                <a:sym typeface="Arial"/>
              </a:rPr>
              <a:t>Todos los números impares dentro del rango sin incluir inicio y fin</a:t>
            </a:r>
            <a:endParaRPr sz="2100">
              <a:solidFill>
                <a:srgbClr val="202124"/>
              </a:solidFill>
              <a:highlight>
                <a:srgbClr val="F8F9FA"/>
              </a:highlight>
              <a:latin typeface="Arial"/>
              <a:ea typeface="Arial"/>
              <a:cs typeface="Arial"/>
              <a:sym typeface="Arial"/>
            </a:endParaRPr>
          </a:p>
          <a:p>
            <a:pPr indent="-341947" lvl="1" marL="914400" rtl="0" algn="l">
              <a:lnSpc>
                <a:spcPct val="115000"/>
              </a:lnSpc>
              <a:spcBef>
                <a:spcPts val="0"/>
              </a:spcBef>
              <a:spcAft>
                <a:spcPts val="0"/>
              </a:spcAft>
              <a:buClr>
                <a:srgbClr val="202124"/>
              </a:buClr>
              <a:buSzPct val="100000"/>
              <a:buFont typeface="Arial"/>
              <a:buAutoNum type="alphaLcParenR"/>
            </a:pPr>
            <a:r>
              <a:rPr lang="es" sz="2100">
                <a:solidFill>
                  <a:srgbClr val="202124"/>
                </a:solidFill>
                <a:highlight>
                  <a:srgbClr val="F8F9FA"/>
                </a:highlight>
                <a:latin typeface="Arial"/>
                <a:ea typeface="Arial"/>
                <a:cs typeface="Arial"/>
                <a:sym typeface="Arial"/>
              </a:rPr>
              <a:t>Todos los números dentro del rango incluyendo inicio y sin incluir fin.</a:t>
            </a:r>
            <a:endParaRPr sz="2100">
              <a:solidFill>
                <a:srgbClr val="202124"/>
              </a:solidFill>
              <a:highlight>
                <a:srgbClr val="F8F9FA"/>
              </a:highlight>
              <a:latin typeface="Arial"/>
              <a:ea typeface="Arial"/>
              <a:cs typeface="Arial"/>
              <a:sym typeface="Arial"/>
            </a:endParaRPr>
          </a:p>
        </p:txBody>
      </p:sp>
      <p:pic>
        <p:nvPicPr>
          <p:cNvPr id="281" name="Google Shape;281;g28b3000ad7c_0_130"/>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4db133b8a3_0_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Actividad 1 décima (10 ejercicios)</a:t>
            </a:r>
            <a:endParaRPr/>
          </a:p>
        </p:txBody>
      </p:sp>
      <p:sp>
        <p:nvSpPr>
          <p:cNvPr id="287" name="Google Shape;287;g24db133b8a3_0_0"/>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sz="2100">
                <a:solidFill>
                  <a:srgbClr val="202124"/>
                </a:solidFill>
                <a:highlight>
                  <a:srgbClr val="F8F9FA"/>
                </a:highlight>
                <a:latin typeface="Arial"/>
                <a:ea typeface="Arial"/>
                <a:cs typeface="Arial"/>
                <a:sym typeface="Arial"/>
              </a:rPr>
              <a:t>6) Mostrar la tabla de multiplicar de un número ingresado por teclado.</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None/>
            </a:pPr>
            <a:r>
              <a:rPr lang="es" sz="2100">
                <a:solidFill>
                  <a:srgbClr val="202124"/>
                </a:solidFill>
                <a:highlight>
                  <a:srgbClr val="F8F9FA"/>
                </a:highlight>
                <a:latin typeface="Arial"/>
                <a:ea typeface="Arial"/>
                <a:cs typeface="Arial"/>
                <a:sym typeface="Arial"/>
              </a:rPr>
              <a:t>7) Calcular el promedio de N números ingresados por teclado.</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None/>
            </a:pPr>
            <a:r>
              <a:rPr lang="es" sz="2100">
                <a:solidFill>
                  <a:srgbClr val="202124"/>
                </a:solidFill>
                <a:highlight>
                  <a:srgbClr val="F8F9FA"/>
                </a:highlight>
                <a:latin typeface="Arial"/>
                <a:ea typeface="Arial"/>
                <a:cs typeface="Arial"/>
                <a:sym typeface="Arial"/>
              </a:rPr>
              <a:t>8) Simulador de costo crediticio anticipado: Debe solicitar al usuario que ingrese el monto en dinero a solicitar/pagar, luego debe agregar el </a:t>
            </a:r>
            <a:r>
              <a:rPr lang="es" sz="2100">
                <a:solidFill>
                  <a:srgbClr val="202124"/>
                </a:solidFill>
                <a:highlight>
                  <a:srgbClr val="F8F9FA"/>
                </a:highlight>
                <a:latin typeface="Arial"/>
                <a:ea typeface="Arial"/>
                <a:cs typeface="Arial"/>
                <a:sym typeface="Arial"/>
              </a:rPr>
              <a:t>interés</a:t>
            </a:r>
            <a:r>
              <a:rPr lang="es" sz="2100">
                <a:solidFill>
                  <a:srgbClr val="202124"/>
                </a:solidFill>
                <a:highlight>
                  <a:srgbClr val="F8F9FA"/>
                </a:highlight>
                <a:latin typeface="Arial"/>
                <a:ea typeface="Arial"/>
                <a:cs typeface="Arial"/>
                <a:sym typeface="Arial"/>
              </a:rPr>
              <a:t> de 10% anual por cada año de deuda pendiente, debe mostrar el total a pagar.</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None/>
            </a:pPr>
            <a:r>
              <a:rPr lang="es" sz="2100">
                <a:solidFill>
                  <a:srgbClr val="202124"/>
                </a:solidFill>
                <a:highlight>
                  <a:srgbClr val="F8F9FA"/>
                </a:highlight>
                <a:latin typeface="Arial"/>
                <a:ea typeface="Arial"/>
                <a:cs typeface="Arial"/>
                <a:sym typeface="Arial"/>
              </a:rPr>
              <a:t>9) Mostrar los números del “i” hasta “j” con paso 2.</a:t>
            </a:r>
            <a:endParaRPr sz="2100">
              <a:solidFill>
                <a:srgbClr val="202124"/>
              </a:solidFill>
              <a:highlight>
                <a:srgbClr val="F8F9FA"/>
              </a:highlight>
              <a:latin typeface="Arial"/>
              <a:ea typeface="Arial"/>
              <a:cs typeface="Arial"/>
              <a:sym typeface="Arial"/>
            </a:endParaRPr>
          </a:p>
        </p:txBody>
      </p:sp>
      <p:pic>
        <p:nvPicPr>
          <p:cNvPr id="288" name="Google Shape;288;g24db133b8a3_0_0"/>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4db133b8a3_0_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Actividad 1 décima (10 ejercicios)</a:t>
            </a:r>
            <a:endParaRPr/>
          </a:p>
        </p:txBody>
      </p:sp>
      <p:sp>
        <p:nvSpPr>
          <p:cNvPr id="294" name="Google Shape;294;g24db133b8a3_0_6"/>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None/>
            </a:pPr>
            <a:r>
              <a:rPr lang="es" sz="2100">
                <a:solidFill>
                  <a:srgbClr val="202124"/>
                </a:solidFill>
                <a:highlight>
                  <a:srgbClr val="F8F9FA"/>
                </a:highlight>
                <a:latin typeface="Arial"/>
                <a:ea typeface="Arial"/>
                <a:cs typeface="Arial"/>
                <a:sym typeface="Arial"/>
              </a:rPr>
              <a:t>10) MiniJuego - Lanza Misiles. (Utilice en algún punto ciclos iterativos, NO ES OPCIONAL)</a:t>
            </a:r>
            <a:endParaRPr sz="2100">
              <a:solidFill>
                <a:srgbClr val="202124"/>
              </a:solidFill>
              <a:highlight>
                <a:srgbClr val="F8F9FA"/>
              </a:highlight>
              <a:latin typeface="Arial"/>
              <a:ea typeface="Arial"/>
              <a:cs typeface="Arial"/>
              <a:sym typeface="Arial"/>
            </a:endParaRPr>
          </a:p>
          <a:p>
            <a:pPr indent="-321945" lvl="0" marL="457200" rtl="0" algn="l">
              <a:lnSpc>
                <a:spcPct val="115000"/>
              </a:lnSpc>
              <a:spcBef>
                <a:spcPts val="0"/>
              </a:spcBef>
              <a:spcAft>
                <a:spcPts val="0"/>
              </a:spcAft>
              <a:buClr>
                <a:srgbClr val="202124"/>
              </a:buClr>
              <a:buSzPct val="100000"/>
              <a:buFont typeface="Arial"/>
              <a:buChar char="-"/>
            </a:pPr>
            <a:r>
              <a:rPr lang="es" sz="2100">
                <a:solidFill>
                  <a:srgbClr val="202124"/>
                </a:solidFill>
                <a:highlight>
                  <a:srgbClr val="F8F9FA"/>
                </a:highlight>
                <a:latin typeface="Arial"/>
                <a:ea typeface="Arial"/>
                <a:cs typeface="Arial"/>
                <a:sym typeface="Arial"/>
              </a:rPr>
              <a:t>Existen 2 bases militares en 8 posiciones.</a:t>
            </a:r>
            <a:endParaRPr sz="2100">
              <a:solidFill>
                <a:srgbClr val="202124"/>
              </a:solidFill>
              <a:highlight>
                <a:srgbClr val="F8F9FA"/>
              </a:highlight>
              <a:latin typeface="Arial"/>
              <a:ea typeface="Arial"/>
              <a:cs typeface="Arial"/>
              <a:sym typeface="Arial"/>
            </a:endParaRPr>
          </a:p>
          <a:p>
            <a:pPr indent="-321945" lvl="0" marL="457200" rtl="0" algn="l">
              <a:lnSpc>
                <a:spcPct val="115000"/>
              </a:lnSpc>
              <a:spcBef>
                <a:spcPts val="0"/>
              </a:spcBef>
              <a:spcAft>
                <a:spcPts val="0"/>
              </a:spcAft>
              <a:buClr>
                <a:srgbClr val="202124"/>
              </a:buClr>
              <a:buSzPct val="100000"/>
              <a:buFont typeface="Arial"/>
              <a:buChar char="-"/>
            </a:pPr>
            <a:r>
              <a:rPr lang="es" sz="2100">
                <a:solidFill>
                  <a:srgbClr val="202124"/>
                </a:solidFill>
                <a:highlight>
                  <a:srgbClr val="F8F9FA"/>
                </a:highlight>
                <a:latin typeface="Arial"/>
                <a:ea typeface="Arial"/>
                <a:cs typeface="Arial"/>
                <a:sym typeface="Arial"/>
              </a:rPr>
              <a:t>Las 2 bases militares deben posicionarse por teclado (del 1 al 8) por parte del “Jugador 1”.</a:t>
            </a:r>
            <a:endParaRPr sz="2100">
              <a:solidFill>
                <a:srgbClr val="202124"/>
              </a:solidFill>
              <a:highlight>
                <a:srgbClr val="F8F9FA"/>
              </a:highlight>
              <a:latin typeface="Arial"/>
              <a:ea typeface="Arial"/>
              <a:cs typeface="Arial"/>
              <a:sym typeface="Arial"/>
            </a:endParaRPr>
          </a:p>
          <a:p>
            <a:pPr indent="-321945" lvl="0" marL="457200" rtl="0" algn="l">
              <a:lnSpc>
                <a:spcPct val="115000"/>
              </a:lnSpc>
              <a:spcBef>
                <a:spcPts val="0"/>
              </a:spcBef>
              <a:spcAft>
                <a:spcPts val="0"/>
              </a:spcAft>
              <a:buClr>
                <a:srgbClr val="202124"/>
              </a:buClr>
              <a:buSzPct val="100000"/>
              <a:buFont typeface="Arial"/>
              <a:buChar char="-"/>
            </a:pPr>
            <a:r>
              <a:rPr lang="es" sz="2100">
                <a:solidFill>
                  <a:srgbClr val="202124"/>
                </a:solidFill>
                <a:highlight>
                  <a:srgbClr val="F8F9FA"/>
                </a:highlight>
                <a:latin typeface="Arial"/>
                <a:ea typeface="Arial"/>
                <a:cs typeface="Arial"/>
                <a:sym typeface="Arial"/>
              </a:rPr>
              <a:t>El jugador 2 puede lanzar 3 misiles (del 1 al 8) y si acierta a alguna posición del jugador 1 debe mostrar “Objetivo destruido” Si No “Has fallado”.</a:t>
            </a:r>
            <a:endParaRPr sz="2100">
              <a:solidFill>
                <a:srgbClr val="202124"/>
              </a:solidFill>
              <a:highlight>
                <a:srgbClr val="F8F9FA"/>
              </a:highlight>
              <a:latin typeface="Arial"/>
              <a:ea typeface="Arial"/>
              <a:cs typeface="Arial"/>
              <a:sym typeface="Arial"/>
            </a:endParaRPr>
          </a:p>
          <a:p>
            <a:pPr indent="-321945" lvl="0" marL="457200" rtl="0" algn="l">
              <a:lnSpc>
                <a:spcPct val="115000"/>
              </a:lnSpc>
              <a:spcBef>
                <a:spcPts val="0"/>
              </a:spcBef>
              <a:spcAft>
                <a:spcPts val="0"/>
              </a:spcAft>
              <a:buClr>
                <a:srgbClr val="202124"/>
              </a:buClr>
              <a:buSzPct val="100000"/>
              <a:buFont typeface="Arial"/>
              <a:buChar char="-"/>
            </a:pPr>
            <a:r>
              <a:rPr lang="es" sz="2100">
                <a:solidFill>
                  <a:srgbClr val="202124"/>
                </a:solidFill>
                <a:highlight>
                  <a:srgbClr val="F8F9FA"/>
                </a:highlight>
                <a:latin typeface="Arial"/>
                <a:ea typeface="Arial"/>
                <a:cs typeface="Arial"/>
                <a:sym typeface="Arial"/>
              </a:rPr>
              <a:t>Por cada acierto se suma un 1 punto, si el puntaje total es 2 entonces mostrar “Has ganado J2” Si No “Has ganado J1”.</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None/>
            </a:pPr>
            <a:r>
              <a:rPr lang="es" sz="2100">
                <a:solidFill>
                  <a:srgbClr val="202124"/>
                </a:solidFill>
                <a:highlight>
                  <a:srgbClr val="F8F9FA"/>
                </a:highlight>
                <a:latin typeface="Arial"/>
                <a:ea typeface="Arial"/>
                <a:cs typeface="Arial"/>
                <a:sym typeface="Arial"/>
              </a:rPr>
              <a:t>Al finalizar el juego:</a:t>
            </a:r>
            <a:endParaRPr sz="2100">
              <a:solidFill>
                <a:srgbClr val="202124"/>
              </a:solidFill>
              <a:highlight>
                <a:srgbClr val="F8F9FA"/>
              </a:highlight>
              <a:latin typeface="Arial"/>
              <a:ea typeface="Arial"/>
              <a:cs typeface="Arial"/>
              <a:sym typeface="Arial"/>
            </a:endParaRPr>
          </a:p>
          <a:p>
            <a:pPr indent="-321945" lvl="0" marL="457200" rtl="0" algn="l">
              <a:lnSpc>
                <a:spcPct val="115000"/>
              </a:lnSpc>
              <a:spcBef>
                <a:spcPts val="0"/>
              </a:spcBef>
              <a:spcAft>
                <a:spcPts val="0"/>
              </a:spcAft>
              <a:buClr>
                <a:srgbClr val="202124"/>
              </a:buClr>
              <a:buSzPct val="100000"/>
              <a:buFont typeface="Arial"/>
              <a:buChar char="-"/>
            </a:pPr>
            <a:r>
              <a:rPr lang="es" sz="2100">
                <a:solidFill>
                  <a:srgbClr val="202124"/>
                </a:solidFill>
                <a:highlight>
                  <a:srgbClr val="F8F9FA"/>
                </a:highlight>
                <a:latin typeface="Arial"/>
                <a:ea typeface="Arial"/>
                <a:cs typeface="Arial"/>
                <a:sym typeface="Arial"/>
              </a:rPr>
              <a:t>Debe mostrar las posiciones con un 0 cuando el espacio está totalmente vacío (No fue atacado y no había una base militar).</a:t>
            </a:r>
            <a:endParaRPr sz="2100">
              <a:solidFill>
                <a:srgbClr val="202124"/>
              </a:solidFill>
              <a:highlight>
                <a:srgbClr val="F8F9FA"/>
              </a:highlight>
              <a:latin typeface="Arial"/>
              <a:ea typeface="Arial"/>
              <a:cs typeface="Arial"/>
              <a:sym typeface="Arial"/>
            </a:endParaRPr>
          </a:p>
          <a:p>
            <a:pPr indent="-321945" lvl="0" marL="457200" rtl="0" algn="l">
              <a:lnSpc>
                <a:spcPct val="115000"/>
              </a:lnSpc>
              <a:spcBef>
                <a:spcPts val="0"/>
              </a:spcBef>
              <a:spcAft>
                <a:spcPts val="0"/>
              </a:spcAft>
              <a:buClr>
                <a:srgbClr val="202124"/>
              </a:buClr>
              <a:buSzPct val="100000"/>
              <a:buFont typeface="Arial"/>
              <a:buChar char="-"/>
            </a:pPr>
            <a:r>
              <a:rPr lang="es" sz="2100">
                <a:solidFill>
                  <a:srgbClr val="202124"/>
                </a:solidFill>
                <a:highlight>
                  <a:srgbClr val="F8F9FA"/>
                </a:highlight>
                <a:latin typeface="Arial"/>
                <a:ea typeface="Arial"/>
                <a:cs typeface="Arial"/>
                <a:sym typeface="Arial"/>
              </a:rPr>
              <a:t>Debe mostrar las bases militares activas con un 1 cuando esta está activa.</a:t>
            </a:r>
            <a:endParaRPr sz="2100">
              <a:solidFill>
                <a:srgbClr val="202124"/>
              </a:solidFill>
              <a:highlight>
                <a:srgbClr val="F8F9FA"/>
              </a:highlight>
              <a:latin typeface="Arial"/>
              <a:ea typeface="Arial"/>
              <a:cs typeface="Arial"/>
              <a:sym typeface="Arial"/>
            </a:endParaRPr>
          </a:p>
          <a:p>
            <a:pPr indent="-321945" lvl="0" marL="457200" rtl="0" algn="l">
              <a:lnSpc>
                <a:spcPct val="115000"/>
              </a:lnSpc>
              <a:spcBef>
                <a:spcPts val="0"/>
              </a:spcBef>
              <a:spcAft>
                <a:spcPts val="0"/>
              </a:spcAft>
              <a:buClr>
                <a:srgbClr val="202124"/>
              </a:buClr>
              <a:buSzPct val="100000"/>
              <a:buFont typeface="Arial"/>
              <a:buChar char="-"/>
            </a:pPr>
            <a:r>
              <a:rPr lang="es" sz="2100">
                <a:solidFill>
                  <a:srgbClr val="202124"/>
                </a:solidFill>
                <a:highlight>
                  <a:srgbClr val="F8F9FA"/>
                </a:highlight>
                <a:latin typeface="Arial"/>
                <a:ea typeface="Arial"/>
                <a:cs typeface="Arial"/>
                <a:sym typeface="Arial"/>
              </a:rPr>
              <a:t>Debe mostrar las bases militares destruidas con un -1.</a:t>
            </a:r>
            <a:endParaRPr sz="2100">
              <a:solidFill>
                <a:srgbClr val="202124"/>
              </a:solidFill>
              <a:highlight>
                <a:srgbClr val="F8F9FA"/>
              </a:highlight>
              <a:latin typeface="Arial"/>
              <a:ea typeface="Arial"/>
              <a:cs typeface="Arial"/>
              <a:sym typeface="Arial"/>
            </a:endParaRPr>
          </a:p>
        </p:txBody>
      </p:sp>
      <p:pic>
        <p:nvPicPr>
          <p:cNvPr id="295" name="Google Shape;295;g24db133b8a3_0_6"/>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8b3000ad7c_0_0"/>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s"/>
              <a:t>Programación Estructurada</a:t>
            </a:r>
            <a:endParaRPr/>
          </a:p>
        </p:txBody>
      </p:sp>
      <p:sp>
        <p:nvSpPr>
          <p:cNvPr id="301" name="Google Shape;301;g28b3000ad7c_0_0"/>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es"/>
              <a:t>Estructuras Iterativas</a:t>
            </a:r>
            <a:endParaRPr/>
          </a:p>
        </p:txBody>
      </p:sp>
      <p:pic>
        <p:nvPicPr>
          <p:cNvPr id="302" name="Google Shape;302;g28b3000ad7c_0_0"/>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8b3000ad7c_0_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40" name="Google Shape;140;g28b3000ad7c_0_6"/>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While (mientras):</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La sentencia while nos permite ejecutar varias sentencias siempre y cuando la expresión condicional sea verdadera.</a:t>
            </a:r>
            <a:endParaRPr sz="2100">
              <a:solidFill>
                <a:srgbClr val="202124"/>
              </a:solidFill>
              <a:highlight>
                <a:srgbClr val="F8F9FA"/>
              </a:highlight>
              <a:latin typeface="Arial"/>
              <a:ea typeface="Arial"/>
              <a:cs typeface="Arial"/>
              <a:sym typeface="Arial"/>
            </a:endParaRPr>
          </a:p>
        </p:txBody>
      </p:sp>
      <p:pic>
        <p:nvPicPr>
          <p:cNvPr id="141" name="Google Shape;141;g28b3000ad7c_0_6"/>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8b3000ad7c_0_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47" name="Google Shape;147;g28b3000ad7c_0_12"/>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While:</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Estructura:</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while(expresion_condicional){</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 bloque de sentencias.</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a:t>
            </a:r>
            <a:endParaRPr sz="2100">
              <a:solidFill>
                <a:srgbClr val="202124"/>
              </a:solidFill>
              <a:highlight>
                <a:srgbClr val="F8F9FA"/>
              </a:highlight>
              <a:latin typeface="Arial"/>
              <a:ea typeface="Arial"/>
              <a:cs typeface="Arial"/>
              <a:sym typeface="Arial"/>
            </a:endParaRPr>
          </a:p>
        </p:txBody>
      </p:sp>
      <p:pic>
        <p:nvPicPr>
          <p:cNvPr id="148" name="Google Shape;148;g28b3000ad7c_0_12"/>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8b3000ad7c_0_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54" name="Google Shape;154;g28b3000ad7c_0_18"/>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While (Ejemplo):</a:t>
            </a:r>
            <a:endParaRPr sz="2100">
              <a:solidFill>
                <a:srgbClr val="202124"/>
              </a:solidFill>
              <a:highlight>
                <a:srgbClr val="F8F9FA"/>
              </a:highlight>
              <a:latin typeface="Arial"/>
              <a:ea typeface="Arial"/>
              <a:cs typeface="Arial"/>
              <a:sym typeface="Arial"/>
            </a:endParaRPr>
          </a:p>
        </p:txBody>
      </p:sp>
      <p:pic>
        <p:nvPicPr>
          <p:cNvPr id="155" name="Google Shape;155;g28b3000ad7c_0_18"/>
          <p:cNvPicPr preferRelativeResize="0"/>
          <p:nvPr/>
        </p:nvPicPr>
        <p:blipFill rotWithShape="1">
          <a:blip r:embed="rId3">
            <a:alphaModFix/>
          </a:blip>
          <a:srcRect b="0" l="0" r="0" t="0"/>
          <a:stretch/>
        </p:blipFill>
        <p:spPr>
          <a:xfrm>
            <a:off x="0" y="2"/>
            <a:ext cx="1804725" cy="808100"/>
          </a:xfrm>
          <a:prstGeom prst="rect">
            <a:avLst/>
          </a:prstGeom>
          <a:noFill/>
          <a:ln>
            <a:noFill/>
          </a:ln>
        </p:spPr>
      </p:pic>
      <p:pic>
        <p:nvPicPr>
          <p:cNvPr id="156" name="Google Shape;156;g28b3000ad7c_0_18"/>
          <p:cNvPicPr preferRelativeResize="0"/>
          <p:nvPr/>
        </p:nvPicPr>
        <p:blipFill>
          <a:blip r:embed="rId4">
            <a:alphaModFix/>
          </a:blip>
          <a:stretch>
            <a:fillRect/>
          </a:stretch>
        </p:blipFill>
        <p:spPr>
          <a:xfrm>
            <a:off x="2487272" y="1788296"/>
            <a:ext cx="6377723" cy="3124200"/>
          </a:xfrm>
          <a:prstGeom prst="rect">
            <a:avLst/>
          </a:prstGeom>
          <a:noFill/>
          <a:ln>
            <a:noFill/>
          </a:ln>
        </p:spPr>
      </p:pic>
      <p:pic>
        <p:nvPicPr>
          <p:cNvPr id="157" name="Google Shape;157;g28b3000ad7c_0_18"/>
          <p:cNvPicPr preferRelativeResize="0"/>
          <p:nvPr/>
        </p:nvPicPr>
        <p:blipFill>
          <a:blip r:embed="rId5">
            <a:alphaModFix/>
          </a:blip>
          <a:stretch>
            <a:fillRect/>
          </a:stretch>
        </p:blipFill>
        <p:spPr>
          <a:xfrm>
            <a:off x="5992119" y="162119"/>
            <a:ext cx="2872875" cy="147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8b3000ad7c_0_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63" name="Google Shape;163;g28b3000ad7c_0_25"/>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do-while</a:t>
            </a:r>
            <a:r>
              <a:rPr lang="es" sz="2100">
                <a:solidFill>
                  <a:srgbClr val="202124"/>
                </a:solidFill>
                <a:highlight>
                  <a:srgbClr val="F8F9FA"/>
                </a:highlight>
                <a:latin typeface="Arial"/>
                <a:ea typeface="Arial"/>
                <a:cs typeface="Arial"/>
                <a:sym typeface="Arial"/>
              </a:rPr>
              <a:t> (hacer - mientras </a:t>
            </a:r>
            <a:r>
              <a:rPr lang="es" sz="2100">
                <a:solidFill>
                  <a:srgbClr val="202124"/>
                </a:solidFill>
                <a:highlight>
                  <a:srgbClr val="F8F9FA"/>
                </a:highlight>
                <a:latin typeface="Arial"/>
                <a:ea typeface="Arial"/>
                <a:cs typeface="Arial"/>
                <a:sym typeface="Arial"/>
              </a:rPr>
              <a:t>que</a:t>
            </a:r>
            <a:r>
              <a:rPr lang="es" sz="2100">
                <a:solidFill>
                  <a:srgbClr val="202124"/>
                </a:solidFill>
                <a:highlight>
                  <a:srgbClr val="F8F9FA"/>
                </a:highlight>
                <a:latin typeface="Arial"/>
                <a:ea typeface="Arial"/>
                <a:cs typeface="Arial"/>
                <a:sym typeface="Arial"/>
              </a:rPr>
              <a:t>):</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La sentencia do-while ejecuta siempre al menos 1 vez el bloque de sentencias antes de evaluar la expresión condicional para determinar si este debe o no ser repetido.</a:t>
            </a:r>
            <a:endParaRPr sz="2100">
              <a:solidFill>
                <a:srgbClr val="202124"/>
              </a:solidFill>
              <a:highlight>
                <a:srgbClr val="F8F9FA"/>
              </a:highlight>
              <a:latin typeface="Arial"/>
              <a:ea typeface="Arial"/>
              <a:cs typeface="Arial"/>
              <a:sym typeface="Arial"/>
            </a:endParaRPr>
          </a:p>
        </p:txBody>
      </p:sp>
      <p:pic>
        <p:nvPicPr>
          <p:cNvPr id="164" name="Google Shape;164;g28b3000ad7c_0_25"/>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8b3000ad7c_0_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70" name="Google Shape;170;g28b3000ad7c_0_31"/>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do-while:</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Estructura:</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do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 bloque de sentencias</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 while (expresion_condicional);</a:t>
            </a:r>
            <a:endParaRPr sz="2100">
              <a:solidFill>
                <a:srgbClr val="202124"/>
              </a:solidFill>
              <a:highlight>
                <a:srgbClr val="F8F9FA"/>
              </a:highlight>
              <a:latin typeface="Arial"/>
              <a:ea typeface="Arial"/>
              <a:cs typeface="Arial"/>
              <a:sym typeface="Arial"/>
            </a:endParaRPr>
          </a:p>
        </p:txBody>
      </p:sp>
      <p:pic>
        <p:nvPicPr>
          <p:cNvPr id="171" name="Google Shape;171;g28b3000ad7c_0_31"/>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8b3000ad7c_0_3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77" name="Google Shape;177;g28b3000ad7c_0_38"/>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do-while (Ejemplo):</a:t>
            </a:r>
            <a:endParaRPr sz="2100">
              <a:solidFill>
                <a:srgbClr val="202124"/>
              </a:solidFill>
              <a:highlight>
                <a:srgbClr val="F8F9FA"/>
              </a:highlight>
              <a:latin typeface="Arial"/>
              <a:ea typeface="Arial"/>
              <a:cs typeface="Arial"/>
              <a:sym typeface="Arial"/>
            </a:endParaRPr>
          </a:p>
        </p:txBody>
      </p:sp>
      <p:pic>
        <p:nvPicPr>
          <p:cNvPr id="178" name="Google Shape;178;g28b3000ad7c_0_38"/>
          <p:cNvPicPr preferRelativeResize="0"/>
          <p:nvPr/>
        </p:nvPicPr>
        <p:blipFill rotWithShape="1">
          <a:blip r:embed="rId3">
            <a:alphaModFix/>
          </a:blip>
          <a:srcRect b="0" l="0" r="0" t="0"/>
          <a:stretch/>
        </p:blipFill>
        <p:spPr>
          <a:xfrm>
            <a:off x="0" y="2"/>
            <a:ext cx="1804725" cy="808100"/>
          </a:xfrm>
          <a:prstGeom prst="rect">
            <a:avLst/>
          </a:prstGeom>
          <a:noFill/>
          <a:ln>
            <a:noFill/>
          </a:ln>
        </p:spPr>
      </p:pic>
      <p:pic>
        <p:nvPicPr>
          <p:cNvPr id="179" name="Google Shape;179;g28b3000ad7c_0_38"/>
          <p:cNvPicPr preferRelativeResize="0"/>
          <p:nvPr/>
        </p:nvPicPr>
        <p:blipFill>
          <a:blip r:embed="rId4">
            <a:alphaModFix/>
          </a:blip>
          <a:stretch>
            <a:fillRect/>
          </a:stretch>
        </p:blipFill>
        <p:spPr>
          <a:xfrm>
            <a:off x="2785425" y="2195925"/>
            <a:ext cx="6321600" cy="2809600"/>
          </a:xfrm>
          <a:prstGeom prst="rect">
            <a:avLst/>
          </a:prstGeom>
          <a:noFill/>
          <a:ln>
            <a:noFill/>
          </a:ln>
        </p:spPr>
      </p:pic>
      <p:pic>
        <p:nvPicPr>
          <p:cNvPr id="180" name="Google Shape;180;g28b3000ad7c_0_38"/>
          <p:cNvPicPr preferRelativeResize="0"/>
          <p:nvPr/>
        </p:nvPicPr>
        <p:blipFill>
          <a:blip r:embed="rId5">
            <a:alphaModFix/>
          </a:blip>
          <a:stretch>
            <a:fillRect/>
          </a:stretch>
        </p:blipFill>
        <p:spPr>
          <a:xfrm>
            <a:off x="5189721" y="287375"/>
            <a:ext cx="3566825" cy="184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8b3000ad7c_0_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800"/>
              <a:buNone/>
            </a:pPr>
            <a:r>
              <a:rPr lang="es"/>
              <a:t>Estructuras Iterativas</a:t>
            </a:r>
            <a:endParaRPr/>
          </a:p>
        </p:txBody>
      </p:sp>
      <p:sp>
        <p:nvSpPr>
          <p:cNvPr id="186" name="Google Shape;186;g28b3000ad7c_0_46"/>
          <p:cNvSpPr txBox="1"/>
          <p:nvPr>
            <p:ph idx="1" type="body"/>
          </p:nvPr>
        </p:nvSpPr>
        <p:spPr>
          <a:xfrm>
            <a:off x="337900" y="1919075"/>
            <a:ext cx="8356200" cy="312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break:</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2100">
              <a:solidFill>
                <a:srgbClr val="202124"/>
              </a:solidFill>
              <a:highlight>
                <a:srgbClr val="F8F9FA"/>
              </a:highlight>
              <a:latin typeface="Arial"/>
              <a:ea typeface="Arial"/>
              <a:cs typeface="Arial"/>
              <a:sym typeface="Arial"/>
            </a:endParaRPr>
          </a:p>
          <a:p>
            <a:pPr indent="0" lvl="0" marL="0" rtl="0" algn="l">
              <a:lnSpc>
                <a:spcPct val="115000"/>
              </a:lnSpc>
              <a:spcBef>
                <a:spcPts val="0"/>
              </a:spcBef>
              <a:spcAft>
                <a:spcPts val="0"/>
              </a:spcAft>
              <a:buSzPts val="1800"/>
              <a:buNone/>
            </a:pPr>
            <a:r>
              <a:rPr lang="es" sz="2100">
                <a:solidFill>
                  <a:srgbClr val="202124"/>
                </a:solidFill>
                <a:highlight>
                  <a:srgbClr val="F8F9FA"/>
                </a:highlight>
                <a:latin typeface="Arial"/>
                <a:ea typeface="Arial"/>
                <a:cs typeface="Arial"/>
                <a:sym typeface="Arial"/>
              </a:rPr>
              <a:t>	La sentencia break nos permite romper un ciclo en, es decir, podemos salir de un ciclo en caso de que una expresión condicional sea verdadera.</a:t>
            </a:r>
            <a:endParaRPr sz="2100">
              <a:solidFill>
                <a:srgbClr val="202124"/>
              </a:solidFill>
              <a:highlight>
                <a:srgbClr val="F8F9FA"/>
              </a:highlight>
              <a:latin typeface="Arial"/>
              <a:ea typeface="Arial"/>
              <a:cs typeface="Arial"/>
              <a:sym typeface="Arial"/>
            </a:endParaRPr>
          </a:p>
        </p:txBody>
      </p:sp>
      <p:pic>
        <p:nvPicPr>
          <p:cNvPr id="187" name="Google Shape;187;g28b3000ad7c_0_46"/>
          <p:cNvPicPr preferRelativeResize="0"/>
          <p:nvPr/>
        </p:nvPicPr>
        <p:blipFill rotWithShape="1">
          <a:blip r:embed="rId3">
            <a:alphaModFix/>
          </a:blip>
          <a:srcRect b="0" l="0" r="0" t="0"/>
          <a:stretch/>
        </p:blipFill>
        <p:spPr>
          <a:xfrm>
            <a:off x="0" y="2"/>
            <a:ext cx="1804725" cy="80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