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48" r:id="rId3"/>
    <p:sldId id="325" r:id="rId4"/>
    <p:sldId id="304" r:id="rId6"/>
    <p:sldId id="382" r:id="rId7"/>
    <p:sldId id="329" r:id="rId8"/>
    <p:sldId id="292" r:id="rId9"/>
    <p:sldId id="416" r:id="rId10"/>
    <p:sldId id="410" r:id="rId11"/>
    <p:sldId id="417" r:id="rId12"/>
    <p:sldId id="413" r:id="rId13"/>
    <p:sldId id="418" r:id="rId14"/>
    <p:sldId id="415" r:id="rId15"/>
    <p:sldId id="422" r:id="rId16"/>
    <p:sldId id="349" r:id="rId17"/>
  </p:sldIdLst>
  <p:sldSz cx="9144000" cy="5143500"/>
  <p:notesSz cx="6858000" cy="9144000"/>
  <p:embeddedFontLst>
    <p:embeddedFont>
      <p:font typeface="方正兰亭细黑_GBK" pitchFamily="2" charset="-122"/>
      <p:regular r:id="rId21"/>
    </p:embeddedFont>
    <p:embeddedFont>
      <p:font typeface="方正兰亭黑简体" pitchFamily="2" charset="-122"/>
      <p:regular r:id="rId22"/>
    </p:embeddedFont>
    <p:embeddedFont>
      <p:font typeface="Calibri" pitchFamily="34" charset="0"/>
      <p:regular r:id="rId23"/>
    </p:embeddedFont>
    <p:embeddedFont>
      <p:font typeface="Segoe UI Semilight" pitchFamily="34" charset="0"/>
      <p:regular r:id="rId24"/>
    </p:embeddedFont>
    <p:embeddedFont>
      <p:font typeface="方正兰亭细黑_GBK" charset="0"/>
      <p:regular r:id="rId25"/>
    </p:embeddedFont>
  </p:embeddedFontLst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903107-0A21-4975-BD4E-9E3FA157165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51D9C-74F3-4A50-80CE-FCA0A04698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6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49643" y="1082993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死丢丢的魅力</a:t>
            </a:r>
            <a:endParaRPr kumimoji="0" lang="zh-CN" altLang="en-US" sz="4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83335" y="1998345"/>
            <a:ext cx="6621463" cy="320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sz="15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The Beauty of Android Studio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16693" y="3933508"/>
            <a:ext cx="20510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longtianlove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61" name="Freeform 25"/>
          <p:cNvSpPr>
            <a:spLocks noEditPoints="1"/>
          </p:cNvSpPr>
          <p:nvPr/>
        </p:nvSpPr>
        <p:spPr>
          <a:xfrm>
            <a:off x="3696018" y="3906520"/>
            <a:ext cx="261937" cy="377825"/>
          </a:xfrm>
          <a:custGeom>
            <a:avLst/>
            <a:gdLst>
              <a:gd name="txL" fmla="*/ 0 w 78"/>
              <a:gd name="txT" fmla="*/ 0 h 112"/>
              <a:gd name="txR" fmla="*/ 78 w 78"/>
              <a:gd name="txB" fmla="*/ 112 h 112"/>
            </a:gdLst>
            <a:ahLst/>
            <a:cxnLst>
              <a:cxn ang="0">
                <a:pos x="70566" y="121334"/>
              </a:cxn>
              <a:cxn ang="0">
                <a:pos x="70566" y="37074"/>
              </a:cxn>
              <a:cxn ang="0">
                <a:pos x="194896" y="37074"/>
              </a:cxn>
              <a:cxn ang="0">
                <a:pos x="191536" y="121334"/>
              </a:cxn>
              <a:cxn ang="0">
                <a:pos x="178095" y="158408"/>
              </a:cxn>
              <a:cxn ang="0">
                <a:pos x="131051" y="178630"/>
              </a:cxn>
              <a:cxn ang="0">
                <a:pos x="131051" y="178630"/>
              </a:cxn>
              <a:cxn ang="0">
                <a:pos x="87367" y="158408"/>
              </a:cxn>
              <a:cxn ang="0">
                <a:pos x="70566" y="121334"/>
              </a:cxn>
              <a:cxn ang="0">
                <a:pos x="43684" y="360631"/>
              </a:cxn>
              <a:cxn ang="0">
                <a:pos x="225139" y="360631"/>
              </a:cxn>
              <a:cxn ang="0">
                <a:pos x="215058" y="377483"/>
              </a:cxn>
              <a:cxn ang="0">
                <a:pos x="53765" y="377483"/>
              </a:cxn>
              <a:cxn ang="0">
                <a:pos x="43684" y="360631"/>
              </a:cxn>
              <a:cxn ang="0">
                <a:pos x="235220" y="225816"/>
              </a:cxn>
              <a:cxn ang="0">
                <a:pos x="255381" y="303335"/>
              </a:cxn>
              <a:cxn ang="0">
                <a:pos x="228499" y="347150"/>
              </a:cxn>
              <a:cxn ang="0">
                <a:pos x="221779" y="347150"/>
              </a:cxn>
              <a:cxn ang="0">
                <a:pos x="221779" y="242668"/>
              </a:cxn>
              <a:cxn ang="0">
                <a:pos x="141132" y="242668"/>
              </a:cxn>
              <a:cxn ang="0">
                <a:pos x="164654" y="188742"/>
              </a:cxn>
              <a:cxn ang="0">
                <a:pos x="171374" y="182001"/>
              </a:cxn>
              <a:cxn ang="0">
                <a:pos x="218418" y="192112"/>
              </a:cxn>
              <a:cxn ang="0">
                <a:pos x="221779" y="192112"/>
              </a:cxn>
              <a:cxn ang="0">
                <a:pos x="221779" y="195482"/>
              </a:cxn>
              <a:cxn ang="0">
                <a:pos x="235220" y="225816"/>
              </a:cxn>
              <a:cxn ang="0">
                <a:pos x="235220" y="225816"/>
              </a:cxn>
              <a:cxn ang="0">
                <a:pos x="47044" y="347150"/>
              </a:cxn>
              <a:cxn ang="0">
                <a:pos x="36963" y="347150"/>
              </a:cxn>
              <a:cxn ang="0">
                <a:pos x="10081" y="303335"/>
              </a:cxn>
              <a:cxn ang="0">
                <a:pos x="30243" y="225816"/>
              </a:cxn>
              <a:cxn ang="0">
                <a:pos x="47044" y="195482"/>
              </a:cxn>
              <a:cxn ang="0">
                <a:pos x="47044" y="192112"/>
              </a:cxn>
              <a:cxn ang="0">
                <a:pos x="47044" y="192112"/>
              </a:cxn>
              <a:cxn ang="0">
                <a:pos x="94088" y="182001"/>
              </a:cxn>
              <a:cxn ang="0">
                <a:pos x="100808" y="188742"/>
              </a:cxn>
              <a:cxn ang="0">
                <a:pos x="127691" y="242668"/>
              </a:cxn>
              <a:cxn ang="0">
                <a:pos x="47044" y="242668"/>
              </a:cxn>
              <a:cxn ang="0">
                <a:pos x="47044" y="347150"/>
              </a:cxn>
            </a:cxnLst>
            <a:rect l="txL" t="txT" r="txR" b="tx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20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otswap执行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67105"/>
            <a:ext cx="5714365" cy="3209290"/>
          </a:xfrm>
          <a:prstGeom prst="rect">
            <a:avLst/>
          </a:prstGeom>
        </p:spPr>
      </p:pic>
      <p:pic>
        <p:nvPicPr>
          <p:cNvPr id="2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运行时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2019935" y="113411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2.生成AppPatchesLoaderImpl类，记录修改的类列表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9705" y="169545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3.打包成patch，通过socket传递给app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895475" y="2279015"/>
            <a:ext cx="598424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4.app的server接收到patch之后，分别按照handleColdSwapPatch、handleHotSwapPatch、handleResourcePatch等待对patch进行处理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796925" y="311658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5.restart使patch生效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3" descr="sw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38250"/>
            <a:ext cx="6666865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-654685" y="1996440"/>
            <a:ext cx="11162665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你会觉得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Android Studio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才是最好的老师！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  <p:bldP spid="8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63613" y="1881188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感谢您的倾听！</a:t>
            </a:r>
            <a:endParaRPr kumimoji="0" lang="zh-CN" altLang="en-US" sz="4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719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18"/>
          <p:cNvSpPr txBox="1"/>
          <p:nvPr/>
        </p:nvSpPr>
        <p:spPr>
          <a:xfrm>
            <a:off x="4110673" y="1245553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编译打包流程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07435" y="117252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110673" y="182499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文件结构与安装流程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607435" y="175196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110673" y="2398078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增量编译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607435" y="232505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 flipH="1">
            <a:off x="3496945" y="1198880"/>
            <a:ext cx="3175" cy="2188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58378" y="1617028"/>
            <a:ext cx="1128712" cy="1130300"/>
            <a:chOff x="1928879" y="1944350"/>
            <a:chExt cx="1129689" cy="1129689"/>
          </a:xfrm>
        </p:grpSpPr>
        <p:sp>
          <p:nvSpPr>
            <p:cNvPr id="13" name="椭圆 1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2155101" y="2105687"/>
              <a:ext cx="659346" cy="79083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文本框 29"/>
          <p:cNvSpPr txBox="1"/>
          <p:nvPr/>
        </p:nvSpPr>
        <p:spPr>
          <a:xfrm>
            <a:off x="3706166" y="2968943"/>
            <a:ext cx="3803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948046" y="3155787"/>
            <a:ext cx="246129" cy="24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/>
        </p:nvSpPr>
        <p:spPr>
          <a:xfrm>
            <a:off x="4149408" y="3077528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8094 0.042521 L -0.000762 0.00148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-2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  <p:bldP spid="8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65138" y="978218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1" name="文本框 17"/>
            <p:cNvSpPr txBox="1"/>
            <p:nvPr/>
          </p:nvSpPr>
          <p:spPr>
            <a:xfrm>
              <a:off x="911887" y="1604362"/>
              <a:ext cx="1081321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aapt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3135" y="993140"/>
            <a:ext cx="1409700" cy="550545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9" name="文本框 18"/>
            <p:cNvSpPr txBox="1"/>
            <p:nvPr/>
          </p:nvSpPr>
          <p:spPr>
            <a:xfrm>
              <a:off x="2778979" y="1594252"/>
              <a:ext cx="945919" cy="38060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javac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79800" y="986155"/>
            <a:ext cx="1878330" cy="654685"/>
            <a:chOff x="3785566" y="1522494"/>
            <a:chExt cx="1640420" cy="62515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7" name="文本框 19"/>
            <p:cNvSpPr txBox="1"/>
            <p:nvPr/>
          </p:nvSpPr>
          <p:spPr>
            <a:xfrm>
              <a:off x="4200356" y="1522494"/>
              <a:ext cx="1140830" cy="625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proguard    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     dx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2400" y="978218"/>
            <a:ext cx="1649095" cy="550862"/>
            <a:chOff x="5299151" y="1528997"/>
            <a:chExt cx="164963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5" name="文本框 20"/>
            <p:cNvSpPr txBox="1"/>
            <p:nvPr/>
          </p:nvSpPr>
          <p:spPr>
            <a:xfrm>
              <a:off x="5647879" y="1608376"/>
              <a:ext cx="1300902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apkbuilde</a:t>
              </a:r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r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8775" y="956629"/>
            <a:ext cx="1641475" cy="654685"/>
            <a:chOff x="6776809" y="1492801"/>
            <a:chExt cx="1640420" cy="654715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3" name="文本框 21"/>
            <p:cNvSpPr txBox="1"/>
            <p:nvPr/>
          </p:nvSpPr>
          <p:spPr>
            <a:xfrm>
              <a:off x="7097912" y="1492801"/>
              <a:ext cx="1152419" cy="6547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jarsigner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zipalign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454" y="1871346"/>
            <a:ext cx="1524636" cy="1258460"/>
            <a:chOff x="1034228" y="1283152"/>
            <a:chExt cx="1804590" cy="667713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8" y="1538477"/>
              <a:ext cx="1789697" cy="41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Resource、Assets、AndroidManifest.xml、Android.jar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114574" y="1283152"/>
              <a:ext cx="1724244" cy="16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打包资源文件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698" y="1856105"/>
            <a:ext cx="1519237" cy="1284468"/>
            <a:chOff x="1042457" y="1292041"/>
            <a:chExt cx="1789697" cy="128393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42457" y="1764783"/>
              <a:ext cx="1789697" cy="81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R.java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Application java code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android.jar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302270" y="1292041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编译源文件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7148" y="1841500"/>
            <a:ext cx="1519237" cy="994274"/>
            <a:chOff x="1042458" y="1277442"/>
            <a:chExt cx="1789697" cy="993861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42458" y="1700040"/>
              <a:ext cx="1789697" cy="57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05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.class</a:t>
              </a:r>
              <a:r>
                <a:rPr lang="zh-CN" alt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、</a:t>
              </a:r>
              <a:r>
                <a:rPr lang="en-US" altLang="zh-CN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.jar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7859" y="1277442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转化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81308" y="1851343"/>
            <a:ext cx="1517650" cy="1221344"/>
            <a:chOff x="1068675" y="1277464"/>
            <a:chExt cx="1789697" cy="1222080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68675" y="1721835"/>
              <a:ext cx="1789697" cy="77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资源文件、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.dex</a:t>
              </a: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、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.so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9631" y="1277464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06248" y="1866583"/>
            <a:ext cx="1517650" cy="1488043"/>
            <a:chOff x="1076163" y="1285089"/>
            <a:chExt cx="1789697" cy="1488940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76163" y="1721835"/>
              <a:ext cx="1789697" cy="105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5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app-release-unaligned.apk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67868" y="1285089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签名、对齐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矩形 13"/>
          <p:cNvSpPr>
            <a:spLocks noChangeArrowheads="1"/>
          </p:cNvSpPr>
          <p:nvPr/>
        </p:nvSpPr>
        <p:spPr bwMode="auto">
          <a:xfrm>
            <a:off x="427355" y="3559064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R.java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resources.ap_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2075180" y="364986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.class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3894455" y="3675904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.dex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 mapping file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506720" y="3687969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app-release-unaligned.apk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6936740" y="377178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71500" y="1745615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7535" y="222758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7375" y="329565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8148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编译打包流程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具体流程图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6" name="图片 5" descr="201511061921099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-2457450"/>
            <a:ext cx="9222105" cy="10058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1906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文本框 25"/>
          <p:cNvSpPr txBox="1"/>
          <p:nvPr/>
        </p:nvSpPr>
        <p:spPr>
          <a:xfrm>
            <a:off x="440373" y="20637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文件结构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82385" y="4040824"/>
            <a:ext cx="2395538" cy="998842"/>
            <a:chOff x="1034229" y="1221332"/>
            <a:chExt cx="2823455" cy="998872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存放应用程序依赖的native库文件。根据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cpu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架构不同，大致分为ARM，ARM-v7a，MIPS，X86等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390197" y="122133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lib/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6988" y="855663"/>
            <a:ext cx="2395537" cy="1424928"/>
            <a:chOff x="1042462" y="1199741"/>
            <a:chExt cx="2823455" cy="1424971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42462" y="1504538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Android应用向Android系统“自我介绍”的配置文件。注册使用到的组件。还包含一些权限声明以及使用的SDK版本信息等。打包时，进行简单的编译，便于Android系统识别，编译之后的格式是AXML格式。</a:t>
              </a:r>
              <a:endParaRPr lang="zh-CN" altLang="en-US" sz="9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493766" y="1199741"/>
              <a:ext cx="2356060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AndroidManifest.xml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47205" y="2455545"/>
            <a:ext cx="2395538" cy="1388733"/>
            <a:chOff x="1034229" y="1242922"/>
            <a:chExt cx="2823455" cy="138877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存放应用的签名信息，签名信息可以验证APK文件的完整性。其中CERT.RSA是开发者利用私钥对APK进行签名的签名文件，CERT.SF，MANIFEST.MF记录了文件中文件的SHA-1哈希值。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57677" y="124292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META-INF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303520" y="209804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19"/>
          <p:cNvSpPr/>
          <p:nvPr/>
        </p:nvSpPr>
        <p:spPr bwMode="auto">
          <a:xfrm>
            <a:off x="4173855" y="211455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1"/>
          <p:cNvSpPr/>
          <p:nvPr/>
        </p:nvSpPr>
        <p:spPr bwMode="auto">
          <a:xfrm>
            <a:off x="4892675" y="9906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4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3648710" y="327088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5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3515360" y="10191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3093720" y="206883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4919345" y="323151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8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任意多边形 34"/>
          <p:cNvSpPr/>
          <p:nvPr/>
        </p:nvSpPr>
        <p:spPr bwMode="auto">
          <a:xfrm rot="10800000">
            <a:off x="2152650" y="3482975"/>
            <a:ext cx="1510665" cy="7658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34"/>
          <p:cNvSpPr/>
          <p:nvPr/>
        </p:nvSpPr>
        <p:spPr bwMode="auto">
          <a:xfrm rot="10800000" flipV="1">
            <a:off x="2336800" y="989965"/>
            <a:ext cx="1199515" cy="29908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任意多边形 34"/>
          <p:cNvSpPr/>
          <p:nvPr/>
        </p:nvSpPr>
        <p:spPr bwMode="auto">
          <a:xfrm rot="10800000" flipV="1">
            <a:off x="1893570" y="2589530"/>
            <a:ext cx="1186180" cy="2635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34"/>
          <p:cNvSpPr/>
          <p:nvPr/>
        </p:nvSpPr>
        <p:spPr bwMode="auto">
          <a:xfrm>
            <a:off x="6202680" y="2585085"/>
            <a:ext cx="1409065" cy="3524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任意多边形 34"/>
          <p:cNvSpPr/>
          <p:nvPr/>
        </p:nvSpPr>
        <p:spPr bwMode="auto">
          <a:xfrm>
            <a:off x="5793105" y="1009650"/>
            <a:ext cx="1069340" cy="18669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任意多边形 34"/>
          <p:cNvSpPr/>
          <p:nvPr/>
        </p:nvSpPr>
        <p:spPr bwMode="auto">
          <a:xfrm flipV="1">
            <a:off x="5832475" y="3485515"/>
            <a:ext cx="1193165" cy="7277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34645" y="2444750"/>
            <a:ext cx="2677160" cy="1586865"/>
            <a:chOff x="982587" y="1250542"/>
            <a:chExt cx="3155383" cy="1586913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982587" y="1511535"/>
              <a:ext cx="3155383" cy="132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，这个文件夹下的所有文件都会映射到Android工程的.R文件中，生成对应的ID，访问的时候直接使用资源ID即R.id.filename，res文件夹下可以包含多个文件夹，可以存放动画文件、图像资源、布局文件、一些特征值、color颜色值、尺寸值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929067" y="125054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325" y="811530"/>
            <a:ext cx="2395538" cy="1403339"/>
            <a:chOff x="1034229" y="1228316"/>
            <a:chExt cx="2823455" cy="1403381"/>
          </a:xfrm>
        </p:grpSpPr>
        <p:sp>
          <p:nvSpPr>
            <p:cNvPr id="57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存放资源文件和资源ID之间的映射关系。用来根据资源ID寻找资源。Android的开发是分模块的，res目录专门用来存放资源文件，当在代码中需要调用资源文件时，只需要调用findviewbyId()就可以得到资源文件。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8" name="文本框 83"/>
            <p:cNvSpPr txBox="1">
              <a:spLocks noChangeArrowheads="1"/>
            </p:cNvSpPr>
            <p:nvPr/>
          </p:nvSpPr>
          <p:spPr bwMode="auto">
            <a:xfrm>
              <a:off x="1255764" y="1228316"/>
              <a:ext cx="1852366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resources.arsc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7525" y="4079875"/>
            <a:ext cx="2395538" cy="941058"/>
            <a:chOff x="1034229" y="1279118"/>
            <a:chExt cx="2823455" cy="941086"/>
          </a:xfrm>
        </p:grpSpPr>
        <p:sp>
          <p:nvSpPr>
            <p:cNvPr id="60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存放需要打包到APK中的静态文件。assets不会自动生成对应的ID，访问的时候需要AssetManager类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1" name="文本框 83"/>
            <p:cNvSpPr txBox="1">
              <a:spLocks noChangeArrowheads="1"/>
            </p:cNvSpPr>
            <p:nvPr/>
          </p:nvSpPr>
          <p:spPr bwMode="auto">
            <a:xfrm>
              <a:off x="1766658" y="1279118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assets/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64" name="直接连接符 63"/>
          <p:cNvCxnSpPr>
            <a:stCxn id="24" idx="0"/>
            <a:endCxn id="66" idx="2"/>
          </p:cNvCxnSpPr>
          <p:nvPr/>
        </p:nvCxnSpPr>
        <p:spPr>
          <a:xfrm flipH="1" flipV="1">
            <a:off x="4607560" y="1134110"/>
            <a:ext cx="23495" cy="980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409315" y="648335"/>
            <a:ext cx="2395538" cy="485764"/>
            <a:chOff x="1000550" y="1322934"/>
            <a:chExt cx="2823455" cy="485778"/>
          </a:xfrm>
        </p:grpSpPr>
        <p:sp>
          <p:nvSpPr>
            <p:cNvPr id="66" name="矩形 13"/>
            <p:cNvSpPr>
              <a:spLocks noChangeArrowheads="1"/>
            </p:cNvSpPr>
            <p:nvPr/>
          </p:nvSpPr>
          <p:spPr bwMode="auto">
            <a:xfrm>
              <a:off x="1000550" y="1511523"/>
              <a:ext cx="2823455" cy="29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执行者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7" name="文本框 83"/>
            <p:cNvSpPr txBox="1">
              <a:spLocks noChangeArrowheads="1"/>
            </p:cNvSpPr>
            <p:nvPr/>
          </p:nvSpPr>
          <p:spPr bwMode="auto">
            <a:xfrm>
              <a:off x="1561873" y="1322934"/>
              <a:ext cx="1596402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classes.dex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3" cy="292100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46438" y="1025525"/>
            <a:ext cx="4241800" cy="929640"/>
            <a:chOff x="2979323" y="1026214"/>
            <a:chExt cx="4241160" cy="929657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数据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5672" y="1247198"/>
              <a:ext cx="4234811" cy="708673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文件被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到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data/app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目录下。解压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，得到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dex,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然后优化成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odex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，存放在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/data/dalvik-cache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。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/data/data/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目录下创建应用程序的数据目录（以应用的包名命名），存放应用数据，如数据库、xml文件、cache、二进制的so动态库等。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25638" y="118776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8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882458" y="3190240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6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1881823" y="221234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4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3230563" y="2187258"/>
            <a:ext cx="4473575" cy="723900"/>
            <a:chOff x="2979323" y="1026214"/>
            <a:chExt cx="4472900" cy="723914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2695168" cy="304806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AndroidMefest.xml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2985672" y="1247198"/>
              <a:ext cx="4466551" cy="50293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将信息写入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/data/system/packages.xml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包含：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appId(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)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apk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的位置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data/app/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-2.apk,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本地库位置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/data/app-lib/包名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，版本，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userId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，签名，权限等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Open Sans Light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13418" y="2993390"/>
            <a:ext cx="4749165" cy="1341120"/>
            <a:chOff x="2979323" y="1026214"/>
            <a:chExt cx="4748448" cy="1341144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2985672" y="1247198"/>
              <a:ext cx="4742099" cy="112016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APK的签名是否正确，检查APK的结构是否正常，进而解压并且校验APK中的dex文件，确定dex文件没有被损坏后，再把dex优化成odex，使得应用程序启动时间加快，同时在/data/data目录下建立于APK包名相同的文件夹，如果APK中有lib库，系统会判断这些so库的名字，查看是否以lib开头，是否以.so结尾，再根据CPU的架构解压对应的so库到</a:t>
              </a:r>
              <a:r>
                <a:rPr lang="zh-CN" altLang="en-US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/data/app-lib/包名</a:t>
              </a:r>
              <a:r>
                <a:rPr lang="en-US" altLang="zh-CN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-2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下。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13323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文本框 31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977900" y="139890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instant-run.jar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打包进主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dex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706120" y="1960880"/>
            <a:ext cx="96754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AndroidManifest.xml中application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为com.android.tools.fd.runtime.BootstrapApplication</a:t>
            </a: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887095" y="2578735"/>
            <a:ext cx="7289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3.使用asm工具，在每个类中添加$change，在每个方法前加逻辑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082040" y="3193415"/>
            <a:ext cx="629602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4.把源代码编译成dex，然后存放到压缩包instant-run.zip中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 descr="增量编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755015"/>
            <a:ext cx="7619365" cy="42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运行时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-170815" y="11417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设置ClassLoader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780" y="161671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创建apk真实的application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214755" y="214185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反射替换ActivityThread中的各种Application成员变量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653415" y="266890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5.反射替换所有存在的AssetManager对象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00380" y="329184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6.调用realApplication的onCreate方法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468630" y="39484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7.启动Server，Socket接收patch列表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方正兰亭细黑_GBK"/>
        <a:cs typeface=""/>
      </a:majorFont>
      <a:minorFont>
        <a:latin typeface="Arial"/>
        <a:ea typeface="方正兰亭细黑_GBK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2108</Words>
  <Application>WPS 演示</Application>
  <PresentationFormat>全屏显示(16:9)</PresentationFormat>
  <Paragraphs>174</Paragraphs>
  <Slides>14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</vt:lpstr>
      <vt:lpstr>宋体 </vt:lpstr>
      <vt:lpstr>方正兰亭细黑_GBK</vt:lpstr>
      <vt:lpstr>方正兰亭黑简体</vt:lpstr>
      <vt:lpstr>Calibri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58</cp:lastModifiedBy>
  <cp:revision>85</cp:revision>
  <dcterms:created xsi:type="dcterms:W3CDTF">2015-03-31T05:49:00Z</dcterms:created>
  <dcterms:modified xsi:type="dcterms:W3CDTF">2016-07-05T10:03:42Z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