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7" r:id="rId4"/>
    <p:sldId id="259" r:id="rId5"/>
    <p:sldId id="289" r:id="rId6"/>
    <p:sldId id="290" r:id="rId7"/>
    <p:sldId id="291" r:id="rId8"/>
    <p:sldId id="292" r:id="rId9"/>
    <p:sldId id="260" r:id="rId10"/>
    <p:sldId id="261" r:id="rId11"/>
    <p:sldId id="262" r:id="rId12"/>
    <p:sldId id="265" r:id="rId13"/>
    <p:sldId id="304" r:id="rId14"/>
    <p:sldId id="300" r:id="rId15"/>
    <p:sldId id="293" r:id="rId16"/>
    <p:sldId id="294" r:id="rId17"/>
    <p:sldId id="266" r:id="rId18"/>
    <p:sldId id="301" r:id="rId19"/>
    <p:sldId id="267" r:id="rId20"/>
    <p:sldId id="295" r:id="rId21"/>
    <p:sldId id="303" r:id="rId22"/>
    <p:sldId id="302" r:id="rId23"/>
    <p:sldId id="268" r:id="rId24"/>
    <p:sldId id="269" r:id="rId25"/>
    <p:sldId id="306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86471" autoAdjust="0"/>
  </p:normalViewPr>
  <p:slideViewPr>
    <p:cSldViewPr>
      <p:cViewPr>
        <p:scale>
          <a:sx n="75" d="100"/>
          <a:sy n="75" d="100"/>
        </p:scale>
        <p:origin x="-12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0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F3328-36A0-4D84-8ED3-A2298829BD36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1246D-F2D0-4DB0-ABA8-849CC1F52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FDE3A-67E5-4644-A655-A169493727B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RDBMS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relational</a:t>
            </a:r>
            <a:r>
              <a:rPr lang="en-US" altLang="zh-CN" baseline="0" dirty="0" smtClean="0"/>
              <a:t> database </a:t>
            </a:r>
            <a:r>
              <a:rPr lang="en-US" altLang="zh-CN" baseline="0" dirty="0" err="1" smtClean="0"/>
              <a:t>Managemet</a:t>
            </a:r>
            <a:r>
              <a:rPr lang="en-US" altLang="zh-CN" baseline="0" dirty="0" smtClean="0"/>
              <a:t> System.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FDE3A-67E5-4644-A655-A169493727B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有严格格式（规范）定义的日志文件，在使用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处理时，能够直接抽取吗？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246D-F2D0-4DB0-ABA8-849CC1F52EB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1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wiki.apache.org/confluence/display/PIG/PigMi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PIG/Index" TargetMode="External"/><Relationship Id="rId2" Type="http://schemas.openxmlformats.org/officeDocument/2006/relationships/hyperlink" Target="http://pig.apache.org/docs/r0.12.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wiki.apache.org/confluence/display/PIG/PigTool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Pig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简介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sz="1600" dirty="0" smtClean="0"/>
              <a:t>2014/05/07</a:t>
            </a:r>
          </a:p>
          <a:p>
            <a:pPr algn="r"/>
            <a:r>
              <a:rPr lang="en-US" altLang="zh-CN" sz="1600" dirty="0" err="1" smtClean="0"/>
              <a:t>NingG</a:t>
            </a:r>
            <a:endParaRPr lang="en-US" altLang="zh-CN" sz="1600" dirty="0"/>
          </a:p>
          <a:p>
            <a:pPr algn="r"/>
            <a:r>
              <a:rPr lang="en-US" altLang="zh-CN" sz="1600" smtClean="0"/>
              <a:t>http://ningg.github.com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0"/>
            <a:ext cx="5781675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组合 15"/>
          <p:cNvGrpSpPr/>
          <p:nvPr/>
        </p:nvGrpSpPr>
        <p:grpSpPr>
          <a:xfrm>
            <a:off x="323528" y="116632"/>
            <a:ext cx="8568952" cy="504056"/>
            <a:chOff x="323528" y="116632"/>
            <a:chExt cx="8568952" cy="504056"/>
          </a:xfrm>
        </p:grpSpPr>
        <p:sp>
          <p:nvSpPr>
            <p:cNvPr id="5" name="圆角矩形 4"/>
            <p:cNvSpPr/>
            <p:nvPr/>
          </p:nvSpPr>
          <p:spPr>
            <a:xfrm>
              <a:off x="323528" y="116632"/>
              <a:ext cx="8568952" cy="50405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5536" y="188640"/>
              <a:ext cx="360040" cy="36004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zh-CN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1</a:t>
              </a:r>
              <a:endPara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3528" y="1196752"/>
            <a:ext cx="8568952" cy="2160240"/>
            <a:chOff x="323528" y="1196752"/>
            <a:chExt cx="8568952" cy="2160240"/>
          </a:xfrm>
        </p:grpSpPr>
        <p:sp>
          <p:nvSpPr>
            <p:cNvPr id="6" name="圆角矩形 5"/>
            <p:cNvSpPr/>
            <p:nvPr/>
          </p:nvSpPr>
          <p:spPr>
            <a:xfrm>
              <a:off x="323528" y="1196752"/>
              <a:ext cx="8568952" cy="21602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5536" y="1340768"/>
              <a:ext cx="360040" cy="36004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zh-CN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2</a:t>
              </a:r>
              <a:endPara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3528" y="3356992"/>
            <a:ext cx="8568952" cy="1080120"/>
            <a:chOff x="323528" y="3356992"/>
            <a:chExt cx="8568952" cy="1080120"/>
          </a:xfrm>
        </p:grpSpPr>
        <p:sp>
          <p:nvSpPr>
            <p:cNvPr id="7" name="圆角矩形 6"/>
            <p:cNvSpPr/>
            <p:nvPr/>
          </p:nvSpPr>
          <p:spPr>
            <a:xfrm>
              <a:off x="323528" y="3356992"/>
              <a:ext cx="8568952" cy="10801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5536" y="3429000"/>
              <a:ext cx="360040" cy="36004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zh-CN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3</a:t>
              </a:r>
              <a:endPara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23528" y="4437112"/>
            <a:ext cx="8568952" cy="2160240"/>
            <a:chOff x="323528" y="4437112"/>
            <a:chExt cx="8568952" cy="2160240"/>
          </a:xfrm>
        </p:grpSpPr>
        <p:sp>
          <p:nvSpPr>
            <p:cNvPr id="8" name="圆角矩形 7"/>
            <p:cNvSpPr/>
            <p:nvPr/>
          </p:nvSpPr>
          <p:spPr>
            <a:xfrm>
              <a:off x="323528" y="4437112"/>
              <a:ext cx="8568952" cy="21602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5536" y="4581128"/>
              <a:ext cx="360040" cy="36004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zh-CN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4</a:t>
              </a:r>
              <a:endPara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33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>
            <a:off x="251520" y="1987252"/>
            <a:ext cx="4464496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1520" y="3789040"/>
            <a:ext cx="756084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51520" y="4723556"/>
            <a:ext cx="338437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51520" y="5587652"/>
            <a:ext cx="576064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520" y="6237312"/>
            <a:ext cx="216024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概念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可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定制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扩展</a:t>
            </a:r>
            <a:r>
              <a:rPr lang="zh-CN" altLang="en-US" dirty="0" smtClean="0"/>
              <a:t>点（</a:t>
            </a:r>
            <a:r>
              <a:rPr lang="en-US" altLang="zh-CN" sz="2600" dirty="0" smtClean="0">
                <a:solidFill>
                  <a:srgbClr val="C00000"/>
                </a:solidFill>
                <a:latin typeface="Comic Sans MS" pitchFamily="66" charset="0"/>
              </a:rPr>
              <a:t>User Defined Functions</a:t>
            </a:r>
            <a:r>
              <a:rPr lang="zh-CN" altLang="en-US" sz="2600" dirty="0" smtClean="0">
                <a:solidFill>
                  <a:srgbClr val="C00000"/>
                </a:solidFill>
                <a:latin typeface="Comic Sans MS" pitchFamily="66" charset="0"/>
              </a:rPr>
              <a:t>，</a:t>
            </a:r>
            <a:r>
              <a:rPr lang="en-US" altLang="zh-CN" sz="2600" dirty="0" smtClean="0">
                <a:solidFill>
                  <a:srgbClr val="C00000"/>
                </a:solidFill>
                <a:latin typeface="Comic Sans MS" pitchFamily="66" charset="0"/>
              </a:rPr>
              <a:t>UDF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类型转换</a:t>
            </a:r>
            <a:r>
              <a:rPr lang="zh-CN" altLang="en-US" dirty="0" smtClean="0"/>
              <a:t>函数，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聚合</a:t>
            </a:r>
            <a:r>
              <a:rPr lang="zh-CN" altLang="en-US" dirty="0" smtClean="0"/>
              <a:t>函数、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加载</a:t>
            </a:r>
            <a:r>
              <a:rPr lang="zh-CN" altLang="en-US" dirty="0" smtClean="0"/>
              <a:t>函数、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存储</a:t>
            </a:r>
            <a:r>
              <a:rPr lang="zh-CN" altLang="en-US" dirty="0" smtClean="0"/>
              <a:t>函数、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分区方法</a:t>
            </a:r>
            <a:r>
              <a:rPr lang="zh-CN" altLang="en-US" dirty="0" smtClean="0"/>
              <a:t>函数（均衡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负载）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执行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外部命令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命令，执行外部命令；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 smtClean="0"/>
              <a:t>Piggybank</a:t>
            </a:r>
            <a:r>
              <a:rPr lang="zh-CN" altLang="en-US" dirty="0" smtClean="0"/>
              <a:t>、</a:t>
            </a:r>
            <a:r>
              <a:rPr lang="en-US" dirty="0" err="1" smtClean="0"/>
              <a:t>DataFu</a:t>
            </a:r>
            <a:r>
              <a:rPr lang="zh-CN" altLang="en-US" dirty="0" smtClean="0"/>
              <a:t>等共享资源库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Pig</a:t>
            </a:r>
            <a:r>
              <a:rPr lang="zh-CN" altLang="en-US" dirty="0" smtClean="0"/>
              <a:t>自带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优化器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调整</a:t>
            </a:r>
            <a:r>
              <a:rPr lang="zh-CN" altLang="en-US" dirty="0" smtClean="0"/>
              <a:t>语句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执行顺序</a:t>
            </a:r>
            <a:r>
              <a:rPr lang="zh-CN" altLang="en-US" dirty="0" smtClean="0"/>
              <a:t>（可关闭）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83568" y="5661248"/>
            <a:ext cx="1152128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Comic Sans MS" pitchFamily="66" charset="0"/>
              </a:rPr>
              <a:t>加载</a:t>
            </a:r>
            <a:endParaRPr lang="en-US" altLang="zh-CN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Comic Sans MS" pitchFamily="66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latin typeface="Comic Sans MS" pitchFamily="66" charset="0"/>
              </a:rPr>
              <a:t>store</a:t>
            </a:r>
            <a:r>
              <a:rPr lang="zh-CN" altLang="en-US" b="1" dirty="0" smtClean="0">
                <a:solidFill>
                  <a:srgbClr val="C00000"/>
                </a:solidFill>
                <a:latin typeface="Comic Sans MS" pitchFamily="66" charset="0"/>
              </a:rPr>
              <a:t>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635896" y="5661248"/>
            <a:ext cx="172819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Comic Sans MS" pitchFamily="66" charset="0"/>
              </a:rPr>
              <a:t>处理</a:t>
            </a:r>
            <a:endParaRPr lang="en-US" altLang="zh-CN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Comic Sans MS" pitchFamily="66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latin typeface="Comic Sans MS" pitchFamily="66" charset="0"/>
              </a:rPr>
              <a:t>process</a:t>
            </a:r>
            <a:r>
              <a:rPr lang="zh-CN" altLang="en-US" b="1" dirty="0" smtClean="0">
                <a:solidFill>
                  <a:srgbClr val="C00000"/>
                </a:solidFill>
                <a:latin typeface="Comic Sans MS" pitchFamily="66" charset="0"/>
              </a:rPr>
              <a:t>）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236296" y="5661248"/>
            <a:ext cx="1152128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Comic Sans MS" pitchFamily="66" charset="0"/>
              </a:rPr>
              <a:t>存储</a:t>
            </a:r>
            <a:endParaRPr lang="en-US" altLang="zh-CN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Comic Sans MS" pitchFamily="66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latin typeface="Comic Sans MS" pitchFamily="66" charset="0"/>
              </a:rPr>
              <a:t>store</a:t>
            </a:r>
            <a:r>
              <a:rPr lang="zh-CN" altLang="en-US" b="1" dirty="0" smtClean="0">
                <a:solidFill>
                  <a:srgbClr val="C00000"/>
                </a:solidFill>
                <a:latin typeface="Comic Sans MS" pitchFamily="66" charset="0"/>
              </a:rPr>
              <a:t>）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051720" y="5949280"/>
            <a:ext cx="1224136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652120" y="5949280"/>
            <a:ext cx="1224136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6"/>
          <p:cNvGrpSpPr/>
          <p:nvPr/>
        </p:nvGrpSpPr>
        <p:grpSpPr>
          <a:xfrm>
            <a:off x="5148064" y="2204864"/>
            <a:ext cx="3347864" cy="3024336"/>
            <a:chOff x="323528" y="0"/>
            <a:chExt cx="8568952" cy="6686550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0"/>
              <a:ext cx="5781675" cy="668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圆角矩形 11"/>
            <p:cNvSpPr/>
            <p:nvPr/>
          </p:nvSpPr>
          <p:spPr>
            <a:xfrm>
              <a:off x="323528" y="116632"/>
              <a:ext cx="8568952" cy="50405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23528" y="1196753"/>
              <a:ext cx="8568952" cy="21602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23528" y="3356993"/>
              <a:ext cx="8568952" cy="10801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3528" y="4437111"/>
              <a:ext cx="8568952" cy="21602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概念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，涉及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多次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阶段。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Pig Latin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脚本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解析成</a:t>
            </a:r>
            <a:r>
              <a:rPr lang="zh-CN" altLang="en-US" dirty="0" smtClean="0"/>
              <a:t>相应的相应的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阶段。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几个问题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Comic Sans MS" pitchFamily="66" charset="0"/>
              </a:rPr>
              <a:t>Pig Latin</a:t>
            </a:r>
            <a:r>
              <a:rPr lang="en-US" altLang="zh-CN" dirty="0" smtClean="0"/>
              <a:t> vs. </a:t>
            </a:r>
            <a:r>
              <a:rPr lang="en-US" altLang="zh-CN" dirty="0" smtClean="0">
                <a:solidFill>
                  <a:srgbClr val="C00000"/>
                </a:solidFill>
                <a:latin typeface="Comic Sans MS" pitchFamily="66" charset="0"/>
              </a:rPr>
              <a:t>SQL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  <a:latin typeface="Comic Sans MS" pitchFamily="66" charset="0"/>
              </a:rPr>
              <a:t>Pig</a:t>
            </a:r>
            <a:r>
              <a:rPr lang="en-US" altLang="zh-CN" dirty="0" smtClean="0"/>
              <a:t> vs. </a:t>
            </a:r>
            <a:r>
              <a:rPr lang="en-US" altLang="zh-CN" dirty="0" err="1" smtClean="0">
                <a:solidFill>
                  <a:srgbClr val="C00000"/>
                </a:solidFill>
                <a:latin typeface="Comic Sans MS" pitchFamily="66" charset="0"/>
              </a:rPr>
              <a:t>MapReduce</a:t>
            </a:r>
            <a:endParaRPr lang="en-US" altLang="zh-CN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  <a:latin typeface="Comic Sans MS" pitchFamily="66" charset="0"/>
              </a:rPr>
              <a:t>Pig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应用场景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Comic Sans MS" pitchFamily="66" charset="0"/>
              </a:rPr>
              <a:t>Pig Latin </a:t>
            </a:r>
            <a:r>
              <a:rPr lang="en-US" altLang="zh-CN" dirty="0" smtClean="0"/>
              <a:t>vs. </a:t>
            </a:r>
            <a:r>
              <a:rPr lang="en-US" altLang="zh-CN" sz="4000" dirty="0" smtClean="0">
                <a:solidFill>
                  <a:srgbClr val="C00000"/>
                </a:solidFill>
                <a:latin typeface="Comic Sans MS" pitchFamily="66" charset="0"/>
              </a:rPr>
              <a:t>SQL</a:t>
            </a:r>
            <a:endParaRPr lang="zh-CN" altLang="en-US" sz="4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，数据上有约束条件（列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字段类型</a:t>
            </a:r>
            <a:r>
              <a:rPr lang="zh-CN" altLang="en-US" dirty="0" smtClean="0"/>
              <a:t>等）；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Pig Latin</a:t>
            </a:r>
            <a:r>
              <a:rPr lang="zh-CN" altLang="en-US" dirty="0" smtClean="0"/>
              <a:t>，为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数据处理环境设计，数据的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字段信息</a:t>
            </a:r>
            <a:r>
              <a:rPr lang="zh-CN" altLang="en-US" dirty="0" smtClean="0"/>
              <a:t>可能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未知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传统数据操作，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甚至注释都一致，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/</a:t>
            </a:r>
            <a:r>
              <a:rPr lang="zh-CN" altLang="en-US" dirty="0" smtClean="0"/>
              <a:t>**</a:t>
            </a:r>
            <a:r>
              <a:rPr lang="en-US" altLang="zh-CN" dirty="0" smtClean="0"/>
              <a:t>/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Comic Sans MS" pitchFamily="66" charset="0"/>
              </a:rPr>
              <a:t>Pig</a:t>
            </a:r>
            <a:r>
              <a:rPr lang="en-US" altLang="zh-CN" dirty="0" smtClean="0"/>
              <a:t> vs. </a:t>
            </a:r>
            <a:r>
              <a:rPr lang="en-US" altLang="zh-CN" sz="4000" dirty="0" err="1" smtClean="0">
                <a:solidFill>
                  <a:srgbClr val="C00000"/>
                </a:solidFill>
                <a:latin typeface="Comic Sans MS" pitchFamily="66" charset="0"/>
              </a:rPr>
              <a:t>MapReduce</a:t>
            </a:r>
            <a:endParaRPr lang="zh-CN" altLang="en-US" sz="4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Pig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隐藏</a:t>
            </a:r>
            <a:r>
              <a:rPr lang="zh-CN" altLang="en-US" dirty="0" smtClean="0"/>
              <a:t>底层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细节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开发效率高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自动</a:t>
            </a:r>
            <a:r>
              <a:rPr lang="zh-CN" altLang="en-US" dirty="0" smtClean="0"/>
              <a:t>进行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优化</a:t>
            </a:r>
            <a:r>
              <a:rPr lang="zh-CN" altLang="en-US" dirty="0" smtClean="0"/>
              <a:t>（例如，重新均衡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负载）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Pig </a:t>
            </a:r>
            <a:r>
              <a:rPr lang="en-US" altLang="zh-CN" dirty="0" err="1" smtClean="0"/>
              <a:t>latin</a:t>
            </a:r>
            <a:r>
              <a:rPr lang="zh-CN" altLang="en-US" dirty="0" smtClean="0"/>
              <a:t>用于描述处理过程，</a:t>
            </a:r>
            <a:r>
              <a:rPr lang="en-US" altLang="zh-CN" dirty="0" smtClean="0"/>
              <a:t>Pig</a:t>
            </a:r>
            <a:r>
              <a:rPr lang="zh-CN" altLang="en-US" dirty="0" smtClean="0"/>
              <a:t>可以在早期进行整体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语法检查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被转换为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）、优化（两个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能否合并）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具有较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高层次控制权</a:t>
            </a:r>
            <a:r>
              <a:rPr lang="zh-CN" altLang="en-US" dirty="0" smtClean="0"/>
              <a:t>，并且可以开发一些较为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复杂的算法</a:t>
            </a:r>
            <a:r>
              <a:rPr lang="zh-CN" altLang="en-US" dirty="0" smtClean="0"/>
              <a:t>，但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开发效率低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内部数据处理是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分离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Comic Sans MS" pitchFamily="66" charset="0"/>
              </a:rPr>
              <a:t>Pig</a:t>
            </a:r>
            <a:r>
              <a:rPr lang="en-US" altLang="zh-CN" dirty="0" smtClean="0"/>
              <a:t> vs. </a:t>
            </a:r>
            <a:r>
              <a:rPr lang="en-US" altLang="zh-CN" sz="4000" dirty="0" err="1" smtClean="0">
                <a:solidFill>
                  <a:srgbClr val="C00000"/>
                </a:solidFill>
                <a:latin typeface="Comic Sans MS" pitchFamily="66" charset="0"/>
              </a:rPr>
              <a:t>MapReduce</a:t>
            </a:r>
            <a:endParaRPr lang="zh-CN" altLang="en-US" sz="4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举例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18~25</a:t>
            </a:r>
            <a:r>
              <a:rPr lang="zh-CN" altLang="en-US" dirty="0" smtClean="0"/>
              <a:t>岁之间用户访问最多的页面。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</a:t>
            </a:r>
            <a:r>
              <a:rPr lang="zh-CN" altLang="en-US" dirty="0" smtClean="0"/>
              <a:t>行代码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开发时间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分钟（</a:t>
            </a:r>
            <a:r>
              <a:rPr lang="en-US" altLang="zh-CN" dirty="0" smtClean="0"/>
              <a:t>pig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170</a:t>
            </a:r>
            <a:r>
              <a:rPr lang="zh-CN" altLang="en-US" dirty="0" smtClean="0"/>
              <a:t>行代码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开发时间</a:t>
            </a:r>
            <a:r>
              <a:rPr lang="en-US" altLang="zh-CN" dirty="0" smtClean="0"/>
              <a:t>4</a:t>
            </a:r>
            <a:r>
              <a:rPr lang="zh-CN" altLang="en-US" dirty="0" smtClean="0"/>
              <a:t>小时（</a:t>
            </a:r>
            <a:r>
              <a:rPr lang="en-US" altLang="zh-CN" dirty="0" smtClean="0"/>
              <a:t>MR</a:t>
            </a:r>
            <a:r>
              <a:rPr lang="zh-CN" altLang="en-US" dirty="0" smtClean="0"/>
              <a:t>）。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434313"/>
            <a:ext cx="8153416" cy="306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28596" y="1428736"/>
          <a:ext cx="8305800" cy="4649803"/>
        </p:xfrm>
        <a:graphic>
          <a:graphicData uri="http://schemas.openxmlformats.org/presentationml/2006/ole">
            <p:oleObj spid="_x0000_s2050" name="Document" r:id="rId4" imgW="13716000" imgH="953414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性能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怎么样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>
                <a:hlinkClick r:id="rId2"/>
              </a:rPr>
              <a:t>https://cwiki.apache.org/confluence/display/PIG/PigMix</a:t>
            </a:r>
            <a:r>
              <a:rPr lang="en-US" altLang="zh-CN" sz="1800" dirty="0" smtClean="0"/>
              <a:t> </a:t>
            </a:r>
          </a:p>
          <a:p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b="13487"/>
          <a:stretch>
            <a:fillRect/>
          </a:stretch>
        </p:blipFill>
        <p:spPr bwMode="auto">
          <a:xfrm>
            <a:off x="107504" y="1377818"/>
            <a:ext cx="4324350" cy="46434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32766"/>
          <a:stretch>
            <a:fillRect/>
          </a:stretch>
        </p:blipFill>
        <p:spPr bwMode="auto">
          <a:xfrm>
            <a:off x="4427984" y="1357298"/>
            <a:ext cx="4438650" cy="46434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Comic Sans MS" pitchFamily="66" charset="0"/>
              </a:rPr>
              <a:t>Pig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应用场景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传统的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抽取转换加载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ETL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日志，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清洗</a:t>
            </a:r>
            <a:r>
              <a:rPr lang="zh-CN" altLang="en-US" dirty="0" smtClean="0"/>
              <a:t>，简单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聚合</a:t>
            </a:r>
            <a:r>
              <a:rPr lang="zh-CN" altLang="en-US" dirty="0" smtClean="0"/>
              <a:t>，送入数据仓库；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Pig</a:t>
            </a:r>
            <a:r>
              <a:rPr lang="zh-CN" altLang="en-US" dirty="0" smtClean="0"/>
              <a:t>负责清洗、与现有数据进行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操作：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与其他信息关联起来）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离线数据</a:t>
            </a:r>
            <a:r>
              <a:rPr lang="zh-CN" altLang="en-US" dirty="0" smtClean="0"/>
              <a:t>，建立行为模型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原始数据</a:t>
            </a:r>
            <a:r>
              <a:rPr lang="zh-CN" altLang="en-US" dirty="0" smtClean="0"/>
              <a:t>研究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Pig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字段信息不全</a:t>
            </a:r>
            <a:r>
              <a:rPr lang="zh-CN" altLang="en-US" dirty="0" smtClean="0"/>
              <a:t>、字段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类型模糊</a:t>
            </a:r>
            <a:r>
              <a:rPr lang="en-US" altLang="zh-CN" dirty="0" smtClean="0"/>
              <a:t>/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不一致</a:t>
            </a:r>
            <a:r>
              <a:rPr lang="zh-CN" altLang="en-US" dirty="0" smtClean="0"/>
              <a:t>都可处理。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要点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Pig 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为何而生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Pig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概念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原理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几个问题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当前工作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参考来源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148064" y="980728"/>
            <a:ext cx="3024336" cy="864096"/>
          </a:xfrm>
          <a:prstGeom prst="wedgeRoundRectCallout">
            <a:avLst>
              <a:gd name="adj1" fmla="val -105867"/>
              <a:gd name="adj2" fmla="val 49697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做什么？</a:t>
            </a:r>
            <a:endParaRPr lang="zh-CN" altLang="en-US" sz="28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220072" y="2204864"/>
            <a:ext cx="2952328" cy="864096"/>
          </a:xfrm>
          <a:prstGeom prst="wedgeRoundRectCallout">
            <a:avLst>
              <a:gd name="adj1" fmla="val -105718"/>
              <a:gd name="adj2" fmla="val 707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怎么做？</a:t>
            </a:r>
            <a:endParaRPr lang="zh-CN" altLang="en-US" sz="28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004048" y="3284984"/>
            <a:ext cx="3168352" cy="864096"/>
          </a:xfrm>
          <a:prstGeom prst="wedgeRoundRectCallout">
            <a:avLst>
              <a:gd name="adj1" fmla="val -118970"/>
              <a:gd name="adj2" fmla="val -4683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为什么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是 </a:t>
            </a:r>
            <a:r>
              <a:rPr lang="en-US" altLang="zh-CN" sz="2800" dirty="0" smtClean="0">
                <a:solidFill>
                  <a:srgbClr val="C00000"/>
                </a:solidFill>
                <a:latin typeface="Comic Sans MS" pitchFamily="66" charset="0"/>
              </a:rPr>
              <a:t>Pig</a:t>
            </a:r>
            <a:r>
              <a:rPr lang="zh-CN" altLang="en-US" sz="28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？</a:t>
            </a:r>
            <a:endParaRPr lang="zh-CN" altLang="en-US" sz="28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098" name="Picture 2" descr="D:\reference\pig\Hadoop_Ecosyste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476672"/>
            <a:ext cx="7992888" cy="5949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应用场景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假设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（与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一样）是面向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数据批处理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如果处理的数据是</a:t>
            </a:r>
            <a:r>
              <a:rPr lang="en-US" altLang="zh-CN" dirty="0" smtClean="0"/>
              <a:t>GB\TB</a:t>
            </a:r>
            <a:r>
              <a:rPr lang="zh-CN" altLang="en-US" dirty="0" smtClean="0"/>
              <a:t>量级，</a:t>
            </a:r>
            <a:r>
              <a:rPr lang="en-US" altLang="zh-CN" dirty="0" smtClean="0"/>
              <a:t>Pig</a:t>
            </a:r>
            <a:r>
              <a:rPr lang="zh-CN" altLang="en-US" dirty="0" smtClean="0"/>
              <a:t>是个不错的选择。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其期望的是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序列的读取</a:t>
            </a:r>
            <a:r>
              <a:rPr lang="zh-CN" altLang="en-US" dirty="0" smtClean="0"/>
              <a:t>一个文件中的所有记录，然后，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序列的输出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不适用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smtClean="0"/>
              <a:t>\</a:t>
            </a:r>
            <a:r>
              <a:rPr lang="zh-CN" altLang="en-US" dirty="0" smtClean="0"/>
              <a:t>写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少量记录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查询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随机序列</a:t>
            </a:r>
            <a:r>
              <a:rPr lang="zh-CN" altLang="en-US" dirty="0" smtClean="0"/>
              <a:t>下的多条记录的任务。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当前工作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6"/>
          <p:cNvGrpSpPr/>
          <p:nvPr/>
        </p:nvGrpSpPr>
        <p:grpSpPr>
          <a:xfrm>
            <a:off x="899592" y="1124744"/>
            <a:ext cx="7488832" cy="5733256"/>
            <a:chOff x="683568" y="692696"/>
            <a:chExt cx="7488832" cy="5889451"/>
          </a:xfrm>
        </p:grpSpPr>
        <p:pic>
          <p:nvPicPr>
            <p:cNvPr id="35845" name="Picture 5" descr="C:\Documents and Settings\Luious\桌面\文件开头1.bm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3568" y="692696"/>
              <a:ext cx="7456487" cy="377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44" name="Picture 4" descr="C:\Documents and Settings\Luious\桌面\文件开头2.bmp"/>
            <p:cNvPicPr>
              <a:picLocks noChangeAspect="1" noChangeArrowheads="1"/>
            </p:cNvPicPr>
            <p:nvPr/>
          </p:nvPicPr>
          <p:blipFill>
            <a:blip r:embed="rId3"/>
            <a:srcRect r="15438"/>
            <a:stretch>
              <a:fillRect/>
            </a:stretch>
          </p:blipFill>
          <p:spPr bwMode="auto">
            <a:xfrm>
              <a:off x="683568" y="4077072"/>
              <a:ext cx="7488832" cy="2505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圆角矩形 7"/>
          <p:cNvSpPr/>
          <p:nvPr/>
        </p:nvSpPr>
        <p:spPr>
          <a:xfrm>
            <a:off x="3131840" y="1268760"/>
            <a:ext cx="4896544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923928" y="4437112"/>
            <a:ext cx="4536504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563888" y="2924944"/>
            <a:ext cx="4536504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27584" y="6669360"/>
            <a:ext cx="6984776" cy="1886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当前工作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加载函数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lvl="1"/>
            <a:r>
              <a:rPr lang="zh-CN" altLang="en-US" dirty="0" smtClean="0"/>
              <a:t>连续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多行</a:t>
            </a:r>
            <a:r>
              <a:rPr lang="zh-CN" altLang="en-US" dirty="0" smtClean="0"/>
              <a:t>抽取为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一个逻辑单元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文件分割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lvl="2"/>
            <a:r>
              <a:rPr lang="en-US" altLang="zh-CN" dirty="0" smtClean="0"/>
              <a:t>map</a:t>
            </a:r>
            <a:r>
              <a:rPr lang="zh-CN" altLang="en-US" dirty="0" smtClean="0"/>
              <a:t>之间，文件分割，会破坏逻辑单元？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map</a:t>
            </a:r>
            <a:r>
              <a:rPr lang="zh-CN" altLang="en-US" dirty="0" smtClean="0"/>
              <a:t>内部，文件是按行顺序读取吗？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文件末尾，丢弃非完整的逻辑单元</a:t>
            </a:r>
            <a:r>
              <a:rPr lang="en-US" altLang="zh-CN" dirty="0" smtClean="0"/>
              <a:t>[</a:t>
            </a:r>
            <a:r>
              <a:rPr lang="zh-CN" altLang="en-US" sz="1900" b="1" dirty="0" smtClean="0"/>
              <a:t>未解决</a:t>
            </a:r>
            <a:r>
              <a:rPr lang="en-US" altLang="zh-CN" dirty="0" smtClean="0"/>
              <a:t>]</a:t>
            </a:r>
          </a:p>
          <a:p>
            <a:pPr lvl="2"/>
            <a:r>
              <a:rPr lang="zh-CN" altLang="en-US" dirty="0" smtClean="0"/>
              <a:t>跳出按行遍历操作之后，进行其他操作</a:t>
            </a:r>
            <a:r>
              <a:rPr lang="en-US" altLang="zh-CN" dirty="0" smtClean="0"/>
              <a:t>(</a:t>
            </a:r>
            <a:r>
              <a:rPr lang="zh-CN" altLang="en-US" b="1" dirty="0" smtClean="0"/>
              <a:t>内存溢出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Schema</a:t>
            </a:r>
            <a:r>
              <a:rPr lang="zh-CN" altLang="en-US" dirty="0" smtClean="0"/>
              <a:t>的绑定；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Pig 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$0 </a:t>
            </a:r>
            <a:r>
              <a:rPr lang="zh-CN" altLang="en-US" dirty="0" smtClean="0"/>
              <a:t>按位置来找</a:t>
            </a:r>
            <a:r>
              <a:rPr lang="en-US" altLang="zh-CN" dirty="0" smtClean="0"/>
              <a:t>field;</a:t>
            </a:r>
          </a:p>
          <a:p>
            <a:pPr lvl="2"/>
            <a:r>
              <a:rPr lang="zh-CN" altLang="en-US" dirty="0" smtClean="0"/>
              <a:t>这仅限于，</a:t>
            </a:r>
            <a:r>
              <a:rPr lang="en-US" altLang="zh-CN" dirty="0" smtClean="0"/>
              <a:t>{col1, col2};</a:t>
            </a:r>
          </a:p>
          <a:p>
            <a:pPr lvl="2"/>
            <a:r>
              <a:rPr lang="zh-CN" altLang="en-US" dirty="0" smtClean="0"/>
              <a:t>如果为：</a:t>
            </a:r>
            <a:r>
              <a:rPr lang="en-US" altLang="zh-CN" dirty="0" smtClean="0"/>
              <a:t>{co1, (col2, col3)}</a:t>
            </a:r>
            <a:r>
              <a:rPr lang="zh-CN" altLang="en-US" dirty="0" smtClean="0"/>
              <a:t>，则单独的</a:t>
            </a:r>
            <a:r>
              <a:rPr lang="en-US" altLang="zh-CN" dirty="0" smtClean="0"/>
              <a:t>col3</a:t>
            </a:r>
            <a:r>
              <a:rPr lang="zh-CN" altLang="en-US" dirty="0" smtClean="0"/>
              <a:t>读不出来。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5" name="组合 16"/>
          <p:cNvGrpSpPr/>
          <p:nvPr/>
        </p:nvGrpSpPr>
        <p:grpSpPr>
          <a:xfrm>
            <a:off x="5796136" y="548680"/>
            <a:ext cx="3203848" cy="3096344"/>
            <a:chOff x="323528" y="0"/>
            <a:chExt cx="8568952" cy="668655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0"/>
              <a:ext cx="5781675" cy="668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圆角矩形 5"/>
            <p:cNvSpPr/>
            <p:nvPr/>
          </p:nvSpPr>
          <p:spPr>
            <a:xfrm>
              <a:off x="323528" y="116632"/>
              <a:ext cx="8568952" cy="50405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3528" y="1196753"/>
              <a:ext cx="8568952" cy="21602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3528" y="3356993"/>
              <a:ext cx="8568952" cy="10801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3528" y="4437111"/>
              <a:ext cx="8568952" cy="21602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参考来源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《 Pig</a:t>
            </a:r>
            <a:r>
              <a:rPr lang="zh-CN" altLang="en-US" dirty="0" smtClean="0"/>
              <a:t>编程指南</a:t>
            </a:r>
            <a:r>
              <a:rPr lang="en-US" altLang="zh-CN" dirty="0" smtClean="0"/>
              <a:t>》Alan Gates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曹坤 译（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月第一版）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Pig documentation (v0.12.1)</a:t>
            </a:r>
          </a:p>
          <a:p>
            <a:pPr lvl="1"/>
            <a:r>
              <a:rPr lang="en-US" altLang="zh-CN" sz="2000" dirty="0" smtClean="0">
                <a:hlinkClick r:id="rId2"/>
              </a:rPr>
              <a:t>http://pig.apache.org/docs/r0.12.1/</a:t>
            </a:r>
            <a:r>
              <a:rPr lang="en-US" altLang="zh-CN" sz="2000" dirty="0" smtClean="0"/>
              <a:t> </a:t>
            </a:r>
          </a:p>
          <a:p>
            <a:pPr lvl="1"/>
            <a:r>
              <a:rPr lang="zh-CN" altLang="en-US" sz="2000" dirty="0" smtClean="0"/>
              <a:t>更新速度慢</a:t>
            </a:r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Apache Pig</a:t>
            </a:r>
          </a:p>
          <a:p>
            <a:pPr lvl="1"/>
            <a:r>
              <a:rPr lang="en-US" altLang="zh-CN" sz="2000" dirty="0" smtClean="0">
                <a:hlinkClick r:id="rId3"/>
              </a:rPr>
              <a:t>https://cwiki.apache.org/confluence/display/PIG/Index</a:t>
            </a:r>
            <a:r>
              <a:rPr lang="en-US" altLang="zh-CN" sz="2000" dirty="0" smtClean="0"/>
              <a:t> </a:t>
            </a:r>
          </a:p>
          <a:p>
            <a:pPr lvl="1"/>
            <a:r>
              <a:rPr lang="zh-CN" altLang="en-US" sz="2000" dirty="0" smtClean="0"/>
              <a:t>资料全，但更新速度慢。</a:t>
            </a:r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Pig Tool</a:t>
            </a:r>
          </a:p>
          <a:p>
            <a:pPr lvl="1"/>
            <a:r>
              <a:rPr lang="en-US" altLang="zh-CN" sz="2100" dirty="0" smtClean="0">
                <a:hlinkClick r:id="rId4"/>
              </a:rPr>
              <a:t>https://cwiki.apache.org/confluence/display/PIG/PigTools</a:t>
            </a:r>
            <a:r>
              <a:rPr lang="en-US" altLang="zh-CN" sz="2100" dirty="0" smtClean="0"/>
              <a:t> </a:t>
            </a:r>
          </a:p>
          <a:p>
            <a:pPr lvl="1"/>
            <a:r>
              <a:rPr lang="en-US" altLang="zh-CN" sz="2100" dirty="0" smtClean="0"/>
              <a:t>UDF collection\</a:t>
            </a:r>
            <a:r>
              <a:rPr lang="en-US" sz="2000" dirty="0" smtClean="0"/>
              <a:t> Tools that help run Pig workflows</a:t>
            </a:r>
            <a:endParaRPr lang="en-US" altLang="zh-CN" sz="21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建议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Pig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，拿源码，编译（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目标</a:t>
            </a:r>
            <a:r>
              <a:rPr lang="zh-CN" altLang="en-US" dirty="0" smtClean="0"/>
              <a:t>：获取依赖的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并行</a:t>
            </a:r>
            <a:r>
              <a:rPr lang="zh-CN" altLang="en-US" dirty="0" smtClean="0"/>
              <a:t>数据处理引擎。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包含脚本语言</a:t>
            </a:r>
            <a:r>
              <a:rPr lang="en-US" altLang="zh-CN" dirty="0" smtClean="0"/>
              <a:t>Pig Latin</a:t>
            </a:r>
            <a:r>
              <a:rPr lang="zh-CN" altLang="en-US" dirty="0" smtClean="0"/>
              <a:t>，描述处理流程。</a:t>
            </a:r>
            <a:endParaRPr lang="en-US" altLang="zh-CN" dirty="0" smtClean="0"/>
          </a:p>
          <a:p>
            <a:pPr lvl="1"/>
            <a:r>
              <a:rPr lang="zh-CN" altLang="en-US" sz="32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本质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代码实现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过程。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411760" y="3501008"/>
            <a:ext cx="3923928" cy="3140968"/>
            <a:chOff x="2411760" y="1484784"/>
            <a:chExt cx="4176464" cy="3960440"/>
          </a:xfrm>
        </p:grpSpPr>
        <p:sp>
          <p:nvSpPr>
            <p:cNvPr id="4" name="圆角矩形 3"/>
            <p:cNvSpPr/>
            <p:nvPr/>
          </p:nvSpPr>
          <p:spPr>
            <a:xfrm>
              <a:off x="2411760" y="1484784"/>
              <a:ext cx="4176464" cy="39604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792124" y="3429000"/>
              <a:ext cx="3528392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40196" y="3645024"/>
              <a:ext cx="2304256" cy="5040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rgbClr val="0070C0"/>
                  </a:solidFill>
                  <a:latin typeface="Comic Sans MS" pitchFamily="66" charset="0"/>
                </a:rPr>
                <a:t>MapReduce</a:t>
              </a:r>
              <a:endParaRPr lang="zh-CN" altLang="en-US" dirty="0" err="1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440196" y="4365104"/>
              <a:ext cx="2304256" cy="5760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rgbClr val="0070C0"/>
                  </a:solidFill>
                  <a:latin typeface="Comic Sans MS" pitchFamily="66" charset="0"/>
                </a:rPr>
                <a:t>HDFS</a:t>
              </a:r>
              <a:endParaRPr lang="zh-CN" altLang="en-US" dirty="0" err="1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792124" y="1700809"/>
              <a:ext cx="3528392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440196" y="2708920"/>
              <a:ext cx="2232248" cy="5760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mic Sans MS" pitchFamily="66" charset="0"/>
                </a:rPr>
                <a:t>Pig Engine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584212" y="1988841"/>
              <a:ext cx="1403498" cy="5760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rgbClr val="C00000"/>
                  </a:solidFill>
                  <a:latin typeface="Comic Sans MS" pitchFamily="66" charset="0"/>
                </a:rPr>
                <a:t>Pig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Comic Sans MS" pitchFamily="66" charset="0"/>
                </a:rPr>
                <a:t>Latin</a:t>
              </a:r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为何而生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产生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原因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C00000"/>
                </a:solidFill>
                <a:latin typeface="Comic Sans MS" pitchFamily="66" charset="0"/>
              </a:rPr>
              <a:t>MapReduce</a:t>
            </a:r>
            <a:r>
              <a:rPr lang="zh-CN" altLang="en-US" dirty="0" smtClean="0"/>
              <a:t>框架“过于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底层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严格</a:t>
            </a:r>
            <a:r>
              <a:rPr lang="zh-CN" altLang="en-US" dirty="0" smtClean="0"/>
              <a:t>，大量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时间</a:t>
            </a:r>
            <a:r>
              <a:rPr lang="zh-CN" altLang="en-US" dirty="0" smtClean="0"/>
              <a:t>编写代码，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难维护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重用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 smtClean="0">
                <a:latin typeface="Comic Sans MS" pitchFamily="66" charset="0"/>
              </a:rPr>
              <a:t>MapReduce</a:t>
            </a:r>
            <a:r>
              <a:rPr lang="zh-CN" altLang="en-US" dirty="0" smtClean="0"/>
              <a:t>用户对于</a:t>
            </a:r>
            <a:r>
              <a:rPr lang="en-US" altLang="zh-CN" sz="2400" dirty="0" smtClean="0">
                <a:solidFill>
                  <a:srgbClr val="C00000"/>
                </a:solidFill>
                <a:latin typeface="Comic Sans MS" pitchFamily="66" charset="0"/>
              </a:rPr>
              <a:t>SQL</a:t>
            </a:r>
            <a:r>
              <a:rPr lang="zh-CN" altLang="en-US" dirty="0" smtClean="0"/>
              <a:t>的声明式语言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不熟悉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Pig Latin</a:t>
            </a:r>
            <a:r>
              <a:rPr lang="zh-CN" altLang="en-US" dirty="0" smtClean="0"/>
              <a:t>，在</a:t>
            </a:r>
            <a:r>
              <a:rPr lang="en-US" altLang="zh-CN" sz="2400" dirty="0" smtClean="0">
                <a:solidFill>
                  <a:srgbClr val="C00000"/>
                </a:solidFill>
                <a:latin typeface="Comic Sans MS" pitchFamily="66" charset="0"/>
              </a:rPr>
              <a:t>SQL</a:t>
            </a:r>
            <a:r>
              <a:rPr lang="zh-CN" altLang="en-US" dirty="0" smtClean="0"/>
              <a:t>声明式语言和</a:t>
            </a:r>
            <a:r>
              <a:rPr lang="en-US" altLang="zh-CN" sz="2400" dirty="0" err="1" smtClean="0">
                <a:solidFill>
                  <a:srgbClr val="C00000"/>
                </a:solidFill>
                <a:latin typeface="Comic Sans MS" pitchFamily="66" charset="0"/>
              </a:rPr>
              <a:t>MapReduce</a:t>
            </a:r>
            <a:r>
              <a:rPr lang="zh-CN" altLang="en-US" dirty="0" smtClean="0"/>
              <a:t>过程式语言之间达到一个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平衡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Pig</a:t>
            </a:r>
            <a:r>
              <a:rPr lang="zh-CN" altLang="en-US" dirty="0" smtClean="0"/>
              <a:t>最初</a:t>
            </a:r>
            <a:r>
              <a:rPr lang="en-US" altLang="zh-CN" dirty="0" smtClean="0"/>
              <a:t>Yahoo</a:t>
            </a:r>
            <a:r>
              <a:rPr lang="zh-CN" altLang="en-US" dirty="0" smtClean="0"/>
              <a:t>！于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年提出。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2008.09 </a:t>
            </a:r>
            <a:r>
              <a:rPr lang="zh-CN" altLang="en-US" dirty="0" smtClean="0"/>
              <a:t>第一个版本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539552" y="1268760"/>
            <a:ext cx="7992888" cy="482453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699792" y="3429000"/>
            <a:ext cx="3528392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347864" y="3645024"/>
            <a:ext cx="2304256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70C0"/>
                </a:solidFill>
                <a:latin typeface="Comic Sans MS" pitchFamily="66" charset="0"/>
              </a:rPr>
              <a:t>MapReduce</a:t>
            </a:r>
            <a:endParaRPr lang="zh-CN" altLang="en-US" dirty="0" err="1" smtClean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347864" y="4365104"/>
            <a:ext cx="2304256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70C0"/>
                </a:solidFill>
                <a:latin typeface="Comic Sans MS" pitchFamily="66" charset="0"/>
              </a:rPr>
              <a:t>HDFS</a:t>
            </a:r>
            <a:endParaRPr lang="zh-CN" altLang="en-US" dirty="0" err="1" smtClean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99792" y="1700808"/>
            <a:ext cx="3528392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47864" y="2708920"/>
            <a:ext cx="2232248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omic Sans MS" pitchFamily="66" charset="0"/>
              </a:rPr>
              <a:t>Pig 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91880" y="1988840"/>
            <a:ext cx="1152128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C00000"/>
                </a:solidFill>
                <a:latin typeface="Comic Sans MS" pitchFamily="66" charset="0"/>
              </a:rPr>
              <a:t>Pig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latin typeface="Comic Sans MS" pitchFamily="66" charset="0"/>
              </a:rPr>
              <a:t>Latin</a:t>
            </a:r>
            <a:endParaRPr lang="zh-CN" altLang="en-US" b="1" dirty="0" err="1" smtClean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  <p:bldP spid="5" grpId="0" animBg="1"/>
      <p:bldP spid="10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概念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原理</a:t>
            </a:r>
            <a:endParaRPr lang="zh-CN" altLang="en-US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运行与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之上，同时使用到</a:t>
            </a:r>
            <a:r>
              <a:rPr lang="en-US" altLang="zh-CN" sz="2600" dirty="0" smtClean="0">
                <a:solidFill>
                  <a:srgbClr val="C00000"/>
                </a:solidFill>
                <a:latin typeface="Comic Sans MS" pitchFamily="66" charset="0"/>
              </a:rPr>
              <a:t>HDFS</a:t>
            </a:r>
            <a:r>
              <a:rPr lang="zh-CN" altLang="en-US" dirty="0" smtClean="0"/>
              <a:t>、</a:t>
            </a:r>
            <a:r>
              <a:rPr lang="en-US" altLang="zh-CN" sz="2600" dirty="0" err="1" smtClean="0">
                <a:solidFill>
                  <a:srgbClr val="C00000"/>
                </a:solidFill>
                <a:latin typeface="Comic Sans MS" pitchFamily="66" charset="0"/>
              </a:rPr>
              <a:t>MapReduce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初衷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HDFS</a:t>
            </a:r>
          </a:p>
          <a:p>
            <a:pPr lvl="1"/>
            <a:r>
              <a:rPr lang="zh-CN" altLang="en-US" dirty="0" smtClean="0"/>
              <a:t>多点备份，保证可靠性；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加载数据、处理过程的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中间数据</a:t>
            </a:r>
            <a:r>
              <a:rPr lang="zh-CN" altLang="en-US" dirty="0" smtClean="0"/>
              <a:t>、存储数据；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另，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读</a:t>
            </a:r>
            <a:r>
              <a:rPr lang="zh-CN" altLang="en-US" dirty="0" smtClean="0"/>
              <a:t>可以，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写</a:t>
            </a:r>
            <a:r>
              <a:rPr lang="zh-CN" altLang="en-US" dirty="0" smtClean="0"/>
              <a:t>不确定，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支持程度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reduce</a:t>
            </a:r>
          </a:p>
          <a:p>
            <a:pPr lvl="1"/>
            <a:r>
              <a:rPr lang="en-US" altLang="zh-CN" dirty="0" smtClean="0"/>
              <a:t>map</a:t>
            </a:r>
            <a:r>
              <a:rPr lang="zh-CN" altLang="en-US" dirty="0" smtClean="0"/>
              <a:t>阶段：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并行</a:t>
            </a:r>
            <a:r>
              <a:rPr lang="zh-CN" altLang="en-US" dirty="0" smtClean="0"/>
              <a:t>独立操作输入的数据（怎么划分</a:t>
            </a:r>
            <a:r>
              <a:rPr lang="en-US" altLang="zh-CN" dirty="0" smtClean="0"/>
              <a:t>?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概念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并行</a:t>
            </a:r>
            <a:r>
              <a:rPr lang="zh-CN" altLang="en-US" dirty="0" smtClean="0"/>
              <a:t>数据处理引擎。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包含脚本语言</a:t>
            </a:r>
            <a:r>
              <a:rPr lang="en-US" altLang="zh-CN" dirty="0" smtClean="0"/>
              <a:t>Pig Latin</a:t>
            </a:r>
            <a:r>
              <a:rPr lang="zh-CN" altLang="en-US" dirty="0" smtClean="0"/>
              <a:t>，描述处理流程。</a:t>
            </a:r>
            <a:endParaRPr lang="en-US" altLang="zh-CN" dirty="0" smtClean="0"/>
          </a:p>
          <a:p>
            <a:pPr lvl="1"/>
            <a:r>
              <a:rPr lang="zh-CN" altLang="en-US" sz="32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本质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代码实现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过程。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411760" y="3501008"/>
            <a:ext cx="3923928" cy="3140968"/>
            <a:chOff x="2411760" y="1484784"/>
            <a:chExt cx="4176464" cy="3960440"/>
          </a:xfrm>
        </p:grpSpPr>
        <p:sp>
          <p:nvSpPr>
            <p:cNvPr id="4" name="圆角矩形 3"/>
            <p:cNvSpPr/>
            <p:nvPr/>
          </p:nvSpPr>
          <p:spPr>
            <a:xfrm>
              <a:off x="2411760" y="1484784"/>
              <a:ext cx="4176464" cy="39604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792124" y="3429000"/>
              <a:ext cx="3528392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40196" y="3645024"/>
              <a:ext cx="2304256" cy="50405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rgbClr val="0070C0"/>
                  </a:solidFill>
                  <a:latin typeface="Comic Sans MS" pitchFamily="66" charset="0"/>
                </a:rPr>
                <a:t>MapReduce</a:t>
              </a:r>
              <a:endParaRPr lang="zh-CN" altLang="en-US" dirty="0" err="1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440196" y="4365104"/>
              <a:ext cx="2304256" cy="5760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rgbClr val="0070C0"/>
                  </a:solidFill>
                  <a:latin typeface="Comic Sans MS" pitchFamily="66" charset="0"/>
                </a:rPr>
                <a:t>HDFS</a:t>
              </a:r>
              <a:endParaRPr lang="zh-CN" altLang="en-US" dirty="0" err="1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792124" y="1700809"/>
              <a:ext cx="3528392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err="1" smtClean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440196" y="2708920"/>
              <a:ext cx="2232248" cy="5760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Comic Sans MS" pitchFamily="66" charset="0"/>
                </a:rPr>
                <a:t>Pig Engine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584212" y="1988841"/>
              <a:ext cx="1403498" cy="5760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rgbClr val="C00000"/>
                  </a:solidFill>
                  <a:latin typeface="Comic Sans MS" pitchFamily="66" charset="0"/>
                </a:rPr>
                <a:t>Pig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Comic Sans MS" pitchFamily="66" charset="0"/>
                </a:rPr>
                <a:t>Latin</a:t>
              </a:r>
              <a:endParaRPr lang="zh-CN" altLang="en-US" b="1" dirty="0" err="1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Comic Sans MS" pitchFamily="66" charset="0"/>
              </a:rPr>
              <a:t>Pig </a:t>
            </a:r>
            <a:r>
              <a:rPr lang="en-US" altLang="zh-CN" sz="4000" dirty="0" err="1" smtClean="0">
                <a:solidFill>
                  <a:srgbClr val="C00000"/>
                </a:solidFill>
                <a:latin typeface="Comic Sans MS" pitchFamily="66" charset="0"/>
              </a:rPr>
              <a:t>latin</a:t>
            </a:r>
            <a:r>
              <a:rPr lang="zh-CN" altLang="en-US" dirty="0" smtClean="0"/>
              <a:t>语言（</a:t>
            </a:r>
            <a:r>
              <a:rPr lang="en-US" altLang="zh-CN" dirty="0" smtClean="0"/>
              <a:t>Pig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脚本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（基本概念）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33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itchFamily="66" charset="0"/>
              </a:rPr>
              <a:t>Field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mic Sans MS" pitchFamily="66" charset="0"/>
              </a:rPr>
              <a:t>Tuple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Comic Sans MS" pitchFamily="66" charset="0"/>
              </a:rPr>
              <a:t>Bag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Comic Sans MS" pitchFamily="66" charset="0"/>
              </a:rPr>
              <a:t>Relation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Comic Sans MS" pitchFamily="66" charset="0"/>
                <a:ea typeface="+mj-ea"/>
                <a:cs typeface="+mj-cs"/>
              </a:rPr>
              <a:t>Field</a:t>
            </a:r>
            <a:r>
              <a:rPr lang="zh-CN" altLang="en-US" dirty="0" smtClean="0"/>
              <a:t>：任何类型（字段）；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800" dirty="0" err="1" smtClean="0">
                <a:solidFill>
                  <a:srgbClr val="C00000"/>
                </a:solidFill>
                <a:latin typeface="Comic Sans MS" pitchFamily="66" charset="0"/>
                <a:ea typeface="+mj-ea"/>
                <a:cs typeface="+mj-cs"/>
              </a:rPr>
              <a:t>Tuple</a:t>
            </a:r>
            <a:r>
              <a:rPr lang="zh-CN" altLang="en-US" dirty="0" smtClean="0"/>
              <a:t>：有序的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集合，例</a:t>
            </a:r>
            <a:r>
              <a:rPr lang="en-US" altLang="zh-CN" dirty="0" smtClean="0">
                <a:sym typeface="Wingdings" pitchFamily="2" charset="2"/>
              </a:rPr>
              <a:t>: (1,2)</a:t>
            </a:r>
          </a:p>
          <a:p>
            <a:pPr lvl="1"/>
            <a:r>
              <a:rPr lang="zh-CN" altLang="en-US" sz="1900" dirty="0" smtClean="0">
                <a:sym typeface="Wingdings" pitchFamily="2" charset="2"/>
              </a:rPr>
              <a:t>相当于一行（</a:t>
            </a:r>
            <a:r>
              <a:rPr lang="en-US" altLang="zh-CN" sz="1900" dirty="0" smtClean="0">
                <a:sym typeface="Wingdings" pitchFamily="2" charset="2"/>
              </a:rPr>
              <a:t>ROW</a:t>
            </a:r>
            <a:r>
              <a:rPr lang="zh-CN" altLang="en-US" sz="1900" dirty="0" smtClean="0">
                <a:sym typeface="Wingdings" pitchFamily="2" charset="2"/>
              </a:rPr>
              <a:t>）</a:t>
            </a:r>
            <a:endParaRPr lang="en-US" altLang="zh-CN" sz="1900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latin typeface="Comic Sans MS" pitchFamily="66" charset="0"/>
                <a:ea typeface="+mj-ea"/>
                <a:cs typeface="+mj-cs"/>
                <a:sym typeface="Wingdings" pitchFamily="2" charset="2"/>
              </a:rPr>
              <a:t>Bag</a:t>
            </a:r>
            <a:r>
              <a:rPr lang="zh-CN" altLang="en-US" dirty="0" smtClean="0">
                <a:sym typeface="Wingdings" pitchFamily="2" charset="2"/>
              </a:rPr>
              <a:t>：无序的</a:t>
            </a:r>
            <a:r>
              <a:rPr lang="en-US" altLang="zh-CN" dirty="0" err="1" smtClean="0">
                <a:sym typeface="Wingdings" pitchFamily="2" charset="2"/>
              </a:rPr>
              <a:t>Tuple</a:t>
            </a:r>
            <a:r>
              <a:rPr lang="zh-CN" altLang="en-US" dirty="0" smtClean="0">
                <a:sym typeface="Wingdings" pitchFamily="2" charset="2"/>
              </a:rPr>
              <a:t>集合，</a:t>
            </a:r>
            <a:r>
              <a:rPr lang="en-US" altLang="zh-CN" dirty="0" smtClean="0">
                <a:sym typeface="Wingdings" pitchFamily="2" charset="2"/>
              </a:rPr>
              <a:t>{ (1,a), (d), (a, (2,3)) }</a:t>
            </a:r>
          </a:p>
          <a:p>
            <a:pPr lvl="1"/>
            <a:r>
              <a:rPr lang="zh-CN" altLang="en-US" sz="1900" dirty="0" smtClean="0">
                <a:sym typeface="Wingdings" pitchFamily="2" charset="2"/>
              </a:rPr>
              <a:t>相当于一张表（</a:t>
            </a:r>
            <a:r>
              <a:rPr lang="en-US" altLang="zh-CN" sz="1900" dirty="0" smtClean="0">
                <a:sym typeface="Wingdings" pitchFamily="2" charset="2"/>
              </a:rPr>
              <a:t>TABLE</a:t>
            </a:r>
            <a:r>
              <a:rPr lang="zh-CN" altLang="en-US" sz="1900" dirty="0" smtClean="0">
                <a:sym typeface="Wingdings" pitchFamily="2" charset="2"/>
              </a:rPr>
              <a:t>）</a:t>
            </a:r>
            <a:endParaRPr lang="en-US" altLang="zh-CN" sz="1900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latin typeface="Comic Sans MS" pitchFamily="66" charset="0"/>
                <a:ea typeface="+mj-ea"/>
                <a:cs typeface="+mj-cs"/>
              </a:rPr>
              <a:t>Relation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pig Latin</a:t>
            </a:r>
            <a:r>
              <a:rPr lang="zh-CN" altLang="en-US" dirty="0" smtClean="0"/>
              <a:t>的每一个处理步骤都会产生一个</a:t>
            </a:r>
            <a:r>
              <a:rPr lang="en-US" altLang="zh-CN" dirty="0" smtClean="0"/>
              <a:t>Relation</a:t>
            </a:r>
            <a:r>
              <a:rPr lang="zh-CN" altLang="en-US" dirty="0" smtClean="0"/>
              <a:t>。（除去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过程）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Comic Sans MS" pitchFamily="66" charset="0"/>
              </a:rPr>
              <a:t>Pig </a:t>
            </a:r>
            <a:r>
              <a:rPr lang="en-US" altLang="zh-CN" sz="4000" dirty="0" err="1" smtClean="0">
                <a:solidFill>
                  <a:srgbClr val="C00000"/>
                </a:solidFill>
                <a:latin typeface="Comic Sans MS" pitchFamily="66" charset="0"/>
              </a:rPr>
              <a:t>latin</a:t>
            </a:r>
            <a:r>
              <a:rPr lang="zh-CN" altLang="en-US" dirty="0" smtClean="0"/>
              <a:t>语言（</a:t>
            </a:r>
            <a:r>
              <a:rPr lang="en-US" altLang="zh-CN" dirty="0" smtClean="0"/>
              <a:t>Pig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脚本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Pig </a:t>
            </a:r>
            <a:r>
              <a:rPr lang="zh-CN" altLang="en-US" dirty="0" smtClean="0"/>
              <a:t>脚本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调试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lvl="1"/>
            <a:r>
              <a:rPr lang="en-US" altLang="zh-CN" dirty="0" smtClean="0"/>
              <a:t>dump </a:t>
            </a:r>
          </a:p>
          <a:p>
            <a:pPr lvl="2"/>
            <a:r>
              <a:rPr lang="zh-CN" altLang="en-US" dirty="0" smtClean="0"/>
              <a:t>输出数据；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describe</a:t>
            </a:r>
          </a:p>
          <a:p>
            <a:pPr lvl="2"/>
            <a:r>
              <a:rPr lang="zh-CN" altLang="en-US" dirty="0" smtClean="0"/>
              <a:t>描述数据结构（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tuple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bag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Illustrate </a:t>
            </a:r>
          </a:p>
          <a:p>
            <a:pPr lvl="2"/>
            <a:r>
              <a:rPr lang="zh-CN" altLang="en-US" dirty="0" smtClean="0"/>
              <a:t>比</a:t>
            </a:r>
            <a:r>
              <a:rPr lang="en-US" altLang="zh-CN" dirty="0" smtClean="0"/>
              <a:t>describe</a:t>
            </a:r>
            <a:r>
              <a:rPr lang="zh-CN" altLang="en-US" dirty="0" smtClean="0"/>
              <a:t>更详细一些；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explain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详细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计划</a:t>
            </a:r>
            <a:r>
              <a:rPr lang="en-US" altLang="zh-CN" dirty="0" smtClean="0"/>
              <a:t>;</a:t>
            </a:r>
          </a:p>
          <a:p>
            <a:pPr lvl="1"/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dirty="0" smtClean="0"/>
              <a:t>Pig</a:t>
            </a:r>
            <a:r>
              <a:rPr lang="zh-CN" altLang="en-US" dirty="0" smtClean="0"/>
              <a:t>两种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运行方式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lvl="1"/>
            <a:r>
              <a:rPr lang="en-US" altLang="zh-CN" dirty="0" smtClean="0"/>
              <a:t>pig –x local </a:t>
            </a:r>
            <a:r>
              <a:rPr lang="zh-CN" altLang="en-US" dirty="0" smtClean="0"/>
              <a:t>用于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调试</a:t>
            </a:r>
            <a:endParaRPr lang="en-US" altLang="zh-CN" dirty="0" smtClean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  <a:p>
            <a:pPr lvl="1"/>
            <a:r>
              <a:rPr lang="en-US" altLang="zh-CN" dirty="0" smtClean="0"/>
              <a:t>pig –x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用于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实际应用</a:t>
            </a:r>
            <a:r>
              <a:rPr lang="en-US" altLang="zh-CN" dirty="0" smtClean="0"/>
              <a:t>[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004048" y="1700808"/>
            <a:ext cx="3960440" cy="864096"/>
          </a:xfrm>
          <a:prstGeom prst="wedgeRoundRectCallout">
            <a:avLst>
              <a:gd name="adj1" fmla="val -108439"/>
              <a:gd name="adj2" fmla="val 64394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找到你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sz="28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格式、名字</a:t>
            </a:r>
            <a:endParaRPr lang="zh-CN" altLang="en-US" sz="28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</a:t>
            </a: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处理过程</a:t>
            </a:r>
            <a:r>
              <a:rPr lang="zh-CN" altLang="en-US" dirty="0" smtClean="0"/>
              <a:t>（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例子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场景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单词频率</a:t>
            </a:r>
            <a:r>
              <a:rPr lang="zh-CN" altLang="en-US" dirty="0" smtClean="0"/>
              <a:t>的统计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286124"/>
            <a:ext cx="81343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827584" y="3933056"/>
            <a:ext cx="381642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27584" y="4437112"/>
            <a:ext cx="482453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27584" y="4939580"/>
            <a:ext cx="5328592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7584" y="5443636"/>
            <a:ext cx="4104456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1098</Words>
  <Application>Microsoft Office PowerPoint</Application>
  <PresentationFormat>全屏显示(4:3)</PresentationFormat>
  <Paragraphs>203</Paragraphs>
  <Slides>25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Document</vt:lpstr>
      <vt:lpstr>Pig 简介</vt:lpstr>
      <vt:lpstr>要点</vt:lpstr>
      <vt:lpstr>Pig 为何而生？</vt:lpstr>
      <vt:lpstr>Pig 概念/原理</vt:lpstr>
      <vt:lpstr>Pig 概念/原理</vt:lpstr>
      <vt:lpstr>Pig latin语言（Pig 脚本）</vt:lpstr>
      <vt:lpstr>Field、 Tuple、 Bag、Relation</vt:lpstr>
      <vt:lpstr>Pig latin语言（Pig 脚本）</vt:lpstr>
      <vt:lpstr>Pig 处理过程（例子）</vt:lpstr>
      <vt:lpstr>幻灯片 10</vt:lpstr>
      <vt:lpstr>幻灯片 11</vt:lpstr>
      <vt:lpstr>Pig 概念/原理</vt:lpstr>
      <vt:lpstr>Pig 概念/原理</vt:lpstr>
      <vt:lpstr>几个问题</vt:lpstr>
      <vt:lpstr>Pig Latin vs. SQL</vt:lpstr>
      <vt:lpstr>Pig vs. MapReduce</vt:lpstr>
      <vt:lpstr>Pig vs. MapReduce</vt:lpstr>
      <vt:lpstr>Pig 性能怎么样？</vt:lpstr>
      <vt:lpstr>Pig的应用场景</vt:lpstr>
      <vt:lpstr>Pig 应用场景的假设</vt:lpstr>
      <vt:lpstr>当前工作</vt:lpstr>
      <vt:lpstr>当前工作</vt:lpstr>
      <vt:lpstr>参考来源</vt:lpstr>
      <vt:lpstr>建议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311</cp:revision>
  <dcterms:created xsi:type="dcterms:W3CDTF">2014-05-06T12:34:36Z</dcterms:created>
  <dcterms:modified xsi:type="dcterms:W3CDTF">2014-05-08T12:07:29Z</dcterms:modified>
</cp:coreProperties>
</file>