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260" r:id="rId3"/>
    <p:sldId id="261" r:id="rId4"/>
    <p:sldId id="262" r:id="rId5"/>
    <p:sldId id="263" r:id="rId6"/>
    <p:sldId id="264" r:id="rId7"/>
    <p:sldId id="270" r:id="rId8"/>
    <p:sldId id="284" r:id="rId9"/>
    <p:sldId id="266" r:id="rId10"/>
    <p:sldId id="267" r:id="rId11"/>
    <p:sldId id="272" r:id="rId12"/>
    <p:sldId id="273" r:id="rId13"/>
    <p:sldId id="285" r:id="rId14"/>
    <p:sldId id="275" r:id="rId15"/>
    <p:sldId id="268" r:id="rId16"/>
    <p:sldId id="269" r:id="rId17"/>
    <p:sldId id="276" r:id="rId18"/>
    <p:sldId id="258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7" r:id="rId27"/>
    <p:sldId id="288" r:id="rId28"/>
    <p:sldId id="286" r:id="rId29"/>
    <p:sldId id="257" r:id="rId30"/>
    <p:sldId id="289" r:id="rId31"/>
    <p:sldId id="292" r:id="rId32"/>
    <p:sldId id="290" r:id="rId33"/>
    <p:sldId id="291" r:id="rId34"/>
    <p:sldId id="29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A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F1522-8141-462C-91F8-AEAFBDBC8102}" type="datetimeFigureOut">
              <a:rPr lang="zh-CN" altLang="en-US" smtClean="0"/>
              <a:t>2014-9-29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135D8-B505-4B91-BA5A-BA8A172FCF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F135D8-B505-4B91-BA5A-BA8A172FCF5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6976-BF84-4925-AA77-AF4A6BDC533B}" type="datetimeFigureOut">
              <a:rPr lang="zh-CN" altLang="en-US" smtClean="0"/>
              <a:pPr/>
              <a:t>2014-9-29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F460-63BA-49DD-A451-5D9C2FD63B1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69384" y="1643050"/>
            <a:ext cx="3045888" cy="5000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42910" y="1357298"/>
            <a:ext cx="5286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线框图入门</a:t>
            </a:r>
            <a:endParaRPr lang="en-US" altLang="zh-CN" sz="6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1500174"/>
            <a:ext cx="35719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Wireframes</a:t>
            </a:r>
            <a:endParaRPr lang="zh-CN" altLang="en-US" sz="440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1888" y="2143116"/>
            <a:ext cx="217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外部分享版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2010-9-20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3071810"/>
            <a:ext cx="1928826" cy="1088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1604" y="3000372"/>
            <a:ext cx="3004726" cy="2381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700927" y="1500174"/>
            <a:ext cx="558084" cy="797362"/>
            <a:chOff x="299140" y="1714488"/>
            <a:chExt cx="629205" cy="940238"/>
          </a:xfrm>
        </p:grpSpPr>
        <p:sp>
          <p:nvSpPr>
            <p:cNvPr id="29" name="弦形 28"/>
            <p:cNvSpPr/>
            <p:nvPr/>
          </p:nvSpPr>
          <p:spPr>
            <a:xfrm rot="6493223">
              <a:off x="291896" y="2018277"/>
              <a:ext cx="643693" cy="629205"/>
            </a:xfrm>
            <a:prstGeom prst="chord">
              <a:avLst>
                <a:gd name="adj1" fmla="val 3293860"/>
                <a:gd name="adj2" fmla="val 1583577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57158" y="171448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42844" y="82419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更多的好处：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714480" y="4376188"/>
            <a:ext cx="72152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且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低成本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地获得反馈  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Get feedback earlier, cheaper 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在多种可能中对比试验  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Experiment with alternatives )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轻松修改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或者放弃设计  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dirty="0" smtClean="0">
                <a:latin typeface="微软雅黑" pitchFamily="34" charset="-122"/>
                <a:ea typeface="微软雅黑" pitchFamily="34" charset="-122"/>
              </a:rPr>
              <a:t>Easier to change or throw away )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5720" y="1500174"/>
            <a:ext cx="558084" cy="797362"/>
            <a:chOff x="299140" y="1714488"/>
            <a:chExt cx="629205" cy="940238"/>
          </a:xfrm>
        </p:grpSpPr>
        <p:sp>
          <p:nvSpPr>
            <p:cNvPr id="22" name="弦形 21"/>
            <p:cNvSpPr/>
            <p:nvPr/>
          </p:nvSpPr>
          <p:spPr>
            <a:xfrm rot="6493223">
              <a:off x="291896" y="2018277"/>
              <a:ext cx="643693" cy="629205"/>
            </a:xfrm>
            <a:prstGeom prst="chord">
              <a:avLst>
                <a:gd name="adj1" fmla="val 3293860"/>
                <a:gd name="adj2" fmla="val 1583577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357158" y="171448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00034" y="1785926"/>
            <a:ext cx="558084" cy="797362"/>
            <a:chOff x="299140" y="1714488"/>
            <a:chExt cx="629205" cy="940238"/>
          </a:xfrm>
        </p:grpSpPr>
        <p:sp>
          <p:nvSpPr>
            <p:cNvPr id="26" name="弦形 25"/>
            <p:cNvSpPr/>
            <p:nvPr/>
          </p:nvSpPr>
          <p:spPr>
            <a:xfrm rot="6493223">
              <a:off x="291896" y="2018277"/>
              <a:ext cx="643693" cy="629205"/>
            </a:xfrm>
            <a:prstGeom prst="chord">
              <a:avLst>
                <a:gd name="adj1" fmla="val 3293860"/>
                <a:gd name="adj2" fmla="val 1583577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357158" y="171448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/>
          <p:cNvSpPr/>
          <p:nvPr/>
        </p:nvSpPr>
        <p:spPr>
          <a:xfrm>
            <a:off x="214282" y="250030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对项目组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643010" y="1571612"/>
            <a:ext cx="75009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保证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产品质量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低成本筛选，优化，用户测试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帮助我们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高效工作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需求具体化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帮助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整理逻辑。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工作量具体化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前端、视觉、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RA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评估资源有据可依。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视觉方向指引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给视觉设计师以梗概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帮助文案工作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——PD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可以更容易整理文案并让</a:t>
            </a:r>
            <a:r>
              <a:rPr lang="en-US" altLang="zh-CN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COPY</a:t>
            </a:r>
            <a:r>
              <a:rPr lang="zh-CN" altLang="en-US" sz="16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理解情境</a:t>
            </a:r>
            <a:endParaRPr lang="en-US" altLang="zh-CN" sz="1600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44820" y="5090568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对设计师本人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00034" y="4376188"/>
            <a:ext cx="558084" cy="797362"/>
            <a:chOff x="299140" y="1714488"/>
            <a:chExt cx="629205" cy="940238"/>
          </a:xfrm>
        </p:grpSpPr>
        <p:sp>
          <p:nvSpPr>
            <p:cNvPr id="35" name="弦形 34"/>
            <p:cNvSpPr/>
            <p:nvPr/>
          </p:nvSpPr>
          <p:spPr>
            <a:xfrm rot="6493223">
              <a:off x="291896" y="2018277"/>
              <a:ext cx="643693" cy="629205"/>
            </a:xfrm>
            <a:prstGeom prst="chord">
              <a:avLst>
                <a:gd name="adj1" fmla="val 3293860"/>
                <a:gd name="adj2" fmla="val 1583577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357158" y="171448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643702" y="1428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为什么要做线框图？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891801" y="1714488"/>
            <a:ext cx="5109091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理念篇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必要的理论和前提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7356" y="2500306"/>
            <a:ext cx="671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并不是精美细致的就是好的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从最简单的开始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最大的价值在于</a:t>
            </a:r>
            <a:r>
              <a:rPr lang="zh-CN" altLang="en-US" sz="24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讨论和优化</a:t>
            </a:r>
            <a:endParaRPr lang="en-US" altLang="zh-CN" sz="24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wireframe_search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28860" y="1671646"/>
            <a:ext cx="1676400" cy="2079625"/>
          </a:xfrm>
          <a:prstGeom prst="rect">
            <a:avLst/>
          </a:prstGeom>
          <a:noFill/>
        </p:spPr>
      </p:pic>
      <p:pic>
        <p:nvPicPr>
          <p:cNvPr id="8" name="Picture 5" descr="wireframe_search_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2735" y="1671646"/>
            <a:ext cx="1558925" cy="2057400"/>
          </a:xfrm>
          <a:prstGeom prst="rect">
            <a:avLst/>
          </a:prstGeom>
          <a:noFill/>
        </p:spPr>
      </p:pic>
      <p:pic>
        <p:nvPicPr>
          <p:cNvPr id="9" name="Picture 6" descr="wireframe_liveadv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38660" y="1671646"/>
            <a:ext cx="1671638" cy="2141538"/>
          </a:xfrm>
          <a:prstGeom prst="rect">
            <a:avLst/>
          </a:prstGeom>
          <a:noFill/>
        </p:spPr>
      </p:pic>
      <p:pic>
        <p:nvPicPr>
          <p:cNvPr id="10" name="Picture 7" descr="wireframe_specialevents_06"/>
          <p:cNvPicPr>
            <a:picLocks noChangeAspect="1" noChangeArrowheads="1"/>
          </p:cNvPicPr>
          <p:nvPr/>
        </p:nvPicPr>
        <p:blipFill>
          <a:blip r:embed="rId6" cstate="print"/>
          <a:srcRect l="9094" t="12004" r="31796" b="21976"/>
          <a:stretch>
            <a:fillRect/>
          </a:stretch>
        </p:blipFill>
        <p:spPr bwMode="auto">
          <a:xfrm>
            <a:off x="6696060" y="1671646"/>
            <a:ext cx="1739900" cy="2209800"/>
          </a:xfrm>
          <a:prstGeom prst="rect">
            <a:avLst/>
          </a:prstGeom>
          <a:noFill/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60335" y="3873509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42950" lvl="1" indent="-285750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草图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393935" y="3873509"/>
            <a:ext cx="1676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9063" lvl="1" indent="-4763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信息块状图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451335" y="3873509"/>
            <a:ext cx="1981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9063" lvl="1" indent="-4763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粗略线框图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737335" y="3881446"/>
            <a:ext cx="1828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9063" lvl="1" indent="-4763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详细线框图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5929322" y="6191272"/>
            <a:ext cx="250033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9063" lvl="1" indent="-4763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交互说明线框图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上弧形箭头 15"/>
          <p:cNvSpPr/>
          <p:nvPr/>
        </p:nvSpPr>
        <p:spPr>
          <a:xfrm>
            <a:off x="1928794" y="1314456"/>
            <a:ext cx="571504" cy="214314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上弧形箭头 16"/>
          <p:cNvSpPr/>
          <p:nvPr/>
        </p:nvSpPr>
        <p:spPr>
          <a:xfrm>
            <a:off x="4071934" y="1385894"/>
            <a:ext cx="571504" cy="214314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上弧形箭头 17"/>
          <p:cNvSpPr/>
          <p:nvPr/>
        </p:nvSpPr>
        <p:spPr>
          <a:xfrm>
            <a:off x="6286512" y="1385894"/>
            <a:ext cx="571504" cy="214314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上弧形箭头 18"/>
          <p:cNvSpPr/>
          <p:nvPr/>
        </p:nvSpPr>
        <p:spPr>
          <a:xfrm rot="8692345">
            <a:off x="6398971" y="4617506"/>
            <a:ext cx="1285884" cy="500066"/>
          </a:xfrm>
          <a:prstGeom prst="curved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4286256"/>
            <a:ext cx="4071966" cy="2414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/>
          <p:cNvSpPr/>
          <p:nvPr/>
        </p:nvSpPr>
        <p:spPr>
          <a:xfrm>
            <a:off x="214282" y="928670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每个阶段的线框图都有其特定的价值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46501" y="130710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并不是精美细致的就是好的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>
          <a:xfrm>
            <a:off x="1928794" y="1142984"/>
            <a:ext cx="3571900" cy="571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要放什么东西？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1928794" y="2285992"/>
            <a:ext cx="3571900" cy="8572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他们的重要等级如何？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我们假设中的用户行为如何？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928794" y="5000612"/>
            <a:ext cx="3571900" cy="571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具体内容如何设计？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1928794" y="3571876"/>
            <a:ext cx="3571900" cy="9286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他们分别放到什么位置？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如何表现优先级？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3500430" y="1785926"/>
            <a:ext cx="285752" cy="428628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下箭头 30"/>
          <p:cNvSpPr/>
          <p:nvPr/>
        </p:nvSpPr>
        <p:spPr>
          <a:xfrm>
            <a:off x="3500430" y="3214686"/>
            <a:ext cx="285752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>
            <a:off x="3500430" y="4572008"/>
            <a:ext cx="285752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68" y="4964958"/>
            <a:ext cx="1558830" cy="16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下箭头 33"/>
          <p:cNvSpPr/>
          <p:nvPr/>
        </p:nvSpPr>
        <p:spPr>
          <a:xfrm>
            <a:off x="3500430" y="5643578"/>
            <a:ext cx="285752" cy="357190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5" name="Picture 5" descr="wireframe_search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90269" y="871510"/>
            <a:ext cx="1288276" cy="170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4" descr="wireframe_search_0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7591" y="857232"/>
            <a:ext cx="1382061" cy="171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6" descr="wireframe_liveadvic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8" y="2787660"/>
            <a:ext cx="1392823" cy="1784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7" descr="wireframe_specialevents_06"/>
          <p:cNvPicPr>
            <a:picLocks noChangeAspect="1" noChangeArrowheads="1"/>
          </p:cNvPicPr>
          <p:nvPr/>
        </p:nvPicPr>
        <p:blipFill>
          <a:blip r:embed="rId6" cstate="print"/>
          <a:srcRect l="9094" t="12004" r="31796" b="21976"/>
          <a:stretch>
            <a:fillRect/>
          </a:stretch>
        </p:blipFill>
        <p:spPr bwMode="auto">
          <a:xfrm>
            <a:off x="5572132" y="4934995"/>
            <a:ext cx="1525586" cy="185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圆角矩形 38"/>
          <p:cNvSpPr/>
          <p:nvPr/>
        </p:nvSpPr>
        <p:spPr>
          <a:xfrm>
            <a:off x="1928794" y="6072206"/>
            <a:ext cx="3571900" cy="5715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最终方案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84836" y="13071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从最简单的开始，逐渐添加细节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32" y="714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28794" y="7143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问题：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-32" y="1139595"/>
            <a:ext cx="1351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BRD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市场预研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32" y="2272721"/>
            <a:ext cx="1967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功能需求优先级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用户研究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人机交互原则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32" y="3571876"/>
            <a:ext cx="2071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功能描述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业务流程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用户研究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人机交互原则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4929198"/>
            <a:ext cx="207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功能描述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设计规范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人机交互原则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-32" y="6058935"/>
            <a:ext cx="2071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用户研究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视觉规范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4" grpId="0" animBg="1"/>
      <p:bldP spid="39" grpId="0" animBg="1"/>
      <p:bldP spid="19" grpId="0"/>
      <p:bldP spid="20" grpId="0"/>
      <p:bldP spid="21" grpId="0"/>
      <p:bldP spid="26" grpId="0"/>
      <p:bldP spid="27" grpId="0"/>
      <p:bldP spid="28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357298"/>
            <a:ext cx="4214842" cy="5233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" name="TextBox 39"/>
          <p:cNvSpPr txBox="1"/>
          <p:nvPr/>
        </p:nvSpPr>
        <p:spPr>
          <a:xfrm>
            <a:off x="214282" y="-3413"/>
            <a:ext cx="78581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线框图是为了“更有效吵架”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42950" indent="-742950">
              <a:lnSpc>
                <a:spcPct val="15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线框图阶段的时间，有一多半要花在讨论、确认和评审上。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2285992"/>
            <a:ext cx="67151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PD</a:t>
            </a:r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44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VS</a:t>
            </a:r>
            <a:r>
              <a:rPr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交互 </a:t>
            </a:r>
            <a:r>
              <a:rPr lang="en-US" altLang="zh-CN" sz="44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VS</a:t>
            </a:r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视觉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" name="圆角矩形标注 23"/>
          <p:cNvSpPr/>
          <p:nvPr/>
        </p:nvSpPr>
        <p:spPr>
          <a:xfrm>
            <a:off x="642910" y="1142984"/>
            <a:ext cx="1785950" cy="714356"/>
          </a:xfrm>
          <a:prstGeom prst="wedgeRoundRectCallout">
            <a:avLst>
              <a:gd name="adj1" fmla="val -28424"/>
              <a:gd name="adj2" fmla="val 107769"/>
              <a:gd name="adj3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中场讨论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2910" y="3357562"/>
            <a:ext cx="8143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或者其他角色为什么要画线框图？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如何区分定位？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五边形 20"/>
          <p:cNvSpPr/>
          <p:nvPr/>
        </p:nvSpPr>
        <p:spPr>
          <a:xfrm>
            <a:off x="5715008" y="6072206"/>
            <a:ext cx="3428992" cy="571504"/>
          </a:xfrm>
          <a:prstGeom prst="homePlat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19"/>
          <p:cNvSpPr/>
          <p:nvPr/>
        </p:nvSpPr>
        <p:spPr>
          <a:xfrm>
            <a:off x="2857488" y="6072206"/>
            <a:ext cx="3500462" cy="571504"/>
          </a:xfrm>
          <a:prstGeom prst="homePlat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85720" y="928670"/>
            <a:ext cx="428628" cy="642942"/>
            <a:chOff x="299140" y="1714488"/>
            <a:chExt cx="629205" cy="940238"/>
          </a:xfrm>
        </p:grpSpPr>
        <p:sp>
          <p:nvSpPr>
            <p:cNvPr id="10" name="弦形 9"/>
            <p:cNvSpPr/>
            <p:nvPr/>
          </p:nvSpPr>
          <p:spPr>
            <a:xfrm rot="6493223">
              <a:off x="291896" y="2018277"/>
              <a:ext cx="643693" cy="629205"/>
            </a:xfrm>
            <a:prstGeom prst="chord">
              <a:avLst>
                <a:gd name="adj1" fmla="val 3293860"/>
                <a:gd name="adj2" fmla="val 1583577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357158" y="1714488"/>
              <a:ext cx="428628" cy="428628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85786" y="928670"/>
            <a:ext cx="556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PD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43240" y="928670"/>
            <a:ext cx="428628" cy="654486"/>
            <a:chOff x="299140" y="1714488"/>
            <a:chExt cx="629205" cy="940238"/>
          </a:xfrm>
        </p:grpSpPr>
        <p:sp>
          <p:nvSpPr>
            <p:cNvPr id="14" name="弦形 13"/>
            <p:cNvSpPr/>
            <p:nvPr/>
          </p:nvSpPr>
          <p:spPr>
            <a:xfrm rot="6493223">
              <a:off x="291896" y="2018277"/>
              <a:ext cx="643693" cy="629205"/>
            </a:xfrm>
            <a:prstGeom prst="chord">
              <a:avLst>
                <a:gd name="adj1" fmla="val 3293860"/>
                <a:gd name="adj2" fmla="val 15835779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357158" y="1714488"/>
              <a:ext cx="428628" cy="4286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1868" y="8956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交互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五边形 18"/>
          <p:cNvSpPr/>
          <p:nvPr/>
        </p:nvSpPr>
        <p:spPr>
          <a:xfrm>
            <a:off x="0" y="6072206"/>
            <a:ext cx="3286116" cy="571504"/>
          </a:xfrm>
          <a:prstGeom prst="homePlate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214414" y="607757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71934" y="6110607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易用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29454" y="6143644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想用</a:t>
            </a:r>
            <a:endParaRPr lang="zh-CN" altLang="en-US" sz="2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844" y="1714488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帮助自己撰写需求文档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向设计师更好传达需求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让老板提前看到产品雏形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143636" y="928670"/>
            <a:ext cx="428628" cy="654486"/>
            <a:chOff x="299140" y="1714488"/>
            <a:chExt cx="629205" cy="940238"/>
          </a:xfrm>
        </p:grpSpPr>
        <p:sp>
          <p:nvSpPr>
            <p:cNvPr id="29" name="弦形 28"/>
            <p:cNvSpPr/>
            <p:nvPr/>
          </p:nvSpPr>
          <p:spPr>
            <a:xfrm rot="6493223">
              <a:off x="291896" y="2018277"/>
              <a:ext cx="643693" cy="629205"/>
            </a:xfrm>
            <a:prstGeom prst="chord">
              <a:avLst>
                <a:gd name="adj1" fmla="val 3293860"/>
                <a:gd name="adj2" fmla="val 1583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57158" y="1714488"/>
              <a:ext cx="428628" cy="4286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572264" y="89563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视觉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844" y="142852"/>
            <a:ext cx="800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他们都在画图</a:t>
            </a:r>
            <a:r>
              <a:rPr lang="en-US" altLang="zh-CN" sz="2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……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071802" y="1714488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快速呈现原型，优化设计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组织评审、讨论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从用户角度提供建议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15074" y="1714488"/>
            <a:ext cx="2571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根据目标人群，控制产品风格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传达情感化因素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5786" y="1214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粗略线框图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71868" y="1214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精细线框图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72264" y="1214422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视觉稿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高保真原型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2" name="直接连接符 41"/>
          <p:cNvCxnSpPr/>
          <p:nvPr/>
        </p:nvCxnSpPr>
        <p:spPr>
          <a:xfrm rot="5400000">
            <a:off x="428597" y="3500439"/>
            <a:ext cx="514353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rot="5400000">
            <a:off x="3499634" y="3571082"/>
            <a:ext cx="5143537" cy="1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57158" y="2998784"/>
            <a:ext cx="8143932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8596" y="3000372"/>
            <a:ext cx="250033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功能点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内容块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业务流程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交互细节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轻重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Blip>
                <a:blip r:embed="rId2"/>
              </a:buBlip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顺序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43240" y="3000372"/>
            <a:ext cx="2643206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内容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任务流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布局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结构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位置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顺序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层次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轻重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Blip>
                <a:blip r:embed="rId2"/>
              </a:buBlip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Blip>
                <a:blip r:embed="rId2"/>
              </a:buBlip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质感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43636" y="3020841"/>
            <a:ext cx="2786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整体风格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气质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颜色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质感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00B050"/>
              </a:buClr>
              <a:buFont typeface="Wingdings" pitchFamily="2" charset="2"/>
              <a:buChar char="ü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其他视觉元素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6512" y="4714884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排版、图片、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icon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1438" y="857232"/>
            <a:ext cx="2857488" cy="51435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91801" y="1714488"/>
            <a:ext cx="501188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工具篇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：为什么选择</a:t>
            </a:r>
            <a:r>
              <a:rPr lang="en-US" altLang="zh-CN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Axure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7356" y="2500306"/>
            <a:ext cx="6715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工具不是问题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一个理由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85860"/>
            <a:ext cx="5762015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1285860"/>
            <a:ext cx="3571900" cy="2682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9345" y="1166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工具不是问题，关键是想法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177" y="76470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你可以用笔和纸，快速开始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1500174"/>
            <a:ext cx="6277705" cy="386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57158" y="836712"/>
            <a:ext cx="2129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来画：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5791818"/>
            <a:ext cx="421484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将线框逻辑化、和交互说明、文案进行文档整合。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0594" y="5791818"/>
            <a:ext cx="464340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word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功能和控件有限，受页面长度和宽度限制。适合于粗略版线框图设计。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9345" y="1166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工具不是问题，关键是想法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-71462"/>
            <a:ext cx="2928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Contents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720" y="785794"/>
            <a:ext cx="67151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认知篇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什么是线框图以及为什么要画线框图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理念篇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必要的理论和前提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为什么要用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基础篇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入门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进阶篇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部分高级技巧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番外篇</a:t>
            </a:r>
            <a:r>
              <a:rPr lang="zh-CN" altLang="en-US" sz="2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让线框图更有效！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00364" y="6019812"/>
            <a:ext cx="2000264" cy="8381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000628" y="5600712"/>
            <a:ext cx="2071670" cy="12572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072330" y="5143512"/>
            <a:ext cx="2071670" cy="17144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214678" y="6215082"/>
            <a:ext cx="15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Know What &amp; Why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572132" y="5857892"/>
            <a:ext cx="965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Know How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7715272" y="5264363"/>
            <a:ext cx="88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Do Better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836712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visio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来画：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6429420" cy="509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9345" y="1166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工具不是问题，关键是想法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6296" y="1268760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</a:t>
            </a:r>
            <a:r>
              <a:rPr lang="en-US" altLang="zh-CN" dirty="0" smtClean="0"/>
              <a:t>Jimmy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7158" y="957188"/>
            <a:ext cx="1873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/>
              <a:t>使用</a:t>
            </a:r>
            <a:r>
              <a:rPr lang="en-US" altLang="zh-CN" sz="2000" b="1" dirty="0" smtClean="0"/>
              <a:t>PPT</a:t>
            </a:r>
            <a:r>
              <a:rPr lang="zh-CN" altLang="en-US" sz="2000" b="1" dirty="0" smtClean="0"/>
              <a:t>来画：</a:t>
            </a:r>
            <a:endParaRPr lang="zh-CN" altLang="en-US" sz="2000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500174"/>
            <a:ext cx="7000924" cy="481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36296" y="12687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来自杨溢</a:t>
            </a:r>
            <a:endParaRPr lang="zh-CN" alt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1428736"/>
            <a:ext cx="78771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圆角矩形标注 12"/>
          <p:cNvSpPr/>
          <p:nvPr/>
        </p:nvSpPr>
        <p:spPr>
          <a:xfrm>
            <a:off x="5004048" y="692696"/>
            <a:ext cx="3874182" cy="1218412"/>
          </a:xfrm>
          <a:prstGeom prst="wedgeRoundRectCallout">
            <a:avLst>
              <a:gd name="adj1" fmla="val -28424"/>
              <a:gd name="adj2" fmla="val 96733"/>
              <a:gd name="adj3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最近设计师们开始研究用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key note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来做线框图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89345" y="1166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工具不是问题，关键是想法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28596" y="857232"/>
            <a:ext cx="19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EXCEL</a:t>
            </a:r>
            <a:r>
              <a:rPr lang="zh-CN" altLang="en-US" b="1" dirty="0" smtClean="0"/>
              <a:t>来画：</a:t>
            </a:r>
            <a:endParaRPr lang="zh-CN" altLang="en-US" b="1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11089"/>
            <a:ext cx="7091383" cy="5346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9345" y="1166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工具不是问题，关键是想法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158" y="857232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使用</a:t>
            </a:r>
            <a:r>
              <a:rPr lang="en-US" altLang="zh-CN" b="1" dirty="0" smtClean="0"/>
              <a:t>Flash</a:t>
            </a:r>
            <a:r>
              <a:rPr lang="zh-CN" altLang="en-US" b="1" dirty="0" smtClean="0"/>
              <a:t>来画：</a:t>
            </a:r>
            <a:endParaRPr lang="zh-CN" altLang="en-US" b="1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333735"/>
            <a:ext cx="7215238" cy="480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57158" y="5929330"/>
            <a:ext cx="421481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便于模拟交互效果、页面链接、控件多可直接用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00594" y="5929330"/>
            <a:ext cx="4214810" cy="8744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修改不方便，适用于需求确定基础上的线框图设计。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89345" y="116632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工具不是问题，关键是想法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43042" y="428604"/>
            <a:ext cx="5719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是什么让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脱颖而出？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074521"/>
            <a:ext cx="8286776" cy="5783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圆角矩形标注 4"/>
          <p:cNvSpPr/>
          <p:nvPr/>
        </p:nvSpPr>
        <p:spPr>
          <a:xfrm>
            <a:off x="6876256" y="5877272"/>
            <a:ext cx="1872208" cy="786364"/>
          </a:xfrm>
          <a:prstGeom prst="wedgeRoundRectCallout">
            <a:avLst>
              <a:gd name="adj1" fmla="val -24953"/>
              <a:gd name="adj2" fmla="val -82059"/>
              <a:gd name="adj3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ROI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标注 11"/>
          <p:cNvSpPr/>
          <p:nvPr/>
        </p:nvSpPr>
        <p:spPr>
          <a:xfrm>
            <a:off x="5000628" y="1428736"/>
            <a:ext cx="3786214" cy="2432312"/>
          </a:xfrm>
          <a:prstGeom prst="wedgeRoundRectCallout">
            <a:avLst>
              <a:gd name="adj1" fmla="val -20123"/>
              <a:gd name="adj2" fmla="val -7508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4348" y="2143116"/>
            <a:ext cx="2928958" cy="5000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最佳工具选择依据</a:t>
            </a:r>
            <a:endParaRPr lang="zh-CN" altLang="en-US" sz="24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43504" y="1793880"/>
            <a:ext cx="4322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保证线框图本身优势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保证产出物的易用性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想法不受工具束缚</a:t>
            </a:r>
            <a:endParaRPr lang="en-US" altLang="zh-CN" sz="24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12" y="1428736"/>
            <a:ext cx="4676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509120"/>
            <a:ext cx="4357718" cy="119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2924944"/>
            <a:ext cx="4638330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5214942" y="1488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最佳工具选用原则：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工具篇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56896" y="116632"/>
            <a:ext cx="220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顺利脱颖而出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428736"/>
            <a:ext cx="8501122" cy="416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57356" y="500042"/>
            <a:ext cx="5257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现在，就开始用</a:t>
            </a:r>
            <a:r>
              <a:rPr lang="en-US" altLang="zh-CN" sz="3600" b="1" dirty="0" smtClean="0"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！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428604"/>
            <a:ext cx="4981575" cy="603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圆角矩形 3"/>
          <p:cNvSpPr/>
          <p:nvPr/>
        </p:nvSpPr>
        <p:spPr>
          <a:xfrm>
            <a:off x="5857884" y="4572008"/>
            <a:ext cx="2357454" cy="714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Start</a:t>
            </a:r>
            <a:r>
              <a:rPr lang="zh-CN" altLang="en-US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！</a:t>
            </a:r>
            <a:endParaRPr lang="zh-CN" altLang="en-US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5429256" y="1428736"/>
            <a:ext cx="3429024" cy="2857520"/>
          </a:xfrm>
          <a:prstGeom prst="foldedCorner">
            <a:avLst/>
          </a:prstGeom>
          <a:solidFill>
            <a:srgbClr val="FFEBAB"/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00694" y="1568223"/>
            <a:ext cx="33575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通过简单实践学习，你将能够：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了解到做线框图是很简单也很难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轻而易举做出完整的线框图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了解高级技巧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打开你的探索之门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爱上它！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91801" y="1714488"/>
            <a:ext cx="4698722" cy="7439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32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番外篇</a:t>
            </a:r>
            <a:r>
              <a:rPr lang="zh-CN" altLang="en-US" sz="32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让线框图更有效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7356" y="2500306"/>
            <a:ext cx="671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为你的线框图加注目录号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重视不同阶段的评审会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撰写交互说明文档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857232"/>
            <a:ext cx="6705600" cy="45434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2388" y="2643182"/>
            <a:ext cx="7181612" cy="421481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番外篇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9345" y="11663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为线框图加注目录号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786578" y="1571612"/>
            <a:ext cx="2357422" cy="786364"/>
          </a:xfrm>
          <a:prstGeom prst="wedgeRoundRectCallout">
            <a:avLst>
              <a:gd name="adj1" fmla="val -23762"/>
              <a:gd name="adj2" fmla="val 96618"/>
              <a:gd name="adj3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帮助后期沟通效率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14282" y="928670"/>
            <a:ext cx="892971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i="1" dirty="0" smtClean="0">
                <a:latin typeface="微软雅黑" pitchFamily="34" charset="-122"/>
                <a:ea typeface="微软雅黑" pitchFamily="34" charset="-122"/>
              </a:rPr>
              <a:t>线框图是一个大致的版式来描述用户所看到的</a:t>
            </a:r>
            <a:r>
              <a:rPr lang="en-US" altLang="zh-CN" sz="2000" i="1" dirty="0" smtClean="0">
                <a:latin typeface="微软雅黑" pitchFamily="34" charset="-122"/>
                <a:ea typeface="微软雅黑" pitchFamily="34" charset="-122"/>
              </a:rPr>
              <a:t>——</a:t>
            </a:r>
            <a:endParaRPr lang="en-US" altLang="zh-CN" sz="2000" i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骨架图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用线框和简单的勾勒来表现内容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不要关心品牌和视觉设计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表现信息的组织结构和控件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类别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顺序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层次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4942" y="1643050"/>
            <a:ext cx="3286148" cy="3362325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7215206" y="142852"/>
            <a:ext cx="1681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什么是线框图</a:t>
            </a:r>
            <a:r>
              <a:rPr lang="en-US" altLang="zh-CN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?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番外篇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9345" y="1166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重视不同的评审会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495300" y="3519486"/>
            <a:ext cx="1447800" cy="1447800"/>
            <a:chOff x="864" y="1632"/>
            <a:chExt cx="912" cy="912"/>
          </a:xfrm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864" y="1632"/>
              <a:ext cx="912" cy="912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1104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1392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1104" y="2256"/>
              <a:ext cx="4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7" name="Picture 10" descr="me_com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3214686"/>
            <a:ext cx="1316037" cy="1981200"/>
          </a:xfrm>
          <a:prstGeom prst="rect">
            <a:avLst/>
          </a:prstGeom>
          <a:noFill/>
        </p:spPr>
      </p:pic>
      <p:pic>
        <p:nvPicPr>
          <p:cNvPr id="18" name="Picture 11" descr="me_comici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02475" y="3214686"/>
            <a:ext cx="1355725" cy="2039938"/>
          </a:xfrm>
          <a:prstGeom prst="rect">
            <a:avLst/>
          </a:prstGeom>
          <a:noFill/>
        </p:spPr>
      </p:pic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4800600" y="5119686"/>
            <a:ext cx="152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4300" lvl="1" algn="ctr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一个西方男人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6705600" y="5119686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一个潇洒、有才能、智慧的西方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男人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</a:pP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1" name="Group 27"/>
          <p:cNvGrpSpPr>
            <a:grpSpLocks/>
          </p:cNvGrpSpPr>
          <p:nvPr/>
        </p:nvGrpSpPr>
        <p:grpSpPr bwMode="auto">
          <a:xfrm>
            <a:off x="2673350" y="3282949"/>
            <a:ext cx="1365250" cy="1836737"/>
            <a:chOff x="1632" y="1483"/>
            <a:chExt cx="919" cy="1236"/>
          </a:xfrm>
        </p:grpSpPr>
        <p:grpSp>
          <p:nvGrpSpPr>
            <p:cNvPr id="22" name="Group 26"/>
            <p:cNvGrpSpPr>
              <a:grpSpLocks/>
            </p:cNvGrpSpPr>
            <p:nvPr/>
          </p:nvGrpSpPr>
          <p:grpSpPr bwMode="auto">
            <a:xfrm>
              <a:off x="1669" y="1584"/>
              <a:ext cx="882" cy="1135"/>
              <a:chOff x="1669" y="1584"/>
              <a:chExt cx="882" cy="1135"/>
            </a:xfrm>
          </p:grpSpPr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2016" y="2496"/>
                <a:ext cx="333" cy="223"/>
              </a:xfrm>
              <a:custGeom>
                <a:avLst/>
                <a:gdLst/>
                <a:ahLst/>
                <a:cxnLst>
                  <a:cxn ang="0">
                    <a:pos x="56" y="21"/>
                  </a:cxn>
                  <a:cxn ang="0">
                    <a:pos x="99" y="213"/>
                  </a:cxn>
                  <a:cxn ang="0">
                    <a:pos x="333" y="170"/>
                  </a:cxn>
                  <a:cxn ang="0">
                    <a:pos x="301" y="0"/>
                  </a:cxn>
                </a:cxnLst>
                <a:rect l="0" t="0" r="r" b="b"/>
                <a:pathLst>
                  <a:path w="333" h="223">
                    <a:moveTo>
                      <a:pt x="56" y="21"/>
                    </a:moveTo>
                    <a:cubicBezTo>
                      <a:pt x="45" y="103"/>
                      <a:pt x="0" y="179"/>
                      <a:pt x="99" y="213"/>
                    </a:cubicBezTo>
                    <a:cubicBezTo>
                      <a:pt x="156" y="209"/>
                      <a:pt x="281" y="223"/>
                      <a:pt x="333" y="170"/>
                    </a:cubicBezTo>
                    <a:cubicBezTo>
                      <a:pt x="308" y="94"/>
                      <a:pt x="301" y="78"/>
                      <a:pt x="301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1688" y="1584"/>
                <a:ext cx="792" cy="1048"/>
              </a:xfrm>
              <a:custGeom>
                <a:avLst/>
                <a:gdLst/>
                <a:ahLst/>
                <a:cxnLst>
                  <a:cxn ang="0">
                    <a:pos x="40" y="384"/>
                  </a:cxn>
                  <a:cxn ang="0">
                    <a:pos x="280" y="960"/>
                  </a:cxn>
                  <a:cxn ang="0">
                    <a:pos x="712" y="912"/>
                  </a:cxn>
                  <a:cxn ang="0">
                    <a:pos x="760" y="384"/>
                  </a:cxn>
                  <a:cxn ang="0">
                    <a:pos x="568" y="48"/>
                  </a:cxn>
                  <a:cxn ang="0">
                    <a:pos x="424" y="96"/>
                  </a:cxn>
                  <a:cxn ang="0">
                    <a:pos x="328" y="0"/>
                  </a:cxn>
                  <a:cxn ang="0">
                    <a:pos x="184" y="96"/>
                  </a:cxn>
                  <a:cxn ang="0">
                    <a:pos x="40" y="240"/>
                  </a:cxn>
                  <a:cxn ang="0">
                    <a:pos x="40" y="384"/>
                  </a:cxn>
                </a:cxnLst>
                <a:rect l="0" t="0" r="r" b="b"/>
                <a:pathLst>
                  <a:path w="792" h="1048">
                    <a:moveTo>
                      <a:pt x="40" y="384"/>
                    </a:moveTo>
                    <a:cubicBezTo>
                      <a:pt x="80" y="504"/>
                      <a:pt x="168" y="872"/>
                      <a:pt x="280" y="960"/>
                    </a:cubicBezTo>
                    <a:cubicBezTo>
                      <a:pt x="392" y="1048"/>
                      <a:pt x="632" y="1008"/>
                      <a:pt x="712" y="912"/>
                    </a:cubicBezTo>
                    <a:cubicBezTo>
                      <a:pt x="792" y="816"/>
                      <a:pt x="784" y="528"/>
                      <a:pt x="760" y="384"/>
                    </a:cubicBezTo>
                    <a:cubicBezTo>
                      <a:pt x="736" y="240"/>
                      <a:pt x="624" y="96"/>
                      <a:pt x="568" y="48"/>
                    </a:cubicBezTo>
                    <a:cubicBezTo>
                      <a:pt x="512" y="0"/>
                      <a:pt x="464" y="104"/>
                      <a:pt x="424" y="96"/>
                    </a:cubicBezTo>
                    <a:cubicBezTo>
                      <a:pt x="384" y="88"/>
                      <a:pt x="368" y="0"/>
                      <a:pt x="328" y="0"/>
                    </a:cubicBezTo>
                    <a:cubicBezTo>
                      <a:pt x="288" y="0"/>
                      <a:pt x="232" y="56"/>
                      <a:pt x="184" y="96"/>
                    </a:cubicBezTo>
                    <a:cubicBezTo>
                      <a:pt x="136" y="136"/>
                      <a:pt x="64" y="192"/>
                      <a:pt x="40" y="240"/>
                    </a:cubicBezTo>
                    <a:cubicBezTo>
                      <a:pt x="16" y="288"/>
                      <a:pt x="0" y="264"/>
                      <a:pt x="40" y="384"/>
                    </a:cubicBezTo>
                    <a:close/>
                  </a:path>
                </a:pathLst>
              </a:custGeom>
              <a:solidFill>
                <a:schemeClr val="bg1"/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 flipH="1">
                <a:off x="1872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Line 16"/>
              <p:cNvSpPr>
                <a:spLocks noChangeShapeType="1"/>
              </p:cNvSpPr>
              <p:nvPr/>
            </p:nvSpPr>
            <p:spPr bwMode="auto">
              <a:xfrm flipH="1">
                <a:off x="2208" y="196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Oval 17"/>
              <p:cNvSpPr>
                <a:spLocks noChangeArrowheads="1"/>
              </p:cNvSpPr>
              <p:nvPr/>
            </p:nvSpPr>
            <p:spPr bwMode="auto">
              <a:xfrm>
                <a:off x="1920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auto">
              <a:xfrm>
                <a:off x="2256" y="20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Freeform 19"/>
              <p:cNvSpPr>
                <a:spLocks/>
              </p:cNvSpPr>
              <p:nvPr/>
            </p:nvSpPr>
            <p:spPr bwMode="auto">
              <a:xfrm>
                <a:off x="2059" y="2240"/>
                <a:ext cx="160" cy="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0" y="11"/>
                  </a:cxn>
                  <a:cxn ang="0">
                    <a:pos x="53" y="32"/>
                  </a:cxn>
                </a:cxnLst>
                <a:rect l="0" t="0" r="r" b="b"/>
                <a:pathLst>
                  <a:path w="160" h="32">
                    <a:moveTo>
                      <a:pt x="0" y="0"/>
                    </a:moveTo>
                    <a:cubicBezTo>
                      <a:pt x="94" y="31"/>
                      <a:pt x="41" y="23"/>
                      <a:pt x="160" y="11"/>
                    </a:cubicBezTo>
                    <a:cubicBezTo>
                      <a:pt x="125" y="21"/>
                      <a:pt x="53" y="32"/>
                      <a:pt x="53" y="3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027" y="2368"/>
                <a:ext cx="256" cy="49"/>
              </a:xfrm>
              <a:custGeom>
                <a:avLst/>
                <a:gdLst/>
                <a:ahLst/>
                <a:cxnLst>
                  <a:cxn ang="0">
                    <a:pos x="0" y="21"/>
                  </a:cxn>
                  <a:cxn ang="0">
                    <a:pos x="149" y="32"/>
                  </a:cxn>
                  <a:cxn ang="0">
                    <a:pos x="192" y="21"/>
                  </a:cxn>
                  <a:cxn ang="0">
                    <a:pos x="256" y="0"/>
                  </a:cxn>
                </a:cxnLst>
                <a:rect l="0" t="0" r="r" b="b"/>
                <a:pathLst>
                  <a:path w="256" h="49">
                    <a:moveTo>
                      <a:pt x="0" y="21"/>
                    </a:moveTo>
                    <a:cubicBezTo>
                      <a:pt x="96" y="46"/>
                      <a:pt x="62" y="49"/>
                      <a:pt x="149" y="32"/>
                    </a:cubicBezTo>
                    <a:cubicBezTo>
                      <a:pt x="163" y="29"/>
                      <a:pt x="177" y="25"/>
                      <a:pt x="192" y="21"/>
                    </a:cubicBezTo>
                    <a:cubicBezTo>
                      <a:pt x="213" y="14"/>
                      <a:pt x="256" y="0"/>
                      <a:pt x="256" y="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Freeform 21"/>
              <p:cNvSpPr>
                <a:spLocks/>
              </p:cNvSpPr>
              <p:nvPr/>
            </p:nvSpPr>
            <p:spPr bwMode="auto">
              <a:xfrm>
                <a:off x="2453" y="1934"/>
                <a:ext cx="98" cy="285"/>
              </a:xfrm>
              <a:custGeom>
                <a:avLst/>
                <a:gdLst/>
                <a:ahLst/>
                <a:cxnLst>
                  <a:cxn ang="0">
                    <a:pos x="11" y="285"/>
                  </a:cxn>
                  <a:cxn ang="0">
                    <a:pos x="64" y="199"/>
                  </a:cxn>
                  <a:cxn ang="0">
                    <a:pos x="0" y="50"/>
                  </a:cxn>
                </a:cxnLst>
                <a:rect l="0" t="0" r="r" b="b"/>
                <a:pathLst>
                  <a:path w="98" h="285">
                    <a:moveTo>
                      <a:pt x="11" y="285"/>
                    </a:moveTo>
                    <a:cubicBezTo>
                      <a:pt x="36" y="258"/>
                      <a:pt x="43" y="229"/>
                      <a:pt x="64" y="199"/>
                    </a:cubicBezTo>
                    <a:cubicBezTo>
                      <a:pt x="54" y="35"/>
                      <a:pt x="98" y="0"/>
                      <a:pt x="0" y="50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1669" y="2046"/>
                <a:ext cx="144" cy="237"/>
              </a:xfrm>
              <a:custGeom>
                <a:avLst/>
                <a:gdLst/>
                <a:ahLst/>
                <a:cxnLst>
                  <a:cxn ang="0">
                    <a:pos x="144" y="237"/>
                  </a:cxn>
                  <a:cxn ang="0">
                    <a:pos x="80" y="194"/>
                  </a:cxn>
                  <a:cxn ang="0">
                    <a:pos x="27" y="109"/>
                  </a:cxn>
                  <a:cxn ang="0">
                    <a:pos x="27" y="13"/>
                  </a:cxn>
                  <a:cxn ang="0">
                    <a:pos x="70" y="2"/>
                  </a:cxn>
                </a:cxnLst>
                <a:rect l="0" t="0" r="r" b="b"/>
                <a:pathLst>
                  <a:path w="144" h="237">
                    <a:moveTo>
                      <a:pt x="144" y="237"/>
                    </a:moveTo>
                    <a:cubicBezTo>
                      <a:pt x="114" y="226"/>
                      <a:pt x="97" y="226"/>
                      <a:pt x="80" y="194"/>
                    </a:cubicBezTo>
                    <a:cubicBezTo>
                      <a:pt x="28" y="100"/>
                      <a:pt x="92" y="152"/>
                      <a:pt x="27" y="109"/>
                    </a:cubicBezTo>
                    <a:cubicBezTo>
                      <a:pt x="15" y="76"/>
                      <a:pt x="0" y="49"/>
                      <a:pt x="27" y="13"/>
                    </a:cubicBezTo>
                    <a:cubicBezTo>
                      <a:pt x="35" y="0"/>
                      <a:pt x="70" y="2"/>
                      <a:pt x="70" y="2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632" y="1483"/>
              <a:ext cx="885" cy="544"/>
            </a:xfrm>
            <a:custGeom>
              <a:avLst/>
              <a:gdLst/>
              <a:ahLst/>
              <a:cxnLst>
                <a:cxn ang="0">
                  <a:pos x="885" y="480"/>
                </a:cxn>
                <a:cxn ang="0">
                  <a:pos x="832" y="288"/>
                </a:cxn>
                <a:cxn ang="0">
                  <a:pos x="811" y="149"/>
                </a:cxn>
                <a:cxn ang="0">
                  <a:pos x="779" y="138"/>
                </a:cxn>
                <a:cxn ang="0">
                  <a:pos x="757" y="117"/>
                </a:cxn>
                <a:cxn ang="0">
                  <a:pos x="715" y="96"/>
                </a:cxn>
                <a:cxn ang="0">
                  <a:pos x="661" y="32"/>
                </a:cxn>
                <a:cxn ang="0">
                  <a:pos x="459" y="0"/>
                </a:cxn>
                <a:cxn ang="0">
                  <a:pos x="320" y="21"/>
                </a:cxn>
                <a:cxn ang="0">
                  <a:pos x="171" y="117"/>
                </a:cxn>
                <a:cxn ang="0">
                  <a:pos x="117" y="181"/>
                </a:cxn>
                <a:cxn ang="0">
                  <a:pos x="107" y="213"/>
                </a:cxn>
                <a:cxn ang="0">
                  <a:pos x="32" y="341"/>
                </a:cxn>
                <a:cxn ang="0">
                  <a:pos x="0" y="448"/>
                </a:cxn>
                <a:cxn ang="0">
                  <a:pos x="53" y="544"/>
                </a:cxn>
              </a:cxnLst>
              <a:rect l="0" t="0" r="r" b="b"/>
              <a:pathLst>
                <a:path w="885" h="544">
                  <a:moveTo>
                    <a:pt x="885" y="480"/>
                  </a:moveTo>
                  <a:cubicBezTo>
                    <a:pt x="833" y="426"/>
                    <a:pt x="872" y="350"/>
                    <a:pt x="832" y="288"/>
                  </a:cubicBezTo>
                  <a:cubicBezTo>
                    <a:pt x="824" y="241"/>
                    <a:pt x="831" y="191"/>
                    <a:pt x="811" y="149"/>
                  </a:cubicBezTo>
                  <a:cubicBezTo>
                    <a:pt x="806" y="138"/>
                    <a:pt x="789" y="141"/>
                    <a:pt x="779" y="138"/>
                  </a:cubicBezTo>
                  <a:cubicBezTo>
                    <a:pt x="771" y="131"/>
                    <a:pt x="765" y="122"/>
                    <a:pt x="757" y="117"/>
                  </a:cubicBezTo>
                  <a:cubicBezTo>
                    <a:pt x="743" y="108"/>
                    <a:pt x="727" y="105"/>
                    <a:pt x="715" y="96"/>
                  </a:cubicBezTo>
                  <a:cubicBezTo>
                    <a:pt x="636" y="30"/>
                    <a:pt x="758" y="97"/>
                    <a:pt x="661" y="32"/>
                  </a:cubicBezTo>
                  <a:cubicBezTo>
                    <a:pt x="614" y="0"/>
                    <a:pt x="505" y="4"/>
                    <a:pt x="459" y="0"/>
                  </a:cubicBezTo>
                  <a:cubicBezTo>
                    <a:pt x="439" y="2"/>
                    <a:pt x="348" y="10"/>
                    <a:pt x="320" y="21"/>
                  </a:cubicBezTo>
                  <a:cubicBezTo>
                    <a:pt x="263" y="42"/>
                    <a:pt x="220" y="84"/>
                    <a:pt x="171" y="117"/>
                  </a:cubicBezTo>
                  <a:cubicBezTo>
                    <a:pt x="155" y="140"/>
                    <a:pt x="132" y="157"/>
                    <a:pt x="117" y="181"/>
                  </a:cubicBezTo>
                  <a:cubicBezTo>
                    <a:pt x="110" y="190"/>
                    <a:pt x="112" y="203"/>
                    <a:pt x="107" y="213"/>
                  </a:cubicBezTo>
                  <a:cubicBezTo>
                    <a:pt x="83" y="256"/>
                    <a:pt x="48" y="294"/>
                    <a:pt x="32" y="341"/>
                  </a:cubicBezTo>
                  <a:cubicBezTo>
                    <a:pt x="19" y="376"/>
                    <a:pt x="12" y="412"/>
                    <a:pt x="0" y="448"/>
                  </a:cubicBezTo>
                  <a:cubicBezTo>
                    <a:pt x="17" y="498"/>
                    <a:pt x="17" y="504"/>
                    <a:pt x="53" y="544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819400" y="5119686"/>
            <a:ext cx="1600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19063" lvl="1" indent="-4763" eaLnBrk="1" hangingPunct="1">
              <a:lnSpc>
                <a:spcPct val="90000"/>
              </a:lnSpc>
              <a:spcBef>
                <a:spcPct val="35000"/>
              </a:spcBef>
            </a:pPr>
            <a:r>
              <a:rPr lang="zh-CN" altLang="en-US" sz="2000">
                <a:latin typeface="微软雅黑" pitchFamily="34" charset="-122"/>
                <a:ea typeface="微软雅黑" pitchFamily="34" charset="-122"/>
              </a:rPr>
              <a:t>一个男人</a:t>
            </a:r>
            <a:endParaRPr lang="en-US" altLang="zh-CN" sz="20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7158" y="1071546"/>
            <a:ext cx="77764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从最简单的开始，在迭代中逐步增加细节。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你一开始做得越详细，参与讨论的人们关注的细节就越多。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在这个阶段下，你想让他们关注并确定什么，适可而止。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0034" y="6357958"/>
            <a:ext cx="4698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关于线框图评审会，请参见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聊聊会议那些事儿</a:t>
            </a:r>
            <a:r>
              <a:rPr lang="en-US" altLang="zh-CN" sz="1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番外篇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6248" y="142852"/>
            <a:ext cx="48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评审会主要为了做决定，消除争议，缩小范围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785926"/>
            <a:ext cx="7858148" cy="431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圆角矩形标注 35"/>
          <p:cNvSpPr/>
          <p:nvPr/>
        </p:nvSpPr>
        <p:spPr>
          <a:xfrm>
            <a:off x="5429256" y="857232"/>
            <a:ext cx="3000396" cy="786364"/>
          </a:xfrm>
          <a:prstGeom prst="wedgeRoundRectCallout">
            <a:avLst>
              <a:gd name="adj1" fmla="val -23762"/>
              <a:gd name="adj2" fmla="val 96618"/>
              <a:gd name="adj3" fmla="val 16667"/>
            </a:avLst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最好留下会议纪要，或者修改纪要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番外篇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9345" y="11663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撰写交互说明文档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143116"/>
            <a:ext cx="6291277" cy="4338567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38" name="TextBox 37"/>
          <p:cNvSpPr txBox="1"/>
          <p:nvPr/>
        </p:nvSpPr>
        <p:spPr>
          <a:xfrm>
            <a:off x="3214678" y="1078040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理解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偏差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28728" y="1149478"/>
            <a:ext cx="5084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 smtClean="0">
                <a:latin typeface="微软雅黑" pitchFamily="34" charset="-122"/>
                <a:ea typeface="微软雅黑" pitchFamily="34" charset="-122"/>
              </a:rPr>
              <a:t>牵制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100" dirty="0"/>
          </a:p>
        </p:txBody>
      </p:sp>
      <p:sp>
        <p:nvSpPr>
          <p:cNvPr id="41" name="矩形 40"/>
          <p:cNvSpPr/>
          <p:nvPr/>
        </p:nvSpPr>
        <p:spPr>
          <a:xfrm>
            <a:off x="1928794" y="1078040"/>
            <a:ext cx="1507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重复劳动 </a:t>
            </a:r>
            <a:endParaRPr lang="zh-CN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1857356" y="1435230"/>
            <a:ext cx="29017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latin typeface="微软雅黑" pitchFamily="34" charset="-122"/>
                <a:ea typeface="微软雅黑" pitchFamily="34" charset="-122"/>
              </a:rPr>
              <a:t>沟通成本大 </a:t>
            </a:r>
            <a:endParaRPr lang="zh-CN" altLang="en-US" sz="4000" dirty="0"/>
          </a:p>
        </p:txBody>
      </p:sp>
      <p:sp>
        <p:nvSpPr>
          <p:cNvPr id="43" name="矩形 42"/>
          <p:cNvSpPr/>
          <p:nvPr/>
        </p:nvSpPr>
        <p:spPr>
          <a:xfrm>
            <a:off x="4786314" y="1506668"/>
            <a:ext cx="24609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重要</a:t>
            </a: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信息遗漏 </a:t>
            </a:r>
            <a:endParaRPr lang="zh-CN" altLang="en-US" sz="3200" dirty="0"/>
          </a:p>
        </p:txBody>
      </p:sp>
      <p:sp>
        <p:nvSpPr>
          <p:cNvPr id="44" name="下箭头 43"/>
          <p:cNvSpPr/>
          <p:nvPr/>
        </p:nvSpPr>
        <p:spPr>
          <a:xfrm>
            <a:off x="4071934" y="2285992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回顾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7158" y="928670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 PD: 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857752" y="857232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For Designer: </a:t>
            </a:r>
            <a:endParaRPr lang="zh-CN" altLang="en-US" sz="2400" b="1" dirty="0"/>
          </a:p>
        </p:txBody>
      </p:sp>
      <p:cxnSp>
        <p:nvCxnSpPr>
          <p:cNvPr id="31" name="直接连接符 30"/>
          <p:cNvCxnSpPr/>
          <p:nvPr/>
        </p:nvCxnSpPr>
        <p:spPr>
          <a:xfrm rot="5400000">
            <a:off x="1643042" y="3714752"/>
            <a:ext cx="5286412" cy="158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57158" y="1500174"/>
            <a:ext cx="35719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什么是线框图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线框图的价值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自己做线框图的重点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会用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Axure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做简单线框图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了解“高级技能”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了解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UED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工作方法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857752" y="1428736"/>
            <a:ext cx="35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线框图的价值重温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考虑更换工具？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掌握“高级技能”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让工作更加有效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28860" y="2214554"/>
            <a:ext cx="39934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Questions?</a:t>
            </a:r>
          </a:p>
          <a:p>
            <a:r>
              <a:rPr lang="en-US" altLang="zh-CN" sz="5400" b="1" dirty="0" smtClean="0">
                <a:latin typeface="Arial" pitchFamily="34" charset="0"/>
                <a:cs typeface="Arial" pitchFamily="34" charset="0"/>
              </a:rPr>
              <a:t>Thanks</a:t>
            </a:r>
            <a:endParaRPr lang="zh-CN" altLang="en-US" sz="5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33504" y="1643050"/>
            <a:ext cx="5724644" cy="1656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你脑子里一定有一些疑问。</a:t>
            </a:r>
            <a:endParaRPr lang="en-US" altLang="zh-CN" sz="3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包括我在内。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7620" y="1571612"/>
            <a:ext cx="16594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5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sz="11500" dirty="0">
              <a:solidFill>
                <a:schemeClr val="bg1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43702" y="1428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为什么要做线框图？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14282" y="740615"/>
            <a:ext cx="7286676" cy="288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其他人的疑问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需要线框图？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能不能直接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Skip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到视觉设计？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我们能不能把线框图的时间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缩短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交互仅仅在画线框图吗？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4383953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问题核心：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不了解线框图的作用以及价值，对线框图的必要性怀疑。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7818" y="1428736"/>
            <a:ext cx="335758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在实际的项目里，线框图所处的阶段时长有时是视觉的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倍。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43702" y="1428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为什么要做线框图？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85720" y="740615"/>
            <a:ext cx="828680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设计师的疑问：</a:t>
            </a:r>
            <a:endParaRPr lang="en-US" altLang="zh-CN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7158" y="1597871"/>
            <a:ext cx="800105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到底，线框图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能帮我解决啥问题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7190" y="3286124"/>
            <a:ext cx="4572000" cy="5810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线框图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要细致到什么地步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7158" y="2143116"/>
            <a:ext cx="757242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是不是把视觉稿去色就是线框图了？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57158" y="2714620"/>
            <a:ext cx="842968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为什么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PD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也要求画线框？那我们有什么不同？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7158" y="4143380"/>
            <a:ext cx="8501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问题核心：</a:t>
            </a:r>
            <a:endParaRPr lang="en-US" altLang="zh-CN" sz="2400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为了画线框而画线框，忽视线框图的真正价值。</a:t>
            </a:r>
            <a:endParaRPr lang="en-US" altLang="zh-CN" sz="2400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643702" y="1428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为什么要做线框图？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704850"/>
            <a:ext cx="9144000" cy="5551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3702" y="1428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为什么要做线框图？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143240" y="5500702"/>
            <a:ext cx="3500462" cy="1000132"/>
          </a:xfrm>
          <a:prstGeom prst="wedgeRoundRectCallout">
            <a:avLst>
              <a:gd name="adj1" fmla="val -20712"/>
              <a:gd name="adj2" fmla="val -103632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线框图产生于项目前期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3702" y="1428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为什么要做线框图？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2285992"/>
            <a:ext cx="6286544" cy="38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643174" y="1071546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直观呈现需求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低成本、快速、易修改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-32" y="571480"/>
            <a:ext cx="9144032" cy="714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85720" y="857232"/>
            <a:ext cx="785818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不可取代的优势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158" y="1785926"/>
            <a:ext cx="212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b="4056"/>
          <a:stretch>
            <a:fillRect/>
          </a:stretch>
        </p:blipFill>
        <p:spPr bwMode="auto">
          <a:xfrm>
            <a:off x="4509762" y="928670"/>
            <a:ext cx="4634270" cy="4198223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724075" y="1285860"/>
            <a:ext cx="4286280" cy="21063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57158" y="3000372"/>
            <a:ext cx="264320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2. 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帮助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聚焦</a:t>
            </a:r>
            <a:endParaRPr lang="en-US" altLang="zh-CN" sz="3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6798" y="5429264"/>
            <a:ext cx="212590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3200" b="1" dirty="0" smtClean="0">
                <a:latin typeface="微软雅黑" pitchFamily="34" charset="-122"/>
                <a:ea typeface="微软雅黑" pitchFamily="34" charset="-122"/>
              </a:rPr>
              <a:t>方便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5786" y="3714752"/>
            <a:ext cx="4286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在项目前期，去除视觉和细节干扰，确保评审中大家把注意力集中在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——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5786" y="4500570"/>
            <a:ext cx="464347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什么需求、需要放啥东西、需要放啥功能，优先级如何划分这样的层次上。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5786" y="2500306"/>
            <a:ext cx="428628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设计师不需要考虑太多细节。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06" y="142852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【</a:t>
            </a:r>
            <a:r>
              <a:rPr lang="zh-CN" altLang="en-US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认知篇</a:t>
            </a:r>
            <a:r>
              <a:rPr lang="en-US" altLang="zh-CN" sz="2000" dirty="0" smtClean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】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43702" y="1428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为什么要做线框图？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1273</Words>
  <Application>Microsoft Office PowerPoint</Application>
  <PresentationFormat>全屏显示(4:3)</PresentationFormat>
  <Paragraphs>246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Alibaba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alibaba</dc:creator>
  <cp:lastModifiedBy>郭宁</cp:lastModifiedBy>
  <cp:revision>70</cp:revision>
  <dcterms:created xsi:type="dcterms:W3CDTF">2010-09-08T09:38:26Z</dcterms:created>
  <dcterms:modified xsi:type="dcterms:W3CDTF">2014-09-29T05:42:23Z</dcterms:modified>
</cp:coreProperties>
</file>