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6" r:id="rId2"/>
  </p:sldIdLst>
  <p:sldSz cx="12192000" cy="6858000"/>
  <p:notesSz cx="6858000" cy="91440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-314325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-63023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-946150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-1262063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2" userDrawn="1">
          <p15:clr>
            <a:srgbClr val="A4A3A4"/>
          </p15:clr>
        </p15:guide>
        <p15:guide id="2" orient="horz" pos="732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  <p15:guide id="4" orient="horz" pos="1446" userDrawn="1">
          <p15:clr>
            <a:srgbClr val="A4A3A4"/>
          </p15:clr>
        </p15:guide>
        <p15:guide id="5" orient="horz" pos="1506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orient="horz" pos="2220" userDrawn="1">
          <p15:clr>
            <a:srgbClr val="A4A3A4"/>
          </p15:clr>
        </p15:guide>
        <p15:guide id="8" orient="horz" pos="2856" userDrawn="1">
          <p15:clr>
            <a:srgbClr val="A4A3A4"/>
          </p15:clr>
        </p15:guide>
        <p15:guide id="9" orient="horz" pos="2910" userDrawn="1">
          <p15:clr>
            <a:srgbClr val="A4A3A4"/>
          </p15:clr>
        </p15:guide>
        <p15:guide id="10" orient="horz" pos="3558" userDrawn="1">
          <p15:clr>
            <a:srgbClr val="A4A3A4"/>
          </p15:clr>
        </p15:guide>
        <p15:guide id="11" orient="horz" pos="3612" userDrawn="1">
          <p15:clr>
            <a:srgbClr val="A4A3A4"/>
          </p15:clr>
        </p15:guide>
        <p15:guide id="12" orient="horz" pos="4254" userDrawn="1">
          <p15:clr>
            <a:srgbClr val="A4A3A4"/>
          </p15:clr>
        </p15:guide>
        <p15:guide id="13" pos="96" userDrawn="1">
          <p15:clr>
            <a:srgbClr val="A4A3A4"/>
          </p15:clr>
        </p15:guide>
        <p15:guide id="14" pos="960" userDrawn="1">
          <p15:clr>
            <a:srgbClr val="A4A3A4"/>
          </p15:clr>
        </p15:guide>
        <p15:guide id="15" pos="1056" userDrawn="1">
          <p15:clr>
            <a:srgbClr val="A4A3A4"/>
          </p15:clr>
        </p15:guide>
        <p15:guide id="16" pos="1904" userDrawn="1">
          <p15:clr>
            <a:srgbClr val="A4A3A4"/>
          </p15:clr>
        </p15:guide>
        <p15:guide id="17" pos="1992" userDrawn="1">
          <p15:clr>
            <a:srgbClr val="A4A3A4"/>
          </p15:clr>
        </p15:guide>
        <p15:guide id="18" pos="2856" userDrawn="1">
          <p15:clr>
            <a:srgbClr val="A4A3A4"/>
          </p15:clr>
        </p15:guide>
        <p15:guide id="19" pos="2936" userDrawn="1">
          <p15:clr>
            <a:srgbClr val="A4A3A4"/>
          </p15:clr>
        </p15:guide>
        <p15:guide id="20" pos="3780" userDrawn="1">
          <p15:clr>
            <a:srgbClr val="A4A3A4"/>
          </p15:clr>
        </p15:guide>
        <p15:guide id="21" pos="3880" userDrawn="1">
          <p15:clr>
            <a:srgbClr val="A4A3A4"/>
          </p15:clr>
        </p15:guide>
        <p15:guide id="22" pos="4744" userDrawn="1">
          <p15:clr>
            <a:srgbClr val="A4A3A4"/>
          </p15:clr>
        </p15:guide>
        <p15:guide id="23" pos="4832" userDrawn="1">
          <p15:clr>
            <a:srgbClr val="A4A3A4"/>
          </p15:clr>
        </p15:guide>
        <p15:guide id="24" pos="5696" userDrawn="1">
          <p15:clr>
            <a:srgbClr val="A4A3A4"/>
          </p15:clr>
        </p15:guide>
        <p15:guide id="25" pos="5776" userDrawn="1">
          <p15:clr>
            <a:srgbClr val="A4A3A4"/>
          </p15:clr>
        </p15:guide>
        <p15:guide id="26" pos="6648" userDrawn="1">
          <p15:clr>
            <a:srgbClr val="A4A3A4"/>
          </p15:clr>
        </p15:guide>
        <p15:guide id="27" pos="6720" userDrawn="1">
          <p15:clr>
            <a:srgbClr val="A4A3A4"/>
          </p15:clr>
        </p15:guide>
        <p15:guide id="28" pos="75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00FFFF"/>
    <a:srgbClr val="FF33AB"/>
    <a:srgbClr val="33CC33"/>
    <a:srgbClr val="FFCC00"/>
    <a:srgbClr val="0DD100"/>
    <a:srgbClr val="FFC703"/>
    <a:srgbClr val="FFFFFF"/>
    <a:srgbClr val="FF9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7282" autoAdjust="0"/>
  </p:normalViewPr>
  <p:slideViewPr>
    <p:cSldViewPr snapToGrid="0">
      <p:cViewPr varScale="1">
        <p:scale>
          <a:sx n="78" d="100"/>
          <a:sy n="78" d="100"/>
        </p:scale>
        <p:origin x="768" y="72"/>
      </p:cViewPr>
      <p:guideLst>
        <p:guide orient="horz" pos="102"/>
        <p:guide orient="horz" pos="732"/>
        <p:guide orient="horz" pos="792"/>
        <p:guide orient="horz" pos="1446"/>
        <p:guide orient="horz" pos="1506"/>
        <p:guide orient="horz" pos="2142"/>
        <p:guide orient="horz" pos="2220"/>
        <p:guide orient="horz" pos="2856"/>
        <p:guide orient="horz" pos="2910"/>
        <p:guide orient="horz" pos="3558"/>
        <p:guide orient="horz" pos="3612"/>
        <p:guide orient="horz" pos="4254"/>
        <p:guide pos="96"/>
        <p:guide pos="960"/>
        <p:guide pos="1056"/>
        <p:guide pos="1904"/>
        <p:guide pos="1992"/>
        <p:guide pos="2856"/>
        <p:guide pos="2936"/>
        <p:guide pos="3780"/>
        <p:guide pos="3880"/>
        <p:guide pos="4744"/>
        <p:guide pos="4832"/>
        <p:guide pos="5696"/>
        <p:guide pos="5776"/>
        <p:guide pos="6648"/>
        <p:guide pos="6720"/>
        <p:guide pos="75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53146" fontAlgn="auto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53146" fontAlgn="auto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F515B1F7-FD51-46BC-8229-F3FA9D0B6062}" type="datetimeFigureOut">
              <a:rPr lang="en-US" smtClean="0"/>
              <a:pPr>
                <a:defRPr/>
              </a:pPr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53146" fontAlgn="auto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953146" fontAlgn="auto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ABBBC001-113F-45D0-9E25-2A51D970BE7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735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9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299" indent="-182859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87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018" indent="-182859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591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>
          <a:xfrm>
            <a:off x="1529788" y="-27384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GP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781449" y="-2738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PITCH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5806" y="298454"/>
            <a:ext cx="3185898" cy="1690387"/>
            <a:chOff x="107504" y="1268760"/>
            <a:chExt cx="1800200" cy="1368152"/>
          </a:xfrm>
          <a:noFill/>
        </p:grpSpPr>
        <p:sp>
          <p:nvSpPr>
            <p:cNvPr id="14" name="Retângulo 13"/>
            <p:cNvSpPr/>
            <p:nvPr/>
          </p:nvSpPr>
          <p:spPr>
            <a:xfrm>
              <a:off x="107504" y="1268760"/>
              <a:ext cx="1728192" cy="136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O Método atual de verificação de presença tomava muito tempo de aula que poderia ser investido na passagem de conhecimento.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11560" y="1358413"/>
              <a:ext cx="1296144" cy="28771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200" b="1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rPr>
                <a:t>JUSTIFICATIVAS</a:t>
              </a:r>
            </a:p>
            <a:p>
              <a:pPr>
                <a:lnSpc>
                  <a:spcPct val="80000"/>
                </a:lnSpc>
              </a:pPr>
              <a:r>
                <a:rPr lang="pt-BR" sz="9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rPr>
                <a:t>Passado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  <a:cs typeface="Calibri" pitchFamily="34" charset="0"/>
              </a:endParaRPr>
            </a:p>
          </p:txBody>
        </p:sp>
        <p:pic>
          <p:nvPicPr>
            <p:cNvPr id="3074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2" t="19550" r="87801" b="72050"/>
            <a:stretch/>
          </p:blipFill>
          <p:spPr bwMode="auto">
            <a:xfrm>
              <a:off x="107504" y="1290526"/>
              <a:ext cx="483150" cy="297323"/>
            </a:xfrm>
            <a:prstGeom prst="rect">
              <a:avLst/>
            </a:prstGeom>
            <a:grpFill/>
          </p:spPr>
        </p:pic>
      </p:grpSp>
      <p:grpSp>
        <p:nvGrpSpPr>
          <p:cNvPr id="6" name="Grupo 5"/>
          <p:cNvGrpSpPr/>
          <p:nvPr/>
        </p:nvGrpSpPr>
        <p:grpSpPr>
          <a:xfrm>
            <a:off x="245806" y="2060848"/>
            <a:ext cx="3113890" cy="1368152"/>
            <a:chOff x="107504" y="2708920"/>
            <a:chExt cx="1728192" cy="1368152"/>
          </a:xfrm>
          <a:noFill/>
        </p:grpSpPr>
        <p:sp>
          <p:nvSpPr>
            <p:cNvPr id="21" name="Retângulo 20"/>
            <p:cNvSpPr/>
            <p:nvPr/>
          </p:nvSpPr>
          <p:spPr>
            <a:xfrm>
              <a:off x="107504" y="2708920"/>
              <a:ext cx="1728192" cy="136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solidFill>
                  <a:schemeClr val="tx1"/>
                </a:solidFill>
              </a:endParaRPr>
            </a:p>
            <a:p>
              <a:pPr algn="ctr"/>
              <a:endParaRPr lang="pt-BR" sz="1000" dirty="0">
                <a:solidFill>
                  <a:schemeClr val="tx1"/>
                </a:solidFill>
              </a:endParaRP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Automatizar a checklist de presença;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Diminuir o tempo utilizado em chamada;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Realizar entrega até o fim do semestre;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Professor gerar </a:t>
              </a:r>
              <a:r>
                <a:rPr lang="pt-BR" sz="1000" dirty="0" err="1">
                  <a:solidFill>
                    <a:schemeClr val="tx1"/>
                  </a:solidFill>
                </a:rPr>
                <a:t>QRCode</a:t>
              </a:r>
              <a:r>
                <a:rPr lang="pt-BR" sz="1000" dirty="0">
                  <a:solidFill>
                    <a:schemeClr val="tx1"/>
                  </a:solidFill>
                </a:rPr>
                <a:t> em seu dispositivo;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Alunos escanearem código com seus dispositivos pessoais.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9552" y="2822739"/>
              <a:ext cx="1224136" cy="24622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200" b="1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rPr>
                <a:t> OBJ SMART</a:t>
              </a:r>
            </a:p>
          </p:txBody>
        </p:sp>
        <p:pic>
          <p:nvPicPr>
            <p:cNvPr id="53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53" t="18500" r="26636" b="72050"/>
            <a:stretch/>
          </p:blipFill>
          <p:spPr bwMode="auto">
            <a:xfrm>
              <a:off x="107504" y="2708920"/>
              <a:ext cx="547505" cy="461334"/>
            </a:xfrm>
            <a:prstGeom prst="rect">
              <a:avLst/>
            </a:prstGeom>
            <a:grpFill/>
          </p:spPr>
        </p:pic>
      </p:grpSp>
      <p:grpSp>
        <p:nvGrpSpPr>
          <p:cNvPr id="8" name="Grupo 7"/>
          <p:cNvGrpSpPr/>
          <p:nvPr/>
        </p:nvGrpSpPr>
        <p:grpSpPr>
          <a:xfrm>
            <a:off x="3431704" y="2060848"/>
            <a:ext cx="1728192" cy="4464497"/>
            <a:chOff x="1907704" y="2708919"/>
            <a:chExt cx="1728192" cy="4032449"/>
          </a:xfrm>
          <a:noFill/>
        </p:grpSpPr>
        <p:sp>
          <p:nvSpPr>
            <p:cNvPr id="24" name="Retângulo 23"/>
            <p:cNvSpPr/>
            <p:nvPr/>
          </p:nvSpPr>
          <p:spPr>
            <a:xfrm>
              <a:off x="1907704" y="2708919"/>
              <a:ext cx="1728192" cy="40324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Todos os professores e alunos devem ter celulares;</a:t>
              </a:r>
            </a:p>
            <a:p>
              <a:pPr algn="ctr"/>
              <a:endParaRPr lang="pt-BR" sz="1100" dirty="0">
                <a:solidFill>
                  <a:schemeClr val="tx1"/>
                </a:solidFill>
              </a:endParaRPr>
            </a:p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A rede </a:t>
              </a:r>
              <a:r>
                <a:rPr lang="pt-BR" sz="1100" dirty="0" err="1">
                  <a:solidFill>
                    <a:schemeClr val="tx1"/>
                  </a:solidFill>
                </a:rPr>
                <a:t>Wifi</a:t>
              </a:r>
              <a:r>
                <a:rPr lang="pt-BR" sz="1100" dirty="0">
                  <a:solidFill>
                    <a:schemeClr val="tx1"/>
                  </a:solidFill>
                </a:rPr>
                <a:t> deve estar disponível a todos;</a:t>
              </a:r>
            </a:p>
            <a:p>
              <a:pPr algn="ctr"/>
              <a:endParaRPr lang="pt-BR" sz="1100" dirty="0">
                <a:solidFill>
                  <a:schemeClr val="tx1"/>
                </a:solidFill>
              </a:endParaRPr>
            </a:p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A interface deve ser intuitiva para que o objetivo de economia de tempo seja alcançado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339752" y="2811725"/>
              <a:ext cx="1296144" cy="22239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Calibri" pitchFamily="34" charset="0"/>
                </a:rPr>
                <a:t>REQUISITOS </a:t>
              </a:r>
            </a:p>
          </p:txBody>
        </p:sp>
        <p:pic>
          <p:nvPicPr>
            <p:cNvPr id="54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35" t="18500" r="16356" b="71525"/>
            <a:stretch/>
          </p:blipFill>
          <p:spPr bwMode="auto">
            <a:xfrm>
              <a:off x="1907704" y="2708919"/>
              <a:ext cx="442130" cy="422144"/>
            </a:xfrm>
            <a:prstGeom prst="rect">
              <a:avLst/>
            </a:prstGeom>
            <a:grpFill/>
          </p:spPr>
        </p:pic>
      </p:grpSp>
      <p:grpSp>
        <p:nvGrpSpPr>
          <p:cNvPr id="27" name="Grupo 26"/>
          <p:cNvGrpSpPr/>
          <p:nvPr/>
        </p:nvGrpSpPr>
        <p:grpSpPr>
          <a:xfrm>
            <a:off x="8832306" y="5105399"/>
            <a:ext cx="3113888" cy="1419943"/>
            <a:chOff x="6876257" y="5747408"/>
            <a:chExt cx="2160240" cy="993961"/>
          </a:xfrm>
          <a:noFill/>
        </p:grpSpPr>
        <p:sp>
          <p:nvSpPr>
            <p:cNvPr id="26" name="Retângulo 25"/>
            <p:cNvSpPr/>
            <p:nvPr/>
          </p:nvSpPr>
          <p:spPr>
            <a:xfrm>
              <a:off x="6876257" y="5747408"/>
              <a:ext cx="2160240" cy="9939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7509704" y="5812930"/>
              <a:ext cx="1525159" cy="17235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Calibri" pitchFamily="34" charset="0"/>
                </a:rPr>
                <a:t>CUSTOS</a:t>
              </a:r>
            </a:p>
          </p:txBody>
        </p:sp>
        <p:pic>
          <p:nvPicPr>
            <p:cNvPr id="55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5" t="38451" r="87799" b="53150"/>
            <a:stretch/>
          </p:blipFill>
          <p:spPr bwMode="auto">
            <a:xfrm>
              <a:off x="6966197" y="5749863"/>
              <a:ext cx="582683" cy="285828"/>
            </a:xfrm>
            <a:prstGeom prst="rect">
              <a:avLst/>
            </a:prstGeom>
            <a:grpFill/>
          </p:spPr>
        </p:pic>
      </p:grpSp>
      <p:grpSp>
        <p:nvGrpSpPr>
          <p:cNvPr id="11" name="Grupo 10"/>
          <p:cNvGrpSpPr/>
          <p:nvPr/>
        </p:nvGrpSpPr>
        <p:grpSpPr>
          <a:xfrm>
            <a:off x="5231904" y="2809502"/>
            <a:ext cx="1728192" cy="2236630"/>
            <a:chOff x="3707904" y="3456705"/>
            <a:chExt cx="1728192" cy="2168539"/>
          </a:xfrm>
          <a:noFill/>
        </p:grpSpPr>
        <p:sp>
          <p:nvSpPr>
            <p:cNvPr id="28" name="Retângulo 27"/>
            <p:cNvSpPr/>
            <p:nvPr/>
          </p:nvSpPr>
          <p:spPr>
            <a:xfrm>
              <a:off x="3707904" y="3501008"/>
              <a:ext cx="1728192" cy="21242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Gerente de projetos;</a:t>
              </a:r>
            </a:p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Analistas;</a:t>
              </a:r>
            </a:p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Desenvolvedores.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283968" y="3545255"/>
              <a:ext cx="1080120" cy="23275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200" b="1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rPr>
                <a:t>EQUIPE</a:t>
              </a:r>
            </a:p>
          </p:txBody>
        </p:sp>
        <p:pic>
          <p:nvPicPr>
            <p:cNvPr id="57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8" t="33988" r="63645" b="55763"/>
            <a:stretch/>
          </p:blipFill>
          <p:spPr bwMode="auto">
            <a:xfrm>
              <a:off x="3707904" y="3456705"/>
              <a:ext cx="616414" cy="452670"/>
            </a:xfrm>
            <a:prstGeom prst="rect">
              <a:avLst/>
            </a:prstGeom>
            <a:grpFill/>
          </p:spPr>
        </p:pic>
      </p:grpSp>
      <p:grpSp>
        <p:nvGrpSpPr>
          <p:cNvPr id="9" name="Grupo 8"/>
          <p:cNvGrpSpPr/>
          <p:nvPr/>
        </p:nvGrpSpPr>
        <p:grpSpPr>
          <a:xfrm>
            <a:off x="3431704" y="298454"/>
            <a:ext cx="1728192" cy="1690388"/>
            <a:chOff x="1907704" y="1268760"/>
            <a:chExt cx="1728192" cy="1368152"/>
          </a:xfrm>
          <a:noFill/>
        </p:grpSpPr>
        <p:sp>
          <p:nvSpPr>
            <p:cNvPr id="23" name="Retângulo 22"/>
            <p:cNvSpPr/>
            <p:nvPr/>
          </p:nvSpPr>
          <p:spPr>
            <a:xfrm>
              <a:off x="1907704" y="1268760"/>
              <a:ext cx="1728192" cy="136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Verificação de presença via </a:t>
              </a:r>
              <a:r>
                <a:rPr lang="pt-BR" sz="1200" dirty="0" err="1">
                  <a:solidFill>
                    <a:schemeClr val="tx1"/>
                  </a:solidFill>
                </a:rPr>
                <a:t>QRCode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2339752" y="1354724"/>
              <a:ext cx="1296144" cy="19928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Calibri" pitchFamily="34" charset="0"/>
                </a:rPr>
                <a:t>PRODUTO</a:t>
              </a:r>
            </a:p>
          </p:txBody>
        </p:sp>
        <p:pic>
          <p:nvPicPr>
            <p:cNvPr id="58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50" t="33988" r="51776" b="55763"/>
            <a:stretch/>
          </p:blipFill>
          <p:spPr bwMode="auto">
            <a:xfrm>
              <a:off x="1907704" y="1273804"/>
              <a:ext cx="472723" cy="400136"/>
            </a:xfrm>
            <a:prstGeom prst="rect">
              <a:avLst/>
            </a:prstGeom>
            <a:grpFill/>
          </p:spPr>
        </p:pic>
      </p:grpSp>
      <p:grpSp>
        <p:nvGrpSpPr>
          <p:cNvPr id="12" name="Grupo 11"/>
          <p:cNvGrpSpPr/>
          <p:nvPr/>
        </p:nvGrpSpPr>
        <p:grpSpPr>
          <a:xfrm>
            <a:off x="5231904" y="5039632"/>
            <a:ext cx="3528393" cy="1485711"/>
            <a:chOff x="3707903" y="5685628"/>
            <a:chExt cx="3096345" cy="1055741"/>
          </a:xfrm>
          <a:noFill/>
        </p:grpSpPr>
        <p:sp>
          <p:nvSpPr>
            <p:cNvPr id="25" name="Retângulo 24"/>
            <p:cNvSpPr/>
            <p:nvPr/>
          </p:nvSpPr>
          <p:spPr>
            <a:xfrm>
              <a:off x="3707903" y="5733257"/>
              <a:ext cx="3096345" cy="10081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Equipe engajada apenas nos finais de semana;</a:t>
              </a:r>
            </a:p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Baixo orçamento para os servidores.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087048" y="5812410"/>
              <a:ext cx="2717200" cy="1749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Calibri" pitchFamily="34" charset="0"/>
                </a:rPr>
                <a:t>RESTRIÇÕES</a:t>
              </a:r>
            </a:p>
          </p:txBody>
        </p:sp>
        <p:pic>
          <p:nvPicPr>
            <p:cNvPr id="59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02" t="33988" r="39763" b="51602"/>
            <a:stretch/>
          </p:blipFill>
          <p:spPr bwMode="auto">
            <a:xfrm>
              <a:off x="3741339" y="5685628"/>
              <a:ext cx="395419" cy="409349"/>
            </a:xfrm>
            <a:prstGeom prst="rect">
              <a:avLst/>
            </a:prstGeom>
            <a:grpFill/>
          </p:spPr>
        </p:pic>
      </p:grpSp>
      <p:grpSp>
        <p:nvGrpSpPr>
          <p:cNvPr id="62" name="Grupo 61"/>
          <p:cNvGrpSpPr/>
          <p:nvPr/>
        </p:nvGrpSpPr>
        <p:grpSpPr>
          <a:xfrm>
            <a:off x="283441" y="3501009"/>
            <a:ext cx="3076255" cy="3024335"/>
            <a:chOff x="107504" y="4149081"/>
            <a:chExt cx="1728192" cy="2592288"/>
          </a:xfrm>
          <a:noFill/>
        </p:grpSpPr>
        <p:sp>
          <p:nvSpPr>
            <p:cNvPr id="19" name="Retângulo 18"/>
            <p:cNvSpPr/>
            <p:nvPr/>
          </p:nvSpPr>
          <p:spPr>
            <a:xfrm>
              <a:off x="107504" y="4149081"/>
              <a:ext cx="1728192" cy="2592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Melhor distribuição do tempo de aula;</a:t>
              </a:r>
            </a:p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Maior foco dos alunos sem interrupções na passagem de conhecimento;</a:t>
              </a:r>
            </a:p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Maior facilidade para os professores sem ter que passar as presenças para o sistema;</a:t>
              </a:r>
            </a:p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Menos gasto de papel para as listas.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83568" y="4214709"/>
              <a:ext cx="1152128" cy="3046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200" b="1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rPr>
                <a:t>BENEFÍCIOS</a:t>
              </a:r>
            </a:p>
            <a:p>
              <a:pPr>
                <a:lnSpc>
                  <a:spcPct val="80000"/>
                </a:lnSpc>
              </a:pPr>
              <a:r>
                <a:rPr lang="pt-BR" sz="9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rPr>
                <a:t>Futuro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  <a:cs typeface="Calibri" pitchFamily="34" charset="0"/>
              </a:endParaRPr>
            </a:p>
          </p:txBody>
        </p:sp>
        <p:pic>
          <p:nvPicPr>
            <p:cNvPr id="56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5" t="35639" r="77103" b="55763"/>
            <a:stretch/>
          </p:blipFill>
          <p:spPr bwMode="auto">
            <a:xfrm>
              <a:off x="107504" y="4217732"/>
              <a:ext cx="582328" cy="342496"/>
            </a:xfrm>
            <a:prstGeom prst="rect">
              <a:avLst/>
            </a:prstGeom>
            <a:grpFill/>
          </p:spPr>
        </p:pic>
        <p:cxnSp>
          <p:nvCxnSpPr>
            <p:cNvPr id="3" name="Conector de seta reta 2"/>
            <p:cNvCxnSpPr/>
            <p:nvPr/>
          </p:nvCxnSpPr>
          <p:spPr>
            <a:xfrm flipV="1">
              <a:off x="223156" y="4196252"/>
              <a:ext cx="235744" cy="147638"/>
            </a:xfrm>
            <a:prstGeom prst="straightConnector1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032104" y="2852936"/>
            <a:ext cx="1774800" cy="2193197"/>
            <a:chOff x="5508104" y="2852935"/>
            <a:chExt cx="1774800" cy="2193197"/>
          </a:xfrm>
          <a:noFill/>
        </p:grpSpPr>
        <p:grpSp>
          <p:nvGrpSpPr>
            <p:cNvPr id="13" name="Grupo 12"/>
            <p:cNvGrpSpPr/>
            <p:nvPr/>
          </p:nvGrpSpPr>
          <p:grpSpPr>
            <a:xfrm>
              <a:off x="5508104" y="2852935"/>
              <a:ext cx="1774800" cy="2193197"/>
              <a:chOff x="5508104" y="3501007"/>
              <a:chExt cx="1774800" cy="2156644"/>
            </a:xfrm>
            <a:grpFill/>
          </p:grpSpPr>
          <p:sp>
            <p:nvSpPr>
              <p:cNvPr id="29" name="Retângulo 28"/>
              <p:cNvSpPr/>
              <p:nvPr/>
            </p:nvSpPr>
            <p:spPr>
              <a:xfrm>
                <a:off x="5508104" y="3501007"/>
                <a:ext cx="1728192" cy="21566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Especificação do projeto;</a:t>
                </a:r>
              </a:p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Identidade Visual;</a:t>
                </a:r>
              </a:p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Marketing digital;</a:t>
                </a:r>
              </a:p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Desenvolvimento web;</a:t>
                </a:r>
              </a:p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Testes e correções;</a:t>
                </a:r>
              </a:p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Entrega final.</a:t>
                </a:r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6274792" y="3541539"/>
                <a:ext cx="1008112" cy="39395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GRUPOS DE </a:t>
                </a:r>
              </a:p>
              <a:p>
                <a:pPr>
                  <a:lnSpc>
                    <a:spcPct val="80000"/>
                  </a:lnSpc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ENTREGAS</a:t>
                </a:r>
              </a:p>
            </p:txBody>
          </p:sp>
        </p:grpSp>
        <p:pic>
          <p:nvPicPr>
            <p:cNvPr id="61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18500" r="77104" b="73458"/>
            <a:stretch/>
          </p:blipFill>
          <p:spPr bwMode="auto">
            <a:xfrm>
              <a:off x="6036816" y="2924944"/>
              <a:ext cx="284584" cy="268635"/>
            </a:xfrm>
            <a:prstGeom prst="rect">
              <a:avLst/>
            </a:prstGeom>
            <a:grpFill/>
          </p:spPr>
        </p:pic>
        <p:pic>
          <p:nvPicPr>
            <p:cNvPr id="65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18500" r="77104" b="73458"/>
            <a:stretch/>
          </p:blipFill>
          <p:spPr bwMode="auto">
            <a:xfrm>
              <a:off x="5770736" y="2924944"/>
              <a:ext cx="284584" cy="268635"/>
            </a:xfrm>
            <a:prstGeom prst="rect">
              <a:avLst/>
            </a:prstGeom>
            <a:grpFill/>
          </p:spPr>
        </p:pic>
        <p:pic>
          <p:nvPicPr>
            <p:cNvPr id="77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18500" r="77104" b="73458"/>
            <a:stretch/>
          </p:blipFill>
          <p:spPr bwMode="auto">
            <a:xfrm>
              <a:off x="5517257" y="2924944"/>
              <a:ext cx="284584" cy="268635"/>
            </a:xfrm>
            <a:prstGeom prst="rect">
              <a:avLst/>
            </a:prstGeom>
            <a:grpFill/>
          </p:spPr>
        </p:pic>
      </p:grpSp>
      <p:grpSp>
        <p:nvGrpSpPr>
          <p:cNvPr id="2" name="Group 1"/>
          <p:cNvGrpSpPr/>
          <p:nvPr/>
        </p:nvGrpSpPr>
        <p:grpSpPr>
          <a:xfrm>
            <a:off x="8826815" y="2564904"/>
            <a:ext cx="3113889" cy="2481229"/>
            <a:chOff x="7302816" y="2564903"/>
            <a:chExt cx="1733680" cy="2481229"/>
          </a:xfrm>
          <a:noFill/>
        </p:grpSpPr>
        <p:grpSp>
          <p:nvGrpSpPr>
            <p:cNvPr id="2048" name="Grupo 2047"/>
            <p:cNvGrpSpPr/>
            <p:nvPr/>
          </p:nvGrpSpPr>
          <p:grpSpPr>
            <a:xfrm>
              <a:off x="7308304" y="2564903"/>
              <a:ext cx="1728192" cy="2481229"/>
              <a:chOff x="7308304" y="3212975"/>
              <a:chExt cx="1728192" cy="2444739"/>
            </a:xfrm>
            <a:grpFill/>
          </p:grpSpPr>
          <p:sp>
            <p:nvSpPr>
              <p:cNvPr id="30" name="Retângulo 29"/>
              <p:cNvSpPr/>
              <p:nvPr/>
            </p:nvSpPr>
            <p:spPr>
              <a:xfrm>
                <a:off x="7308304" y="3212975"/>
                <a:ext cx="1728192" cy="24447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3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521" t="51333" r="26189" b="44081"/>
              <a:stretch/>
            </p:blipFill>
            <p:spPr bwMode="auto">
              <a:xfrm>
                <a:off x="7380312" y="3212976"/>
                <a:ext cx="980069" cy="327607"/>
              </a:xfrm>
              <a:prstGeom prst="rect">
                <a:avLst/>
              </a:prstGeom>
              <a:grpFill/>
            </p:spPr>
          </p:pic>
        </p:grpSp>
        <p:sp>
          <p:nvSpPr>
            <p:cNvPr id="67" name="Retângulo 43"/>
            <p:cNvSpPr/>
            <p:nvPr/>
          </p:nvSpPr>
          <p:spPr>
            <a:xfrm>
              <a:off x="7302816" y="2780928"/>
              <a:ext cx="1728192" cy="246221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Calibri" pitchFamily="34" charset="0"/>
                </a:rPr>
                <a:t>LINHA DO TEMPO</a:t>
              </a: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5231904" y="296333"/>
            <a:ext cx="1800200" cy="2484595"/>
            <a:chOff x="3707904" y="296332"/>
            <a:chExt cx="1800200" cy="2484595"/>
          </a:xfrm>
          <a:noFill/>
        </p:grpSpPr>
        <p:grpSp>
          <p:nvGrpSpPr>
            <p:cNvPr id="10" name="Grupo 9"/>
            <p:cNvGrpSpPr/>
            <p:nvPr/>
          </p:nvGrpSpPr>
          <p:grpSpPr>
            <a:xfrm>
              <a:off x="3707904" y="296332"/>
              <a:ext cx="1800200" cy="2484595"/>
              <a:chOff x="3707904" y="1298837"/>
              <a:chExt cx="1800200" cy="2094159"/>
            </a:xfrm>
            <a:grpFill/>
          </p:grpSpPr>
          <p:sp>
            <p:nvSpPr>
              <p:cNvPr id="16" name="Retângulo 15"/>
              <p:cNvSpPr/>
              <p:nvPr/>
            </p:nvSpPr>
            <p:spPr>
              <a:xfrm>
                <a:off x="3707904" y="1298837"/>
                <a:ext cx="1728192" cy="20941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Universidade Cidade de São Paulo;</a:t>
                </a:r>
              </a:p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Professora Andrea;</a:t>
                </a:r>
              </a:p>
              <a:p>
                <a:pPr algn="ctr"/>
                <a:endParaRPr lang="pt-B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4211960" y="1358158"/>
                <a:ext cx="1296144" cy="3930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STAKEHOLDERS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Externos &amp;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Fatores Externos</a:t>
                </a:r>
              </a:p>
            </p:txBody>
          </p:sp>
        </p:grpSp>
        <p:pic>
          <p:nvPicPr>
            <p:cNvPr id="68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2" t="18223" r="64223" b="73432"/>
            <a:stretch/>
          </p:blipFill>
          <p:spPr bwMode="auto">
            <a:xfrm>
              <a:off x="3741043" y="380048"/>
              <a:ext cx="549504" cy="350747"/>
            </a:xfrm>
            <a:prstGeom prst="rect">
              <a:avLst/>
            </a:prstGeom>
            <a:grpFill/>
          </p:spPr>
        </p:pic>
      </p:grpSp>
      <p:grpSp>
        <p:nvGrpSpPr>
          <p:cNvPr id="48" name="Grupo 47"/>
          <p:cNvGrpSpPr/>
          <p:nvPr/>
        </p:nvGrpSpPr>
        <p:grpSpPr>
          <a:xfrm>
            <a:off x="8832304" y="247536"/>
            <a:ext cx="3113890" cy="2245362"/>
            <a:chOff x="7308304" y="247536"/>
            <a:chExt cx="1728192" cy="2245362"/>
          </a:xfrm>
          <a:noFill/>
        </p:grpSpPr>
        <p:grpSp>
          <p:nvGrpSpPr>
            <p:cNvPr id="20" name="Grupo 19"/>
            <p:cNvGrpSpPr/>
            <p:nvPr/>
          </p:nvGrpSpPr>
          <p:grpSpPr>
            <a:xfrm>
              <a:off x="7308304" y="296334"/>
              <a:ext cx="1728192" cy="2196564"/>
              <a:chOff x="7308304" y="1288229"/>
              <a:chExt cx="1728192" cy="1852738"/>
            </a:xfrm>
            <a:grpFill/>
          </p:grpSpPr>
          <p:sp>
            <p:nvSpPr>
              <p:cNvPr id="18" name="Retângulo 17"/>
              <p:cNvSpPr/>
              <p:nvPr/>
            </p:nvSpPr>
            <p:spPr>
              <a:xfrm>
                <a:off x="7308304" y="1288229"/>
                <a:ext cx="1728192" cy="18527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u="sng" dirty="0">
                    <a:solidFill>
                      <a:schemeClr val="tx1"/>
                    </a:solidFill>
                  </a:rPr>
                  <a:t>Não conseguir recursos para dar continuidade ao projeto.</a:t>
                </a:r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7734864" y="1354134"/>
                <a:ext cx="869584" cy="20768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RISCOS</a:t>
                </a:r>
              </a:p>
            </p:txBody>
          </p:sp>
        </p:grpSp>
        <p:pic>
          <p:nvPicPr>
            <p:cNvPr id="69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16121" r="39815" b="72146"/>
            <a:stretch/>
          </p:blipFill>
          <p:spPr bwMode="auto">
            <a:xfrm>
              <a:off x="7338742" y="247536"/>
              <a:ext cx="424697" cy="489802"/>
            </a:xfrm>
            <a:prstGeom prst="rect">
              <a:avLst/>
            </a:prstGeom>
            <a:grpFill/>
          </p:spPr>
        </p:pic>
      </p:grpSp>
      <p:grpSp>
        <p:nvGrpSpPr>
          <p:cNvPr id="51" name="Grupo 50"/>
          <p:cNvGrpSpPr/>
          <p:nvPr/>
        </p:nvGrpSpPr>
        <p:grpSpPr>
          <a:xfrm>
            <a:off x="7032104" y="296333"/>
            <a:ext cx="1728192" cy="2484595"/>
            <a:chOff x="5508104" y="296332"/>
            <a:chExt cx="1728192" cy="2484595"/>
          </a:xfrm>
          <a:noFill/>
        </p:grpSpPr>
        <p:grpSp>
          <p:nvGrpSpPr>
            <p:cNvPr id="15" name="Grupo 14"/>
            <p:cNvGrpSpPr/>
            <p:nvPr/>
          </p:nvGrpSpPr>
          <p:grpSpPr>
            <a:xfrm>
              <a:off x="5508104" y="296332"/>
              <a:ext cx="1728192" cy="2484595"/>
              <a:chOff x="5508104" y="1298837"/>
              <a:chExt cx="1728192" cy="2094159"/>
            </a:xfrm>
            <a:grpFill/>
          </p:grpSpPr>
          <p:sp>
            <p:nvSpPr>
              <p:cNvPr id="17" name="Retângulo 16"/>
              <p:cNvSpPr/>
              <p:nvPr/>
            </p:nvSpPr>
            <p:spPr>
              <a:xfrm>
                <a:off x="5508104" y="1298837"/>
                <a:ext cx="1728192" cy="20941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É necessária a contratação de um serviço de hospedagem para a API e o sistema WEB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6084168" y="1364693"/>
                <a:ext cx="1152128" cy="20752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PREMISSAS</a:t>
                </a:r>
              </a:p>
            </p:txBody>
          </p:sp>
        </p:grpSp>
        <p:pic>
          <p:nvPicPr>
            <p:cNvPr id="70" name="Picture 2" descr="C:\Users\CASULO-\Desktop\S04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10" t="34774" r="13321" b="57426"/>
            <a:stretch/>
          </p:blipFill>
          <p:spPr bwMode="auto">
            <a:xfrm>
              <a:off x="5565254" y="333261"/>
              <a:ext cx="573693" cy="295167"/>
            </a:xfrm>
            <a:prstGeom prst="rect">
              <a:avLst/>
            </a:prstGeom>
            <a:grpFill/>
          </p:spPr>
        </p:pic>
      </p:grpSp>
      <p:sp>
        <p:nvSpPr>
          <p:cNvPr id="74" name="Retângulo 73"/>
          <p:cNvSpPr/>
          <p:nvPr/>
        </p:nvSpPr>
        <p:spPr>
          <a:xfrm>
            <a:off x="1522938" y="6525345"/>
            <a:ext cx="2036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Project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Model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Canvas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 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10245027" y="65237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83482992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27389</TotalTime>
  <Words>243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Verdana</vt:lpstr>
      <vt:lpstr>Wingdings 2</vt:lpstr>
      <vt:lpstr>Aspecto</vt:lpstr>
      <vt:lpstr>Apresentação do PowerPoint</vt:lpstr>
    </vt:vector>
  </TitlesOfParts>
  <Company>Project Modell generation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Model Generation</dc:title>
  <dc:subject>gerenciamento de projetos</dc:subject>
  <dc:creator>Finocchio</dc:creator>
  <dc:description>Apresenta metodologia pra planejar um projeto em uma única página</dc:description>
  <cp:lastModifiedBy>Marcos Henrique Belo</cp:lastModifiedBy>
  <cp:revision>660</cp:revision>
  <dcterms:created xsi:type="dcterms:W3CDTF">2008-11-26T10:25:30Z</dcterms:created>
  <dcterms:modified xsi:type="dcterms:W3CDTF">2022-04-29T21:13:52Z</dcterms:modified>
</cp:coreProperties>
</file>