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2" r:id="rId5"/>
    <p:sldId id="261" r:id="rId6"/>
    <p:sldId id="273" r:id="rId7"/>
    <p:sldId id="280" r:id="rId8"/>
    <p:sldId id="278" r:id="rId9"/>
    <p:sldId id="277" r:id="rId10"/>
    <p:sldId id="276" r:id="rId11"/>
    <p:sldId id="275" r:id="rId12"/>
    <p:sldId id="274" r:id="rId13"/>
    <p:sldId id="260" r:id="rId14"/>
    <p:sldId id="264" r:id="rId15"/>
    <p:sldId id="263" r:id="rId16"/>
    <p:sldId id="265" r:id="rId17"/>
    <p:sldId id="266" r:id="rId18"/>
    <p:sldId id="267" r:id="rId19"/>
    <p:sldId id="271" r:id="rId20"/>
    <p:sldId id="268" r:id="rId21"/>
    <p:sldId id="269" r:id="rId22"/>
    <p:sldId id="272" r:id="rId23"/>
    <p:sldId id="27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111CF7"/>
    <a:srgbClr val="008000"/>
    <a:srgbClr val="00B05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5781" autoAdjust="0"/>
  </p:normalViewPr>
  <p:slideViewPr>
    <p:cSldViewPr snapToGrid="0">
      <p:cViewPr varScale="1">
        <p:scale>
          <a:sx n="111" d="100"/>
          <a:sy n="111" d="100"/>
        </p:scale>
        <p:origin x="53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BAFE5-8D79-4D67-AD76-3258D76F4B5A}"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76E55-A6E7-412C-9076-9F7A7148AEBD}" type="slidenum">
              <a:rPr lang="en-US" smtClean="0"/>
              <a:t>‹#›</a:t>
            </a:fld>
            <a:endParaRPr lang="en-US"/>
          </a:p>
        </p:txBody>
      </p:sp>
    </p:spTree>
    <p:extLst>
      <p:ext uri="{BB962C8B-B14F-4D97-AF65-F5344CB8AC3E}">
        <p14:creationId xmlns:p14="http://schemas.microsoft.com/office/powerpoint/2010/main" val="398028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B76E55-A6E7-412C-9076-9F7A7148AEBD}" type="slidenum">
              <a:rPr lang="en-US" smtClean="0"/>
              <a:t>1</a:t>
            </a:fld>
            <a:endParaRPr lang="en-US"/>
          </a:p>
        </p:txBody>
      </p:sp>
    </p:spTree>
    <p:extLst>
      <p:ext uri="{BB962C8B-B14F-4D97-AF65-F5344CB8AC3E}">
        <p14:creationId xmlns:p14="http://schemas.microsoft.com/office/powerpoint/2010/main" val="55230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B76E55-A6E7-412C-9076-9F7A7148AEBD}" type="slidenum">
              <a:rPr lang="en-US" smtClean="0"/>
              <a:t>17</a:t>
            </a:fld>
            <a:endParaRPr lang="en-US"/>
          </a:p>
        </p:txBody>
      </p:sp>
    </p:spTree>
    <p:extLst>
      <p:ext uri="{BB962C8B-B14F-4D97-AF65-F5344CB8AC3E}">
        <p14:creationId xmlns:p14="http://schemas.microsoft.com/office/powerpoint/2010/main" val="241150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imes New Roman" panose="02020603050405020304" pitchFamily="18" charset="0"/>
                <a:cs typeface="Times New Roman" panose="02020603050405020304" pitchFamily="18" charset="0"/>
              </a:rPr>
              <a:t>With the rapid growth of Artificial Intelligence (AI) technology, there is a strong need for real-time mobile applications such as real-time video analysis and real-time language translation. Those kinds of applications are faced with some difficult  challenges, such as low energy consumption for mobile users, low latency and intensive computations requirements. In order to design algorithms to meet those challenges, we studied the joint offloading and wireless scheduling for parallel computing with deadlines. </a:t>
            </a:r>
          </a:p>
        </p:txBody>
      </p:sp>
      <p:sp>
        <p:nvSpPr>
          <p:cNvPr id="4" name="Slide Number Placeholder 3"/>
          <p:cNvSpPr>
            <a:spLocks noGrp="1"/>
          </p:cNvSpPr>
          <p:nvPr>
            <p:ph type="sldNum" sz="quarter" idx="5"/>
          </p:nvPr>
        </p:nvSpPr>
        <p:spPr/>
        <p:txBody>
          <a:bodyPr/>
          <a:lstStyle/>
          <a:p>
            <a:fld id="{E9B76E55-A6E7-412C-9076-9F7A7148AEBD}" type="slidenum">
              <a:rPr lang="en-US" smtClean="0"/>
              <a:t>2</a:t>
            </a:fld>
            <a:endParaRPr lang="en-US"/>
          </a:p>
        </p:txBody>
      </p:sp>
    </p:spTree>
    <p:extLst>
      <p:ext uri="{BB962C8B-B14F-4D97-AF65-F5344CB8AC3E}">
        <p14:creationId xmlns:p14="http://schemas.microsoft.com/office/powerpoint/2010/main" val="58948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system model. We have N mobile users, one access point and some powerful edge servers. </a:t>
            </a:r>
          </a:p>
          <a:p>
            <a:r>
              <a:rPr lang="en-US" dirty="0"/>
              <a:t>Parallel computing </a:t>
            </a:r>
          </a:p>
          <a:p>
            <a:endParaRPr lang="en-US" dirty="0"/>
          </a:p>
          <a:p>
            <a:r>
              <a:rPr lang="en-US" dirty="0"/>
              <a:t>Applications. A world trade center there are people around the world need to use the real-time translation service to communicate with each other. i.e. the real-time translation </a:t>
            </a:r>
          </a:p>
          <a:p>
            <a:endParaRPr lang="en-US" dirty="0"/>
          </a:p>
          <a:p>
            <a:r>
              <a:rPr lang="en-US" dirty="0"/>
              <a:t>Applications runs in parallel manners. For  example, real-time translation  1. capture the image , 2. image recognition 3. natural language processing </a:t>
            </a:r>
          </a:p>
          <a:p>
            <a:endParaRPr lang="en-US" dirty="0"/>
          </a:p>
          <a:p>
            <a:r>
              <a:rPr lang="en-US" dirty="0"/>
              <a:t>Basic System setup:</a:t>
            </a:r>
          </a:p>
          <a:p>
            <a:r>
              <a:rPr lang="en-US" dirty="0"/>
              <a:t>𝑁 mobile users;</a:t>
            </a:r>
          </a:p>
          <a:p>
            <a:r>
              <a:rPr lang="en-US" dirty="0"/>
              <a:t>One access point (AP);</a:t>
            </a:r>
          </a:p>
          <a:p>
            <a:r>
              <a:rPr lang="en-US" dirty="0"/>
              <a:t>Some powerful edge servers;</a:t>
            </a:r>
          </a:p>
        </p:txBody>
      </p:sp>
      <p:sp>
        <p:nvSpPr>
          <p:cNvPr id="4" name="Slide Number Placeholder 3"/>
          <p:cNvSpPr>
            <a:spLocks noGrp="1"/>
          </p:cNvSpPr>
          <p:nvPr>
            <p:ph type="sldNum" sz="quarter" idx="5"/>
          </p:nvPr>
        </p:nvSpPr>
        <p:spPr/>
        <p:txBody>
          <a:bodyPr/>
          <a:lstStyle/>
          <a:p>
            <a:fld id="{E9B76E55-A6E7-412C-9076-9F7A7148AEBD}" type="slidenum">
              <a:rPr lang="en-US" smtClean="0"/>
              <a:t>3</a:t>
            </a:fld>
            <a:endParaRPr lang="en-US"/>
          </a:p>
        </p:txBody>
      </p:sp>
    </p:spTree>
    <p:extLst>
      <p:ext uri="{BB962C8B-B14F-4D97-AF65-F5344CB8AC3E}">
        <p14:creationId xmlns:p14="http://schemas.microsoft.com/office/powerpoint/2010/main" val="13982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Each user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𝑛</m:t>
                    </m:r>
                  </m:oMath>
                </a14:m>
                <a:r>
                  <a:rPr lang="en-US" sz="1200" dirty="0">
                    <a:latin typeface="Times New Roman" panose="02020603050405020304" pitchFamily="18" charset="0"/>
                    <a:cs typeface="Times New Roman" panose="02020603050405020304" pitchFamily="18" charset="0"/>
                  </a:rPr>
                  <a:t> has dynamic and heterogeneous computing demands with strict </a:t>
                </a:r>
                <a14:m>
                  <m:oMath xmlns:m="http://schemas.openxmlformats.org/officeDocument/2006/math">
                    <m:r>
                      <a:rPr lang="en-US" sz="1200" i="1">
                        <a:latin typeface="Cambria Math" panose="02040503050406030204" pitchFamily="18" charset="0"/>
                      </a:rPr>
                      <m:t>𝑇</m:t>
                    </m:r>
                  </m:oMath>
                </a14:m>
                <a:r>
                  <a:rPr lang="en-US" sz="1200" dirty="0">
                    <a:latin typeface="Times New Roman" panose="02020603050405020304" pitchFamily="18" charset="0"/>
                    <a:cs typeface="Times New Roman" panose="02020603050405020304" pitchFamily="18" charset="0"/>
                  </a:rPr>
                  <a:t> time slots deadline. We group </a:t>
                </a:r>
                <a14:m>
                  <m:oMath xmlns:m="http://schemas.openxmlformats.org/officeDocument/2006/math">
                    <m:r>
                      <a:rPr lang="en-US" sz="1200" i="1">
                        <a:latin typeface="Cambria Math" panose="02040503050406030204" pitchFamily="18" charset="0"/>
                        <a:cs typeface="Times New Roman" panose="02020603050405020304" pitchFamily="18" charset="0"/>
                      </a:rPr>
                      <m:t>𝑇</m:t>
                    </m:r>
                  </m:oMath>
                </a14:m>
                <a:r>
                  <a:rPr lang="en-US" sz="1200" dirty="0">
                    <a:latin typeface="Times New Roman" panose="02020603050405020304" pitchFamily="18" charset="0"/>
                    <a:cs typeface="Times New Roman" panose="02020603050405020304" pitchFamily="18" charset="0"/>
                  </a:rPr>
                  <a:t> consecutive time slots into a frame.</a:t>
                </a:r>
                <a:endParaRPr lang="en-US" sz="1200" i="1" dirty="0">
                  <a:latin typeface="Cambria Math" panose="02040503050406030204" pitchFamily="18" charset="0"/>
                </a:endParaRPr>
              </a:p>
              <a:p>
                <a:endParaRPr lang="en-US" dirty="0"/>
              </a:p>
              <a:p>
                <a:r>
                  <a:rPr lang="en-US" dirty="0"/>
                  <a:t>At the beginning of each frame, there are </a:t>
                </a:r>
                <a:r>
                  <a:rPr lang="en-US" dirty="0" err="1"/>
                  <a:t>A_n</a:t>
                </a:r>
                <a:r>
                  <a:rPr lang="en-US" dirty="0"/>
                  <a:t>[</a:t>
                </a:r>
                <a:r>
                  <a:rPr lang="en-US" dirty="0" err="1"/>
                  <a:t>kT</a:t>
                </a:r>
                <a:r>
                  <a:rPr lang="en-US" dirty="0"/>
                  <a:t>] packets arriving at user n. Upon arrival, we split the arrival into two parts. One part perform local computations and the other part perform wireless transmissions. If there are still packets available at the end of frame, we drop the remaining packets. </a:t>
                </a:r>
              </a:p>
              <a:p>
                <a:endParaRPr lang="en-US" dirty="0"/>
              </a:p>
              <a:p>
                <a:r>
                  <a:rPr lang="en-US" dirty="0"/>
                  <a:t>Our object is to minimize the average energy consumption for each mobile user. (local computations and wireless transmissions)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Each user </a:t>
                </a:r>
                <a:r>
                  <a:rPr lang="en-US" sz="1200" b="0" i="0">
                    <a:latin typeface="Cambria Math" panose="02040503050406030204" pitchFamily="18" charset="0"/>
                    <a:cs typeface="Times New Roman" panose="02020603050405020304" pitchFamily="18" charset="0"/>
                  </a:rPr>
                  <a:t>𝑛</a:t>
                </a:r>
                <a:r>
                  <a:rPr lang="en-US" sz="1200" dirty="0">
                    <a:latin typeface="Times New Roman" panose="02020603050405020304" pitchFamily="18" charset="0"/>
                    <a:cs typeface="Times New Roman" panose="02020603050405020304" pitchFamily="18" charset="0"/>
                  </a:rPr>
                  <a:t> has dynamic and heterogeneous computing demands with strict </a:t>
                </a:r>
                <a:r>
                  <a:rPr lang="en-US" sz="1200" i="0">
                    <a:latin typeface="Cambria Math" panose="02040503050406030204" pitchFamily="18" charset="0"/>
                  </a:rPr>
                  <a:t>𝑇</a:t>
                </a:r>
                <a:r>
                  <a:rPr lang="en-US" sz="1200" dirty="0">
                    <a:latin typeface="Times New Roman" panose="02020603050405020304" pitchFamily="18" charset="0"/>
                    <a:cs typeface="Times New Roman" panose="02020603050405020304" pitchFamily="18" charset="0"/>
                  </a:rPr>
                  <a:t> time slots deadline. We group </a:t>
                </a:r>
                <a:r>
                  <a:rPr lang="en-US" sz="1200" i="0">
                    <a:latin typeface="Cambria Math" panose="02040503050406030204" pitchFamily="18" charset="0"/>
                    <a:cs typeface="Times New Roman" panose="02020603050405020304" pitchFamily="18" charset="0"/>
                  </a:rPr>
                  <a:t>𝑇</a:t>
                </a:r>
                <a:r>
                  <a:rPr lang="en-US" sz="1200" dirty="0">
                    <a:latin typeface="Times New Roman" panose="02020603050405020304" pitchFamily="18" charset="0"/>
                    <a:cs typeface="Times New Roman" panose="02020603050405020304" pitchFamily="18" charset="0"/>
                  </a:rPr>
                  <a:t> consecutive time slots into a frame.</a:t>
                </a:r>
                <a:endParaRPr lang="en-US" sz="1200" i="1" dirty="0">
                  <a:latin typeface="Cambria Math" panose="02040503050406030204" pitchFamily="18" charset="0"/>
                </a:endParaRPr>
              </a:p>
              <a:p>
                <a:endParaRPr lang="en-US" dirty="0"/>
              </a:p>
              <a:p>
                <a:r>
                  <a:rPr lang="en-US" dirty="0"/>
                  <a:t>At the beginning of each frame, there are </a:t>
                </a:r>
                <a:r>
                  <a:rPr lang="en-US" dirty="0" err="1"/>
                  <a:t>A_n</a:t>
                </a:r>
                <a:r>
                  <a:rPr lang="en-US" dirty="0"/>
                  <a:t>[</a:t>
                </a:r>
                <a:r>
                  <a:rPr lang="en-US" dirty="0" err="1"/>
                  <a:t>kT</a:t>
                </a:r>
                <a:r>
                  <a:rPr lang="en-US" dirty="0"/>
                  <a:t>] packets arriving at user n. Upon arrival, we split the arrival into two parts. One part perform local computations and the other part perform wireless transmissions. If there are still packets available at the end of frame, we drop the remaining packets. </a:t>
                </a:r>
              </a:p>
              <a:p>
                <a:endParaRPr lang="en-US" dirty="0"/>
              </a:p>
              <a:p>
                <a:r>
                  <a:rPr lang="en-US" dirty="0"/>
                  <a:t>Our object is to minimize the average energy consumption for each mobile user. (local computations and wireless transmissions)  </a:t>
                </a:r>
              </a:p>
            </p:txBody>
          </p:sp>
        </mc:Fallback>
      </mc:AlternateContent>
      <p:sp>
        <p:nvSpPr>
          <p:cNvPr id="4" name="Slide Number Placeholder 3"/>
          <p:cNvSpPr>
            <a:spLocks noGrp="1"/>
          </p:cNvSpPr>
          <p:nvPr>
            <p:ph type="sldNum" sz="quarter" idx="5"/>
          </p:nvPr>
        </p:nvSpPr>
        <p:spPr/>
        <p:txBody>
          <a:bodyPr/>
          <a:lstStyle/>
          <a:p>
            <a:fld id="{E9B76E55-A6E7-412C-9076-9F7A7148AEBD}" type="slidenum">
              <a:rPr lang="en-US" smtClean="0"/>
              <a:t>4</a:t>
            </a:fld>
            <a:endParaRPr lang="en-US"/>
          </a:p>
        </p:txBody>
      </p:sp>
    </p:spTree>
    <p:extLst>
      <p:ext uri="{BB962C8B-B14F-4D97-AF65-F5344CB8AC3E}">
        <p14:creationId xmlns:p14="http://schemas.microsoft.com/office/powerpoint/2010/main" val="2175764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a simple motivation example. There are two heuristic algorithm. LFOS algorithm and EFOS algorithm. </a:t>
            </a:r>
          </a:p>
          <a:p>
            <a:r>
              <a:rPr lang="en-US" dirty="0"/>
              <a:t>LFOS: the arriving packets are processed at mobile device first, then the remaining parts are transmitted to edge server.</a:t>
            </a:r>
          </a:p>
          <a:p>
            <a:r>
              <a:rPr lang="en-US" dirty="0"/>
              <a:t>EFOS: the arriving packets are processed at edge server first, then the remaining parts are processed at mobile device. </a:t>
            </a:r>
          </a:p>
        </p:txBody>
      </p:sp>
      <p:sp>
        <p:nvSpPr>
          <p:cNvPr id="4" name="Slide Number Placeholder 3"/>
          <p:cNvSpPr>
            <a:spLocks noGrp="1"/>
          </p:cNvSpPr>
          <p:nvPr>
            <p:ph type="sldNum" sz="quarter" idx="5"/>
          </p:nvPr>
        </p:nvSpPr>
        <p:spPr/>
        <p:txBody>
          <a:bodyPr/>
          <a:lstStyle/>
          <a:p>
            <a:fld id="{E9B76E55-A6E7-412C-9076-9F7A7148AEBD}" type="slidenum">
              <a:rPr lang="en-US" smtClean="0"/>
              <a:t>5</a:t>
            </a:fld>
            <a:endParaRPr lang="en-US"/>
          </a:p>
        </p:txBody>
      </p:sp>
    </p:spTree>
    <p:extLst>
      <p:ext uri="{BB962C8B-B14F-4D97-AF65-F5344CB8AC3E}">
        <p14:creationId xmlns:p14="http://schemas.microsoft.com/office/powerpoint/2010/main" val="107710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assume that there are 2 mobile users, one access point and some edge servers. </a:t>
            </a:r>
          </a:p>
          <a:p>
            <a:r>
              <a:rPr lang="en-US" dirty="0"/>
              <a:t>Let’s compare the performance of LFOS and EFOS with the better choice. </a:t>
            </a:r>
          </a:p>
        </p:txBody>
      </p:sp>
      <p:sp>
        <p:nvSpPr>
          <p:cNvPr id="4" name="Slide Number Placeholder 3"/>
          <p:cNvSpPr>
            <a:spLocks noGrp="1"/>
          </p:cNvSpPr>
          <p:nvPr>
            <p:ph type="sldNum" sz="quarter" idx="5"/>
          </p:nvPr>
        </p:nvSpPr>
        <p:spPr/>
        <p:txBody>
          <a:bodyPr/>
          <a:lstStyle/>
          <a:p>
            <a:fld id="{E9B76E55-A6E7-412C-9076-9F7A7148AEBD}" type="slidenum">
              <a:rPr lang="en-US" smtClean="0"/>
              <a:t>6</a:t>
            </a:fld>
            <a:endParaRPr lang="en-US"/>
          </a:p>
        </p:txBody>
      </p:sp>
    </p:spTree>
    <p:extLst>
      <p:ext uri="{BB962C8B-B14F-4D97-AF65-F5344CB8AC3E}">
        <p14:creationId xmlns:p14="http://schemas.microsoft.com/office/powerpoint/2010/main" val="1988702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time slot 0, user 1 is allowed for both local computation and wireless transmission. User 2 is allowed for local computation only.</a:t>
            </a:r>
          </a:p>
        </p:txBody>
      </p:sp>
      <p:sp>
        <p:nvSpPr>
          <p:cNvPr id="4" name="Slide Number Placeholder 3"/>
          <p:cNvSpPr>
            <a:spLocks noGrp="1"/>
          </p:cNvSpPr>
          <p:nvPr>
            <p:ph type="sldNum" sz="quarter" idx="5"/>
          </p:nvPr>
        </p:nvSpPr>
        <p:spPr/>
        <p:txBody>
          <a:bodyPr/>
          <a:lstStyle/>
          <a:p>
            <a:fld id="{E9B76E55-A6E7-412C-9076-9F7A7148AEBD}" type="slidenum">
              <a:rPr lang="en-US" smtClean="0"/>
              <a:t>7</a:t>
            </a:fld>
            <a:endParaRPr lang="en-US"/>
          </a:p>
        </p:txBody>
      </p:sp>
    </p:spTree>
    <p:extLst>
      <p:ext uri="{BB962C8B-B14F-4D97-AF65-F5344CB8AC3E}">
        <p14:creationId xmlns:p14="http://schemas.microsoft.com/office/powerpoint/2010/main" val="26682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B76E55-A6E7-412C-9076-9F7A7148AEBD}" type="slidenum">
              <a:rPr lang="en-US" smtClean="0"/>
              <a:t>13</a:t>
            </a:fld>
            <a:endParaRPr lang="en-US"/>
          </a:p>
        </p:txBody>
      </p:sp>
    </p:spTree>
    <p:extLst>
      <p:ext uri="{BB962C8B-B14F-4D97-AF65-F5344CB8AC3E}">
        <p14:creationId xmlns:p14="http://schemas.microsoft.com/office/powerpoint/2010/main" val="130547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queue that </a:t>
            </a:r>
          </a:p>
        </p:txBody>
      </p:sp>
      <p:sp>
        <p:nvSpPr>
          <p:cNvPr id="4" name="Slide Number Placeholder 3"/>
          <p:cNvSpPr>
            <a:spLocks noGrp="1"/>
          </p:cNvSpPr>
          <p:nvPr>
            <p:ph type="sldNum" sz="quarter" idx="5"/>
          </p:nvPr>
        </p:nvSpPr>
        <p:spPr/>
        <p:txBody>
          <a:bodyPr/>
          <a:lstStyle/>
          <a:p>
            <a:fld id="{E9B76E55-A6E7-412C-9076-9F7A7148AEBD}" type="slidenum">
              <a:rPr lang="en-US" smtClean="0"/>
              <a:t>14</a:t>
            </a:fld>
            <a:endParaRPr lang="en-US"/>
          </a:p>
        </p:txBody>
      </p:sp>
    </p:spTree>
    <p:extLst>
      <p:ext uri="{BB962C8B-B14F-4D97-AF65-F5344CB8AC3E}">
        <p14:creationId xmlns:p14="http://schemas.microsoft.com/office/powerpoint/2010/main" val="235285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8F6E-577B-4C92-A7F7-84CBDAF2A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2F386-7392-48F0-B319-BB30409E8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70EFF-B645-44CB-945F-1075975DDECF}"/>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B990CAC4-EE80-489E-8E37-EA9905FB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C597-2176-450B-BE92-DBE238741D06}"/>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189680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7253-3077-415B-81D4-96786E2F18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77903A-A0AB-4933-BAE7-3E2987C0B7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BDDEC-D664-4A8A-A154-700C7197C45B}"/>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78986737-7B1E-464B-BAC2-EA7C8786B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55309-32A1-4152-ABE5-9FA3549DCE3F}"/>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15908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316FE-2CB4-4525-83D0-AA0252A84B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DAF9E-1FE4-4E89-AFEC-2107BF9901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2658A-3FB2-4AA7-BB6F-6A46B36A5B85}"/>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26E303D8-C028-44CC-A192-45C86657B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B139F-FB9C-4AD7-B34A-2B46BBA08C45}"/>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233070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1C84-214F-4302-9A19-EE11E6C70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2FE6A-AF09-4325-BBEF-1E17694856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3F005-25F2-47EB-9513-C40C1823347C}"/>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649ADC02-3489-494C-A071-B0A4692E6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9C353-CA1C-45EF-A6C2-FBF06F7FBFF0}"/>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165947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78C7-3B47-4ADC-AF70-E63EB69E4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6B51E-3E71-4FAB-8D54-933BAFD1B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9C500E-7DFB-4DC0-B896-F4B54CD45ED0}"/>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567984D5-296B-407B-AB61-79AF202CB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A61BF-BFA9-48B3-95C8-9CA0B803EF37}"/>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7654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FEA4-6CAE-471D-9F1D-E9E4C70B6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1B194-B56F-4403-9658-779C40B033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D5FFB-1E5B-43C6-B02F-2A2B9D283A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6E2D1-CE1A-48C4-89D3-ADEB238A641E}"/>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6" name="Footer Placeholder 5">
            <a:extLst>
              <a:ext uri="{FF2B5EF4-FFF2-40B4-BE49-F238E27FC236}">
                <a16:creationId xmlns:a16="http://schemas.microsoft.com/office/drawing/2014/main" id="{BC59F25E-59DA-45D9-A833-E8C069EB9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C23A7-B93A-46EA-A684-7D483BACCC5F}"/>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210196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CEF-7155-4560-8718-023A2D81D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C282E8-23E1-42D2-8721-395E059FB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7C6A8E-3A74-4F0B-BEA8-7307FCB9E0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D406E-3BB0-49AF-9285-F4492393B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24478-3739-409C-A133-E90ABB0F69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F2C866-BFC6-4968-BA82-68DCBDB75EF1}"/>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8" name="Footer Placeholder 7">
            <a:extLst>
              <a:ext uri="{FF2B5EF4-FFF2-40B4-BE49-F238E27FC236}">
                <a16:creationId xmlns:a16="http://schemas.microsoft.com/office/drawing/2014/main" id="{66652E2A-1AF1-47F4-9C1A-FD5C69AD00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DA1583-6BF6-4996-8BAB-201FEF9ED4AC}"/>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7997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57C-F04F-4A8B-A6FF-FD2E16F28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C83CC9-C290-415E-B2C9-37EDE3BC19F9}"/>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4" name="Footer Placeholder 3">
            <a:extLst>
              <a:ext uri="{FF2B5EF4-FFF2-40B4-BE49-F238E27FC236}">
                <a16:creationId xmlns:a16="http://schemas.microsoft.com/office/drawing/2014/main" id="{05EAF0CF-CA50-4BCA-B1EB-76CC2DA943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1630B5-1DC9-4DBC-912B-ABC2E1BF0E59}"/>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391890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A1150-4113-487D-B1DD-942EE147468A}"/>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3" name="Footer Placeholder 2">
            <a:extLst>
              <a:ext uri="{FF2B5EF4-FFF2-40B4-BE49-F238E27FC236}">
                <a16:creationId xmlns:a16="http://schemas.microsoft.com/office/drawing/2014/main" id="{5B96ADF3-AC6D-4C1A-86E8-8491B647D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2BD7F-1BE4-4604-9231-30514A69A576}"/>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600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74DB-699F-4DA8-9696-C3AC86CBF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B82F50-B905-488D-89DA-B33F5BFEE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47912-5E1E-4F9F-9CCE-2C610FF29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7DA516-1A8C-4850-95B4-77BF8059FE94}"/>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6" name="Footer Placeholder 5">
            <a:extLst>
              <a:ext uri="{FF2B5EF4-FFF2-40B4-BE49-F238E27FC236}">
                <a16:creationId xmlns:a16="http://schemas.microsoft.com/office/drawing/2014/main" id="{BD1B5065-B000-49FD-BA0E-E996D2519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CF4A1-6138-4BB1-88FB-B4F3C6B478EF}"/>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217853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39A8-266C-4732-B4DD-EAC6E5242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EF214A-A027-465F-AFF4-564485BE3F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DE956E-3B1C-439F-9E23-28C7C61A4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6AD758-460D-4C13-A694-35A2C6138E03}"/>
              </a:ext>
            </a:extLst>
          </p:cNvPr>
          <p:cNvSpPr>
            <a:spLocks noGrp="1"/>
          </p:cNvSpPr>
          <p:nvPr>
            <p:ph type="dt" sz="half" idx="10"/>
          </p:nvPr>
        </p:nvSpPr>
        <p:spPr/>
        <p:txBody>
          <a:bodyPr/>
          <a:lstStyle/>
          <a:p>
            <a:fld id="{08BAD660-F757-4A46-9BAE-36840607C34A}" type="datetimeFigureOut">
              <a:rPr lang="en-US" smtClean="0"/>
              <a:t>6/6/19</a:t>
            </a:fld>
            <a:endParaRPr lang="en-US"/>
          </a:p>
        </p:txBody>
      </p:sp>
      <p:sp>
        <p:nvSpPr>
          <p:cNvPr id="6" name="Footer Placeholder 5">
            <a:extLst>
              <a:ext uri="{FF2B5EF4-FFF2-40B4-BE49-F238E27FC236}">
                <a16:creationId xmlns:a16="http://schemas.microsoft.com/office/drawing/2014/main" id="{97FCE0A8-8F0E-4D2C-BA8B-6FD377E33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EF2A5-D966-4349-AF97-B5F103DB2A1D}"/>
              </a:ext>
            </a:extLst>
          </p:cNvPr>
          <p:cNvSpPr>
            <a:spLocks noGrp="1"/>
          </p:cNvSpPr>
          <p:nvPr>
            <p:ph type="sldNum" sz="quarter" idx="12"/>
          </p:nvPr>
        </p:nvSpPr>
        <p:spPr/>
        <p:txBody>
          <a:bodyPr/>
          <a:lstStyle/>
          <a:p>
            <a:fld id="{6B61987F-E451-48E5-AD22-49A1E8FF4289}" type="slidenum">
              <a:rPr lang="en-US" smtClean="0"/>
              <a:t>‹#›</a:t>
            </a:fld>
            <a:endParaRPr lang="en-US"/>
          </a:p>
        </p:txBody>
      </p:sp>
    </p:spTree>
    <p:extLst>
      <p:ext uri="{BB962C8B-B14F-4D97-AF65-F5344CB8AC3E}">
        <p14:creationId xmlns:p14="http://schemas.microsoft.com/office/powerpoint/2010/main" val="93366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A5DA8-3DEB-48AC-8D4B-3C777CE00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6C1EB-9F3C-4502-BFBD-1C2FA48B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6EFC3-7B1B-4674-8384-495A3C8DE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AD660-F757-4A46-9BAE-36840607C34A}" type="datetimeFigureOut">
              <a:rPr lang="en-US" smtClean="0"/>
              <a:t>6/6/19</a:t>
            </a:fld>
            <a:endParaRPr lang="en-US"/>
          </a:p>
        </p:txBody>
      </p:sp>
      <p:sp>
        <p:nvSpPr>
          <p:cNvPr id="5" name="Footer Placeholder 4">
            <a:extLst>
              <a:ext uri="{FF2B5EF4-FFF2-40B4-BE49-F238E27FC236}">
                <a16:creationId xmlns:a16="http://schemas.microsoft.com/office/drawing/2014/main" id="{773351E6-D85E-4540-9FFF-7A4F7E8C4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73902B-73AC-4A3A-ABE9-4DEFD9B28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1987F-E451-48E5-AD22-49A1E8FF4289}" type="slidenum">
              <a:rPr lang="en-US" smtClean="0"/>
              <a:t>‹#›</a:t>
            </a:fld>
            <a:endParaRPr lang="en-US"/>
          </a:p>
        </p:txBody>
      </p:sp>
    </p:spTree>
    <p:extLst>
      <p:ext uri="{BB962C8B-B14F-4D97-AF65-F5344CB8AC3E}">
        <p14:creationId xmlns:p14="http://schemas.microsoft.com/office/powerpoint/2010/main" val="164999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9.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9.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9.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3.png"/><Relationship Id="rId7" Type="http://schemas.openxmlformats.org/officeDocument/2006/relationships/image" Target="../media/image2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13.jpeg"/><Relationship Id="rId12" Type="http://schemas.openxmlformats.org/officeDocument/2006/relationships/image" Target="../media/image32.png"/><Relationship Id="rId17" Type="http://schemas.openxmlformats.org/officeDocument/2006/relationships/image" Target="../media/image36.png"/><Relationship Id="rId2" Type="http://schemas.openxmlformats.org/officeDocument/2006/relationships/notesSlide" Target="../notesSlides/notesSlide10.xml"/><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31.png"/><Relationship Id="rId5" Type="http://schemas.openxmlformats.org/officeDocument/2006/relationships/image" Target="../media/image271.png"/><Relationship Id="rId15" Type="http://schemas.openxmlformats.org/officeDocument/2006/relationships/image" Target="../media/image300.png"/><Relationship Id="rId10" Type="http://schemas.openxmlformats.org/officeDocument/2006/relationships/image" Target="../media/image33.png"/><Relationship Id="rId4" Type="http://schemas.openxmlformats.org/officeDocument/2006/relationships/image" Target="../media/image7.jpg"/><Relationship Id="rId14" Type="http://schemas.openxmlformats.org/officeDocument/2006/relationships/image" Target="../media/image280.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8.png"/><Relationship Id="rId7"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450.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jpeg"/><Relationship Id="rId5" Type="http://schemas.openxmlformats.org/officeDocument/2006/relationships/image" Target="../media/image5.emf"/><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8" Type="http://schemas.openxmlformats.org/officeDocument/2006/relationships/image" Target="../media/image16.png"/><Relationship Id="rId3" Type="http://schemas.openxmlformats.org/officeDocument/2006/relationships/image" Target="../media/image9.png"/><Relationship Id="rId21" Type="http://schemas.openxmlformats.org/officeDocument/2006/relationships/image" Target="../media/image7.jpg"/><Relationship Id="rId17" Type="http://schemas.openxmlformats.org/officeDocument/2006/relationships/image" Target="../media/image15.pn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1.png"/><Relationship Id="rId15" Type="http://schemas.openxmlformats.org/officeDocument/2006/relationships/image" Target="../media/image13.png"/><Relationship Id="rId19" Type="http://schemas.openxmlformats.org/officeDocument/2006/relationships/image" Target="../media/image17.png"/><Relationship Id="rId4" Type="http://schemas.openxmlformats.org/officeDocument/2006/relationships/image" Target="../media/image10.png"/><Relationship Id="rId2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9.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9.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B93C-7271-4CA3-828D-C5442472B37B}"/>
              </a:ext>
            </a:extLst>
          </p:cNvPr>
          <p:cNvSpPr>
            <a:spLocks noGrp="1"/>
          </p:cNvSpPr>
          <p:nvPr>
            <p:ph type="ctrTitle"/>
          </p:nvPr>
        </p:nvSpPr>
        <p:spPr>
          <a:xfrm>
            <a:off x="643286" y="1041400"/>
            <a:ext cx="10905423" cy="2387600"/>
          </a:xfrm>
        </p:spPr>
        <p:txBody>
          <a:bodyPr>
            <a:normAutofit/>
          </a:bodyPr>
          <a:lstStyle/>
          <a:p>
            <a:pPr>
              <a:lnSpc>
                <a:spcPct val="100000"/>
              </a:lnSpc>
            </a:pPr>
            <a:r>
              <a:rPr lang="en-US" sz="4000" dirty="0">
                <a:solidFill>
                  <a:srgbClr val="C00000"/>
                </a:solidFill>
                <a:latin typeface="Times New Roman" panose="02020603050405020304" pitchFamily="18" charset="0"/>
                <a:cs typeface="Times New Roman" panose="02020603050405020304" pitchFamily="18" charset="0"/>
              </a:rPr>
              <a:t>Optimal Joint Offloading and Wireless Scheduling for Parallel Computing with Deadlines</a:t>
            </a:r>
          </a:p>
        </p:txBody>
      </p:sp>
      <p:sp>
        <p:nvSpPr>
          <p:cNvPr id="3" name="Subtitle 2">
            <a:extLst>
              <a:ext uri="{FF2B5EF4-FFF2-40B4-BE49-F238E27FC236}">
                <a16:creationId xmlns:a16="http://schemas.microsoft.com/office/drawing/2014/main" id="{B2D5D6EB-196F-4C98-A42C-4A14A4F8586D}"/>
              </a:ext>
            </a:extLst>
          </p:cNvPr>
          <p:cNvSpPr>
            <a:spLocks noGrp="1"/>
          </p:cNvSpPr>
          <p:nvPr>
            <p:ph type="subTitle" idx="1"/>
          </p:nvPr>
        </p:nvSpPr>
        <p:spPr>
          <a:xfrm>
            <a:off x="1523997" y="3602254"/>
            <a:ext cx="9144000" cy="1655762"/>
          </a:xfrm>
        </p:spPr>
        <p:txBody>
          <a:bodyPr>
            <a:normAutofit/>
          </a:bodyPr>
          <a:lstStyle/>
          <a:p>
            <a:endParaRPr lang="en-US" sz="2000" dirty="0">
              <a:latin typeface="Times New Roman" panose="02020603050405020304" pitchFamily="18" charset="0"/>
              <a:cs typeface="Times New Roman" panose="02020603050405020304" pitchFamily="18" charset="0"/>
            </a:endParaRPr>
          </a:p>
          <a:p>
            <a:pPr>
              <a:lnSpc>
                <a:spcPct val="80000"/>
              </a:lnSpc>
            </a:pPr>
            <a:r>
              <a:rPr lang="en-US" sz="1600" dirty="0">
                <a:latin typeface="Times New Roman" panose="02020603050405020304" pitchFamily="18" charset="0"/>
                <a:cs typeface="Times New Roman" panose="02020603050405020304" pitchFamily="18" charset="0"/>
              </a:rPr>
              <a:t>Xudong Qin*	</a:t>
            </a:r>
            <a:r>
              <a:rPr lang="en-US" sz="1600" dirty="0" err="1">
                <a:latin typeface="Times New Roman" panose="02020603050405020304" pitchFamily="18" charset="0"/>
                <a:cs typeface="Times New Roman" panose="02020603050405020304" pitchFamily="18" charset="0"/>
              </a:rPr>
              <a:t>Weijian</a:t>
            </a:r>
            <a:r>
              <a:rPr lang="en-US" sz="1600" dirty="0">
                <a:latin typeface="Times New Roman" panose="02020603050405020304" pitchFamily="18" charset="0"/>
                <a:cs typeface="Times New Roman" panose="02020603050405020304" pitchFamily="18" charset="0"/>
              </a:rPr>
              <a:t> Xu†	Bin Li*</a:t>
            </a:r>
          </a:p>
          <a:p>
            <a:pPr>
              <a:lnSpc>
                <a:spcPct val="80000"/>
              </a:lnSpc>
            </a:pPr>
            <a:r>
              <a:rPr lang="en-US" sz="1600" dirty="0">
                <a:latin typeface="Times New Roman" panose="02020603050405020304" pitchFamily="18" charset="0"/>
                <a:cs typeface="Times New Roman" panose="02020603050405020304" pitchFamily="18" charset="0"/>
              </a:rPr>
              <a:t>*Dept. of Electrical, Computer and Biomedical Engineering, University of Rhode Island, Rhode Island, USA</a:t>
            </a:r>
          </a:p>
          <a:p>
            <a:pPr>
              <a:lnSpc>
                <a:spcPct val="80000"/>
              </a:lnSpc>
            </a:pPr>
            <a:r>
              <a:rPr lang="en-US" sz="1600" dirty="0">
                <a:latin typeface="Times New Roman" panose="02020603050405020304" pitchFamily="18" charset="0"/>
                <a:cs typeface="Times New Roman" panose="02020603050405020304" pitchFamily="18" charset="0"/>
              </a:rPr>
              <a:t>†Information Engineering College, </a:t>
            </a:r>
            <a:r>
              <a:rPr lang="en-US" sz="1600" dirty="0" err="1">
                <a:latin typeface="Times New Roman" panose="02020603050405020304" pitchFamily="18" charset="0"/>
                <a:cs typeface="Times New Roman" panose="02020603050405020304" pitchFamily="18" charset="0"/>
              </a:rPr>
              <a:t>Jimei</a:t>
            </a:r>
            <a:r>
              <a:rPr lang="en-US" sz="1600" dirty="0">
                <a:latin typeface="Times New Roman" panose="02020603050405020304" pitchFamily="18" charset="0"/>
                <a:cs typeface="Times New Roman" panose="02020603050405020304" pitchFamily="18" charset="0"/>
              </a:rPr>
              <a:t> University, Xiamen, China</a:t>
            </a:r>
          </a:p>
        </p:txBody>
      </p:sp>
    </p:spTree>
    <p:extLst>
      <p:ext uri="{BB962C8B-B14F-4D97-AF65-F5344CB8AC3E}">
        <p14:creationId xmlns:p14="http://schemas.microsoft.com/office/powerpoint/2010/main" val="1930828501"/>
      </p:ext>
    </p:extLst>
  </p:cSld>
  <p:clrMapOvr>
    <a:masterClrMapping/>
  </p:clrMapOvr>
  <mc:AlternateContent xmlns:mc="http://schemas.openxmlformats.org/markup-compatibility/2006" xmlns:p14="http://schemas.microsoft.com/office/powerpoint/2010/main">
    <mc:Choice Requires="p14">
      <p:transition p14:dur="0" advTm="7400"/>
    </mc:Choice>
    <mc:Fallback xmlns="">
      <p:transition advTm="74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2056375135"/>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4</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5"/>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6"/>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6"/>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A6A29AC-99F8-2F48-A760-8FD6B083EB24}"/>
              </a:ext>
            </a:extLst>
          </p:cNvPr>
          <p:cNvGrpSpPr/>
          <p:nvPr/>
        </p:nvGrpSpPr>
        <p:grpSpPr>
          <a:xfrm>
            <a:off x="8917283" y="2804956"/>
            <a:ext cx="2436517" cy="3259130"/>
            <a:chOff x="6761602" y="2770576"/>
            <a:chExt cx="2436517" cy="3259130"/>
          </a:xfrm>
        </p:grpSpPr>
        <p:sp>
          <p:nvSpPr>
            <p:cNvPr id="28" name="Rectangle 27">
              <a:extLst>
                <a:ext uri="{FF2B5EF4-FFF2-40B4-BE49-F238E27FC236}">
                  <a16:creationId xmlns:a16="http://schemas.microsoft.com/office/drawing/2014/main" id="{EAEC9611-7FB3-B347-A4FF-DC1AEE7E45A7}"/>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D0F8BDDD-1CA8-9F42-8316-B54631788AA2}"/>
                </a:ext>
              </a:extLst>
            </p:cNvPr>
            <p:cNvCxnSpPr>
              <a:cxnSpLocks/>
              <a:stCxn id="28"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2E12E4F-BABC-4949-944C-5F62B96AE767}"/>
                </a:ext>
              </a:extLst>
            </p:cNvPr>
            <p:cNvSpPr txBox="1"/>
            <p:nvPr/>
          </p:nvSpPr>
          <p:spPr>
            <a:xfrm>
              <a:off x="6761602" y="5660374"/>
              <a:ext cx="2436517" cy="369332"/>
            </a:xfrm>
            <a:prstGeom prst="rect">
              <a:avLst/>
            </a:prstGeom>
            <a:noFill/>
          </p:spPr>
          <p:txBody>
            <a:bodyPr wrap="square" rtlCol="0">
              <a:spAutoFit/>
            </a:bodyPr>
            <a:lstStyle/>
            <a:p>
              <a:pPr algn="ctr"/>
              <a:r>
                <a:rPr lang="en-US" dirty="0">
                  <a:solidFill>
                    <a:srgbClr val="008000"/>
                  </a:solidFill>
                  <a:latin typeface="Times" pitchFamily="2" charset="0"/>
                </a:rPr>
                <a:t>Energy consumption </a:t>
              </a:r>
            </a:p>
          </p:txBody>
        </p:sp>
      </p:grpSp>
      <p:grpSp>
        <p:nvGrpSpPr>
          <p:cNvPr id="31" name="Group 30">
            <a:extLst>
              <a:ext uri="{FF2B5EF4-FFF2-40B4-BE49-F238E27FC236}">
                <a16:creationId xmlns:a16="http://schemas.microsoft.com/office/drawing/2014/main" id="{2673B28A-36AA-D040-AFE3-46E0EAED1CAB}"/>
              </a:ext>
            </a:extLst>
          </p:cNvPr>
          <p:cNvGrpSpPr/>
          <p:nvPr/>
        </p:nvGrpSpPr>
        <p:grpSpPr>
          <a:xfrm>
            <a:off x="8682078" y="1668557"/>
            <a:ext cx="1886033" cy="3210268"/>
            <a:chOff x="6552657" y="1634177"/>
            <a:chExt cx="1886033" cy="3210268"/>
          </a:xfrm>
        </p:grpSpPr>
        <p:sp>
          <p:nvSpPr>
            <p:cNvPr id="33" name="Rectangle 32">
              <a:extLst>
                <a:ext uri="{FF2B5EF4-FFF2-40B4-BE49-F238E27FC236}">
                  <a16:creationId xmlns:a16="http://schemas.microsoft.com/office/drawing/2014/main" id="{8B0D9DB8-5603-3247-9676-BF6684ABBE97}"/>
                </a:ext>
              </a:extLst>
            </p:cNvPr>
            <p:cNvSpPr/>
            <p:nvPr/>
          </p:nvSpPr>
          <p:spPr>
            <a:xfrm>
              <a:off x="7333126" y="2770576"/>
              <a:ext cx="317374"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DCEB96-03EB-1341-AAC4-2138DA456F02}"/>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2F02CB8-EF9A-374A-8DF8-3A43F943AC1D}"/>
                </a:ext>
              </a:extLst>
            </p:cNvPr>
            <p:cNvSpPr txBox="1"/>
            <p:nvPr/>
          </p:nvSpPr>
          <p:spPr>
            <a:xfrm>
              <a:off x="6552657" y="16341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spTree>
    <p:extLst>
      <p:ext uri="{BB962C8B-B14F-4D97-AF65-F5344CB8AC3E}">
        <p14:creationId xmlns:p14="http://schemas.microsoft.com/office/powerpoint/2010/main" val="246265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1843353045"/>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4</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5"/>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6"/>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6"/>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8B34596-B62E-B743-A604-13F47AA982EC}"/>
              </a:ext>
            </a:extLst>
          </p:cNvPr>
          <p:cNvGrpSpPr/>
          <p:nvPr/>
        </p:nvGrpSpPr>
        <p:grpSpPr>
          <a:xfrm>
            <a:off x="9432912" y="1668557"/>
            <a:ext cx="1886033" cy="3210268"/>
            <a:chOff x="6552657" y="1634177"/>
            <a:chExt cx="1886033" cy="3210268"/>
          </a:xfrm>
        </p:grpSpPr>
        <p:sp>
          <p:nvSpPr>
            <p:cNvPr id="28" name="Rectangle 27">
              <a:extLst>
                <a:ext uri="{FF2B5EF4-FFF2-40B4-BE49-F238E27FC236}">
                  <a16:creationId xmlns:a16="http://schemas.microsoft.com/office/drawing/2014/main" id="{6376BAF4-DA8E-C04D-86C8-9030D8ADF0E2}"/>
                </a:ext>
              </a:extLst>
            </p:cNvPr>
            <p:cNvSpPr/>
            <p:nvPr/>
          </p:nvSpPr>
          <p:spPr>
            <a:xfrm>
              <a:off x="7333126" y="2770576"/>
              <a:ext cx="317374"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2AB73B28-2389-5C44-B031-DDA29FA05450}"/>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A56596-7424-8649-83B9-F2563FA82D6E}"/>
                </a:ext>
              </a:extLst>
            </p:cNvPr>
            <p:cNvSpPr txBox="1"/>
            <p:nvPr/>
          </p:nvSpPr>
          <p:spPr>
            <a:xfrm>
              <a:off x="6552657" y="16341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grpSp>
        <p:nvGrpSpPr>
          <p:cNvPr id="31" name="Group 30">
            <a:extLst>
              <a:ext uri="{FF2B5EF4-FFF2-40B4-BE49-F238E27FC236}">
                <a16:creationId xmlns:a16="http://schemas.microsoft.com/office/drawing/2014/main" id="{25703463-CCC5-3F49-B478-72EC12B3C844}"/>
              </a:ext>
            </a:extLst>
          </p:cNvPr>
          <p:cNvGrpSpPr/>
          <p:nvPr/>
        </p:nvGrpSpPr>
        <p:grpSpPr>
          <a:xfrm>
            <a:off x="9679380" y="2804956"/>
            <a:ext cx="2436517" cy="3259130"/>
            <a:chOff x="6761602" y="2770576"/>
            <a:chExt cx="2436517" cy="3259130"/>
          </a:xfrm>
        </p:grpSpPr>
        <p:sp>
          <p:nvSpPr>
            <p:cNvPr id="33" name="Rectangle 32">
              <a:extLst>
                <a:ext uri="{FF2B5EF4-FFF2-40B4-BE49-F238E27FC236}">
                  <a16:creationId xmlns:a16="http://schemas.microsoft.com/office/drawing/2014/main" id="{3CB6552A-8EB8-E54E-88B6-695186F8BE29}"/>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EDBEFA2-FDCF-C241-B903-AC754BDFFFA6}"/>
                </a:ext>
              </a:extLst>
            </p:cNvPr>
            <p:cNvCxnSpPr>
              <a:cxnSpLocks/>
              <a:stCxn id="33"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C7A5267-3668-A643-92DE-A359D9688D82}"/>
                </a:ext>
              </a:extLst>
            </p:cNvPr>
            <p:cNvSpPr txBox="1"/>
            <p:nvPr/>
          </p:nvSpPr>
          <p:spPr>
            <a:xfrm>
              <a:off x="6761602" y="5660374"/>
              <a:ext cx="2436517" cy="369332"/>
            </a:xfrm>
            <a:prstGeom prst="rect">
              <a:avLst/>
            </a:prstGeom>
            <a:noFill/>
          </p:spPr>
          <p:txBody>
            <a:bodyPr wrap="square" rtlCol="0">
              <a:spAutoFit/>
            </a:bodyPr>
            <a:lstStyle/>
            <a:p>
              <a:pPr algn="ctr"/>
              <a:r>
                <a:rPr lang="en-US" dirty="0">
                  <a:solidFill>
                    <a:srgbClr val="008000"/>
                  </a:solidFill>
                  <a:latin typeface="Times" pitchFamily="2" charset="0"/>
                </a:rPr>
                <a:t>Energy consumption </a:t>
              </a:r>
            </a:p>
          </p:txBody>
        </p:sp>
      </p:grpSp>
    </p:spTree>
    <p:extLst>
      <p:ext uri="{BB962C8B-B14F-4D97-AF65-F5344CB8AC3E}">
        <p14:creationId xmlns:p14="http://schemas.microsoft.com/office/powerpoint/2010/main" val="177511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1578853433"/>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4</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5"/>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6"/>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6"/>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AEA0250-B130-3147-9CCA-D2767320C4FD}"/>
              </a:ext>
            </a:extLst>
          </p:cNvPr>
          <p:cNvGrpSpPr/>
          <p:nvPr/>
        </p:nvGrpSpPr>
        <p:grpSpPr>
          <a:xfrm>
            <a:off x="10277173" y="2775921"/>
            <a:ext cx="2144425" cy="3570702"/>
            <a:chOff x="6516931" y="2770576"/>
            <a:chExt cx="2436517" cy="3570702"/>
          </a:xfrm>
        </p:grpSpPr>
        <p:sp>
          <p:nvSpPr>
            <p:cNvPr id="28" name="Rectangle 27">
              <a:extLst>
                <a:ext uri="{FF2B5EF4-FFF2-40B4-BE49-F238E27FC236}">
                  <a16:creationId xmlns:a16="http://schemas.microsoft.com/office/drawing/2014/main" id="{7779A3A4-B02E-AC49-B08E-31C09B125E11}"/>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D8D9A64C-41B5-5942-9F7F-232AB1CF51BA}"/>
                </a:ext>
              </a:extLst>
            </p:cNvPr>
            <p:cNvCxnSpPr>
              <a:cxnSpLocks/>
              <a:stCxn id="28"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AFFDCE4-25D5-A746-8C35-F9E2880A5E3A}"/>
                </a:ext>
              </a:extLst>
            </p:cNvPr>
            <p:cNvSpPr txBox="1"/>
            <p:nvPr/>
          </p:nvSpPr>
          <p:spPr>
            <a:xfrm>
              <a:off x="6516931" y="5694947"/>
              <a:ext cx="2436517" cy="646331"/>
            </a:xfrm>
            <a:prstGeom prst="rect">
              <a:avLst/>
            </a:prstGeom>
            <a:noFill/>
          </p:spPr>
          <p:txBody>
            <a:bodyPr wrap="square" rtlCol="0">
              <a:spAutoFit/>
            </a:bodyPr>
            <a:lstStyle/>
            <a:p>
              <a:pPr algn="ctr"/>
              <a:r>
                <a:rPr lang="en-US" dirty="0">
                  <a:solidFill>
                    <a:srgbClr val="008000"/>
                  </a:solidFill>
                  <a:latin typeface="Times" pitchFamily="2" charset="0"/>
                </a:rPr>
                <a:t>Energy </a:t>
              </a:r>
            </a:p>
            <a:p>
              <a:pPr algn="ctr"/>
              <a:r>
                <a:rPr lang="en-US" dirty="0">
                  <a:solidFill>
                    <a:srgbClr val="008000"/>
                  </a:solidFill>
                  <a:latin typeface="Times" pitchFamily="2" charset="0"/>
                </a:rPr>
                <a:t>consumption </a:t>
              </a:r>
            </a:p>
          </p:txBody>
        </p:sp>
      </p:grpSp>
      <p:grpSp>
        <p:nvGrpSpPr>
          <p:cNvPr id="31" name="Group 30">
            <a:extLst>
              <a:ext uri="{FF2B5EF4-FFF2-40B4-BE49-F238E27FC236}">
                <a16:creationId xmlns:a16="http://schemas.microsoft.com/office/drawing/2014/main" id="{1FCC2EF9-0DBF-FA40-9C5C-4760E5694ED2}"/>
              </a:ext>
            </a:extLst>
          </p:cNvPr>
          <p:cNvGrpSpPr/>
          <p:nvPr/>
        </p:nvGrpSpPr>
        <p:grpSpPr>
          <a:xfrm>
            <a:off x="10538234" y="1464760"/>
            <a:ext cx="1494330" cy="3404568"/>
            <a:chOff x="6862862" y="1439877"/>
            <a:chExt cx="1886033" cy="3404568"/>
          </a:xfrm>
        </p:grpSpPr>
        <p:sp>
          <p:nvSpPr>
            <p:cNvPr id="33" name="Rectangle 32">
              <a:extLst>
                <a:ext uri="{FF2B5EF4-FFF2-40B4-BE49-F238E27FC236}">
                  <a16:creationId xmlns:a16="http://schemas.microsoft.com/office/drawing/2014/main" id="{99C50A68-28CE-D84D-BD65-8C6B706D6F10}"/>
                </a:ext>
              </a:extLst>
            </p:cNvPr>
            <p:cNvSpPr/>
            <p:nvPr/>
          </p:nvSpPr>
          <p:spPr>
            <a:xfrm>
              <a:off x="7333126" y="2770576"/>
              <a:ext cx="413581"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677E6E7-0B7F-8D4B-A68E-545901BF4140}"/>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C11F2D6-EB52-6641-B1BC-92159B2D76E5}"/>
                </a:ext>
              </a:extLst>
            </p:cNvPr>
            <p:cNvSpPr txBox="1"/>
            <p:nvPr/>
          </p:nvSpPr>
          <p:spPr>
            <a:xfrm>
              <a:off x="6862862" y="14398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spTree>
    <p:extLst>
      <p:ext uri="{BB962C8B-B14F-4D97-AF65-F5344CB8AC3E}">
        <p14:creationId xmlns:p14="http://schemas.microsoft.com/office/powerpoint/2010/main" val="155865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120676572"/>
              </p:ext>
            </p:extLst>
          </p:nvPr>
        </p:nvGraphicFramePr>
        <p:xfrm>
          <a:off x="5888889" y="1481407"/>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4</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6"/>
                <a:stretch>
                  <a:fillRect l="-756" t="-3125" b="-12500"/>
                </a:stretch>
              </a:blipFill>
            </p:spPr>
            <p:txBody>
              <a:bodyPr/>
              <a:lstStyle/>
              <a:p>
                <a:r>
                  <a:rPr lang="en-US">
                    <a:noFill/>
                  </a:rPr>
                  <a:t> </a:t>
                </a:r>
              </a:p>
            </p:txBody>
          </p:sp>
        </mc:Fallback>
      </mc:AlternateContent>
      <p:graphicFrame>
        <p:nvGraphicFramePr>
          <p:cNvPr id="28" name="Table 27">
            <a:extLst>
              <a:ext uri="{FF2B5EF4-FFF2-40B4-BE49-F238E27FC236}">
                <a16:creationId xmlns:a16="http://schemas.microsoft.com/office/drawing/2014/main" id="{9D0D82C4-9E4B-4A96-8904-439F025AA06E}"/>
              </a:ext>
            </a:extLst>
          </p:cNvPr>
          <p:cNvGraphicFramePr>
            <a:graphicFrameLocks noGrp="1"/>
          </p:cNvGraphicFramePr>
          <p:nvPr>
            <p:extLst>
              <p:ext uri="{D42A27DB-BD31-4B8C-83A1-F6EECF244321}">
                <p14:modId xmlns:p14="http://schemas.microsoft.com/office/powerpoint/2010/main" val="299336031"/>
              </p:ext>
            </p:extLst>
          </p:nvPr>
        </p:nvGraphicFramePr>
        <p:xfrm>
          <a:off x="6285620" y="4322107"/>
          <a:ext cx="5068180" cy="1102360"/>
        </p:xfrm>
        <a:graphic>
          <a:graphicData uri="http://schemas.openxmlformats.org/drawingml/2006/table">
            <a:tbl>
              <a:tblPr firstRow="1" bandRow="1">
                <a:tableStyleId>{5940675A-B579-460E-94D1-54222C63F5DA}</a:tableStyleId>
              </a:tblPr>
              <a:tblGrid>
                <a:gridCol w="1637083">
                  <a:extLst>
                    <a:ext uri="{9D8B030D-6E8A-4147-A177-3AD203B41FA5}">
                      <a16:colId xmlns:a16="http://schemas.microsoft.com/office/drawing/2014/main" val="2905563025"/>
                    </a:ext>
                  </a:extLst>
                </a:gridCol>
                <a:gridCol w="998290">
                  <a:extLst>
                    <a:ext uri="{9D8B030D-6E8A-4147-A177-3AD203B41FA5}">
                      <a16:colId xmlns:a16="http://schemas.microsoft.com/office/drawing/2014/main" val="490063374"/>
                    </a:ext>
                  </a:extLst>
                </a:gridCol>
                <a:gridCol w="1157681">
                  <a:extLst>
                    <a:ext uri="{9D8B030D-6E8A-4147-A177-3AD203B41FA5}">
                      <a16:colId xmlns:a16="http://schemas.microsoft.com/office/drawing/2014/main" val="2465890932"/>
                    </a:ext>
                  </a:extLst>
                </a:gridCol>
                <a:gridCol w="1275126">
                  <a:extLst>
                    <a:ext uri="{9D8B030D-6E8A-4147-A177-3AD203B41FA5}">
                      <a16:colId xmlns:a16="http://schemas.microsoft.com/office/drawing/2014/main" val="1510063113"/>
                    </a:ext>
                  </a:extLst>
                </a:gridCol>
              </a:tblGrid>
              <a:tr h="370840">
                <a:tc>
                  <a:txBody>
                    <a:bodyPr/>
                    <a:lstStyle/>
                    <a:p>
                      <a:pPr algn="ctr"/>
                      <a:r>
                        <a:rPr lang="en-US" sz="1400" b="1" dirty="0">
                          <a:latin typeface="Times New Roman" panose="02020603050405020304" pitchFamily="18" charset="0"/>
                          <a:cs typeface="Times New Roman" panose="02020603050405020304" pitchFamily="18" charset="0"/>
                        </a:rPr>
                        <a:t>Policy</a:t>
                      </a:r>
                    </a:p>
                  </a:txBody>
                  <a:tcPr/>
                </a:tc>
                <a:tc>
                  <a:txBody>
                    <a:body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p>
                  </a:txBody>
                  <a:tcPr/>
                </a:tc>
                <a:tc>
                  <a:txBody>
                    <a:body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p>
                  </a:txBody>
                  <a:tcPr/>
                </a:tc>
                <a:tc>
                  <a:txBody>
                    <a:body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tc>
                <a:extLst>
                  <a:ext uri="{0D108BD9-81ED-4DB2-BD59-A6C34878D82A}">
                    <a16:rowId xmlns:a16="http://schemas.microsoft.com/office/drawing/2014/main" val="117970705"/>
                  </a:ext>
                </a:extLst>
              </a:tr>
              <a:tr h="370840">
                <a:tc>
                  <a:txBody>
                    <a:bodyPr/>
                    <a:lstStyle/>
                    <a:p>
                      <a:pPr algn="ctr"/>
                      <a:r>
                        <a:rPr lang="en-US" sz="1400" dirty="0">
                          <a:latin typeface="Times New Roman" panose="02020603050405020304" pitchFamily="18" charset="0"/>
                          <a:cs typeface="Times New Roman" panose="02020603050405020304" pitchFamily="18" charset="0"/>
                        </a:rPr>
                        <a:t>Average Energy consumption for each user(watt)</a:t>
                      </a:r>
                    </a:p>
                  </a:txBody>
                  <a:tcPr/>
                </a:tc>
                <a:tc>
                  <a:txBody>
                    <a:bodyPr/>
                    <a:lstStyle/>
                    <a:p>
                      <a:pPr algn="ctr"/>
                      <a:r>
                        <a:rPr lang="en-US" sz="2400" dirty="0">
                          <a:solidFill>
                            <a:srgbClr val="111CF7"/>
                          </a:solidFill>
                          <a:latin typeface="Times New Roman" panose="02020603050405020304" pitchFamily="18" charset="0"/>
                          <a:cs typeface="Times New Roman" panose="02020603050405020304" pitchFamily="18" charset="0"/>
                        </a:rPr>
                        <a:t>4.5</a:t>
                      </a:r>
                    </a:p>
                  </a:txBody>
                  <a:tcPr anchor="ctr"/>
                </a:tc>
                <a:tc>
                  <a:txBody>
                    <a:bodyPr/>
                    <a:lstStyle/>
                    <a:p>
                      <a:pPr algn="ctr"/>
                      <a:r>
                        <a:rPr lang="en-US" sz="2400" dirty="0">
                          <a:solidFill>
                            <a:srgbClr val="008000"/>
                          </a:solidFill>
                          <a:latin typeface="Times New Roman" panose="02020603050405020304" pitchFamily="18" charset="0"/>
                          <a:cs typeface="Times New Roman" panose="02020603050405020304" pitchFamily="18" charset="0"/>
                        </a:rPr>
                        <a:t>4.25</a:t>
                      </a:r>
                    </a:p>
                  </a:txBody>
                  <a:tcPr anchor="ctr"/>
                </a:tc>
                <a:tc>
                  <a:txBody>
                    <a:bodyPr/>
                    <a:lstStyle/>
                    <a:p>
                      <a:pPr algn="ctr"/>
                      <a:r>
                        <a:rPr lang="en-US" sz="2400" dirty="0">
                          <a:solidFill>
                            <a:srgbClr val="FF0000"/>
                          </a:solidFill>
                          <a:latin typeface="Times New Roman" panose="02020603050405020304" pitchFamily="18" charset="0"/>
                          <a:cs typeface="Times New Roman" panose="02020603050405020304" pitchFamily="18" charset="0"/>
                        </a:rPr>
                        <a:t>2</a:t>
                      </a:r>
                    </a:p>
                  </a:txBody>
                  <a:tcPr anchor="ctr"/>
                </a:tc>
                <a:extLst>
                  <a:ext uri="{0D108BD9-81ED-4DB2-BD59-A6C34878D82A}">
                    <a16:rowId xmlns:a16="http://schemas.microsoft.com/office/drawing/2014/main" val="1976802145"/>
                  </a:ext>
                </a:extLst>
              </a:tr>
            </a:tbl>
          </a:graphicData>
        </a:graphic>
      </p:graphicFrame>
      <p:sp>
        <p:nvSpPr>
          <p:cNvPr id="30" name="TextBox 29">
            <a:extLst>
              <a:ext uri="{FF2B5EF4-FFF2-40B4-BE49-F238E27FC236}">
                <a16:creationId xmlns:a16="http://schemas.microsoft.com/office/drawing/2014/main" id="{148B7A85-2750-48F3-BC23-186939E3C690}"/>
              </a:ext>
            </a:extLst>
          </p:cNvPr>
          <p:cNvSpPr txBox="1"/>
          <p:nvPr/>
        </p:nvSpPr>
        <p:spPr>
          <a:xfrm>
            <a:off x="6066522" y="5610746"/>
            <a:ext cx="5747160"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A better choice can save energy consumption up to 55.6% compared to LFOS. </a:t>
            </a:r>
          </a:p>
        </p:txBody>
      </p:sp>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7"/>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7"/>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37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9C90-3037-4F06-B55A-6DD7FA0C0649}"/>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Algorithm Design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38CE2C-B1CF-4558-9735-1305EC596B18}"/>
                  </a:ext>
                </a:extLst>
              </p:cNvPr>
              <p:cNvSpPr txBox="1"/>
              <p:nvPr/>
            </p:nvSpPr>
            <p:spPr>
              <a:xfrm>
                <a:off x="1208894" y="1668240"/>
                <a:ext cx="997904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introduce a virtual queue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𝑋</m:t>
                        </m:r>
                      </m:e>
                      <m:sub>
                        <m:r>
                          <a:rPr lang="en-US" sz="2000" b="0" i="1" smtClean="0">
                            <a:latin typeface="Cambria Math" panose="02040503050406030204" pitchFamily="18" charset="0"/>
                            <a:cs typeface="Times New Roman" panose="02020603050405020304" pitchFamily="18" charset="0"/>
                          </a:rPr>
                          <m:t>𝑛</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𝑘𝑇</m:t>
                    </m:r>
                    <m:r>
                      <a:rPr lang="en-US" sz="2000" b="0" i="1" smtClean="0">
                        <a:latin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to keep track of the amount of packets that are dropped</a:t>
                </a:r>
                <a:r>
                  <a:rPr lang="en-US" dirty="0">
                    <a:latin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B238CE2C-B1CF-4558-9735-1305EC596B18}"/>
                  </a:ext>
                </a:extLst>
              </p:cNvPr>
              <p:cNvSpPr txBox="1">
                <a:spLocks noRot="1" noChangeAspect="1" noMove="1" noResize="1" noEditPoints="1" noAdjustHandles="1" noChangeArrowheads="1" noChangeShapeType="1" noTextEdit="1"/>
              </p:cNvSpPr>
              <p:nvPr/>
            </p:nvSpPr>
            <p:spPr>
              <a:xfrm>
                <a:off x="1208894" y="1668240"/>
                <a:ext cx="9979049" cy="400110"/>
              </a:xfrm>
              <a:prstGeom prst="rect">
                <a:avLst/>
              </a:prstGeom>
              <a:blipFill>
                <a:blip r:embed="rId3"/>
                <a:stretch>
                  <a:fillRect l="-508" t="-6061" b="-24242"/>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023AF958-59EB-435C-8B96-855785337B6C}"/>
              </a:ext>
            </a:extLst>
          </p:cNvPr>
          <p:cNvGrpSpPr/>
          <p:nvPr/>
        </p:nvGrpSpPr>
        <p:grpSpPr>
          <a:xfrm>
            <a:off x="1711355" y="2296754"/>
            <a:ext cx="7240797" cy="1344985"/>
            <a:chOff x="2357306" y="3429000"/>
            <a:chExt cx="7240797" cy="1344985"/>
          </a:xfrm>
        </p:grpSpPr>
        <p:cxnSp>
          <p:nvCxnSpPr>
            <p:cNvPr id="9" name="Straight Connector 8">
              <a:extLst>
                <a:ext uri="{FF2B5EF4-FFF2-40B4-BE49-F238E27FC236}">
                  <a16:creationId xmlns:a16="http://schemas.microsoft.com/office/drawing/2014/main" id="{44D1AEC0-4614-45FF-9FC0-F7EB712AA409}"/>
                </a:ext>
              </a:extLst>
            </p:cNvPr>
            <p:cNvCxnSpPr>
              <a:cxnSpLocks/>
            </p:cNvCxnSpPr>
            <p:nvPr/>
          </p:nvCxnSpPr>
          <p:spPr>
            <a:xfrm>
              <a:off x="4672668" y="3429000"/>
              <a:ext cx="216436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F0F2B16-7C73-4775-8B09-34B2D91AF410}"/>
                </a:ext>
              </a:extLst>
            </p:cNvPr>
            <p:cNvCxnSpPr/>
            <p:nvPr/>
          </p:nvCxnSpPr>
          <p:spPr>
            <a:xfrm>
              <a:off x="6837028" y="3429000"/>
              <a:ext cx="0" cy="84938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7933976-7570-4B38-A87C-75FD62FC3B12}"/>
                </a:ext>
              </a:extLst>
            </p:cNvPr>
            <p:cNvCxnSpPr>
              <a:cxnSpLocks/>
            </p:cNvCxnSpPr>
            <p:nvPr/>
          </p:nvCxnSpPr>
          <p:spPr>
            <a:xfrm flipH="1">
              <a:off x="4731391" y="4278385"/>
              <a:ext cx="21056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37445C1-CED0-48C2-8D6C-BFB25430ADEF}"/>
                </a:ext>
              </a:extLst>
            </p:cNvPr>
            <p:cNvCxnSpPr>
              <a:cxnSpLocks/>
            </p:cNvCxnSpPr>
            <p:nvPr/>
          </p:nvCxnSpPr>
          <p:spPr>
            <a:xfrm>
              <a:off x="2357306" y="3853692"/>
              <a:ext cx="2223084" cy="1363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3840AA1-6F6F-4766-99BE-AB6FDAB49775}"/>
                    </a:ext>
                  </a:extLst>
                </p:cNvPr>
                <p:cNvSpPr txBox="1"/>
                <p:nvPr/>
              </p:nvSpPr>
              <p:spPr>
                <a:xfrm>
                  <a:off x="2445930" y="4032163"/>
                  <a:ext cx="1760611" cy="492443"/>
                </a:xfrm>
                <a:prstGeom prst="rect">
                  <a:avLst/>
                </a:prstGeom>
                <a:noFill/>
              </p:spPr>
              <p:txBody>
                <a:bodyPr wrap="none" lIns="0" tIns="0" rIns="0" bIns="0" rtlCol="0">
                  <a:spAutoFit/>
                </a:bodyPr>
                <a:lstStyle/>
                <a:p>
                  <a:pPr algn="ctr"/>
                  <a:r>
                    <a:rPr lang="en-US" sz="1600" b="0" dirty="0">
                      <a:latin typeface="Times New Roman" panose="02020603050405020304" pitchFamily="18" charset="0"/>
                      <a:cs typeface="Times New Roman" panose="02020603050405020304" pitchFamily="18" charset="0"/>
                    </a:rPr>
                    <a:t>Virtual queue arrival:</a:t>
                  </a:r>
                </a:p>
                <a:p>
                  <a:pPr algn="ctr"/>
                  <a14:m>
                    <m:oMath xmlns:m="http://schemas.openxmlformats.org/officeDocument/2006/math">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𝐷</m:t>
                          </m:r>
                        </m:e>
                        <m:sub>
                          <m:r>
                            <a:rPr lang="en-US" sz="1600" b="0" i="1" smtClean="0">
                              <a:solidFill>
                                <a:srgbClr val="FF0000"/>
                              </a:solidFill>
                              <a:latin typeface="Cambria Math" panose="02040503050406030204" pitchFamily="18" charset="0"/>
                            </a:rPr>
                            <m:t>𝑛</m:t>
                          </m:r>
                        </m:sub>
                      </m:sSub>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𝑘𝑇</m:t>
                      </m:r>
                      <m:r>
                        <a:rPr lang="en-US" sz="1600" b="0" i="1" smtClean="0">
                          <a:solidFill>
                            <a:srgbClr val="FF0000"/>
                          </a:solidFill>
                          <a:latin typeface="Cambria Math" panose="02040503050406030204" pitchFamily="18" charset="0"/>
                        </a:rPr>
                        <m:t>]</m:t>
                      </m:r>
                    </m:oMath>
                  </a14:m>
                  <a:r>
                    <a:rPr lang="en-US" sz="1600" dirty="0">
                      <a:solidFill>
                        <a:srgbClr val="FF0000"/>
                      </a:solidFill>
                      <a:latin typeface="Times New Roman" panose="02020603050405020304" pitchFamily="18" charset="0"/>
                      <a:cs typeface="Times New Roman" panose="02020603050405020304" pitchFamily="18" charset="0"/>
                    </a:rPr>
                    <a:t> packets drop</a:t>
                  </a:r>
                </a:p>
              </p:txBody>
            </p:sp>
          </mc:Choice>
          <mc:Fallback xmlns="">
            <p:sp>
              <p:nvSpPr>
                <p:cNvPr id="19" name="TextBox 18">
                  <a:extLst>
                    <a:ext uri="{FF2B5EF4-FFF2-40B4-BE49-F238E27FC236}">
                      <a16:creationId xmlns:a16="http://schemas.microsoft.com/office/drawing/2014/main" id="{43840AA1-6F6F-4766-99BE-AB6FDAB49775}"/>
                    </a:ext>
                  </a:extLst>
                </p:cNvPr>
                <p:cNvSpPr txBox="1">
                  <a:spLocks noRot="1" noChangeAspect="1" noMove="1" noResize="1" noEditPoints="1" noAdjustHandles="1" noChangeArrowheads="1" noChangeShapeType="1" noTextEdit="1"/>
                </p:cNvSpPr>
                <p:nvPr/>
              </p:nvSpPr>
              <p:spPr>
                <a:xfrm>
                  <a:off x="2445930" y="4032163"/>
                  <a:ext cx="1760611" cy="492443"/>
                </a:xfrm>
                <a:prstGeom prst="rect">
                  <a:avLst/>
                </a:prstGeom>
                <a:blipFill>
                  <a:blip r:embed="rId4"/>
                  <a:stretch>
                    <a:fillRect l="-6228" t="-13750" r="-622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CD1258B-CCF2-4742-80D4-F735647676D8}"/>
                    </a:ext>
                  </a:extLst>
                </p:cNvPr>
                <p:cNvSpPr/>
                <p:nvPr/>
              </p:nvSpPr>
              <p:spPr>
                <a:xfrm>
                  <a:off x="4580390" y="3682659"/>
                  <a:ext cx="223965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Virtual queue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𝑋</m:t>
                          </m:r>
                        </m:e>
                        <m:sub>
                          <m:r>
                            <a:rPr lang="en-US" b="0" i="1" smtClean="0">
                              <a:latin typeface="Cambria Math" panose="02040503050406030204" pitchFamily="18" charset="0"/>
                              <a:cs typeface="Times New Roman" panose="02020603050405020304" pitchFamily="18" charset="0"/>
                            </a:rPr>
                            <m:t>𝑛</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𝑘𝑇</m:t>
                      </m:r>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21" name="Rectangle 20">
                  <a:extLst>
                    <a:ext uri="{FF2B5EF4-FFF2-40B4-BE49-F238E27FC236}">
                      <a16:creationId xmlns:a16="http://schemas.microsoft.com/office/drawing/2014/main" id="{6CD1258B-CCF2-4742-80D4-F735647676D8}"/>
                    </a:ext>
                  </a:extLst>
                </p:cNvPr>
                <p:cNvSpPr>
                  <a:spLocks noRot="1" noChangeAspect="1" noMove="1" noResize="1" noEditPoints="1" noAdjustHandles="1" noChangeArrowheads="1" noChangeShapeType="1" noTextEdit="1"/>
                </p:cNvSpPr>
                <p:nvPr/>
              </p:nvSpPr>
              <p:spPr>
                <a:xfrm>
                  <a:off x="4580390" y="3682659"/>
                  <a:ext cx="2239652" cy="369332"/>
                </a:xfrm>
                <a:prstGeom prst="rect">
                  <a:avLst/>
                </a:prstGeom>
                <a:blipFill>
                  <a:blip r:embed="rId5"/>
                  <a:stretch>
                    <a:fillRect l="-2174" t="-9836" b="-22951"/>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9B2D8480-4443-4458-8842-D6BE03CACBD5}"/>
                </a:ext>
              </a:extLst>
            </p:cNvPr>
            <p:cNvCxnSpPr>
              <a:cxnSpLocks/>
            </p:cNvCxnSpPr>
            <p:nvPr/>
          </p:nvCxnSpPr>
          <p:spPr>
            <a:xfrm>
              <a:off x="6854015" y="3840059"/>
              <a:ext cx="2223084" cy="13633"/>
            </a:xfrm>
            <a:prstGeom prst="straightConnector1">
              <a:avLst/>
            </a:prstGeom>
            <a:ln w="38100">
              <a:solidFill>
                <a:srgbClr val="111CF7"/>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4D27CA5-362C-4078-98DB-845A7B2E39FE}"/>
                    </a:ext>
                  </a:extLst>
                </p:cNvPr>
                <p:cNvSpPr txBox="1"/>
                <p:nvPr/>
              </p:nvSpPr>
              <p:spPr>
                <a:xfrm>
                  <a:off x="7210462" y="4035321"/>
                  <a:ext cx="2387641" cy="738664"/>
                </a:xfrm>
                <a:prstGeom prst="rect">
                  <a:avLst/>
                </a:prstGeom>
                <a:noFill/>
              </p:spPr>
              <p:txBody>
                <a:bodyPr wrap="none" lIns="0" tIns="0" rIns="0" bIns="0" rtlCol="0">
                  <a:spAutoFit/>
                </a:bodyPr>
                <a:lstStyle/>
                <a:p>
                  <a:pPr algn="ctr"/>
                  <a:r>
                    <a:rPr lang="en-US" sz="1600" b="0" dirty="0">
                      <a:latin typeface="Times New Roman" panose="02020603050405020304" pitchFamily="18" charset="0"/>
                      <a:cs typeface="Times New Roman" panose="02020603050405020304" pitchFamily="18" charset="0"/>
                    </a:rPr>
                    <a:t>Virtual queue service:</a:t>
                  </a:r>
                </a:p>
                <a:p>
                  <a:pPr algn="ctr"/>
                  <a14:m>
                    <m:oMath xmlns:m="http://schemas.openxmlformats.org/officeDocument/2006/math">
                      <m:sSub>
                        <m:sSubPr>
                          <m:ctrlPr>
                            <a:rPr lang="en-US" sz="1600" b="0" i="1" smtClean="0">
                              <a:solidFill>
                                <a:srgbClr val="111CF7"/>
                              </a:solidFill>
                              <a:latin typeface="Cambria Math" panose="02040503050406030204" pitchFamily="18" charset="0"/>
                            </a:rPr>
                          </m:ctrlPr>
                        </m:sSubPr>
                        <m:e>
                          <m:r>
                            <a:rPr lang="en-US" sz="1600" b="0" i="1" smtClean="0">
                              <a:solidFill>
                                <a:srgbClr val="111CF7"/>
                              </a:solidFill>
                              <a:latin typeface="Cambria Math" panose="02040503050406030204" pitchFamily="18" charset="0"/>
                            </a:rPr>
                            <m:t>𝐵</m:t>
                          </m:r>
                        </m:e>
                        <m:sub>
                          <m:r>
                            <a:rPr lang="en-US" sz="1600" b="0" i="1" smtClean="0">
                              <a:solidFill>
                                <a:srgbClr val="111CF7"/>
                              </a:solidFill>
                              <a:latin typeface="Cambria Math" panose="02040503050406030204" pitchFamily="18" charset="0"/>
                            </a:rPr>
                            <m:t>𝑛</m:t>
                          </m:r>
                        </m:sub>
                      </m:sSub>
                      <m:r>
                        <a:rPr lang="en-US" sz="1600" b="0" i="1" smtClean="0">
                          <a:solidFill>
                            <a:srgbClr val="111CF7"/>
                          </a:solidFill>
                          <a:latin typeface="Cambria Math" panose="02040503050406030204" pitchFamily="18" charset="0"/>
                        </a:rPr>
                        <m:t>[</m:t>
                      </m:r>
                      <m:r>
                        <a:rPr lang="en-US" sz="1600" b="0" i="1" smtClean="0">
                          <a:solidFill>
                            <a:srgbClr val="111CF7"/>
                          </a:solidFill>
                          <a:latin typeface="Cambria Math" panose="02040503050406030204" pitchFamily="18" charset="0"/>
                        </a:rPr>
                        <m:t>𝑘𝑇</m:t>
                      </m:r>
                      <m:r>
                        <a:rPr lang="en-US" sz="1600" b="0" i="1" smtClean="0">
                          <a:solidFill>
                            <a:srgbClr val="111CF7"/>
                          </a:solidFill>
                          <a:latin typeface="Cambria Math" panose="02040503050406030204" pitchFamily="18" charset="0"/>
                        </a:rPr>
                        <m:t>]</m:t>
                      </m:r>
                    </m:oMath>
                  </a14:m>
                  <a:r>
                    <a:rPr lang="en-US" sz="1600" dirty="0">
                      <a:solidFill>
                        <a:srgbClr val="111CF7"/>
                      </a:solidFill>
                      <a:latin typeface="Times New Roman" panose="02020603050405020304" pitchFamily="18" charset="0"/>
                      <a:cs typeface="Times New Roman" panose="02020603050405020304" pitchFamily="18" charset="0"/>
                    </a:rPr>
                    <a:t> service is generated, </a:t>
                  </a:r>
                </a:p>
                <a:p>
                  <a:pPr algn="ctr"/>
                  <a:r>
                    <a:rPr lang="en-US" sz="1600" dirty="0">
                      <a:solidFill>
                        <a:srgbClr val="111CF7"/>
                      </a:solidFill>
                      <a:latin typeface="Times New Roman" panose="02020603050405020304" pitchFamily="18" charset="0"/>
                      <a:cs typeface="Times New Roman" panose="02020603050405020304" pitchFamily="18" charset="0"/>
                    </a:rPr>
                    <a:t>where </a:t>
                  </a:r>
                  <a14:m>
                    <m:oMath xmlns:m="http://schemas.openxmlformats.org/officeDocument/2006/math">
                      <m:r>
                        <a:rPr lang="en-US" sz="160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𝔼</m:t>
                      </m:r>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𝐵</m:t>
                          </m:r>
                        </m:e>
                        <m:sub>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𝑛</m:t>
                          </m:r>
                        </m:sub>
                      </m:sSub>
                      <m:d>
                        <m:dPr>
                          <m:begChr m:val="["/>
                          <m:endChr m:val="]"/>
                          <m:ctrlP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𝑘𝑇</m:t>
                          </m:r>
                        </m:e>
                      </m:d>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𝑛</m:t>
                          </m:r>
                        </m:sub>
                      </m:sSub>
                      <m:sSub>
                        <m:sSubPr>
                          <m:ctrlP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1600" b="0" i="1" smtClean="0">
                              <a:solidFill>
                                <a:srgbClr val="111CF7"/>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endParaRPr lang="en-US" sz="1600" dirty="0">
                    <a:solidFill>
                      <a:srgbClr val="111CF7"/>
                    </a:solidFill>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04D27CA5-362C-4078-98DB-845A7B2E39FE}"/>
                    </a:ext>
                  </a:extLst>
                </p:cNvPr>
                <p:cNvSpPr txBox="1">
                  <a:spLocks noRot="1" noChangeAspect="1" noMove="1" noResize="1" noEditPoints="1" noAdjustHandles="1" noChangeArrowheads="1" noChangeShapeType="1" noTextEdit="1"/>
                </p:cNvSpPr>
                <p:nvPr/>
              </p:nvSpPr>
              <p:spPr>
                <a:xfrm>
                  <a:off x="7210462" y="4035321"/>
                  <a:ext cx="2387641" cy="738664"/>
                </a:xfrm>
                <a:prstGeom prst="rect">
                  <a:avLst/>
                </a:prstGeom>
                <a:blipFill>
                  <a:blip r:embed="rId6"/>
                  <a:stretch>
                    <a:fillRect l="-2551" t="-8264" r="-4592" b="-165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1FA4B1D-E333-48C8-BC9D-C9A0727BEC84}"/>
                  </a:ext>
                </a:extLst>
              </p:cNvPr>
              <p:cNvSpPr txBox="1"/>
              <p:nvPr/>
            </p:nvSpPr>
            <p:spPr>
              <a:xfrm>
                <a:off x="1443096" y="3494094"/>
                <a:ext cx="8115807" cy="128907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Virtual queue dynamics: </a:t>
                </a:r>
              </a:p>
              <a:p>
                <a:pPr algn="ct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+1</m:t>
                            </m:r>
                          </m:e>
                        </m:d>
                        <m:r>
                          <a:rPr lang="en-US" b="0" i="1" smtClean="0">
                            <a:latin typeface="Cambria Math" panose="02040503050406030204" pitchFamily="18" charset="0"/>
                          </a:rPr>
                          <m:t>𝑇</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𝑘𝑇</m:t>
                                </m:r>
                              </m:e>
                            </m:d>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𝐷</m:t>
                                </m:r>
                              </m:e>
                              <m:sub>
                                <m:r>
                                  <a:rPr lang="en-US" b="0" i="1" smtClean="0">
                                    <a:solidFill>
                                      <a:srgbClr val="FF0000"/>
                                    </a:solidFill>
                                    <a:latin typeface="Cambria Math" panose="02040503050406030204" pitchFamily="18" charset="0"/>
                                  </a:rPr>
                                  <m:t>𝑛</m:t>
                                </m:r>
                              </m:sub>
                            </m:sSub>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𝑘𝑇</m:t>
                                </m:r>
                              </m:e>
                            </m:d>
                            <m:r>
                              <a:rPr lang="en-US" b="0" i="1" smtClean="0">
                                <a:latin typeface="Cambria Math" panose="02040503050406030204" pitchFamily="18" charset="0"/>
                              </a:rPr>
                              <m:t>−</m:t>
                            </m:r>
                            <m:sSub>
                              <m:sSubPr>
                                <m:ctrlPr>
                                  <a:rPr lang="en-US" b="0" i="1" smtClean="0">
                                    <a:solidFill>
                                      <a:srgbClr val="111CF7"/>
                                    </a:solidFill>
                                    <a:latin typeface="Cambria Math" panose="02040503050406030204" pitchFamily="18" charset="0"/>
                                  </a:rPr>
                                </m:ctrlPr>
                              </m:sSubPr>
                              <m:e>
                                <m:r>
                                  <a:rPr lang="en-US" b="0" i="1" smtClean="0">
                                    <a:solidFill>
                                      <a:srgbClr val="111CF7"/>
                                    </a:solidFill>
                                    <a:latin typeface="Cambria Math" panose="02040503050406030204" pitchFamily="18" charset="0"/>
                                  </a:rPr>
                                  <m:t>𝐵</m:t>
                                </m:r>
                              </m:e>
                              <m:sub>
                                <m:r>
                                  <a:rPr lang="en-US" b="0" i="1" smtClean="0">
                                    <a:solidFill>
                                      <a:srgbClr val="111CF7"/>
                                    </a:solidFill>
                                    <a:latin typeface="Cambria Math" panose="02040503050406030204" pitchFamily="18" charset="0"/>
                                  </a:rPr>
                                  <m:t>𝑛</m:t>
                                </m:r>
                              </m:sub>
                            </m:sSub>
                            <m:d>
                              <m:dPr>
                                <m:begChr m:val="["/>
                                <m:endChr m:val="]"/>
                                <m:ctrlPr>
                                  <a:rPr lang="en-US" b="0" i="1" smtClean="0">
                                    <a:solidFill>
                                      <a:srgbClr val="111CF7"/>
                                    </a:solidFill>
                                    <a:latin typeface="Cambria Math" panose="02040503050406030204" pitchFamily="18" charset="0"/>
                                  </a:rPr>
                                </m:ctrlPr>
                              </m:dPr>
                              <m:e>
                                <m:r>
                                  <a:rPr lang="en-US" b="0" i="1" smtClean="0">
                                    <a:solidFill>
                                      <a:srgbClr val="111CF7"/>
                                    </a:solidFill>
                                    <a:latin typeface="Cambria Math" panose="02040503050406030204" pitchFamily="18" charset="0"/>
                                  </a:rPr>
                                  <m:t>𝑘𝑇</m:t>
                                </m:r>
                              </m:e>
                            </m:d>
                          </m:e>
                        </m:d>
                      </m:e>
                      <m:sup>
                        <m:r>
                          <a:rPr lang="en-US" b="0" i="1" smtClean="0">
                            <a:latin typeface="Cambria Math" panose="02040503050406030204" pitchFamily="18" charset="0"/>
                          </a:rPr>
                          <m:t>+</m:t>
                        </m:r>
                      </m:sup>
                    </m:sSup>
                  </m:oMath>
                </a14:m>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e>
                    </m:func>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any</m:t>
                    </m:r>
                    <m:r>
                      <a:rPr lang="en-US" b="0" i="0" smtClean="0">
                        <a:latin typeface="Cambria Math" panose="02040503050406030204" pitchFamily="18" charset="0"/>
                      </a:rPr>
                      <m:t> </m:t>
                    </m:r>
                    <m:r>
                      <m:rPr>
                        <m:sty m:val="p"/>
                      </m:rPr>
                      <a:rPr lang="en-US" b="0" i="0" smtClean="0">
                        <a:latin typeface="Cambria Math" panose="02040503050406030204" pitchFamily="18" charset="0"/>
                      </a:rPr>
                      <m:t>real</m:t>
                    </m:r>
                    <m:r>
                      <a:rPr lang="en-US" b="0" i="0" smtClean="0">
                        <a:latin typeface="Cambria Math" panose="02040503050406030204" pitchFamily="18" charset="0"/>
                      </a:rPr>
                      <m:t> </m:t>
                    </m:r>
                    <m:r>
                      <m:rPr>
                        <m:sty m:val="p"/>
                      </m:rPr>
                      <a:rPr lang="en-US" b="0" i="0" smtClean="0">
                        <a:latin typeface="Cambria Math" panose="02040503050406030204" pitchFamily="18" charset="0"/>
                      </a:rPr>
                      <m:t>number</m:t>
                    </m:r>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31FA4B1D-E333-48C8-BC9D-C9A0727BEC84}"/>
                  </a:ext>
                </a:extLst>
              </p:cNvPr>
              <p:cNvSpPr txBox="1">
                <a:spLocks noRot="1" noChangeAspect="1" noMove="1" noResize="1" noEditPoints="1" noAdjustHandles="1" noChangeArrowheads="1" noChangeShapeType="1" noTextEdit="1"/>
              </p:cNvSpPr>
              <p:nvPr/>
            </p:nvSpPr>
            <p:spPr>
              <a:xfrm>
                <a:off x="1443096" y="3494094"/>
                <a:ext cx="8115807" cy="1289071"/>
              </a:xfrm>
              <a:prstGeom prst="rect">
                <a:avLst/>
              </a:prstGeom>
              <a:blipFill>
                <a:blip r:embed="rId7"/>
                <a:stretch>
                  <a:fillRect l="-676"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D1896A-9788-4960-858D-E349EF267D2A}"/>
                  </a:ext>
                </a:extLst>
              </p:cNvPr>
              <p:cNvSpPr txBox="1"/>
              <p:nvPr/>
            </p:nvSpPr>
            <p:spPr>
              <a:xfrm>
                <a:off x="838201" y="4946453"/>
                <a:ext cx="105155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the average drop rate of user </a:t>
                </a:r>
                <a14:m>
                  <m:oMath xmlns:m="http://schemas.openxmlformats.org/officeDocument/2006/math">
                    <m:r>
                      <a:rPr lang="en-US" b="0" i="1" smtClean="0">
                        <a:latin typeface="Cambria Math" panose="02040503050406030204" pitchFamily="18" charset="0"/>
                      </a:rPr>
                      <m:t>𝑛</m:t>
                    </m:r>
                  </m:oMath>
                </a14:m>
                <a:r>
                  <a:rPr lang="en-US" dirty="0">
                    <a:latin typeface="Times New Roman" panose="02020603050405020304" pitchFamily="18" charset="0"/>
                    <a:cs typeface="Times New Roman" panose="02020603050405020304" pitchFamily="18" charset="0"/>
                  </a:rPr>
                  <a:t> meets the requirement if its virtual queue is stable (c.f. [1, Definition 2.2] ).</a:t>
                </a:r>
              </a:p>
            </p:txBody>
          </p:sp>
        </mc:Choice>
        <mc:Fallback xmlns="">
          <p:sp>
            <p:nvSpPr>
              <p:cNvPr id="28" name="TextBox 27">
                <a:extLst>
                  <a:ext uri="{FF2B5EF4-FFF2-40B4-BE49-F238E27FC236}">
                    <a16:creationId xmlns:a16="http://schemas.microsoft.com/office/drawing/2014/main" id="{AAD1896A-9788-4960-858D-E349EF267D2A}"/>
                  </a:ext>
                </a:extLst>
              </p:cNvPr>
              <p:cNvSpPr txBox="1">
                <a:spLocks noRot="1" noChangeAspect="1" noMove="1" noResize="1" noEditPoints="1" noAdjustHandles="1" noChangeArrowheads="1" noChangeShapeType="1" noTextEdit="1"/>
              </p:cNvSpPr>
              <p:nvPr/>
            </p:nvSpPr>
            <p:spPr>
              <a:xfrm>
                <a:off x="838201" y="4946453"/>
                <a:ext cx="10515599" cy="369332"/>
              </a:xfrm>
              <a:prstGeom prst="rect">
                <a:avLst/>
              </a:prstGeom>
              <a:blipFill>
                <a:blip r:embed="rId8"/>
                <a:stretch>
                  <a:fillRect l="-522" t="-8197" r="-58" b="-2459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288301E-6C79-4898-B691-B033D4C54F0B}"/>
              </a:ext>
            </a:extLst>
          </p:cNvPr>
          <p:cNvSpPr txBox="1"/>
          <p:nvPr/>
        </p:nvSpPr>
        <p:spPr>
          <a:xfrm>
            <a:off x="1208895" y="5836955"/>
            <a:ext cx="9784715" cy="30777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[1] M. Neely, </a:t>
            </a:r>
            <a:r>
              <a:rPr lang="en-US" sz="1400" i="1" dirty="0">
                <a:latin typeface="Times New Roman" panose="02020603050405020304" pitchFamily="18" charset="0"/>
                <a:cs typeface="Times New Roman" panose="02020603050405020304" pitchFamily="18" charset="0"/>
              </a:rPr>
              <a:t>Stochastic network optimization with application to communication and queueing systems. </a:t>
            </a:r>
            <a:r>
              <a:rPr lang="en-US" sz="1400" dirty="0">
                <a:latin typeface="Times New Roman" panose="02020603050405020304" pitchFamily="18" charset="0"/>
                <a:cs typeface="Times New Roman" panose="02020603050405020304" pitchFamily="18" charset="0"/>
              </a:rPr>
              <a:t>Morgan &amp; Claypool, 2010</a:t>
            </a:r>
          </a:p>
        </p:txBody>
      </p:sp>
    </p:spTree>
    <p:extLst>
      <p:ext uri="{BB962C8B-B14F-4D97-AF65-F5344CB8AC3E}">
        <p14:creationId xmlns:p14="http://schemas.microsoft.com/office/powerpoint/2010/main" val="308296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P spid="28"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0A83-DD78-4F20-901C-B03655595154}"/>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Joint Offloading and Scheduling Algorithm</a:t>
            </a:r>
            <a:endParaRPr lang="en-US"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466423BA-1847-4F00-8576-2A3F587F47E2}"/>
              </a:ext>
            </a:extLst>
          </p:cNvPr>
          <p:cNvGrpSpPr/>
          <p:nvPr/>
        </p:nvGrpSpPr>
        <p:grpSpPr>
          <a:xfrm>
            <a:off x="1602319" y="1690688"/>
            <a:ext cx="8987361" cy="2929932"/>
            <a:chOff x="1129718" y="2261518"/>
            <a:chExt cx="8987361" cy="2929932"/>
          </a:xfrm>
        </p:grpSpPr>
        <p:cxnSp>
          <p:nvCxnSpPr>
            <p:cNvPr id="6" name="Straight Connector 5">
              <a:extLst>
                <a:ext uri="{FF2B5EF4-FFF2-40B4-BE49-F238E27FC236}">
                  <a16:creationId xmlns:a16="http://schemas.microsoft.com/office/drawing/2014/main" id="{DECA7D7A-7CB9-4D39-B756-0BA9CB100C74}"/>
                </a:ext>
              </a:extLst>
            </p:cNvPr>
            <p:cNvCxnSpPr/>
            <p:nvPr/>
          </p:nvCxnSpPr>
          <p:spPr>
            <a:xfrm>
              <a:off x="1129718" y="2261518"/>
              <a:ext cx="8858774"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79791E8-6E13-4F77-B8F9-60488CFBD7BF}"/>
                </a:ext>
              </a:extLst>
            </p:cNvPr>
            <p:cNvSpPr txBox="1"/>
            <p:nvPr/>
          </p:nvSpPr>
          <p:spPr>
            <a:xfrm>
              <a:off x="1129718" y="2273415"/>
              <a:ext cx="846449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Joint Offloading and Scheduling (</a:t>
              </a:r>
              <a:r>
                <a:rPr lang="en-US" b="1" dirty="0">
                  <a:latin typeface="Times New Roman" panose="02020603050405020304" pitchFamily="18" charset="0"/>
                  <a:cs typeface="Times New Roman" panose="02020603050405020304" pitchFamily="18" charset="0"/>
                </a:rPr>
                <a:t>JOS) </a:t>
              </a:r>
              <a:r>
                <a:rPr lang="en-US" dirty="0">
                  <a:latin typeface="Times New Roman" panose="02020603050405020304" pitchFamily="18" charset="0"/>
                  <a:cs typeface="Times New Roman" panose="02020603050405020304" pitchFamily="18" charset="0"/>
                </a:rPr>
                <a:t>algorithm</a:t>
              </a:r>
            </a:p>
          </p:txBody>
        </p:sp>
        <p:cxnSp>
          <p:nvCxnSpPr>
            <p:cNvPr id="9" name="Straight Connector 8">
              <a:extLst>
                <a:ext uri="{FF2B5EF4-FFF2-40B4-BE49-F238E27FC236}">
                  <a16:creationId xmlns:a16="http://schemas.microsoft.com/office/drawing/2014/main" id="{4130A8A9-1F8C-4C19-8A59-DDEF40440111}"/>
                </a:ext>
              </a:extLst>
            </p:cNvPr>
            <p:cNvCxnSpPr/>
            <p:nvPr/>
          </p:nvCxnSpPr>
          <p:spPr>
            <a:xfrm>
              <a:off x="1129718" y="2642747"/>
              <a:ext cx="8858774"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06941A7-10D3-4D16-83A2-DAC3F24B1499}"/>
                    </a:ext>
                  </a:extLst>
                </p:cNvPr>
                <p:cNvSpPr txBox="1"/>
                <p:nvPr/>
              </p:nvSpPr>
              <p:spPr>
                <a:xfrm>
                  <a:off x="1828801" y="2869852"/>
                  <a:ext cx="8152553" cy="2146037"/>
                </a:xfrm>
                <a:prstGeom prst="rect">
                  <a:avLst/>
                </a:prstGeom>
                <a:noFill/>
              </p:spPr>
              <p:txBody>
                <a:bodyPr wrap="square" lIns="0" tIns="0" rIns="0" bIns="0" rtlCol="0">
                  <a:spAutoFit/>
                </a:bodyPr>
                <a:lstStyle/>
                <a:p>
                  <a:pPr>
                    <a:lnSpc>
                      <a:spcPct val="120000"/>
                    </a:lnSpc>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r>
                            <a:rPr lang="en-US" b="0" i="1" smtClean="0">
                              <a:latin typeface="Cambria Math" panose="02040503050406030204" pitchFamily="18" charset="0"/>
                            </a:rPr>
                            <m:t>               </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𝑛</m:t>
                                  </m:r>
                                </m:sub>
                                <m:sup>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up>
                              </m:sSub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𝑘𝑇</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𝑛</m:t>
                                      </m:r>
                                    </m:sub>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𝑘𝑇</m:t>
                                  </m:r>
                                  <m:r>
                                    <a:rPr lang="en-US" b="0" i="1" smtClean="0">
                                      <a:latin typeface="Cambria Math" panose="02040503050406030204" pitchFamily="18" charset="0"/>
                                    </a:rPr>
                                    <m:t>]</m:t>
                                  </m:r>
                                </m:e>
                              </m:nary>
                            </m:e>
                          </m:nary>
                        </m:e>
                      </m:func>
                    </m:oMath>
                  </a14:m>
                  <a:r>
                    <a:rPr lang="en-US" dirty="0"/>
                    <a:t>,</a:t>
                  </a:r>
                </a:p>
                <a:p>
                  <a:pPr>
                    <a:lnSpc>
                      <a:spcPct val="120000"/>
                    </a:lnSpc>
                  </a:pPr>
                  <a:r>
                    <a:rPr lang="en-US" dirty="0">
                      <a:latin typeface="Times New Roman" panose="02020603050405020304" pitchFamily="18" charset="0"/>
                      <a:cs typeface="Times New Roman" panose="02020603050405020304" pitchFamily="18" charset="0"/>
                    </a:rPr>
                    <a:t>where</a:t>
                  </a:r>
                </a:p>
                <a:p>
                  <a:pPr>
                    <a:lnSpc>
                      <a:spcPct val="120000"/>
                    </a:lnSpc>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𝑛</m:t>
                          </m:r>
                        </m:sub>
                        <m:sup>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sup>
                      </m:sSub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𝑘𝑇</m:t>
                          </m:r>
                        </m:e>
                      </m:d>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𝑘𝑇</m:t>
                          </m:r>
                        </m:e>
                      </m:d>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min</m:t>
                          </m:r>
                        </m:fName>
                        <m:e>
                          <m:d>
                            <m:dPr>
                              <m:begChr m:val="{"/>
                              <m:endChr m:val="}"/>
                              <m:ctrlPr>
                                <a:rPr lang="en-US" b="0" i="1" smtClean="0">
                                  <a:latin typeface="Cambria Math" panose="02040503050406030204" pitchFamily="18" charset="0"/>
                                  <a:ea typeface="Cambria Math" panose="02040503050406030204" pitchFamily="18" charset="0"/>
                                </a:rPr>
                              </m:ctrlPr>
                            </m:dPr>
                            <m:e>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𝐴</m:t>
                                  </m:r>
                                </m:e>
                                <m:sub>
                                  <m:r>
                                    <a:rPr lang="en-US" b="0" i="1" smtClean="0">
                                      <a:solidFill>
                                        <a:srgbClr val="FF0000"/>
                                      </a:solidFill>
                                      <a:latin typeface="Cambria Math" panose="02040503050406030204" pitchFamily="18" charset="0"/>
                                      <a:ea typeface="Cambria Math" panose="02040503050406030204" pitchFamily="18" charset="0"/>
                                    </a:rPr>
                                    <m:t>𝑛</m:t>
                                  </m:r>
                                </m:sub>
                                <m:sup>
                                  <m:d>
                                    <m:dPr>
                                      <m:ctrlPr>
                                        <a:rPr lang="en-US" b="0" i="1" smtClean="0">
                                          <a:solidFill>
                                            <a:srgbClr val="FF0000"/>
                                          </a:solidFill>
                                          <a:latin typeface="Cambria Math" panose="02040503050406030204" pitchFamily="18" charset="0"/>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𝐿</m:t>
                                      </m:r>
                                    </m:e>
                                  </m:d>
                                </m:sup>
                              </m:sSubSup>
                              <m:d>
                                <m:dPr>
                                  <m:begChr m:val="["/>
                                  <m:endChr m:val="]"/>
                                  <m:ctrlPr>
                                    <a:rPr lang="en-US" b="0" i="1" smtClean="0">
                                      <a:solidFill>
                                        <a:srgbClr val="FF0000"/>
                                      </a:solidFill>
                                      <a:latin typeface="Cambria Math" panose="02040503050406030204" pitchFamily="18" charset="0"/>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𝑘𝑇</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𝑛</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e>
                              </m:d>
                            </m:sup>
                          </m:sSubSup>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min</m:t>
                              </m:r>
                            </m:fName>
                            <m:e>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𝑛</m:t>
                                              </m:r>
                                            </m:sub>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e>
                                              </m:d>
                                            </m:sup>
                                          </m:sSub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𝑘𝑇</m:t>
                                              </m:r>
                                            </m:e>
                                          </m:d>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𝑛</m:t>
                                              </m:r>
                                            </m:sub>
                                          </m:sSub>
                                        </m:den>
                                      </m:f>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e>
                              </m:d>
                            </m:e>
                          </m:func>
                        </m:e>
                      </m:func>
                    </m:oMath>
                  </a14:m>
                  <a:r>
                    <a:rPr lang="en-US" dirty="0"/>
                    <a:t>,</a:t>
                  </a:r>
                </a:p>
                <a:p>
                  <a:pPr>
                    <a:lnSpc>
                      <a:spcPct val="120000"/>
                    </a:lnSpc>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𝑛</m:t>
                          </m:r>
                        </m:sub>
                        <m:sup>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sup>
                      </m:sSub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𝑘𝑇</m:t>
                          </m:r>
                        </m:e>
                      </m:d>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𝑛</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𝑘𝑇</m:t>
                          </m:r>
                        </m:e>
                      </m:d>
                      <m:func>
                        <m:funcPr>
                          <m:ctrlPr>
                            <a:rPr lang="en-US" b="0" i="1" smtClean="0">
                              <a:solidFill>
                                <a:schemeClr val="tx1">
                                  <a:lumMod val="95000"/>
                                  <a:lumOff val="5000"/>
                                </a:schemeClr>
                              </a:solidFill>
                              <a:latin typeface="Cambria Math" panose="02040503050406030204" pitchFamily="18" charset="0"/>
                              <a:ea typeface="Cambria Math" panose="02040503050406030204" pitchFamily="18" charset="0"/>
                            </a:rPr>
                          </m:ctrlPr>
                        </m:funcPr>
                        <m:fName>
                          <m:r>
                            <m:rPr>
                              <m:sty m:val="p"/>
                            </m:rPr>
                            <a:rPr lang="en-US" b="0" i="0" smtClean="0">
                              <a:solidFill>
                                <a:schemeClr val="tx1">
                                  <a:lumMod val="95000"/>
                                  <a:lumOff val="5000"/>
                                </a:schemeClr>
                              </a:solidFill>
                              <a:latin typeface="Cambria Math" panose="02040503050406030204" pitchFamily="18" charset="0"/>
                              <a:ea typeface="Cambria Math" panose="02040503050406030204" pitchFamily="18" charset="0"/>
                            </a:rPr>
                            <m:t>min</m:t>
                          </m:r>
                          <m:r>
                            <a:rPr lang="en-US" b="0" i="1" smtClean="0">
                              <a:solidFill>
                                <a:schemeClr val="tx1">
                                  <a:lumMod val="95000"/>
                                  <a:lumOff val="5000"/>
                                </a:schemeClr>
                              </a:solidFill>
                              <a:latin typeface="Cambria Math" panose="02040503050406030204" pitchFamily="18" charset="0"/>
                              <a:ea typeface="Cambria Math" panose="02040503050406030204" pitchFamily="18" charset="0"/>
                            </a:rPr>
                            <m:t>{</m:t>
                          </m:r>
                        </m:fName>
                        <m:e>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𝐴</m:t>
                              </m:r>
                            </m:e>
                            <m:sub>
                              <m:r>
                                <a:rPr lang="en-US" b="0" i="1" smtClean="0">
                                  <a:solidFill>
                                    <a:srgbClr val="FF0000"/>
                                  </a:solidFill>
                                  <a:latin typeface="Cambria Math" panose="02040503050406030204" pitchFamily="18" charset="0"/>
                                  <a:ea typeface="Cambria Math" panose="02040503050406030204" pitchFamily="18" charset="0"/>
                                </a:rPr>
                                <m:t>𝑛</m:t>
                              </m:r>
                            </m:sub>
                            <m:sup>
                              <m:d>
                                <m:dPr>
                                  <m:ctrlPr>
                                    <a:rPr lang="en-US" b="0" i="1" smtClean="0">
                                      <a:solidFill>
                                        <a:srgbClr val="FF0000"/>
                                      </a:solidFill>
                                      <a:latin typeface="Cambria Math" panose="02040503050406030204" pitchFamily="18" charset="0"/>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𝐸</m:t>
                                  </m:r>
                                </m:e>
                              </m:d>
                            </m:sup>
                          </m:sSubSup>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𝑘𝑇</m:t>
                          </m:r>
                          <m:r>
                            <a:rPr lang="en-US" b="0" i="1" smtClean="0">
                              <a:solidFill>
                                <a:srgbClr val="FF0000"/>
                              </a:solidFill>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𝑛</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𝑘𝑇</m:t>
                          </m:r>
                        </m:e>
                      </m:d>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𝑘𝑇</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−1</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𝑛</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𝑀</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𝑛</m:t>
                          </m:r>
                        </m:sub>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up>
                      </m:sSubSup>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𝑘𝑇</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−1</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nary>
                    </m:oMath>
                  </a14:m>
                  <a:r>
                    <a:rPr lang="en-US" dirty="0"/>
                    <a:t>,</a:t>
                  </a:r>
                </a:p>
                <a:p>
                  <a:pPr>
                    <a:lnSpc>
                      <a:spcPct val="120000"/>
                    </a:lnSpc>
                  </a:pPr>
                  <a14:m>
                    <m:oMath xmlns:m="http://schemas.openxmlformats.org/officeDocument/2006/math">
                      <m:r>
                        <a:rPr lang="en-US" b="0" i="1" smtClean="0">
                          <a:latin typeface="Cambria Math" panose="02040503050406030204" pitchFamily="18" charset="0"/>
                        </a:rPr>
                        <m:t>𝑀</m:t>
                      </m:r>
                      <m:r>
                        <a:rPr lang="en-US" b="0" i="0" smtClean="0">
                          <a:latin typeface="Cambria Math" panose="02040503050406030204" pitchFamily="18" charset="0"/>
                        </a:rPr>
                        <m:t>&gt;0</m:t>
                      </m:r>
                    </m:oMath>
                  </a14:m>
                  <a:r>
                    <a:rPr lang="en-US" dirty="0">
                      <a:latin typeface="Times New Roman" panose="02020603050405020304" pitchFamily="18" charset="0"/>
                      <a:cs typeface="Times New Roman" panose="02020603050405020304" pitchFamily="18" charset="0"/>
                    </a:rPr>
                    <a:t> is some parameter,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𝐴</m:t>
                          </m:r>
                        </m:e>
                        <m:sub>
                          <m:r>
                            <a:rPr lang="en-US" b="0" i="1" smtClean="0">
                              <a:latin typeface="Cambria Math" panose="02040503050406030204" pitchFamily="18" charset="0"/>
                              <a:cs typeface="Times New Roman" panose="02020603050405020304" pitchFamily="18" charset="0"/>
                            </a:rPr>
                            <m:t>𝑛</m:t>
                          </m:r>
                        </m:sub>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𝐸</m:t>
                          </m:r>
                          <m:r>
                            <a:rPr lang="en-US" b="0" i="1" smtClean="0">
                              <a:latin typeface="Cambria Math" panose="02040503050406030204" pitchFamily="18" charset="0"/>
                              <a:cs typeface="Times New Roman" panose="02020603050405020304" pitchFamily="18" charset="0"/>
                            </a:rPr>
                            <m:t>)</m:t>
                          </m:r>
                        </m:sup>
                      </m:sSubSup>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𝑘𝑇</m:t>
                          </m:r>
                        </m:e>
                      </m:d>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𝐴</m:t>
                          </m:r>
                        </m:e>
                        <m:sub>
                          <m:r>
                            <a:rPr lang="en-US" b="0" i="1" smtClean="0">
                              <a:latin typeface="Cambria Math" panose="02040503050406030204" pitchFamily="18" charset="0"/>
                              <a:cs typeface="Times New Roman" panose="02020603050405020304" pitchFamily="18" charset="0"/>
                            </a:rPr>
                            <m:t>𝑛</m:t>
                          </m:r>
                        </m:sub>
                        <m: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𝐿</m:t>
                          </m:r>
                          <m:r>
                            <a:rPr lang="en-US" b="0" i="1" smtClean="0">
                              <a:latin typeface="Cambria Math" panose="02040503050406030204" pitchFamily="18" charset="0"/>
                              <a:cs typeface="Times New Roman" panose="02020603050405020304" pitchFamily="18" charset="0"/>
                            </a:rPr>
                            <m:t>)</m:t>
                          </m:r>
                        </m:sup>
                      </m:sSubSup>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𝑘𝑇</m:t>
                          </m:r>
                        </m:e>
                      </m:d>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𝐴</m:t>
                          </m:r>
                        </m:e>
                        <m:sub>
                          <m:r>
                            <a:rPr lang="en-US" b="0" i="1" smtClean="0">
                              <a:latin typeface="Cambria Math" panose="02040503050406030204" pitchFamily="18" charset="0"/>
                              <a:cs typeface="Times New Roman" panose="02020603050405020304" pitchFamily="18" charset="0"/>
                            </a:rPr>
                            <m:t>𝑛</m:t>
                          </m:r>
                        </m:sub>
                      </m:sSub>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𝑘𝑇</m:t>
                          </m:r>
                        </m:e>
                      </m:d>
                      <m:r>
                        <a:rPr lang="en-US" b="0" i="1" smtClean="0">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a:t>
                  </a:r>
                </a:p>
              </p:txBody>
            </p:sp>
          </mc:Choice>
          <mc:Fallback>
            <p:sp>
              <p:nvSpPr>
                <p:cNvPr id="10" name="TextBox 9">
                  <a:extLst>
                    <a:ext uri="{FF2B5EF4-FFF2-40B4-BE49-F238E27FC236}">
                      <a16:creationId xmlns:a16="http://schemas.microsoft.com/office/drawing/2014/main" id="{F06941A7-10D3-4D16-83A2-DAC3F24B1499}"/>
                    </a:ext>
                  </a:extLst>
                </p:cNvPr>
                <p:cNvSpPr txBox="1">
                  <a:spLocks noRot="1" noChangeAspect="1" noMove="1" noResize="1" noEditPoints="1" noAdjustHandles="1" noChangeArrowheads="1" noChangeShapeType="1" noTextEdit="1"/>
                </p:cNvSpPr>
                <p:nvPr/>
              </p:nvSpPr>
              <p:spPr>
                <a:xfrm>
                  <a:off x="1828801" y="2869852"/>
                  <a:ext cx="8152553" cy="2146037"/>
                </a:xfrm>
                <a:prstGeom prst="rect">
                  <a:avLst/>
                </a:prstGeom>
                <a:blipFill>
                  <a:blip r:embed="rId2"/>
                  <a:stretch>
                    <a:fillRect l="-1711" t="-17059" r="-622" b="-11765"/>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4F78F81C-F2A1-4A73-B704-19AFD5264785}"/>
                </a:ext>
              </a:extLst>
            </p:cNvPr>
            <p:cNvCxnSpPr/>
            <p:nvPr/>
          </p:nvCxnSpPr>
          <p:spPr>
            <a:xfrm>
              <a:off x="1258305" y="5191450"/>
              <a:ext cx="8858774" cy="0"/>
            </a:xfrm>
            <a:prstGeom prst="line">
              <a:avLst/>
            </a:prstGeom>
            <a:ln w="28575"/>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350FCA7-5A79-ED4E-B854-074CBCA0F843}"/>
                  </a:ext>
                </a:extLst>
              </p:cNvPr>
              <p:cNvSpPr txBox="1"/>
              <p:nvPr/>
            </p:nvSpPr>
            <p:spPr>
              <a:xfrm>
                <a:off x="1730906" y="5001848"/>
                <a:ext cx="9117818" cy="646331"/>
              </a:xfrm>
              <a:prstGeom prst="rect">
                <a:avLst/>
              </a:prstGeom>
              <a:noFill/>
            </p:spPr>
            <p:txBody>
              <a:bodyPr wrap="square" rtlCol="0">
                <a:spAutoFit/>
              </a:bodyPr>
              <a:lstStyle/>
              <a:p>
                <a:r>
                  <a:rPr lang="en-US" b="1" i="1" dirty="0">
                    <a:latin typeface="Times" pitchFamily="2" charset="0"/>
                  </a:rPr>
                  <a:t>Proposition 1</a:t>
                </a:r>
                <a:r>
                  <a:rPr lang="en-US" dirty="0">
                    <a:latin typeface="Times" pitchFamily="2" charset="0"/>
                  </a:rPr>
                  <a:t>: The JOS algorithm with any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&gt;0</m:t>
                    </m:r>
                  </m:oMath>
                </a14:m>
                <a:r>
                  <a:rPr lang="en-US" dirty="0">
                    <a:latin typeface="Times" pitchFamily="2" charset="0"/>
                  </a:rPr>
                  <a:t> achieves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e>
                    </m:d>
                  </m:oMath>
                </a14:m>
                <a:r>
                  <a:rPr lang="en-US" dirty="0">
                    <a:latin typeface="Times" pitchFamily="2" charset="0"/>
                  </a:rPr>
                  <a:t> close to the optimal energy consumption at the expense of the mean virtual queue-length growing with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latin typeface="Times" pitchFamily="2" charset="0"/>
                  </a:rPr>
                  <a:t>.</a:t>
                </a:r>
              </a:p>
            </p:txBody>
          </p:sp>
        </mc:Choice>
        <mc:Fallback xmlns="">
          <p:sp>
            <p:nvSpPr>
              <p:cNvPr id="4" name="TextBox 3">
                <a:extLst>
                  <a:ext uri="{FF2B5EF4-FFF2-40B4-BE49-F238E27FC236}">
                    <a16:creationId xmlns:a16="http://schemas.microsoft.com/office/drawing/2014/main" id="{C350FCA7-5A79-ED4E-B854-074CBCA0F843}"/>
                  </a:ext>
                </a:extLst>
              </p:cNvPr>
              <p:cNvSpPr txBox="1">
                <a:spLocks noRot="1" noChangeAspect="1" noMove="1" noResize="1" noEditPoints="1" noAdjustHandles="1" noChangeArrowheads="1" noChangeShapeType="1" noTextEdit="1"/>
              </p:cNvSpPr>
              <p:nvPr/>
            </p:nvSpPr>
            <p:spPr>
              <a:xfrm>
                <a:off x="1730906" y="5001848"/>
                <a:ext cx="9117818" cy="646331"/>
              </a:xfrm>
              <a:prstGeom prst="rect">
                <a:avLst/>
              </a:prstGeom>
              <a:blipFill>
                <a:blip r:embed="rId3"/>
                <a:stretch>
                  <a:fillRect l="-417" t="-65385" b="-50000"/>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3A3E51F1-6D23-A845-A4B4-833F35916035}"/>
              </a:ext>
            </a:extLst>
          </p:cNvPr>
          <p:cNvGrpSpPr/>
          <p:nvPr/>
        </p:nvGrpSpPr>
        <p:grpSpPr>
          <a:xfrm>
            <a:off x="4547935" y="2441249"/>
            <a:ext cx="5518875" cy="1798141"/>
            <a:chOff x="4547935" y="2441249"/>
            <a:chExt cx="5518875" cy="1798141"/>
          </a:xfrm>
        </p:grpSpPr>
        <p:sp>
          <p:nvSpPr>
            <p:cNvPr id="5" name="Oval 4">
              <a:extLst>
                <a:ext uri="{FF2B5EF4-FFF2-40B4-BE49-F238E27FC236}">
                  <a16:creationId xmlns:a16="http://schemas.microsoft.com/office/drawing/2014/main" id="{DD49BA4F-42E2-9442-90C2-AF6096DBE665}"/>
                </a:ext>
              </a:extLst>
            </p:cNvPr>
            <p:cNvSpPr/>
            <p:nvPr/>
          </p:nvSpPr>
          <p:spPr>
            <a:xfrm>
              <a:off x="4547935" y="2965382"/>
              <a:ext cx="1130969" cy="127400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9DFDEDC-31F0-A747-B9AB-8E9FADB30A2B}"/>
                </a:ext>
              </a:extLst>
            </p:cNvPr>
            <p:cNvCxnSpPr>
              <a:cxnSpLocks/>
            </p:cNvCxnSpPr>
            <p:nvPr/>
          </p:nvCxnSpPr>
          <p:spPr>
            <a:xfrm flipV="1">
              <a:off x="5375415" y="2675709"/>
              <a:ext cx="2842153" cy="380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938680C-5624-824A-ACEA-E2A5864B25B6}"/>
                </a:ext>
              </a:extLst>
            </p:cNvPr>
            <p:cNvSpPr txBox="1"/>
            <p:nvPr/>
          </p:nvSpPr>
          <p:spPr>
            <a:xfrm>
              <a:off x="8229600" y="2441249"/>
              <a:ext cx="1837210" cy="369332"/>
            </a:xfrm>
            <a:prstGeom prst="rect">
              <a:avLst/>
            </a:prstGeom>
            <a:noFill/>
          </p:spPr>
          <p:txBody>
            <a:bodyPr wrap="square" rtlCol="0">
              <a:spAutoFit/>
            </a:bodyPr>
            <a:lstStyle/>
            <a:p>
              <a:pPr algn="ctr"/>
              <a:r>
                <a:rPr lang="en-US" dirty="0">
                  <a:solidFill>
                    <a:srgbClr val="FF0000"/>
                  </a:solidFill>
                  <a:latin typeface="Times" pitchFamily="2" charset="0"/>
                </a:rPr>
                <a:t>Strongly coupled</a:t>
              </a:r>
            </a:p>
          </p:txBody>
        </p:sp>
      </p:gr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B074A1B-8BE4-E344-94AD-AC3A8D6BAB1E}"/>
                  </a:ext>
                </a:extLst>
              </p:cNvPr>
              <p:cNvSpPr/>
              <p:nvPr/>
            </p:nvSpPr>
            <p:spPr>
              <a:xfrm>
                <a:off x="948677" y="3280495"/>
                <a:ext cx="1396408" cy="733342"/>
              </a:xfrm>
              <a:prstGeom prst="rect">
                <a:avLst/>
              </a:prstGeom>
            </p:spPr>
            <p:txBody>
              <a:bodyPr wrap="none">
                <a:spAutoFit/>
              </a:bodyPr>
              <a:lstStyle/>
              <a:p>
                <a:r>
                  <a:rPr lang="en-US" dirty="0">
                    <a:solidFill>
                      <a:srgbClr val="FF0000"/>
                    </a:solidFill>
                    <a:latin typeface="Times" pitchFamily="2" charset="0"/>
                  </a:rPr>
                  <a:t>Nonlinear </a:t>
                </a:r>
                <a14:m>
                  <m:oMath xmlns:m="http://schemas.openxmlformats.org/officeDocument/2006/math">
                    <m:d>
                      <m:dPr>
                        <m:begChr m:val="{"/>
                        <m:endChr m:val=""/>
                        <m:ctrlPr>
                          <a:rPr lang="en-US" sz="2800" i="1" smtClean="0">
                            <a:solidFill>
                              <a:srgbClr val="FF0000"/>
                            </a:solidFill>
                            <a:latin typeface="Cambria Math" panose="02040503050406030204" pitchFamily="18" charset="0"/>
                          </a:rPr>
                        </m:ctrlPr>
                      </m:dPr>
                      <m:e>
                        <m:eqArr>
                          <m:eqArrPr>
                            <m:ctrlPr>
                              <a:rPr lang="en-US" sz="2800" i="1" smtClean="0">
                                <a:solidFill>
                                  <a:srgbClr val="FF0000"/>
                                </a:solidFill>
                                <a:latin typeface="Cambria Math" panose="02040503050406030204" pitchFamily="18" charset="0"/>
                              </a:rPr>
                            </m:ctrlPr>
                          </m:eqArrPr>
                          <m:e>
                            <m:r>
                              <a:rPr lang="en-US" sz="2800" b="0" i="1" smtClean="0">
                                <a:solidFill>
                                  <a:srgbClr val="FF0000"/>
                                </a:solidFill>
                                <a:latin typeface="Cambria Math" panose="02040503050406030204" pitchFamily="18" charset="0"/>
                              </a:rPr>
                              <m:t> </m:t>
                            </m:r>
                          </m:e>
                          <m:e>
                            <m:r>
                              <a:rPr lang="en-US" sz="2800" b="0" i="1" smtClean="0">
                                <a:solidFill>
                                  <a:srgbClr val="FF0000"/>
                                </a:solidFill>
                                <a:latin typeface="Cambria Math" panose="02040503050406030204" pitchFamily="18" charset="0"/>
                              </a:rPr>
                              <m:t> </m:t>
                            </m:r>
                          </m:e>
                        </m:eqArr>
                      </m:e>
                    </m:d>
                  </m:oMath>
                </a14:m>
                <a:endParaRPr lang="en-US" dirty="0"/>
              </a:p>
            </p:txBody>
          </p:sp>
        </mc:Choice>
        <mc:Fallback xmlns="">
          <p:sp>
            <p:nvSpPr>
              <p:cNvPr id="3" name="Rectangle 2">
                <a:extLst>
                  <a:ext uri="{FF2B5EF4-FFF2-40B4-BE49-F238E27FC236}">
                    <a16:creationId xmlns:a16="http://schemas.microsoft.com/office/drawing/2014/main" id="{6B074A1B-8BE4-E344-94AD-AC3A8D6BAB1E}"/>
                  </a:ext>
                </a:extLst>
              </p:cNvPr>
              <p:cNvSpPr>
                <a:spLocks noRot="1" noChangeAspect="1" noMove="1" noResize="1" noEditPoints="1" noAdjustHandles="1" noChangeArrowheads="1" noChangeShapeType="1" noTextEdit="1"/>
              </p:cNvSpPr>
              <p:nvPr/>
            </p:nvSpPr>
            <p:spPr>
              <a:xfrm>
                <a:off x="948677" y="3280495"/>
                <a:ext cx="1396408" cy="733342"/>
              </a:xfrm>
              <a:prstGeom prst="rect">
                <a:avLst/>
              </a:prstGeom>
              <a:blipFill>
                <a:blip r:embed="rId4"/>
                <a:stretch>
                  <a:fillRect l="-7207" t="-181356" r="-59459" b="-266102"/>
                </a:stretch>
              </a:blipFill>
            </p:spPr>
            <p:txBody>
              <a:bodyPr/>
              <a:lstStyle/>
              <a:p>
                <a:r>
                  <a:rPr lang="en-US">
                    <a:noFill/>
                  </a:rPr>
                  <a:t> </a:t>
                </a:r>
              </a:p>
            </p:txBody>
          </p:sp>
        </mc:Fallback>
      </mc:AlternateContent>
    </p:spTree>
    <p:extLst>
      <p:ext uri="{BB962C8B-B14F-4D97-AF65-F5344CB8AC3E}">
        <p14:creationId xmlns:p14="http://schemas.microsoft.com/office/powerpoint/2010/main" val="86540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E87E-7F94-4FE7-B011-39AAAFA63AC5}"/>
              </a:ext>
            </a:extLst>
          </p:cNvPr>
          <p:cNvSpPr>
            <a:spLocks noGrp="1"/>
          </p:cNvSpPr>
          <p:nvPr>
            <p:ph type="title"/>
          </p:nvPr>
        </p:nvSpPr>
        <p:spPr>
          <a:xfrm>
            <a:off x="838200" y="365125"/>
            <a:ext cx="10515600" cy="1325563"/>
          </a:xfrm>
        </p:spPr>
        <p:txBody>
          <a:bodyPr/>
          <a:lstStyle/>
          <a:p>
            <a:r>
              <a:rPr lang="en-US" dirty="0">
                <a:solidFill>
                  <a:srgbClr val="C00000"/>
                </a:solidFill>
                <a:latin typeface="Times New Roman" panose="02020603050405020304" pitchFamily="18" charset="0"/>
                <a:cs typeface="Times New Roman" panose="02020603050405020304" pitchFamily="18" charset="0"/>
              </a:rPr>
              <a:t>Algorithm Implement Roadmap</a:t>
            </a:r>
            <a:endParaRPr lang="en-US"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09255586-063E-4BF3-984B-1AFDBD34916B}"/>
              </a:ext>
            </a:extLst>
          </p:cNvPr>
          <p:cNvGrpSpPr/>
          <p:nvPr/>
        </p:nvGrpSpPr>
        <p:grpSpPr>
          <a:xfrm>
            <a:off x="506229" y="1815232"/>
            <a:ext cx="5372068" cy="4048834"/>
            <a:chOff x="2080456" y="1265593"/>
            <a:chExt cx="5685722" cy="4048834"/>
          </a:xfrm>
        </p:grpSpPr>
        <p:sp>
          <p:nvSpPr>
            <p:cNvPr id="4" name="TextBox 3">
              <a:extLst>
                <a:ext uri="{FF2B5EF4-FFF2-40B4-BE49-F238E27FC236}">
                  <a16:creationId xmlns:a16="http://schemas.microsoft.com/office/drawing/2014/main" id="{5E7A7E40-CCF5-4D06-BB87-47BBE4F46077}"/>
                </a:ext>
              </a:extLst>
            </p:cNvPr>
            <p:cNvSpPr txBox="1"/>
            <p:nvPr/>
          </p:nvSpPr>
          <p:spPr>
            <a:xfrm>
              <a:off x="2080457" y="1265593"/>
              <a:ext cx="5685721" cy="923330"/>
            </a:xfrm>
            <a:prstGeom prst="rect">
              <a:avLst/>
            </a:prstGeom>
            <a:solidFill>
              <a:schemeClr val="accent6">
                <a:lumMod val="20000"/>
                <a:lumOff val="80000"/>
              </a:schemeClr>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JOS </a:t>
              </a:r>
              <a:r>
                <a:rPr lang="en-US" dirty="0">
                  <a:latin typeface="Times New Roman" panose="02020603050405020304" pitchFamily="18" charset="0"/>
                  <a:cs typeface="Times New Roman" panose="02020603050405020304" pitchFamily="18" charset="0"/>
                </a:rPr>
                <a:t>algorithm, the offloading decisions and wireless scheduling decisions </a:t>
              </a:r>
              <a:r>
                <a:rPr lang="en-US">
                  <a:latin typeface="Times New Roman" panose="02020603050405020304" pitchFamily="18" charset="0"/>
                  <a:cs typeface="Times New Roman" panose="02020603050405020304" pitchFamily="18" charset="0"/>
                </a:rPr>
                <a:t>are strongly coupled</a:t>
              </a:r>
              <a:r>
                <a:rPr lang="en-US" dirty="0">
                  <a:latin typeface="Times New Roman" panose="02020603050405020304" pitchFamily="18" charset="0"/>
                  <a:cs typeface="Times New Roman" panose="02020603050405020304" pitchFamily="18" charset="0"/>
                </a:rPr>
                <a:t>, which make it hard to implement</a:t>
              </a:r>
            </a:p>
          </p:txBody>
        </p:sp>
        <p:cxnSp>
          <p:nvCxnSpPr>
            <p:cNvPr id="6" name="Straight Arrow Connector 5">
              <a:extLst>
                <a:ext uri="{FF2B5EF4-FFF2-40B4-BE49-F238E27FC236}">
                  <a16:creationId xmlns:a16="http://schemas.microsoft.com/office/drawing/2014/main" id="{D85B4A83-6320-4D8F-8900-169714CC6DFB}"/>
                </a:ext>
              </a:extLst>
            </p:cNvPr>
            <p:cNvCxnSpPr>
              <a:cxnSpLocks/>
            </p:cNvCxnSpPr>
            <p:nvPr/>
          </p:nvCxnSpPr>
          <p:spPr>
            <a:xfrm>
              <a:off x="4924344" y="2249812"/>
              <a:ext cx="8387" cy="64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7AA5C23-26B8-4915-8490-79A78D56FC04}"/>
                </a:ext>
              </a:extLst>
            </p:cNvPr>
            <p:cNvSpPr txBox="1"/>
            <p:nvPr/>
          </p:nvSpPr>
          <p:spPr>
            <a:xfrm>
              <a:off x="2080457" y="2936147"/>
              <a:ext cx="5685721" cy="923330"/>
            </a:xfrm>
            <a:prstGeom prst="rect">
              <a:avLst/>
            </a:prstGeom>
            <a:solidFill>
              <a:schemeClr val="accent6">
                <a:lumMod val="20000"/>
                <a:lumOff val="80000"/>
              </a:schemeClr>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Consider </a:t>
              </a:r>
              <a:r>
                <a:rPr lang="en-US" dirty="0">
                  <a:solidFill>
                    <a:srgbClr val="FF0000"/>
                  </a:solidFill>
                  <a:latin typeface="Times New Roman" panose="02020603050405020304" pitchFamily="18" charset="0"/>
                  <a:cs typeface="Times New Roman" panose="02020603050405020304" pitchFamily="18" charset="0"/>
                </a:rPr>
                <a:t>one time slot</a:t>
              </a:r>
              <a:r>
                <a:rPr lang="en-US" dirty="0">
                  <a:latin typeface="Times New Roman" panose="02020603050405020304" pitchFamily="18" charset="0"/>
                  <a:cs typeface="Times New Roman" panose="02020603050405020304" pitchFamily="18" charset="0"/>
                </a:rPr>
                <a:t> deadline setup, we build decoupled joint offloading and scheduling (</a:t>
              </a:r>
              <a:r>
                <a:rPr lang="en-US" b="1" dirty="0">
                  <a:latin typeface="Times New Roman" panose="02020603050405020304" pitchFamily="18" charset="0"/>
                  <a:cs typeface="Times New Roman" panose="02020603050405020304" pitchFamily="18" charset="0"/>
                </a:rPr>
                <a:t>DJOS</a:t>
              </a:r>
              <a:r>
                <a:rPr lang="en-US" dirty="0">
                  <a:latin typeface="Times New Roman" panose="02020603050405020304" pitchFamily="18" charset="0"/>
                  <a:cs typeface="Times New Roman" panose="02020603050405020304" pitchFamily="18" charset="0"/>
                </a:rPr>
                <a:t>) algorithm for the case with one time slot deadline. </a:t>
              </a:r>
            </a:p>
          </p:txBody>
        </p:sp>
        <p:cxnSp>
          <p:nvCxnSpPr>
            <p:cNvPr id="8" name="Straight Arrow Connector 7">
              <a:extLst>
                <a:ext uri="{FF2B5EF4-FFF2-40B4-BE49-F238E27FC236}">
                  <a16:creationId xmlns:a16="http://schemas.microsoft.com/office/drawing/2014/main" id="{C865718D-8180-435C-B4F0-E0775FBD4E1A}"/>
                </a:ext>
              </a:extLst>
            </p:cNvPr>
            <p:cNvCxnSpPr>
              <a:cxnSpLocks/>
            </p:cNvCxnSpPr>
            <p:nvPr/>
          </p:nvCxnSpPr>
          <p:spPr>
            <a:xfrm>
              <a:off x="4932731" y="3940999"/>
              <a:ext cx="8387" cy="6455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872755F-65E4-4CE0-8A52-34144B71990B}"/>
                </a:ext>
              </a:extLst>
            </p:cNvPr>
            <p:cNvSpPr txBox="1"/>
            <p:nvPr/>
          </p:nvSpPr>
          <p:spPr>
            <a:xfrm>
              <a:off x="2080456" y="4668096"/>
              <a:ext cx="5685722" cy="646331"/>
            </a:xfrm>
            <a:prstGeom prst="rect">
              <a:avLst/>
            </a:prstGeom>
            <a:solidFill>
              <a:schemeClr val="accent6">
                <a:lumMod val="20000"/>
                <a:lumOff val="80000"/>
              </a:schemeClr>
            </a:solid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Based on the insight of one time slot DJOS, we developed </a:t>
              </a:r>
              <a:r>
                <a:rPr lang="en-US" b="1" dirty="0">
                  <a:latin typeface="Times New Roman" panose="02020603050405020304" pitchFamily="18" charset="0"/>
                  <a:cs typeface="Times New Roman" panose="02020603050405020304" pitchFamily="18" charset="0"/>
                </a:rPr>
                <a:t>DJOS</a:t>
              </a:r>
              <a:r>
                <a:rPr lang="en-US" dirty="0">
                  <a:latin typeface="Times New Roman" panose="02020603050405020304" pitchFamily="18" charset="0"/>
                  <a:cs typeface="Times New Roman" panose="02020603050405020304" pitchFamily="18" charset="0"/>
                </a:rPr>
                <a:t> for the </a:t>
              </a:r>
              <a:r>
                <a:rPr lang="en-US" dirty="0">
                  <a:solidFill>
                    <a:srgbClr val="FF0000"/>
                  </a:solidFill>
                  <a:latin typeface="Times New Roman" panose="02020603050405020304" pitchFamily="18" charset="0"/>
                  <a:cs typeface="Times New Roman" panose="02020603050405020304" pitchFamily="18" charset="0"/>
                </a:rPr>
                <a:t>general case</a:t>
              </a:r>
              <a:r>
                <a:rPr lang="en-US" dirty="0">
                  <a:latin typeface="Times New Roman" panose="02020603050405020304" pitchFamily="18" charset="0"/>
                  <a:cs typeface="Times New Roman" panose="02020603050405020304" pitchFamily="18" charset="0"/>
                </a:rPr>
                <a:t>.</a:t>
              </a:r>
            </a:p>
          </p:txBody>
        </p:sp>
      </p:grpSp>
      <p:grpSp>
        <p:nvGrpSpPr>
          <p:cNvPr id="31" name="Group 30">
            <a:extLst>
              <a:ext uri="{FF2B5EF4-FFF2-40B4-BE49-F238E27FC236}">
                <a16:creationId xmlns:a16="http://schemas.microsoft.com/office/drawing/2014/main" id="{2CDCE877-B36C-47DE-9915-CD1AFE26650E}"/>
              </a:ext>
            </a:extLst>
          </p:cNvPr>
          <p:cNvGrpSpPr/>
          <p:nvPr/>
        </p:nvGrpSpPr>
        <p:grpSpPr>
          <a:xfrm>
            <a:off x="6400744" y="2283370"/>
            <a:ext cx="5578734" cy="2852842"/>
            <a:chOff x="6518190" y="2228862"/>
            <a:chExt cx="5578734" cy="2852842"/>
          </a:xfrm>
        </p:grpSpPr>
        <p:sp>
          <p:nvSpPr>
            <p:cNvPr id="27" name="TextBox 26">
              <a:extLst>
                <a:ext uri="{FF2B5EF4-FFF2-40B4-BE49-F238E27FC236}">
                  <a16:creationId xmlns:a16="http://schemas.microsoft.com/office/drawing/2014/main" id="{184EEA54-1338-4C42-9625-CD845F635E03}"/>
                </a:ext>
              </a:extLst>
            </p:cNvPr>
            <p:cNvSpPr txBox="1"/>
            <p:nvPr/>
          </p:nvSpPr>
          <p:spPr>
            <a:xfrm>
              <a:off x="7247994" y="2228862"/>
              <a:ext cx="4253218" cy="646331"/>
            </a:xfrm>
            <a:prstGeom prst="rect">
              <a:avLst/>
            </a:prstGeom>
            <a:solidFill>
              <a:schemeClr val="accent5">
                <a:lumMod val="20000"/>
                <a:lumOff val="80000"/>
              </a:schemeClr>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Decoupled Joint Offloading and Scheduling (</a:t>
              </a:r>
              <a:r>
                <a:rPr lang="en-US" b="1" dirty="0">
                  <a:latin typeface="Times New Roman" panose="02020603050405020304" pitchFamily="18" charset="0"/>
                  <a:cs typeface="Times New Roman" panose="02020603050405020304" pitchFamily="18" charset="0"/>
                </a:rPr>
                <a:t>DJOS</a:t>
              </a:r>
              <a:r>
                <a:rPr lang="en-US" dirty="0">
                  <a:latin typeface="Times New Roman" panose="02020603050405020304" pitchFamily="18" charset="0"/>
                  <a:cs typeface="Times New Roman" panose="02020603050405020304" pitchFamily="18" charset="0"/>
                </a:rPr>
                <a:t>) algorithm</a:t>
              </a:r>
              <a:endParaRPr lang="en-US" dirty="0"/>
            </a:p>
          </p:txBody>
        </p:sp>
        <p:sp>
          <p:nvSpPr>
            <p:cNvPr id="28" name="Arrow: Left-Up 27">
              <a:extLst>
                <a:ext uri="{FF2B5EF4-FFF2-40B4-BE49-F238E27FC236}">
                  <a16:creationId xmlns:a16="http://schemas.microsoft.com/office/drawing/2014/main" id="{8BA1CA77-763B-4A94-8C44-1BCC911368EA}"/>
                </a:ext>
              </a:extLst>
            </p:cNvPr>
            <p:cNvSpPr/>
            <p:nvPr/>
          </p:nvSpPr>
          <p:spPr>
            <a:xfrm rot="13624043">
              <a:off x="8633139" y="3138810"/>
              <a:ext cx="1940530" cy="1945257"/>
            </a:xfrm>
            <a:prstGeom prst="leftUpArrow">
              <a:avLst>
                <a:gd name="adj1" fmla="val 4400"/>
                <a:gd name="adj2" fmla="val 8044"/>
                <a:gd name="adj3" fmla="val 1586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3C927FE-940D-473F-BB27-8124776AE273}"/>
                </a:ext>
              </a:extLst>
            </p:cNvPr>
            <p:cNvSpPr txBox="1"/>
            <p:nvPr/>
          </p:nvSpPr>
          <p:spPr>
            <a:xfrm>
              <a:off x="6518190" y="4305972"/>
              <a:ext cx="3016380" cy="369332"/>
            </a:xfrm>
            <a:prstGeom prst="rect">
              <a:avLst/>
            </a:prstGeom>
            <a:solidFill>
              <a:schemeClr val="accent4">
                <a:lumMod val="20000"/>
                <a:lumOff val="8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Wireless scheduling decisions</a:t>
              </a:r>
            </a:p>
          </p:txBody>
        </p:sp>
        <p:sp>
          <p:nvSpPr>
            <p:cNvPr id="30" name="TextBox 29">
              <a:extLst>
                <a:ext uri="{FF2B5EF4-FFF2-40B4-BE49-F238E27FC236}">
                  <a16:creationId xmlns:a16="http://schemas.microsoft.com/office/drawing/2014/main" id="{98BB8AFE-5A11-4B85-960A-AF2DB0E27300}"/>
                </a:ext>
              </a:extLst>
            </p:cNvPr>
            <p:cNvSpPr txBox="1"/>
            <p:nvPr/>
          </p:nvSpPr>
          <p:spPr>
            <a:xfrm>
              <a:off x="9933495" y="4305972"/>
              <a:ext cx="2163429" cy="369332"/>
            </a:xfrm>
            <a:prstGeom prst="rect">
              <a:avLst/>
            </a:prstGeom>
            <a:solidFill>
              <a:schemeClr val="accent6">
                <a:lumMod val="20000"/>
                <a:lumOff val="8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Offloading decisions</a:t>
              </a:r>
            </a:p>
          </p:txBody>
        </p:sp>
      </p:grpSp>
    </p:spTree>
    <p:extLst>
      <p:ext uri="{BB962C8B-B14F-4D97-AF65-F5344CB8AC3E}">
        <p14:creationId xmlns:p14="http://schemas.microsoft.com/office/powerpoint/2010/main" val="227158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E87E-7F94-4FE7-B011-39AAAFA63AC5}"/>
              </a:ext>
            </a:extLst>
          </p:cNvPr>
          <p:cNvSpPr>
            <a:spLocks noGrp="1"/>
          </p:cNvSpPr>
          <p:nvPr>
            <p:ph type="title"/>
          </p:nvPr>
        </p:nvSpPr>
        <p:spPr>
          <a:xfrm>
            <a:off x="838200" y="365125"/>
            <a:ext cx="10515600" cy="1325563"/>
          </a:xfrm>
        </p:spPr>
        <p:txBody>
          <a:bodyPr/>
          <a:lstStyle/>
          <a:p>
            <a:r>
              <a:rPr lang="en-US" dirty="0">
                <a:solidFill>
                  <a:srgbClr val="C00000"/>
                </a:solidFill>
                <a:latin typeface="Times New Roman" panose="02020603050405020304" pitchFamily="18" charset="0"/>
                <a:cs typeface="Times New Roman" panose="02020603050405020304" pitchFamily="18" charset="0"/>
              </a:rPr>
              <a:t>Wireless Scheduling Decisions (1 Time Slot)</a:t>
            </a:r>
            <a:endParaRPr lang="en-US" dirty="0">
              <a:latin typeface="Times New Roman" panose="02020603050405020304" pitchFamily="18" charset="0"/>
              <a:cs typeface="Times New Roman" panose="02020603050405020304" pitchFamily="18" charset="0"/>
            </a:endParaRPr>
          </a:p>
        </p:txBody>
      </p:sp>
      <p:grpSp>
        <p:nvGrpSpPr>
          <p:cNvPr id="40" name="Group 39">
            <a:extLst>
              <a:ext uri="{FF2B5EF4-FFF2-40B4-BE49-F238E27FC236}">
                <a16:creationId xmlns:a16="http://schemas.microsoft.com/office/drawing/2014/main" id="{875C4051-A93A-49F1-904E-F9745B4CC4E2}"/>
              </a:ext>
            </a:extLst>
          </p:cNvPr>
          <p:cNvGrpSpPr/>
          <p:nvPr/>
        </p:nvGrpSpPr>
        <p:grpSpPr>
          <a:xfrm>
            <a:off x="5695382" y="1530429"/>
            <a:ext cx="5734258" cy="2669436"/>
            <a:chOff x="0" y="3653511"/>
            <a:chExt cx="4865615" cy="2669436"/>
          </a:xfrm>
        </p:grpSpPr>
        <p:grpSp>
          <p:nvGrpSpPr>
            <p:cNvPr id="32" name="Group 31">
              <a:extLst>
                <a:ext uri="{FF2B5EF4-FFF2-40B4-BE49-F238E27FC236}">
                  <a16:creationId xmlns:a16="http://schemas.microsoft.com/office/drawing/2014/main" id="{433520FE-8FAA-41E7-9521-56678B98EA6D}"/>
                </a:ext>
              </a:extLst>
            </p:cNvPr>
            <p:cNvGrpSpPr/>
            <p:nvPr/>
          </p:nvGrpSpPr>
          <p:grpSpPr>
            <a:xfrm>
              <a:off x="752530" y="3653511"/>
              <a:ext cx="4113085" cy="2669436"/>
              <a:chOff x="6560191" y="1258349"/>
              <a:chExt cx="5427704" cy="3359172"/>
            </a:xfrm>
          </p:grpSpPr>
          <p:pic>
            <p:nvPicPr>
              <p:cNvPr id="16" name="Picture 15" descr="A screen shot of a computer&#10;&#10;Description automatically generated">
                <a:extLst>
                  <a:ext uri="{FF2B5EF4-FFF2-40B4-BE49-F238E27FC236}">
                    <a16:creationId xmlns:a16="http://schemas.microsoft.com/office/drawing/2014/main" id="{8701ADC3-17E3-4088-B423-C5D6F0C805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0999" y="2445139"/>
                <a:ext cx="441027" cy="713425"/>
              </a:xfrm>
              <a:prstGeom prst="rect">
                <a:avLst/>
              </a:prstGeom>
            </p:spPr>
          </p:pic>
          <p:pic>
            <p:nvPicPr>
              <p:cNvPr id="17" name="Picture 16" descr="A picture containing mirror, car mirror&#10;&#10;Description generated with high confidence">
                <a:extLst>
                  <a:ext uri="{FF2B5EF4-FFF2-40B4-BE49-F238E27FC236}">
                    <a16:creationId xmlns:a16="http://schemas.microsoft.com/office/drawing/2014/main" id="{BC70699D-5F8C-4FEC-BAD6-D3F38624F4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498138" y="1553147"/>
                <a:ext cx="306952" cy="63311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5F22786-BE1E-4984-AE54-6D9734C3217C}"/>
                      </a:ext>
                    </a:extLst>
                  </p:cNvPr>
                  <p:cNvSpPr txBox="1"/>
                  <p:nvPr/>
                </p:nvSpPr>
                <p:spPr>
                  <a:xfrm>
                    <a:off x="7937048" y="1630260"/>
                    <a:ext cx="3983736" cy="4670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Calculate </a:t>
                    </a:r>
                    <a14:m>
                      <m:oMath xmlns:m="http://schemas.openxmlformats.org/officeDocument/2006/math">
                        <m:sSub>
                          <m:sSubPr>
                            <m:ctrlPr>
                              <a:rPr lang="en-US" sz="1400" b="0" i="1" smtClean="0">
                                <a:solidFill>
                                  <a:srgbClr val="7030A0"/>
                                </a:solidFill>
                                <a:latin typeface="Cambria Math" panose="02040503050406030204" pitchFamily="18" charset="0"/>
                              </a:rPr>
                            </m:ctrlPr>
                          </m:sSubPr>
                          <m:e>
                            <m:r>
                              <m:rPr>
                                <m:sty m:val="p"/>
                              </m:rPr>
                              <a:rPr lang="en-US" sz="1400" b="0" i="0" smtClean="0">
                                <a:solidFill>
                                  <a:srgbClr val="7030A0"/>
                                </a:solidFill>
                                <a:latin typeface="Cambria Math" panose="02040503050406030204" pitchFamily="18" charset="0"/>
                              </a:rPr>
                              <m:t>WeightGap</m:t>
                            </m:r>
                          </m:e>
                          <m:sub>
                            <m:r>
                              <a:rPr lang="en-US" sz="1400" b="0" i="0" smtClean="0">
                                <a:solidFill>
                                  <a:srgbClr val="7030A0"/>
                                </a:solidFill>
                                <a:latin typeface="Cambria Math" panose="02040503050406030204" pitchFamily="18" charset="0"/>
                              </a:rPr>
                              <m:t>1</m:t>
                            </m:r>
                          </m:sub>
                        </m:sSub>
                        <m:r>
                          <a:rPr lang="en-US" sz="1400" b="0" i="0" smtClean="0">
                            <a:solidFill>
                              <a:srgbClr val="FF0000"/>
                            </a:solidFill>
                            <a:latin typeface="Cambria Math" panose="02040503050406030204" pitchFamily="18" charset="0"/>
                          </a:rPr>
                          <m:t>=</m:t>
                        </m:r>
                        <m:sSubSup>
                          <m:sSubSupPr>
                            <m:ctrlPr>
                              <a:rPr lang="en-US" sz="1400" i="1">
                                <a:solidFill>
                                  <a:srgbClr val="FF0000"/>
                                </a:solidFill>
                                <a:latin typeface="Cambria Math" panose="02040503050406030204" pitchFamily="18" charset="0"/>
                              </a:rPr>
                            </m:ctrlPr>
                          </m:sSubSupPr>
                          <m:e>
                            <m:r>
                              <a:rPr lang="en-US" sz="1400" i="1">
                                <a:solidFill>
                                  <a:srgbClr val="FF0000"/>
                                </a:solidFill>
                                <a:latin typeface="Cambria Math" panose="02040503050406030204" pitchFamily="18" charset="0"/>
                              </a:rPr>
                              <m:t>𝑊</m:t>
                            </m:r>
                          </m:e>
                          <m:sub>
                            <m:r>
                              <a:rPr lang="en-US" sz="1400" b="0" i="1" smtClean="0">
                                <a:solidFill>
                                  <a:srgbClr val="FF0000"/>
                                </a:solidFill>
                                <a:latin typeface="Cambria Math" panose="02040503050406030204" pitchFamily="18" charset="0"/>
                              </a:rPr>
                              <m:t>1</m:t>
                            </m:r>
                          </m:sub>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𝐿</m:t>
                            </m:r>
                            <m:r>
                              <a:rPr lang="en-US" sz="1400" i="1">
                                <a:solidFill>
                                  <a:srgbClr val="FF0000"/>
                                </a:solidFill>
                                <a:latin typeface="Cambria Math" panose="02040503050406030204" pitchFamily="18" charset="0"/>
                              </a:rPr>
                              <m:t>, </m:t>
                            </m:r>
                            <m:r>
                              <a:rPr lang="en-US" sz="1400" i="1">
                                <a:solidFill>
                                  <a:srgbClr val="FF0000"/>
                                </a:solidFill>
                                <a:latin typeface="Cambria Math" panose="02040503050406030204" pitchFamily="18" charset="0"/>
                              </a:rPr>
                              <m:t>𝐸</m:t>
                            </m:r>
                            <m:r>
                              <a:rPr lang="en-US" sz="1400" i="1">
                                <a:solidFill>
                                  <a:srgbClr val="FF0000"/>
                                </a:solidFill>
                                <a:latin typeface="Cambria Math" panose="02040503050406030204" pitchFamily="18" charset="0"/>
                              </a:rPr>
                              <m:t>)</m:t>
                            </m:r>
                          </m:sup>
                        </m:sSubSup>
                        <m:d>
                          <m:dPr>
                            <m:begChr m:val="["/>
                            <m:endChr m:val="]"/>
                            <m:ctrlPr>
                              <a:rPr lang="en-US" sz="1400" i="1">
                                <a:solidFill>
                                  <a:srgbClr val="FF0000"/>
                                </a:solidFill>
                                <a:latin typeface="Cambria Math" panose="02040503050406030204" pitchFamily="18" charset="0"/>
                              </a:rPr>
                            </m:ctrlPr>
                          </m:dPr>
                          <m:e>
                            <m:r>
                              <a:rPr lang="en-US" sz="1400" i="1">
                                <a:solidFill>
                                  <a:srgbClr val="FF0000"/>
                                </a:solidFill>
                                <a:latin typeface="Cambria Math" panose="02040503050406030204" pitchFamily="18" charset="0"/>
                              </a:rPr>
                              <m:t>𝑡</m:t>
                            </m:r>
                          </m:e>
                        </m:d>
                        <m:r>
                          <a:rPr lang="en-US" sz="1400" b="0" i="1" smtClean="0">
                            <a:solidFill>
                              <a:schemeClr val="tx1"/>
                            </a:solidFill>
                            <a:latin typeface="Cambria Math" panose="02040503050406030204" pitchFamily="18" charset="0"/>
                          </a:rPr>
                          <m:t>−</m:t>
                        </m:r>
                        <m:sSubSup>
                          <m:sSubSupPr>
                            <m:ctrlPr>
                              <a:rPr lang="en-US" sz="1400" i="1">
                                <a:solidFill>
                                  <a:srgbClr val="111CF7"/>
                                </a:solidFill>
                                <a:latin typeface="Cambria Math" panose="02040503050406030204" pitchFamily="18" charset="0"/>
                              </a:rPr>
                            </m:ctrlPr>
                          </m:sSubSupPr>
                          <m:e>
                            <m:r>
                              <a:rPr lang="en-US" sz="1400" i="1">
                                <a:solidFill>
                                  <a:srgbClr val="111CF7"/>
                                </a:solidFill>
                                <a:latin typeface="Cambria Math" panose="02040503050406030204" pitchFamily="18" charset="0"/>
                              </a:rPr>
                              <m:t>𝑊</m:t>
                            </m:r>
                          </m:e>
                          <m:sub>
                            <m:r>
                              <a:rPr lang="en-US" sz="1400" b="0" i="1" smtClean="0">
                                <a:solidFill>
                                  <a:srgbClr val="111CF7"/>
                                </a:solidFill>
                                <a:latin typeface="Cambria Math" panose="02040503050406030204" pitchFamily="18" charset="0"/>
                              </a:rPr>
                              <m:t>1</m:t>
                            </m:r>
                          </m:sub>
                          <m: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𝐿</m:t>
                            </m:r>
                            <m:r>
                              <a:rPr lang="en-US" sz="1400" i="1">
                                <a:solidFill>
                                  <a:srgbClr val="111CF7"/>
                                </a:solidFill>
                                <a:latin typeface="Cambria Math" panose="02040503050406030204" pitchFamily="18" charset="0"/>
                              </a:rPr>
                              <m:t>)</m:t>
                            </m:r>
                          </m:sup>
                        </m:sSub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𝑡</m:t>
                        </m:r>
                        <m:r>
                          <a:rPr lang="en-US" sz="1400" i="1">
                            <a:solidFill>
                              <a:srgbClr val="111CF7"/>
                            </a:solidFill>
                            <a:latin typeface="Cambria Math" panose="02040503050406030204" pitchFamily="18" charset="0"/>
                          </a:rPr>
                          <m:t>]</m:t>
                        </m:r>
                      </m:oMath>
                    </a14:m>
                    <a:endParaRPr lang="en-US" sz="1400" dirty="0"/>
                  </a:p>
                </p:txBody>
              </p:sp>
            </mc:Choice>
            <mc:Fallback xmlns="">
              <p:sp>
                <p:nvSpPr>
                  <p:cNvPr id="20" name="TextBox 19">
                    <a:extLst>
                      <a:ext uri="{FF2B5EF4-FFF2-40B4-BE49-F238E27FC236}">
                        <a16:creationId xmlns:a16="http://schemas.microsoft.com/office/drawing/2014/main" id="{95F22786-BE1E-4984-AE54-6D9734C3217C}"/>
                      </a:ext>
                    </a:extLst>
                  </p:cNvPr>
                  <p:cNvSpPr txBox="1">
                    <a:spLocks noRot="1" noChangeAspect="1" noMove="1" noResize="1" noEditPoints="1" noAdjustHandles="1" noChangeArrowheads="1" noChangeShapeType="1" noTextEdit="1"/>
                  </p:cNvSpPr>
                  <p:nvPr/>
                </p:nvSpPr>
                <p:spPr>
                  <a:xfrm>
                    <a:off x="7937048" y="1630260"/>
                    <a:ext cx="3983736" cy="467020"/>
                  </a:xfrm>
                  <a:prstGeom prst="rect">
                    <a:avLst/>
                  </a:prstGeom>
                  <a:blipFill>
                    <a:blip r:embed="rId5"/>
                    <a:stretch>
                      <a:fillRect l="-356"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11093D4-B5D1-41DB-94D0-F8C90F160B77}"/>
                      </a:ext>
                    </a:extLst>
                  </p:cNvPr>
                  <p:cNvSpPr txBox="1"/>
                  <p:nvPr/>
                </p:nvSpPr>
                <p:spPr>
                  <a:xfrm>
                    <a:off x="7937047" y="2585028"/>
                    <a:ext cx="3983736" cy="46790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Calculate </a:t>
                    </a:r>
                    <a14:m>
                      <m:oMath xmlns:m="http://schemas.openxmlformats.org/officeDocument/2006/math">
                        <m:sSub>
                          <m:sSubPr>
                            <m:ctrlPr>
                              <a:rPr lang="en-US" sz="1400" i="1">
                                <a:solidFill>
                                  <a:srgbClr val="7030A0"/>
                                </a:solidFill>
                                <a:latin typeface="Cambria Math" panose="02040503050406030204" pitchFamily="18" charset="0"/>
                              </a:rPr>
                            </m:ctrlPr>
                          </m:sSubPr>
                          <m:e>
                            <m:r>
                              <m:rPr>
                                <m:sty m:val="p"/>
                              </m:rPr>
                              <a:rPr lang="en-US" sz="1400">
                                <a:solidFill>
                                  <a:srgbClr val="7030A0"/>
                                </a:solidFill>
                                <a:latin typeface="Cambria Math" panose="02040503050406030204" pitchFamily="18" charset="0"/>
                              </a:rPr>
                              <m:t>WeightGap</m:t>
                            </m:r>
                          </m:e>
                          <m:sub>
                            <m:r>
                              <a:rPr lang="en-US" sz="1400" b="0" i="0" smtClean="0">
                                <a:solidFill>
                                  <a:srgbClr val="7030A0"/>
                                </a:solidFill>
                                <a:latin typeface="Cambria Math" panose="02040503050406030204" pitchFamily="18" charset="0"/>
                              </a:rPr>
                              <m:t>2</m:t>
                            </m:r>
                          </m:sub>
                        </m:sSub>
                        <m:r>
                          <a:rPr lang="en-US" sz="1400" b="0" i="1" smtClean="0">
                            <a:solidFill>
                              <a:srgbClr val="FF0000"/>
                            </a:solidFill>
                            <a:latin typeface="Cambria Math" panose="02040503050406030204" pitchFamily="18" charset="0"/>
                          </a:rPr>
                          <m:t>=</m:t>
                        </m:r>
                        <m:sSubSup>
                          <m:sSubSupPr>
                            <m:ctrlPr>
                              <a:rPr lang="en-US" sz="1400" i="1">
                                <a:solidFill>
                                  <a:srgbClr val="FF0000"/>
                                </a:solidFill>
                                <a:latin typeface="Cambria Math" panose="02040503050406030204" pitchFamily="18" charset="0"/>
                              </a:rPr>
                            </m:ctrlPr>
                          </m:sSubSupPr>
                          <m:e>
                            <m:r>
                              <a:rPr lang="en-US" sz="1400" i="1">
                                <a:solidFill>
                                  <a:srgbClr val="FF0000"/>
                                </a:solidFill>
                                <a:latin typeface="Cambria Math" panose="02040503050406030204" pitchFamily="18" charset="0"/>
                              </a:rPr>
                              <m:t>𝑊</m:t>
                            </m:r>
                          </m:e>
                          <m:sub>
                            <m:r>
                              <a:rPr lang="en-US" sz="1400" b="0" i="1" smtClean="0">
                                <a:solidFill>
                                  <a:srgbClr val="FF0000"/>
                                </a:solidFill>
                                <a:latin typeface="Cambria Math" panose="02040503050406030204" pitchFamily="18" charset="0"/>
                              </a:rPr>
                              <m:t>2</m:t>
                            </m:r>
                          </m:sub>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𝐿</m:t>
                            </m:r>
                            <m:r>
                              <a:rPr lang="en-US" sz="1400" i="1">
                                <a:solidFill>
                                  <a:srgbClr val="FF0000"/>
                                </a:solidFill>
                                <a:latin typeface="Cambria Math" panose="02040503050406030204" pitchFamily="18" charset="0"/>
                              </a:rPr>
                              <m:t>, </m:t>
                            </m:r>
                            <m:r>
                              <a:rPr lang="en-US" sz="1400" i="1">
                                <a:solidFill>
                                  <a:srgbClr val="FF0000"/>
                                </a:solidFill>
                                <a:latin typeface="Cambria Math" panose="02040503050406030204" pitchFamily="18" charset="0"/>
                              </a:rPr>
                              <m:t>𝐸</m:t>
                            </m:r>
                            <m:r>
                              <a:rPr lang="en-US" sz="1400" i="1">
                                <a:solidFill>
                                  <a:srgbClr val="FF0000"/>
                                </a:solidFill>
                                <a:latin typeface="Cambria Math" panose="02040503050406030204" pitchFamily="18" charset="0"/>
                              </a:rPr>
                              <m:t>)</m:t>
                            </m:r>
                          </m:sup>
                        </m:sSubSup>
                        <m:d>
                          <m:dPr>
                            <m:begChr m:val="["/>
                            <m:endChr m:val="]"/>
                            <m:ctrlPr>
                              <a:rPr lang="en-US" sz="1400" i="1">
                                <a:solidFill>
                                  <a:srgbClr val="FF0000"/>
                                </a:solidFill>
                                <a:latin typeface="Cambria Math" panose="02040503050406030204" pitchFamily="18" charset="0"/>
                              </a:rPr>
                            </m:ctrlPr>
                          </m:dPr>
                          <m:e>
                            <m:r>
                              <a:rPr lang="en-US" sz="1400" i="1">
                                <a:solidFill>
                                  <a:srgbClr val="FF0000"/>
                                </a:solidFill>
                                <a:latin typeface="Cambria Math" panose="02040503050406030204" pitchFamily="18" charset="0"/>
                              </a:rPr>
                              <m:t>𝑡</m:t>
                            </m:r>
                          </m:e>
                        </m:d>
                        <m:r>
                          <a:rPr lang="en-US" sz="1400" b="0" i="1" smtClean="0">
                            <a:solidFill>
                              <a:schemeClr val="tx1"/>
                            </a:solidFill>
                            <a:latin typeface="Cambria Math" panose="02040503050406030204" pitchFamily="18" charset="0"/>
                          </a:rPr>
                          <m:t>−</m:t>
                        </m:r>
                        <m:sSubSup>
                          <m:sSubSupPr>
                            <m:ctrlPr>
                              <a:rPr lang="en-US" sz="1400" i="1">
                                <a:solidFill>
                                  <a:srgbClr val="111CF7"/>
                                </a:solidFill>
                                <a:latin typeface="Cambria Math" panose="02040503050406030204" pitchFamily="18" charset="0"/>
                              </a:rPr>
                            </m:ctrlPr>
                          </m:sSubSupPr>
                          <m:e>
                            <m:r>
                              <a:rPr lang="en-US" sz="1400" i="1">
                                <a:solidFill>
                                  <a:srgbClr val="111CF7"/>
                                </a:solidFill>
                                <a:latin typeface="Cambria Math" panose="02040503050406030204" pitchFamily="18" charset="0"/>
                              </a:rPr>
                              <m:t>𝑊</m:t>
                            </m:r>
                          </m:e>
                          <m:sub>
                            <m:r>
                              <a:rPr lang="en-US" sz="1400" b="0" i="1" smtClean="0">
                                <a:solidFill>
                                  <a:srgbClr val="111CF7"/>
                                </a:solidFill>
                                <a:latin typeface="Cambria Math" panose="02040503050406030204" pitchFamily="18" charset="0"/>
                              </a:rPr>
                              <m:t>2</m:t>
                            </m:r>
                          </m:sub>
                          <m: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𝐿</m:t>
                            </m:r>
                            <m:r>
                              <a:rPr lang="en-US" sz="1400" i="1">
                                <a:solidFill>
                                  <a:srgbClr val="111CF7"/>
                                </a:solidFill>
                                <a:latin typeface="Cambria Math" panose="02040503050406030204" pitchFamily="18" charset="0"/>
                              </a:rPr>
                              <m:t>)</m:t>
                            </m:r>
                          </m:sup>
                        </m:sSub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𝑡</m:t>
                        </m:r>
                        <m:r>
                          <a:rPr lang="en-US" sz="1400" i="1">
                            <a:solidFill>
                              <a:srgbClr val="111CF7"/>
                            </a:solidFill>
                            <a:latin typeface="Cambria Math" panose="02040503050406030204" pitchFamily="18" charset="0"/>
                          </a:rPr>
                          <m:t>]</m:t>
                        </m:r>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011093D4-B5D1-41DB-94D0-F8C90F160B77}"/>
                      </a:ext>
                    </a:extLst>
                  </p:cNvPr>
                  <p:cNvSpPr txBox="1">
                    <a:spLocks noRot="1" noChangeAspect="1" noMove="1" noResize="1" noEditPoints="1" noAdjustHandles="1" noChangeArrowheads="1" noChangeShapeType="1" noTextEdit="1"/>
                  </p:cNvSpPr>
                  <p:nvPr/>
                </p:nvSpPr>
                <p:spPr>
                  <a:xfrm>
                    <a:off x="7937047" y="2585028"/>
                    <a:ext cx="3983736" cy="467908"/>
                  </a:xfrm>
                  <a:prstGeom prst="rect">
                    <a:avLst/>
                  </a:prstGeom>
                  <a:blipFill>
                    <a:blip r:embed="rId6"/>
                    <a:stretch>
                      <a:fillRect l="-356" b="-6897"/>
                    </a:stretch>
                  </a:blipFill>
                </p:spPr>
                <p:txBody>
                  <a:bodyPr/>
                  <a:lstStyle/>
                  <a:p>
                    <a:r>
                      <a:rPr lang="en-US">
                        <a:noFill/>
                      </a:rPr>
                      <a:t> </a:t>
                    </a:r>
                  </a:p>
                </p:txBody>
              </p:sp>
            </mc:Fallback>
          </mc:AlternateContent>
          <p:pic>
            <p:nvPicPr>
              <p:cNvPr id="22" name="Picture 2" descr="Related image">
                <a:extLst>
                  <a:ext uri="{FF2B5EF4-FFF2-40B4-BE49-F238E27FC236}">
                    <a16:creationId xmlns:a16="http://schemas.microsoft.com/office/drawing/2014/main" id="{F470A405-094A-4135-9E9E-9CECFDC9D6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8138" y="3791528"/>
                <a:ext cx="306952" cy="611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42FED99-C31F-4320-9C01-B49233A9F7D9}"/>
                      </a:ext>
                    </a:extLst>
                  </p:cNvPr>
                  <p:cNvSpPr txBox="1"/>
                  <p:nvPr/>
                </p:nvSpPr>
                <p:spPr>
                  <a:xfrm>
                    <a:off x="7937048" y="3895272"/>
                    <a:ext cx="4050847" cy="4670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Calculate </a:t>
                    </a:r>
                    <a14:m>
                      <m:oMath xmlns:m="http://schemas.openxmlformats.org/officeDocument/2006/math">
                        <m:sSubSup>
                          <m:sSubSupPr>
                            <m:ctrlPr>
                              <a:rPr lang="en-US" sz="1400" i="1">
                                <a:solidFill>
                                  <a:srgbClr val="FF0000"/>
                                </a:solidFill>
                                <a:latin typeface="Cambria Math" panose="02040503050406030204" pitchFamily="18" charset="0"/>
                              </a:rPr>
                            </m:ctrlPr>
                          </m:sSubSupPr>
                          <m:e>
                            <m:sSub>
                              <m:sSubPr>
                                <m:ctrlPr>
                                  <a:rPr lang="en-US" sz="1400" i="1">
                                    <a:solidFill>
                                      <a:srgbClr val="7030A0"/>
                                    </a:solidFill>
                                    <a:latin typeface="Cambria Math" panose="02040503050406030204" pitchFamily="18" charset="0"/>
                                  </a:rPr>
                                </m:ctrlPr>
                              </m:sSubPr>
                              <m:e>
                                <m:r>
                                  <m:rPr>
                                    <m:sty m:val="p"/>
                                  </m:rPr>
                                  <a:rPr lang="en-US" sz="1400">
                                    <a:solidFill>
                                      <a:srgbClr val="7030A0"/>
                                    </a:solidFill>
                                    <a:latin typeface="Cambria Math" panose="02040503050406030204" pitchFamily="18" charset="0"/>
                                  </a:rPr>
                                  <m:t>WeightGap</m:t>
                                </m:r>
                              </m:e>
                              <m:sub>
                                <m:r>
                                  <m:rPr>
                                    <m:sty m:val="p"/>
                                  </m:rPr>
                                  <a:rPr lang="en-US" sz="1400" b="0" i="0" smtClean="0">
                                    <a:solidFill>
                                      <a:srgbClr val="7030A0"/>
                                    </a:solidFill>
                                    <a:latin typeface="Cambria Math" panose="02040503050406030204" pitchFamily="18" charset="0"/>
                                  </a:rPr>
                                  <m:t>N</m:t>
                                </m:r>
                              </m:sub>
                            </m:sSub>
                            <m:r>
                              <a:rPr lang="en-US" sz="1400" b="0" i="1" smtClean="0">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𝑊</m:t>
                            </m:r>
                          </m:e>
                          <m:sub>
                            <m:r>
                              <a:rPr lang="en-US" sz="1400" b="0" i="1" smtClean="0">
                                <a:solidFill>
                                  <a:srgbClr val="FF0000"/>
                                </a:solidFill>
                                <a:latin typeface="Cambria Math" panose="02040503050406030204" pitchFamily="18" charset="0"/>
                              </a:rPr>
                              <m:t>𝑁</m:t>
                            </m:r>
                          </m:sub>
                          <m:sup>
                            <m:r>
                              <a:rPr lang="en-US" sz="1400" i="1">
                                <a:solidFill>
                                  <a:srgbClr val="FF0000"/>
                                </a:solidFill>
                                <a:latin typeface="Cambria Math" panose="02040503050406030204" pitchFamily="18" charset="0"/>
                              </a:rPr>
                              <m:t>(</m:t>
                            </m:r>
                            <m:r>
                              <a:rPr lang="en-US" sz="1400" i="1">
                                <a:solidFill>
                                  <a:srgbClr val="FF0000"/>
                                </a:solidFill>
                                <a:latin typeface="Cambria Math" panose="02040503050406030204" pitchFamily="18" charset="0"/>
                              </a:rPr>
                              <m:t>𝐿</m:t>
                            </m:r>
                            <m:r>
                              <a:rPr lang="en-US" sz="1400" i="1">
                                <a:solidFill>
                                  <a:srgbClr val="FF0000"/>
                                </a:solidFill>
                                <a:latin typeface="Cambria Math" panose="02040503050406030204" pitchFamily="18" charset="0"/>
                              </a:rPr>
                              <m:t>, </m:t>
                            </m:r>
                            <m:r>
                              <a:rPr lang="en-US" sz="1400" i="1">
                                <a:solidFill>
                                  <a:srgbClr val="FF0000"/>
                                </a:solidFill>
                                <a:latin typeface="Cambria Math" panose="02040503050406030204" pitchFamily="18" charset="0"/>
                              </a:rPr>
                              <m:t>𝐸</m:t>
                            </m:r>
                            <m:r>
                              <a:rPr lang="en-US" sz="1400" i="1">
                                <a:solidFill>
                                  <a:srgbClr val="FF0000"/>
                                </a:solidFill>
                                <a:latin typeface="Cambria Math" panose="02040503050406030204" pitchFamily="18" charset="0"/>
                              </a:rPr>
                              <m:t>)</m:t>
                            </m:r>
                          </m:sup>
                        </m:sSubSup>
                        <m:d>
                          <m:dPr>
                            <m:begChr m:val="["/>
                            <m:endChr m:val="]"/>
                            <m:ctrlPr>
                              <a:rPr lang="en-US" sz="1400" i="1">
                                <a:solidFill>
                                  <a:srgbClr val="FF0000"/>
                                </a:solidFill>
                                <a:latin typeface="Cambria Math" panose="02040503050406030204" pitchFamily="18" charset="0"/>
                              </a:rPr>
                            </m:ctrlPr>
                          </m:dPr>
                          <m:e>
                            <m:r>
                              <a:rPr lang="en-US" sz="1400" i="1">
                                <a:solidFill>
                                  <a:srgbClr val="FF0000"/>
                                </a:solidFill>
                                <a:latin typeface="Cambria Math" panose="02040503050406030204" pitchFamily="18" charset="0"/>
                              </a:rPr>
                              <m:t>𝑡</m:t>
                            </m:r>
                          </m:e>
                        </m:d>
                        <m:r>
                          <a:rPr lang="en-US" sz="1400" b="0" i="1" smtClean="0">
                            <a:solidFill>
                              <a:schemeClr val="tx1"/>
                            </a:solidFill>
                            <a:latin typeface="Cambria Math" panose="02040503050406030204" pitchFamily="18" charset="0"/>
                          </a:rPr>
                          <m:t>−</m:t>
                        </m:r>
                        <m:sSubSup>
                          <m:sSubSupPr>
                            <m:ctrlPr>
                              <a:rPr lang="en-US" sz="1400" i="1">
                                <a:solidFill>
                                  <a:srgbClr val="111CF7"/>
                                </a:solidFill>
                                <a:latin typeface="Cambria Math" panose="02040503050406030204" pitchFamily="18" charset="0"/>
                              </a:rPr>
                            </m:ctrlPr>
                          </m:sSubSupPr>
                          <m:e>
                            <m:r>
                              <a:rPr lang="en-US" sz="1400" i="1">
                                <a:solidFill>
                                  <a:srgbClr val="111CF7"/>
                                </a:solidFill>
                                <a:latin typeface="Cambria Math" panose="02040503050406030204" pitchFamily="18" charset="0"/>
                              </a:rPr>
                              <m:t>𝑊</m:t>
                            </m:r>
                          </m:e>
                          <m:sub>
                            <m:r>
                              <a:rPr lang="en-US" sz="1400" b="0" i="1" smtClean="0">
                                <a:solidFill>
                                  <a:srgbClr val="111CF7"/>
                                </a:solidFill>
                                <a:latin typeface="Cambria Math" panose="02040503050406030204" pitchFamily="18" charset="0"/>
                              </a:rPr>
                              <m:t>𝑁</m:t>
                            </m:r>
                          </m:sub>
                          <m: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𝐿</m:t>
                            </m:r>
                            <m:r>
                              <a:rPr lang="en-US" sz="1400" i="1">
                                <a:solidFill>
                                  <a:srgbClr val="111CF7"/>
                                </a:solidFill>
                                <a:latin typeface="Cambria Math" panose="02040503050406030204" pitchFamily="18" charset="0"/>
                              </a:rPr>
                              <m:t>)</m:t>
                            </m:r>
                          </m:sup>
                        </m:sSubSup>
                        <m:r>
                          <a:rPr lang="en-US" sz="1400" i="1">
                            <a:solidFill>
                              <a:srgbClr val="111CF7"/>
                            </a:solidFill>
                            <a:latin typeface="Cambria Math" panose="02040503050406030204" pitchFamily="18" charset="0"/>
                          </a:rPr>
                          <m:t>[</m:t>
                        </m:r>
                        <m:r>
                          <a:rPr lang="en-US" sz="1400" i="1">
                            <a:solidFill>
                              <a:srgbClr val="111CF7"/>
                            </a:solidFill>
                            <a:latin typeface="Cambria Math" panose="02040503050406030204" pitchFamily="18" charset="0"/>
                          </a:rPr>
                          <m:t>𝑡</m:t>
                        </m:r>
                        <m:r>
                          <a:rPr lang="en-US" sz="1400" i="1">
                            <a:solidFill>
                              <a:srgbClr val="111CF7"/>
                            </a:solidFill>
                            <a:latin typeface="Cambria Math" panose="02040503050406030204" pitchFamily="18" charset="0"/>
                          </a:rPr>
                          <m:t>]</m:t>
                        </m:r>
                      </m:oMath>
                    </a14:m>
                    <a:endParaRPr lang="en-US" sz="1400" dirty="0">
                      <a:latin typeface="Times New Roman" panose="02020603050405020304" pitchFamily="18" charset="0"/>
                      <a:cs typeface="Times New Roman" panose="02020603050405020304" pitchFamily="18" charset="0"/>
                    </a:endParaRPr>
                  </a:p>
                </p:txBody>
              </p:sp>
            </mc:Choice>
            <mc:Fallback xmlns="">
              <p:sp>
                <p:nvSpPr>
                  <p:cNvPr id="23" name="TextBox 22">
                    <a:extLst>
                      <a:ext uri="{FF2B5EF4-FFF2-40B4-BE49-F238E27FC236}">
                        <a16:creationId xmlns:a16="http://schemas.microsoft.com/office/drawing/2014/main" id="{F42FED99-C31F-4320-9C01-B49233A9F7D9}"/>
                      </a:ext>
                    </a:extLst>
                  </p:cNvPr>
                  <p:cNvSpPr txBox="1">
                    <a:spLocks noRot="1" noChangeAspect="1" noMove="1" noResize="1" noEditPoints="1" noAdjustHandles="1" noChangeArrowheads="1" noChangeShapeType="1" noTextEdit="1"/>
                  </p:cNvSpPr>
                  <p:nvPr/>
                </p:nvSpPr>
                <p:spPr>
                  <a:xfrm>
                    <a:off x="7937048" y="3895272"/>
                    <a:ext cx="4050847" cy="467020"/>
                  </a:xfrm>
                  <a:prstGeom prst="rect">
                    <a:avLst/>
                  </a:prstGeom>
                  <a:blipFill>
                    <a:blip r:embed="rId8"/>
                    <a:stretch>
                      <a:fillRect l="-35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F9C7265-CE1C-4115-AC52-F3B966AE9B48}"/>
                      </a:ext>
                    </a:extLst>
                  </p:cNvPr>
                  <p:cNvSpPr txBox="1"/>
                  <p:nvPr/>
                </p:nvSpPr>
                <p:spPr>
                  <a:xfrm>
                    <a:off x="9169194" y="3312478"/>
                    <a:ext cx="6460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4" name="TextBox 23">
                    <a:extLst>
                      <a:ext uri="{FF2B5EF4-FFF2-40B4-BE49-F238E27FC236}">
                        <a16:creationId xmlns:a16="http://schemas.microsoft.com/office/drawing/2014/main" id="{7F9C7265-CE1C-4115-AC52-F3B966AE9B48}"/>
                      </a:ext>
                    </a:extLst>
                  </p:cNvPr>
                  <p:cNvSpPr txBox="1">
                    <a:spLocks noRot="1" noChangeAspect="1" noMove="1" noResize="1" noEditPoints="1" noAdjustHandles="1" noChangeArrowheads="1" noChangeShapeType="1" noTextEdit="1"/>
                  </p:cNvSpPr>
                  <p:nvPr/>
                </p:nvSpPr>
                <p:spPr>
                  <a:xfrm>
                    <a:off x="9169194" y="3312478"/>
                    <a:ext cx="646011" cy="369332"/>
                  </a:xfrm>
                  <a:prstGeom prst="rect">
                    <a:avLst/>
                  </a:prstGeom>
                  <a:blipFill>
                    <a:blip r:embed="rId10"/>
                    <a:stretch>
                      <a:fillRect l="-11250" r="-28750"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E733746-6385-4648-AE96-F8BE2B6CCFCB}"/>
                      </a:ext>
                    </a:extLst>
                  </p:cNvPr>
                  <p:cNvSpPr txBox="1"/>
                  <p:nvPr/>
                </p:nvSpPr>
                <p:spPr>
                  <a:xfrm>
                    <a:off x="6641254" y="1716865"/>
                    <a:ext cx="933977" cy="38730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User </a:t>
                    </a:r>
                    <a14:m>
                      <m:oMath xmlns:m="http://schemas.openxmlformats.org/officeDocument/2006/math">
                        <m:r>
                          <a:rPr lang="en-US" sz="1400" b="1" i="1" smtClean="0">
                            <a:latin typeface="Cambria Math" panose="02040503050406030204" pitchFamily="18" charset="0"/>
                            <a:cs typeface="Times New Roman" panose="02020603050405020304" pitchFamily="18" charset="0"/>
                          </a:rPr>
                          <m:t>𝟏</m:t>
                        </m:r>
                      </m:oMath>
                    </a14:m>
                    <a:endParaRPr lang="en-US" sz="1400" b="1" dirty="0">
                      <a:latin typeface="Times New Roman" panose="02020603050405020304" pitchFamily="18"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DE733746-6385-4648-AE96-F8BE2B6CCFCB}"/>
                      </a:ext>
                    </a:extLst>
                  </p:cNvPr>
                  <p:cNvSpPr txBox="1">
                    <a:spLocks noRot="1" noChangeAspect="1" noMove="1" noResize="1" noEditPoints="1" noAdjustHandles="1" noChangeArrowheads="1" noChangeShapeType="1" noTextEdit="1"/>
                  </p:cNvSpPr>
                  <p:nvPr/>
                </p:nvSpPr>
                <p:spPr>
                  <a:xfrm>
                    <a:off x="6641254" y="1716865"/>
                    <a:ext cx="933977" cy="387301"/>
                  </a:xfrm>
                  <a:prstGeom prst="rect">
                    <a:avLst/>
                  </a:prstGeom>
                  <a:blipFill>
                    <a:blip r:embed="rId11"/>
                    <a:stretch>
                      <a:fillRect l="-149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FAF0433-F239-4853-8B37-615C3C62A620}"/>
                      </a:ext>
                    </a:extLst>
                  </p:cNvPr>
                  <p:cNvSpPr txBox="1"/>
                  <p:nvPr/>
                </p:nvSpPr>
                <p:spPr>
                  <a:xfrm>
                    <a:off x="6625256" y="2501488"/>
                    <a:ext cx="933977" cy="38730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User </a:t>
                    </a:r>
                    <a14:m>
                      <m:oMath xmlns:m="http://schemas.openxmlformats.org/officeDocument/2006/math">
                        <m:r>
                          <a:rPr lang="en-US" sz="1400" b="1" i="1" smtClean="0">
                            <a:latin typeface="Cambria Math" panose="02040503050406030204" pitchFamily="18" charset="0"/>
                            <a:cs typeface="Times New Roman" panose="02020603050405020304" pitchFamily="18" charset="0"/>
                          </a:rPr>
                          <m:t>𝟐</m:t>
                        </m:r>
                      </m:oMath>
                    </a14:m>
                    <a:endParaRPr lang="en-US" sz="1400" b="1" dirty="0">
                      <a:latin typeface="Times New Roman" panose="02020603050405020304" pitchFamily="18" charset="0"/>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4FAF0433-F239-4853-8B37-615C3C62A620}"/>
                      </a:ext>
                    </a:extLst>
                  </p:cNvPr>
                  <p:cNvSpPr txBox="1">
                    <a:spLocks noRot="1" noChangeAspect="1" noMove="1" noResize="1" noEditPoints="1" noAdjustHandles="1" noChangeArrowheads="1" noChangeShapeType="1" noTextEdit="1"/>
                  </p:cNvSpPr>
                  <p:nvPr/>
                </p:nvSpPr>
                <p:spPr>
                  <a:xfrm>
                    <a:off x="6625256" y="2501488"/>
                    <a:ext cx="933977" cy="387301"/>
                  </a:xfrm>
                  <a:prstGeom prst="rect">
                    <a:avLst/>
                  </a:prstGeom>
                  <a:blipFill>
                    <a:blip r:embed="rId12"/>
                    <a:stretch>
                      <a:fillRect l="-1493"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DB6B33A-7C26-4B71-91F8-3578AEF99BA3}"/>
                      </a:ext>
                    </a:extLst>
                  </p:cNvPr>
                  <p:cNvSpPr txBox="1"/>
                  <p:nvPr/>
                </p:nvSpPr>
                <p:spPr>
                  <a:xfrm>
                    <a:off x="6625256" y="3937784"/>
                    <a:ext cx="933977" cy="38730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User </a:t>
                    </a:r>
                    <a14:m>
                      <m:oMath xmlns:m="http://schemas.openxmlformats.org/officeDocument/2006/math">
                        <m:r>
                          <a:rPr lang="en-US" sz="1400" b="1" i="1" smtClean="0">
                            <a:latin typeface="Cambria Math" panose="02040503050406030204" pitchFamily="18" charset="0"/>
                            <a:cs typeface="Times New Roman" panose="02020603050405020304" pitchFamily="18" charset="0"/>
                          </a:rPr>
                          <m:t>𝑵</m:t>
                        </m:r>
                      </m:oMath>
                    </a14:m>
                    <a:endParaRPr lang="en-US" sz="1400" b="1"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3DB6B33A-7C26-4B71-91F8-3578AEF99BA3}"/>
                      </a:ext>
                    </a:extLst>
                  </p:cNvPr>
                  <p:cNvSpPr txBox="1">
                    <a:spLocks noRot="1" noChangeAspect="1" noMove="1" noResize="1" noEditPoints="1" noAdjustHandles="1" noChangeArrowheads="1" noChangeShapeType="1" noTextEdit="1"/>
                  </p:cNvSpPr>
                  <p:nvPr/>
                </p:nvSpPr>
                <p:spPr>
                  <a:xfrm>
                    <a:off x="6625256" y="3937784"/>
                    <a:ext cx="933977" cy="387301"/>
                  </a:xfrm>
                  <a:prstGeom prst="rect">
                    <a:avLst/>
                  </a:prstGeom>
                  <a:blipFill>
                    <a:blip r:embed="rId13"/>
                    <a:stretch>
                      <a:fillRect l="-1493" t="-4167" b="-20833"/>
                    </a:stretch>
                  </a:blipFill>
                </p:spPr>
                <p:txBody>
                  <a:bodyPr/>
                  <a:lstStyle/>
                  <a:p>
                    <a:r>
                      <a:rPr lang="en-US">
                        <a:noFill/>
                      </a:rPr>
                      <a:t> </a:t>
                    </a:r>
                  </a:p>
                </p:txBody>
              </p:sp>
            </mc:Fallback>
          </mc:AlternateContent>
          <p:sp>
            <p:nvSpPr>
              <p:cNvPr id="31" name="Rectangle 30">
                <a:extLst>
                  <a:ext uri="{FF2B5EF4-FFF2-40B4-BE49-F238E27FC236}">
                    <a16:creationId xmlns:a16="http://schemas.microsoft.com/office/drawing/2014/main" id="{E7785AA8-EDD8-4490-A2A8-5057EDDB7C16}"/>
                  </a:ext>
                </a:extLst>
              </p:cNvPr>
              <p:cNvSpPr/>
              <p:nvPr/>
            </p:nvSpPr>
            <p:spPr>
              <a:xfrm>
                <a:off x="6560191" y="1258349"/>
                <a:ext cx="5427704" cy="3359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D36DC48E-4F36-45C4-B662-E6CABE4FB4A7}"/>
                </a:ext>
              </a:extLst>
            </p:cNvPr>
            <p:cNvSpPr txBox="1"/>
            <p:nvPr/>
          </p:nvSpPr>
          <p:spPr>
            <a:xfrm>
              <a:off x="0" y="4835010"/>
              <a:ext cx="85746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Step 2:</a:t>
              </a:r>
            </a:p>
          </p:txBody>
        </p:sp>
      </p:grpSp>
      <p:grpSp>
        <p:nvGrpSpPr>
          <p:cNvPr id="41" name="Group 40">
            <a:extLst>
              <a:ext uri="{FF2B5EF4-FFF2-40B4-BE49-F238E27FC236}">
                <a16:creationId xmlns:a16="http://schemas.microsoft.com/office/drawing/2014/main" id="{DF31016C-6BBC-4EC9-8360-97E86636F619}"/>
              </a:ext>
            </a:extLst>
          </p:cNvPr>
          <p:cNvGrpSpPr/>
          <p:nvPr/>
        </p:nvGrpSpPr>
        <p:grpSpPr>
          <a:xfrm>
            <a:off x="2332782" y="4446464"/>
            <a:ext cx="5721686" cy="830997"/>
            <a:chOff x="6064122" y="2134100"/>
            <a:chExt cx="4576053" cy="1035343"/>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AAA1918-BB06-44D6-BF67-BC989B203525}"/>
                    </a:ext>
                  </a:extLst>
                </p:cNvPr>
                <p:cNvSpPr txBox="1"/>
                <p:nvPr/>
              </p:nvSpPr>
              <p:spPr>
                <a:xfrm>
                  <a:off x="6736245" y="2134100"/>
                  <a:ext cx="3903930" cy="1035343"/>
                </a:xfrm>
                <a:prstGeom prst="rect">
                  <a:avLst/>
                </a:prstGeom>
                <a:noFill/>
                <a:ln w="12700">
                  <a:solidFill>
                    <a:schemeClr val="tx1"/>
                  </a:solidFill>
                </a:ln>
              </p:spPr>
              <p:txBody>
                <a:bodyPr wrap="square" rtlCol="0">
                  <a:spAutoFit/>
                </a:bodyPr>
                <a:lstStyle/>
                <a:p>
                  <a:pPr algn="ctr"/>
                  <a:r>
                    <a:rPr lang="en-US" sz="1600" b="0" dirty="0">
                      <a:latin typeface="Times New Roman" panose="02020603050405020304" pitchFamily="18" charset="0"/>
                      <a:cs typeface="Times New Roman" panose="02020603050405020304" pitchFamily="18" charset="0"/>
                    </a:rPr>
                    <a:t>Choose user </a:t>
                  </a:r>
                  <a14:m>
                    <m:oMath xmlns:m="http://schemas.openxmlformats.org/officeDocument/2006/math">
                      <m:sSup>
                        <m:sSupPr>
                          <m:ctrlPr>
                            <a:rPr lang="en-US" sz="1600" b="0" i="1" smtClean="0">
                              <a:solidFill>
                                <a:srgbClr val="111CF7"/>
                              </a:solidFill>
                              <a:latin typeface="Cambria Math" panose="02040503050406030204" pitchFamily="18" charset="0"/>
                            </a:rPr>
                          </m:ctrlPr>
                        </m:sSupPr>
                        <m:e>
                          <m:r>
                            <a:rPr lang="en-US" sz="1600" b="0" i="1" smtClean="0">
                              <a:solidFill>
                                <a:srgbClr val="111CF7"/>
                              </a:solidFill>
                              <a:latin typeface="Cambria Math" panose="02040503050406030204" pitchFamily="18" charset="0"/>
                            </a:rPr>
                            <m:t>𝑛</m:t>
                          </m:r>
                        </m:e>
                        <m:sup>
                          <m:r>
                            <a:rPr lang="en-US" sz="1600" b="0" i="1" smtClean="0">
                              <a:solidFill>
                                <a:srgbClr val="111CF7"/>
                              </a:solidFill>
                              <a:latin typeface="Cambria Math" panose="02040503050406030204" pitchFamily="18" charset="0"/>
                            </a:rPr>
                            <m:t>∗</m:t>
                          </m:r>
                        </m:sup>
                      </m:sSup>
                      <m:d>
                        <m:dPr>
                          <m:begChr m:val="["/>
                          <m:endChr m:val="]"/>
                          <m:ctrlPr>
                            <a:rPr lang="en-US" sz="1600" b="0" i="1" smtClean="0">
                              <a:solidFill>
                                <a:srgbClr val="111CF7"/>
                              </a:solidFill>
                              <a:latin typeface="Cambria Math" panose="02040503050406030204" pitchFamily="18" charset="0"/>
                            </a:rPr>
                          </m:ctrlPr>
                        </m:dPr>
                        <m:e>
                          <m:r>
                            <a:rPr lang="en-US" sz="1600" b="0" i="1" smtClean="0">
                              <a:solidFill>
                                <a:srgbClr val="111CF7"/>
                              </a:solidFill>
                              <a:latin typeface="Cambria Math" panose="02040503050406030204" pitchFamily="18" charset="0"/>
                            </a:rPr>
                            <m:t>𝑡</m:t>
                          </m:r>
                        </m:e>
                      </m:d>
                      <m:r>
                        <a:rPr lang="en-US" sz="1600" b="0" i="1" smtClean="0">
                          <a:solidFill>
                            <a:srgbClr val="111CF7"/>
                          </a:solidFill>
                          <a:latin typeface="Cambria Math" panose="02040503050406030204" pitchFamily="18" charset="0"/>
                        </a:rPr>
                        <m:t>∈</m:t>
                      </m:r>
                      <m:r>
                        <a:rPr lang="en-US" sz="1600" b="0" i="1" smtClean="0">
                          <a:solidFill>
                            <a:srgbClr val="111CF7"/>
                          </a:solidFill>
                          <a:latin typeface="Cambria Math" panose="02040503050406030204" pitchFamily="18" charset="0"/>
                        </a:rPr>
                        <m:t>𝑎𝑟𝑔𝑚𝑎</m:t>
                      </m:r>
                      <m:sSub>
                        <m:sSubPr>
                          <m:ctrlPr>
                            <a:rPr lang="en-US" sz="1600" b="0" i="1" smtClean="0">
                              <a:solidFill>
                                <a:srgbClr val="111CF7"/>
                              </a:solidFill>
                              <a:latin typeface="Cambria Math" panose="02040503050406030204" pitchFamily="18" charset="0"/>
                            </a:rPr>
                          </m:ctrlPr>
                        </m:sSubPr>
                        <m:e>
                          <m:r>
                            <a:rPr lang="en-US" sz="1600" b="0" i="1" smtClean="0">
                              <a:solidFill>
                                <a:srgbClr val="111CF7"/>
                              </a:solidFill>
                              <a:latin typeface="Cambria Math" panose="02040503050406030204" pitchFamily="18" charset="0"/>
                            </a:rPr>
                            <m:t>𝑥</m:t>
                          </m:r>
                        </m:e>
                        <m:sub>
                          <m:r>
                            <a:rPr lang="en-US" sz="1600" b="0" i="1" smtClean="0">
                              <a:solidFill>
                                <a:srgbClr val="111CF7"/>
                              </a:solidFill>
                              <a:latin typeface="Cambria Math" panose="02040503050406030204" pitchFamily="18" charset="0"/>
                            </a:rPr>
                            <m:t>𝑛</m:t>
                          </m:r>
                        </m:sub>
                      </m:sSub>
                      <m:r>
                        <a:rPr lang="en-US" sz="1600" b="0" i="1" smtClean="0">
                          <a:solidFill>
                            <a:srgbClr val="111CF7"/>
                          </a:solidFill>
                          <a:latin typeface="Cambria Math" panose="02040503050406030204" pitchFamily="18" charset="0"/>
                        </a:rPr>
                        <m:t> </m:t>
                      </m:r>
                      <m:sSub>
                        <m:sSubPr>
                          <m:ctrlPr>
                            <a:rPr lang="en-US" sz="1600" b="0" i="1" smtClean="0">
                              <a:solidFill>
                                <a:srgbClr val="111CF7"/>
                              </a:solidFill>
                              <a:latin typeface="Cambria Math" panose="02040503050406030204" pitchFamily="18" charset="0"/>
                            </a:rPr>
                          </m:ctrlPr>
                        </m:sSubPr>
                        <m:e>
                          <m:r>
                            <m:rPr>
                              <m:sty m:val="p"/>
                            </m:rPr>
                            <a:rPr lang="en-US" sz="1600" b="0" i="0" smtClean="0">
                              <a:solidFill>
                                <a:srgbClr val="111CF7"/>
                              </a:solidFill>
                              <a:latin typeface="Cambria Math" panose="02040503050406030204" pitchFamily="18" charset="0"/>
                            </a:rPr>
                            <m:t>WeightGap</m:t>
                          </m:r>
                        </m:e>
                        <m:sub>
                          <m:r>
                            <m:rPr>
                              <m:sty m:val="p"/>
                            </m:rPr>
                            <a:rPr lang="en-US" sz="1600" b="0" i="0" smtClean="0">
                              <a:solidFill>
                                <a:srgbClr val="111CF7"/>
                              </a:solidFill>
                              <a:latin typeface="Cambria Math" panose="02040503050406030204" pitchFamily="18" charset="0"/>
                            </a:rPr>
                            <m:t>n</m:t>
                          </m:r>
                        </m:sub>
                      </m:sSub>
                    </m:oMath>
                  </a14:m>
                  <a:r>
                    <a:rPr lang="en-US" sz="1600" dirty="0">
                      <a:latin typeface="Times New Roman" panose="02020603050405020304" pitchFamily="18" charset="0"/>
                      <a:cs typeface="Times New Roman" panose="02020603050405020304" pitchFamily="18" charset="0"/>
                    </a:rPr>
                    <a:t> for both wireless transmission and local computation, the rest users(</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𝑛</m:t>
                          </m:r>
                        </m:e>
                        <m:sup>
                          <m:r>
                            <a:rPr lang="en-US" sz="1600" b="0" i="1" smtClean="0">
                              <a:latin typeface="Cambria Math" panose="02040503050406030204" pitchFamily="18" charset="0"/>
                              <a:cs typeface="Times New Roman" panose="02020603050405020304" pitchFamily="18" charset="0"/>
                            </a:rPr>
                            <m:t>∗</m:t>
                          </m:r>
                        </m:sup>
                      </m:s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only perform local computations</a:t>
                  </a:r>
                </a:p>
              </p:txBody>
            </p:sp>
          </mc:Choice>
          <mc:Fallback xmlns="">
            <p:sp>
              <p:nvSpPr>
                <p:cNvPr id="33" name="TextBox 32">
                  <a:extLst>
                    <a:ext uri="{FF2B5EF4-FFF2-40B4-BE49-F238E27FC236}">
                      <a16:creationId xmlns:a16="http://schemas.microsoft.com/office/drawing/2014/main" id="{0AAA1918-BB06-44D6-BF67-BC989B203525}"/>
                    </a:ext>
                  </a:extLst>
                </p:cNvPr>
                <p:cNvSpPr txBox="1">
                  <a:spLocks noRot="1" noChangeAspect="1" noMove="1" noResize="1" noEditPoints="1" noAdjustHandles="1" noChangeArrowheads="1" noChangeShapeType="1" noTextEdit="1"/>
                </p:cNvSpPr>
                <p:nvPr/>
              </p:nvSpPr>
              <p:spPr>
                <a:xfrm>
                  <a:off x="6736245" y="2134100"/>
                  <a:ext cx="3903930" cy="1035343"/>
                </a:xfrm>
                <a:prstGeom prst="rect">
                  <a:avLst/>
                </a:prstGeom>
                <a:blipFill>
                  <a:blip r:embed="rId14"/>
                  <a:stretch>
                    <a:fillRect t="-1471" b="-5882"/>
                  </a:stretch>
                </a:blipFill>
                <a:ln w="12700">
                  <a:solidFill>
                    <a:schemeClr val="tx1"/>
                  </a:solidFill>
                </a:ln>
              </p:spPr>
              <p:txBody>
                <a:bodyPr/>
                <a:lstStyle/>
                <a:p>
                  <a:r>
                    <a:rPr lang="en-US">
                      <a:noFill/>
                    </a:rPr>
                    <a:t> </a:t>
                  </a:r>
                </a:p>
              </p:txBody>
            </p:sp>
          </mc:Fallback>
        </mc:AlternateContent>
        <p:sp>
          <p:nvSpPr>
            <p:cNvPr id="37" name="TextBox 36">
              <a:extLst>
                <a:ext uri="{FF2B5EF4-FFF2-40B4-BE49-F238E27FC236}">
                  <a16:creationId xmlns:a16="http://schemas.microsoft.com/office/drawing/2014/main" id="{CA2A7DDB-4BD3-444D-9B3B-97024E13DA9B}"/>
                </a:ext>
              </a:extLst>
            </p:cNvPr>
            <p:cNvSpPr txBox="1"/>
            <p:nvPr/>
          </p:nvSpPr>
          <p:spPr>
            <a:xfrm>
              <a:off x="6064122" y="2434941"/>
              <a:ext cx="989910" cy="33855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Step 3:</a:t>
              </a:r>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3C5C21B-D95D-475E-9365-D44973D639C8}"/>
                  </a:ext>
                </a:extLst>
              </p:cNvPr>
              <p:cNvSpPr txBox="1"/>
              <p:nvPr/>
            </p:nvSpPr>
            <p:spPr>
              <a:xfrm>
                <a:off x="2600640" y="5570314"/>
                <a:ext cx="6405309" cy="1109086"/>
              </a:xfrm>
              <a:prstGeom prst="rect">
                <a:avLst/>
              </a:prstGeom>
              <a:noFill/>
              <a:ln w="12700">
                <a:solidFill>
                  <a:schemeClr val="tx1"/>
                </a:solidFill>
              </a:ln>
            </p:spPr>
            <p:txBody>
              <a:bodyPr wrap="square" rtlCol="0">
                <a:spAutoFit/>
              </a:bodyPr>
              <a:lstStyle/>
              <a:p>
                <a14:m>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𝑛</m:t>
                        </m:r>
                      </m:sub>
                      <m:sup>
                        <m:r>
                          <a:rPr lang="en-US" sz="1200" i="1">
                            <a:latin typeface="Cambria Math" panose="02040503050406030204" pitchFamily="18" charset="0"/>
                          </a:rPr>
                          <m:t>(</m:t>
                        </m:r>
                        <m:r>
                          <a:rPr lang="en-US" sz="1200" i="1">
                            <a:latin typeface="Cambria Math" panose="02040503050406030204" pitchFamily="18" charset="0"/>
                          </a:rPr>
                          <m:t>𝐿</m:t>
                        </m:r>
                        <m:r>
                          <a:rPr lang="en-US" sz="1200" i="1">
                            <a:latin typeface="Cambria Math" panose="02040503050406030204" pitchFamily="18" charset="0"/>
                          </a:rPr>
                          <m:t>,</m:t>
                        </m:r>
                        <m:r>
                          <a:rPr lang="en-US" sz="1200" i="1">
                            <a:latin typeface="Cambria Math" panose="02040503050406030204" pitchFamily="18" charset="0"/>
                          </a:rPr>
                          <m:t>𝐸</m:t>
                        </m:r>
                        <m:r>
                          <a:rPr lang="en-US" sz="1200" i="1">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oMath>
                </a14:m>
                <a:r>
                  <a:rPr lang="en-US" sz="1200" b="0" dirty="0">
                    <a:latin typeface="Cambria Math" panose="02040503050406030204" pitchFamily="18" charset="0"/>
                  </a:rPr>
                  <a:t> and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𝑛</m:t>
                        </m:r>
                      </m:sub>
                      <m:sup>
                        <m:r>
                          <a:rPr lang="en-US" sz="1200" i="1">
                            <a:latin typeface="Cambria Math" panose="02040503050406030204" pitchFamily="18" charset="0"/>
                          </a:rPr>
                          <m:t>(</m:t>
                        </m:r>
                        <m:r>
                          <a:rPr lang="en-US" sz="1200" i="1">
                            <a:latin typeface="Cambria Math" panose="02040503050406030204" pitchFamily="18" charset="0"/>
                          </a:rPr>
                          <m:t>𝐿</m:t>
                        </m:r>
                        <m:r>
                          <a:rPr lang="en-US" sz="1200" i="1">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oMath>
                </a14:m>
                <a:r>
                  <a:rPr lang="en-US" sz="1200" b="0" dirty="0">
                    <a:latin typeface="Cambria Math" panose="02040503050406030204" pitchFamily="18" charset="0"/>
                  </a:rPr>
                  <a:t> are defined as follows:</a:t>
                </a:r>
              </a:p>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𝑊</m:t>
                          </m:r>
                        </m:e>
                        <m:sub>
                          <m:r>
                            <a:rPr lang="en-US" sz="1200" b="0" i="1" smtClean="0">
                              <a:latin typeface="Cambria Math" panose="02040503050406030204" pitchFamily="18" charset="0"/>
                            </a:rPr>
                            <m:t>𝑛</m:t>
                          </m:r>
                        </m:sub>
                        <m:sup>
                          <m:r>
                            <a:rPr lang="en-US" sz="1200" b="0" i="1" smtClean="0">
                              <a:latin typeface="Cambria Math" panose="02040503050406030204" pitchFamily="18" charset="0"/>
                            </a:rPr>
                            <m:t>(</m:t>
                          </m:r>
                          <m:r>
                            <a:rPr lang="en-US" sz="1200" b="0" i="1" smtClean="0">
                              <a:latin typeface="Cambria Math" panose="02040503050406030204" pitchFamily="18" charset="0"/>
                            </a:rPr>
                            <m:t>𝐿</m:t>
                          </m:r>
                          <m:r>
                            <a:rPr lang="en-US" sz="1200" b="0" i="1" smtClean="0">
                              <a:latin typeface="Cambria Math" panose="02040503050406030204" pitchFamily="18" charset="0"/>
                            </a:rPr>
                            <m:t>,</m:t>
                          </m:r>
                          <m:r>
                            <a:rPr lang="en-US" sz="1200" b="0" i="1" smtClean="0">
                              <a:latin typeface="Cambria Math" panose="02040503050406030204" pitchFamily="18" charset="0"/>
                            </a:rPr>
                            <m:t>𝐸</m:t>
                          </m:r>
                          <m:r>
                            <a:rPr lang="en-US" sz="1200" b="0" i="1" smtClean="0">
                              <a:latin typeface="Cambria Math" panose="02040503050406030204" pitchFamily="18" charset="0"/>
                            </a:rPr>
                            <m:t>)</m:t>
                          </m:r>
                        </m:sup>
                      </m:sSubSup>
                      <m:r>
                        <a:rPr lang="en-US" sz="1200" i="1">
                          <a:latin typeface="Cambria Math" panose="02040503050406030204" pitchFamily="18" charset="0"/>
                          <a:ea typeface="Cambria Math" panose="02040503050406030204" pitchFamily="18" charset="0"/>
                        </a:rPr>
                        <m:t>≜</m:t>
                      </m:r>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𝐿</m:t>
                                  </m:r>
                                </m:e>
                              </m:d>
                            </m:sup>
                          </m:sSubSup>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𝐸</m:t>
                                  </m:r>
                                </m:e>
                              </m:d>
                            </m:sup>
                          </m:sSubSup>
                        </m:lim>
                      </m:limLow>
                      <m:sSup>
                        <m:sSupPr>
                          <m:ctrlPr>
                            <a:rPr lang="en-US" sz="1200" b="0" i="1" smtClean="0">
                              <a:latin typeface="Cambria Math" panose="02040503050406030204" pitchFamily="18" charset="0"/>
                              <a:ea typeface="Cambria Math" panose="02040503050406030204" pitchFamily="18" charset="0"/>
                            </a:rPr>
                          </m:ctrlPr>
                        </m:sSupPr>
                        <m:e>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𝑋</m:t>
                                  </m:r>
                                </m:e>
                                <m:sub>
                                  <m:r>
                                    <a:rPr lang="en-US" sz="1200" b="0" i="1" smtClean="0">
                                      <a:latin typeface="Cambria Math" panose="02040503050406030204" pitchFamily="18" charset="0"/>
                                      <a:ea typeface="Cambria Math" panose="02040503050406030204" pitchFamily="18" charset="0"/>
                                    </a:rPr>
                                    <m:t>𝑛</m:t>
                                  </m:r>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min</m:t>
                                  </m:r>
                                </m:fName>
                                <m:e>
                                  <m:d>
                                    <m:dPr>
                                      <m:begChr m:val="{"/>
                                      <m:endChr m:val="}"/>
                                      <m:ctrlPr>
                                        <a:rPr lang="en-US" sz="1200" b="0" i="1" smtClean="0">
                                          <a:latin typeface="Cambria Math" panose="02040503050406030204" pitchFamily="18" charset="0"/>
                                          <a:ea typeface="Cambria Math" panose="02040503050406030204" pitchFamily="18" charset="0"/>
                                        </a:rPr>
                                      </m:ctrlPr>
                                    </m:dPr>
                                    <m:e>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𝐿</m:t>
                                              </m:r>
                                            </m:e>
                                          </m:d>
                                        </m:sup>
                                      </m:sSubSup>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ea typeface="Cambria Math" panose="02040503050406030204" pitchFamily="18" charset="0"/>
                                            </a:rPr>
                                            <m:t>𝑛</m:t>
                                          </m:r>
                                        </m:sub>
                                      </m:sSub>
                                    </m:e>
                                  </m:d>
                                </m:e>
                              </m:fun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𝑒</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𝐿</m:t>
                                      </m:r>
                                    </m:e>
                                  </m:d>
                                </m:sup>
                              </m:sSubSup>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𝕝</m:t>
                                  </m:r>
                                </m:e>
                                <m:sub>
                                  <m:d>
                                    <m:dPr>
                                      <m:begChr m:val="{"/>
                                      <m:endChr m:val="}"/>
                                      <m:ctrlPr>
                                        <a:rPr lang="en-US" sz="1200" b="0" i="1" smtClean="0">
                                          <a:latin typeface="Cambria Math" panose="02040503050406030204" pitchFamily="18" charset="0"/>
                                          <a:ea typeface="Cambria Math" panose="02040503050406030204" pitchFamily="18" charset="0"/>
                                        </a:rPr>
                                      </m:ctrlPr>
                                    </m:dPr>
                                    <m:e>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𝐿</m:t>
                                              </m:r>
                                            </m:e>
                                          </m:d>
                                        </m:sup>
                                      </m:sSubSup>
                                      <m:r>
                                        <a:rPr lang="en-US" sz="1200" b="0" i="1" smtClean="0">
                                          <a:latin typeface="Cambria Math" panose="02040503050406030204" pitchFamily="18" charset="0"/>
                                          <a:ea typeface="Cambria Math" panose="02040503050406030204" pitchFamily="18" charset="0"/>
                                        </a:rPr>
                                        <m:t>&gt;0</m:t>
                                      </m:r>
                                    </m:e>
                                  </m:d>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𝑋</m:t>
                                  </m:r>
                                </m:e>
                                <m:sub>
                                  <m:r>
                                    <a:rPr lang="en-US" sz="1200" b="0" i="1" smtClean="0">
                                      <a:latin typeface="Cambria Math" panose="02040503050406030204" pitchFamily="18" charset="0"/>
                                      <a:ea typeface="Cambria Math" panose="02040503050406030204" pitchFamily="18" charset="0"/>
                                    </a:rPr>
                                    <m:t>𝑛</m:t>
                                  </m:r>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min</m:t>
                                  </m:r>
                                </m:fName>
                                <m:e>
                                  <m:d>
                                    <m:dPr>
                                      <m:begChr m:val="{"/>
                                      <m:endChr m:val="}"/>
                                      <m:ctrlPr>
                                        <a:rPr lang="en-US" sz="1200" b="0" i="1" smtClean="0">
                                          <a:latin typeface="Cambria Math" panose="02040503050406030204" pitchFamily="18" charset="0"/>
                                          <a:ea typeface="Cambria Math" panose="02040503050406030204" pitchFamily="18" charset="0"/>
                                        </a:rPr>
                                      </m:ctrlPr>
                                    </m:dPr>
                                    <m:e>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𝐸</m:t>
                                              </m:r>
                                            </m:e>
                                          </m:d>
                                        </m:sup>
                                      </m:sSubSup>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𝐶</m:t>
                                          </m:r>
                                        </m:e>
                                        <m:sub>
                                          <m:r>
                                            <a:rPr lang="en-US" sz="1200" b="0" i="1" smtClean="0">
                                              <a:latin typeface="Cambria Math" panose="02040503050406030204" pitchFamily="18" charset="0"/>
                                              <a:ea typeface="Cambria Math" panose="02040503050406030204" pitchFamily="18" charset="0"/>
                                            </a:rPr>
                                            <m:t>𝑛</m:t>
                                          </m:r>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e>
                                  </m:d>
                                </m:e>
                              </m:fun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𝑒</m:t>
                                  </m:r>
                                </m:e>
                                <m:sub>
                                  <m:r>
                                    <a:rPr lang="en-US" sz="1200" b="0" i="1" smtClean="0">
                                      <a:latin typeface="Cambria Math" panose="02040503050406030204" pitchFamily="18" charset="0"/>
                                      <a:ea typeface="Cambria Math" panose="02040503050406030204" pitchFamily="18" charset="0"/>
                                    </a:rPr>
                                    <m:t>𝑛</m:t>
                                  </m:r>
                                </m:sub>
                                <m:sup>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𝐸</m:t>
                                      </m:r>
                                    </m:e>
                                  </m:d>
                                </m:sup>
                              </m:sSubSup>
                            </m:e>
                          </m:d>
                        </m:e>
                        <m:sup>
                          <m:r>
                            <a:rPr lang="en-US" sz="1200" b="0" i="1" smtClean="0">
                              <a:latin typeface="Cambria Math" panose="02040503050406030204" pitchFamily="18" charset="0"/>
                              <a:ea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oMath>
                  </m:oMathPara>
                </a14:m>
                <a:endParaRPr lang="en-US" sz="1200" dirty="0"/>
              </a:p>
              <a:p>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𝑊</m:t>
                          </m:r>
                        </m:e>
                        <m:sub>
                          <m:r>
                            <a:rPr lang="en-US" sz="1200" b="0" i="1" smtClean="0">
                              <a:latin typeface="Cambria Math" panose="02040503050406030204" pitchFamily="18" charset="0"/>
                            </a:rPr>
                            <m:t>𝑛</m:t>
                          </m:r>
                        </m:sub>
                        <m:sup>
                          <m:r>
                            <a:rPr lang="en-US" sz="1200" b="0" i="1" smtClean="0">
                              <a:latin typeface="Cambria Math" panose="02040503050406030204" pitchFamily="18" charset="0"/>
                            </a:rPr>
                            <m:t>(</m:t>
                          </m:r>
                          <m:r>
                            <a:rPr lang="en-US" sz="1200" b="0" i="1" smtClean="0">
                              <a:latin typeface="Cambria Math" panose="02040503050406030204" pitchFamily="18" charset="0"/>
                            </a:rPr>
                            <m:t>𝐿</m:t>
                          </m:r>
                          <m:r>
                            <a:rPr lang="en-US" sz="1200" b="0" i="1" smtClean="0">
                              <a:latin typeface="Cambria Math" panose="02040503050406030204" pitchFamily="18" charset="0"/>
                            </a:rPr>
                            <m:t>)</m:t>
                          </m:r>
                        </m:sup>
                      </m:sSubSup>
                      <m:r>
                        <a:rPr lang="en-US" sz="1200" i="1">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rPr>
                          </m:ctrlPr>
                        </m:funcPr>
                        <m:fName>
                          <m:limLow>
                            <m:limLowPr>
                              <m:ctrlPr>
                                <a:rPr lang="en-US" sz="1200" b="0" i="1" smtClean="0">
                                  <a:latin typeface="Cambria Math" panose="02040503050406030204" pitchFamily="18" charset="0"/>
                                </a:rPr>
                              </m:ctrlPr>
                            </m:limLowPr>
                            <m:e>
                              <m:r>
                                <m:rPr>
                                  <m:sty m:val="p"/>
                                </m:rPr>
                                <a:rPr lang="en-US" sz="1200" b="0" i="0" smtClean="0">
                                  <a:latin typeface="Cambria Math" panose="02040503050406030204" pitchFamily="18" charset="0"/>
                                </a:rPr>
                                <m:t>max</m:t>
                              </m:r>
                            </m:e>
                            <m:lim>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𝐴</m:t>
                                  </m:r>
                                </m:e>
                                <m:sub>
                                  <m:r>
                                    <a:rPr lang="en-US" sz="1200" b="0" i="1" smtClean="0">
                                      <a:latin typeface="Cambria Math" panose="02040503050406030204" pitchFamily="18" charset="0"/>
                                    </a:rPr>
                                    <m:t>𝑛</m:t>
                                  </m:r>
                                </m:sub>
                                <m:sup>
                                  <m:r>
                                    <a:rPr lang="en-US" sz="1200" b="0" i="1" smtClean="0">
                                      <a:latin typeface="Cambria Math" panose="02040503050406030204" pitchFamily="18" charset="0"/>
                                    </a:rPr>
                                    <m:t>(</m:t>
                                  </m:r>
                                  <m:r>
                                    <a:rPr lang="en-US" sz="1200" b="0" i="1" smtClean="0">
                                      <a:latin typeface="Cambria Math" panose="02040503050406030204" pitchFamily="18" charset="0"/>
                                    </a:rPr>
                                    <m:t>𝐿</m:t>
                                  </m:r>
                                  <m:r>
                                    <a:rPr lang="en-US" sz="1200" b="0" i="1" smtClean="0">
                                      <a:latin typeface="Cambria Math" panose="02040503050406030204" pitchFamily="18" charset="0"/>
                                    </a:rPr>
                                    <m:t>)</m:t>
                                  </m:r>
                                </m:sup>
                              </m:sSubSup>
                            </m:lim>
                          </m:limLow>
                        </m:fName>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r>
                                <a:rPr lang="en-US" sz="1200" i="1">
                                  <a:latin typeface="Cambria Math" panose="02040503050406030204" pitchFamily="18" charset="0"/>
                                  <a:ea typeface="Cambria Math" panose="02040503050406030204" pitchFamily="18" charset="0"/>
                                </a:rPr>
                                <m:t>𝑛</m:t>
                              </m:r>
                            </m:sub>
                          </m:sSub>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min</m:t>
                              </m:r>
                            </m:fName>
                            <m:e>
                              <m:d>
                                <m:dPr>
                                  <m:begChr m:val="{"/>
                                  <m:endChr m:val="}"/>
                                  <m:ctrlPr>
                                    <a:rPr lang="en-US" sz="1200" i="1">
                                      <a:latin typeface="Cambria Math" panose="02040503050406030204" pitchFamily="18" charset="0"/>
                                      <a:ea typeface="Cambria Math" panose="02040503050406030204" pitchFamily="18" charset="0"/>
                                    </a:rPr>
                                  </m:ctrlPr>
                                </m:dP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𝐴</m:t>
                                      </m:r>
                                    </m:e>
                                    <m:sub>
                                      <m:r>
                                        <a:rPr lang="en-US" sz="1200" i="1">
                                          <a:latin typeface="Cambria Math" panose="02040503050406030204" pitchFamily="18" charset="0"/>
                                          <a:ea typeface="Cambria Math" panose="02040503050406030204" pitchFamily="18" charset="0"/>
                                        </a:rPr>
                                        <m:t>𝑛</m:t>
                                      </m:r>
                                    </m:sub>
                                    <m:sup>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𝐿</m:t>
                                          </m:r>
                                        </m:e>
                                      </m:d>
                                    </m:sup>
                                  </m:sSubSup>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𝜇</m:t>
                                      </m:r>
                                    </m:e>
                                    <m:sub>
                                      <m:r>
                                        <a:rPr lang="en-US" sz="1200" i="1">
                                          <a:latin typeface="Cambria Math" panose="02040503050406030204" pitchFamily="18" charset="0"/>
                                          <a:ea typeface="Cambria Math" panose="02040503050406030204" pitchFamily="18" charset="0"/>
                                        </a:rPr>
                                        <m:t>𝑛</m:t>
                                      </m:r>
                                    </m:sub>
                                  </m:sSub>
                                </m:e>
                              </m:d>
                            </m:e>
                          </m:func>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𝑒</m:t>
                              </m:r>
                            </m:e>
                            <m:sub>
                              <m:r>
                                <a:rPr lang="en-US" sz="1200" i="1">
                                  <a:latin typeface="Cambria Math" panose="02040503050406030204" pitchFamily="18" charset="0"/>
                                  <a:ea typeface="Cambria Math" panose="02040503050406030204" pitchFamily="18" charset="0"/>
                                </a:rPr>
                                <m:t>𝑛</m:t>
                              </m:r>
                            </m:sub>
                            <m:sup>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𝐿</m:t>
                                  </m:r>
                                </m:e>
                              </m:d>
                            </m:sup>
                          </m:sSubSup>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𝕝</m:t>
                              </m:r>
                            </m:e>
                            <m:sub>
                              <m:d>
                                <m:dPr>
                                  <m:begChr m:val="{"/>
                                  <m:endChr m:val="}"/>
                                  <m:ctrlPr>
                                    <a:rPr lang="en-US" sz="1200" i="1">
                                      <a:latin typeface="Cambria Math" panose="02040503050406030204" pitchFamily="18" charset="0"/>
                                      <a:ea typeface="Cambria Math" panose="02040503050406030204" pitchFamily="18" charset="0"/>
                                    </a:rPr>
                                  </m:ctrlPr>
                                </m:dP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𝐴</m:t>
                                      </m:r>
                                    </m:e>
                                    <m:sub>
                                      <m:r>
                                        <a:rPr lang="en-US" sz="1200" i="1">
                                          <a:latin typeface="Cambria Math" panose="02040503050406030204" pitchFamily="18" charset="0"/>
                                          <a:ea typeface="Cambria Math" panose="02040503050406030204" pitchFamily="18" charset="0"/>
                                        </a:rPr>
                                        <m:t>𝑛</m:t>
                                      </m:r>
                                    </m:sub>
                                    <m:sup>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𝐿</m:t>
                                          </m:r>
                                        </m:e>
                                      </m:d>
                                    </m:sup>
                                  </m:sSubSup>
                                  <m:r>
                                    <a:rPr lang="en-US" sz="1200" i="1">
                                      <a:latin typeface="Cambria Math" panose="02040503050406030204" pitchFamily="18" charset="0"/>
                                      <a:ea typeface="Cambria Math" panose="02040503050406030204" pitchFamily="18" charset="0"/>
                                    </a:rPr>
                                    <m:t>&gt;0</m:t>
                                  </m:r>
                                </m:e>
                              </m:d>
                            </m:sub>
                          </m:sSub>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rPr>
                            <m:t>)</m:t>
                          </m:r>
                        </m:e>
                      </m:func>
                    </m:oMath>
                  </m:oMathPara>
                </a14:m>
                <a:endParaRPr lang="en-US" sz="1200" dirty="0"/>
              </a:p>
            </p:txBody>
          </p:sp>
        </mc:Choice>
        <mc:Fallback xmlns="">
          <p:sp>
            <p:nvSpPr>
              <p:cNvPr id="38" name="TextBox 37">
                <a:extLst>
                  <a:ext uri="{FF2B5EF4-FFF2-40B4-BE49-F238E27FC236}">
                    <a16:creationId xmlns:a16="http://schemas.microsoft.com/office/drawing/2014/main" id="{C3C5C21B-D95D-475E-9365-D44973D639C8}"/>
                  </a:ext>
                </a:extLst>
              </p:cNvPr>
              <p:cNvSpPr txBox="1">
                <a:spLocks noRot="1" noChangeAspect="1" noMove="1" noResize="1" noEditPoints="1" noAdjustHandles="1" noChangeArrowheads="1" noChangeShapeType="1" noTextEdit="1"/>
              </p:cNvSpPr>
              <p:nvPr/>
            </p:nvSpPr>
            <p:spPr>
              <a:xfrm>
                <a:off x="2600640" y="5570314"/>
                <a:ext cx="6405309" cy="1109086"/>
              </a:xfrm>
              <a:prstGeom prst="rect">
                <a:avLst/>
              </a:prstGeom>
              <a:blipFill>
                <a:blip r:embed="rId15"/>
                <a:stretch>
                  <a:fillRect/>
                </a:stretch>
              </a:blipFill>
              <a:ln w="12700">
                <a:solidFill>
                  <a:schemeClr val="tx1"/>
                </a:solidFill>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4ADC69B1-05BB-49B2-AD2C-AA06847E01EB}"/>
              </a:ext>
            </a:extLst>
          </p:cNvPr>
          <p:cNvGrpSpPr/>
          <p:nvPr/>
        </p:nvGrpSpPr>
        <p:grpSpPr>
          <a:xfrm>
            <a:off x="535238" y="1893216"/>
            <a:ext cx="4854439" cy="1727577"/>
            <a:chOff x="212512" y="1552239"/>
            <a:chExt cx="4854439" cy="1727577"/>
          </a:xfrm>
        </p:grpSpPr>
        <p:grpSp>
          <p:nvGrpSpPr>
            <p:cNvPr id="39" name="Group 38">
              <a:extLst>
                <a:ext uri="{FF2B5EF4-FFF2-40B4-BE49-F238E27FC236}">
                  <a16:creationId xmlns:a16="http://schemas.microsoft.com/office/drawing/2014/main" id="{96AD6F98-3741-4100-81DF-29A2BCBAD307}"/>
                </a:ext>
              </a:extLst>
            </p:cNvPr>
            <p:cNvGrpSpPr/>
            <p:nvPr/>
          </p:nvGrpSpPr>
          <p:grpSpPr>
            <a:xfrm>
              <a:off x="212512" y="1552239"/>
              <a:ext cx="4854439" cy="1727577"/>
              <a:chOff x="11176" y="1569633"/>
              <a:chExt cx="4854439" cy="1727577"/>
            </a:xfrm>
          </p:grpSpPr>
          <p:grpSp>
            <p:nvGrpSpPr>
              <p:cNvPr id="30" name="Group 29">
                <a:extLst>
                  <a:ext uri="{FF2B5EF4-FFF2-40B4-BE49-F238E27FC236}">
                    <a16:creationId xmlns:a16="http://schemas.microsoft.com/office/drawing/2014/main" id="{39B70D57-7218-471E-97B8-74A89229E3C4}"/>
                  </a:ext>
                </a:extLst>
              </p:cNvPr>
              <p:cNvGrpSpPr/>
              <p:nvPr/>
            </p:nvGrpSpPr>
            <p:grpSpPr>
              <a:xfrm>
                <a:off x="752530" y="1569633"/>
                <a:ext cx="4113085" cy="1727577"/>
                <a:chOff x="570452" y="2651976"/>
                <a:chExt cx="5226341" cy="2465308"/>
              </a:xfrm>
            </p:grpSpPr>
            <p:grpSp>
              <p:nvGrpSpPr>
                <p:cNvPr id="19" name="Group 18">
                  <a:extLst>
                    <a:ext uri="{FF2B5EF4-FFF2-40B4-BE49-F238E27FC236}">
                      <a16:creationId xmlns:a16="http://schemas.microsoft.com/office/drawing/2014/main" id="{C83D9335-260C-4A5B-A8B9-E31AEABC427C}"/>
                    </a:ext>
                  </a:extLst>
                </p:cNvPr>
                <p:cNvGrpSpPr/>
                <p:nvPr/>
              </p:nvGrpSpPr>
              <p:grpSpPr>
                <a:xfrm>
                  <a:off x="775676" y="2845545"/>
                  <a:ext cx="4612224" cy="2267025"/>
                  <a:chOff x="616285" y="2562523"/>
                  <a:chExt cx="4612224" cy="2267025"/>
                </a:xfrm>
              </p:grpSpPr>
              <p:grpSp>
                <p:nvGrpSpPr>
                  <p:cNvPr id="9" name="Group 8">
                    <a:extLst>
                      <a:ext uri="{FF2B5EF4-FFF2-40B4-BE49-F238E27FC236}">
                        <a16:creationId xmlns:a16="http://schemas.microsoft.com/office/drawing/2014/main" id="{EEEED43A-B59F-47A2-93B6-30362CB22035}"/>
                      </a:ext>
                    </a:extLst>
                  </p:cNvPr>
                  <p:cNvGrpSpPr/>
                  <p:nvPr/>
                </p:nvGrpSpPr>
                <p:grpSpPr>
                  <a:xfrm>
                    <a:off x="616285" y="2562523"/>
                    <a:ext cx="4472183" cy="886967"/>
                    <a:chOff x="662454" y="2806426"/>
                    <a:chExt cx="4472183" cy="886967"/>
                  </a:xfrm>
                </p:grpSpPr>
                <p:pic>
                  <p:nvPicPr>
                    <p:cNvPr id="4" name="Picture 3" descr="A picture containing mirror, car mirror&#10;&#10;Description generated with high confidence">
                      <a:extLst>
                        <a:ext uri="{FF2B5EF4-FFF2-40B4-BE49-F238E27FC236}">
                          <a16:creationId xmlns:a16="http://schemas.microsoft.com/office/drawing/2014/main" id="{DE15A332-CA53-44A0-8367-EDFB36F73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2454" y="2806426"/>
                      <a:ext cx="233639" cy="492732"/>
                    </a:xfrm>
                    <a:prstGeom prst="rect">
                      <a:avLst/>
                    </a:prstGeom>
                  </p:spPr>
                </p:pic>
                <p:sp>
                  <p:nvSpPr>
                    <p:cNvPr id="6" name="Arrow: Right 5">
                      <a:extLst>
                        <a:ext uri="{FF2B5EF4-FFF2-40B4-BE49-F238E27FC236}">
                          <a16:creationId xmlns:a16="http://schemas.microsoft.com/office/drawing/2014/main" id="{A846D674-D4D6-4A50-BCB4-75FBD74C7D37}"/>
                        </a:ext>
                      </a:extLst>
                    </p:cNvPr>
                    <p:cNvSpPr/>
                    <p:nvPr/>
                  </p:nvSpPr>
                  <p:spPr>
                    <a:xfrm>
                      <a:off x="1309299" y="3033511"/>
                      <a:ext cx="489992" cy="151002"/>
                    </a:xfrm>
                    <a:prstGeom prst="rightArrow">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8454F7-3BC3-48DA-8B2A-1D623C8189D1}"/>
                        </a:ext>
                      </a:extLst>
                    </p:cNvPr>
                    <p:cNvSpPr txBox="1"/>
                    <p:nvPr/>
                  </p:nvSpPr>
                  <p:spPr>
                    <a:xfrm>
                      <a:off x="917943" y="3352793"/>
                      <a:ext cx="1894071" cy="340600"/>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Only</a:t>
                      </a:r>
                      <a:r>
                        <a:rPr lang="en-US" sz="1200" dirty="0">
                          <a:solidFill>
                            <a:srgbClr val="111CF7"/>
                          </a:solidFill>
                          <a:latin typeface="Times New Roman" panose="02020603050405020304" pitchFamily="18" charset="0"/>
                          <a:cs typeface="Times New Roman" panose="02020603050405020304" pitchFamily="18" charset="0"/>
                        </a:rPr>
                        <a:t> local computation</a:t>
                      </a:r>
                      <a:endParaRPr lang="en-US" sz="1400" dirty="0">
                        <a:solidFill>
                          <a:srgbClr val="111CF7"/>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2C51E9-565D-4E3E-852B-090B0A38C843}"/>
                            </a:ext>
                          </a:extLst>
                        </p:cNvPr>
                        <p:cNvSpPr txBox="1"/>
                        <p:nvPr/>
                      </p:nvSpPr>
                      <p:spPr>
                        <a:xfrm>
                          <a:off x="2833864" y="2907896"/>
                          <a:ext cx="2300773" cy="373326"/>
                        </a:xfrm>
                        <a:prstGeom prst="rect">
                          <a:avLst/>
                        </a:prstGeom>
                        <a:noFill/>
                      </p:spPr>
                      <p:txBody>
                        <a:bodyPr wrap="none" lIns="0" tIns="0" rIns="0" bIns="0" rtlCol="0">
                          <a:spAutoFit/>
                        </a:bodyPr>
                        <a:lstStyle/>
                        <a:p>
                          <a:r>
                            <a:rPr lang="en-US" sz="1400" b="0" dirty="0">
                              <a:latin typeface="Times New Roman" panose="02020603050405020304" pitchFamily="18" charset="0"/>
                              <a:cs typeface="Times New Roman" panose="02020603050405020304" pitchFamily="18" charset="0"/>
                            </a:rPr>
                            <a:t>Compute weight </a:t>
                          </a:r>
                          <a14:m>
                            <m:oMath xmlns:m="http://schemas.openxmlformats.org/officeDocument/2006/math">
                              <m:sSubSup>
                                <m:sSubSupPr>
                                  <m:ctrlPr>
                                    <a:rPr lang="en-US" sz="1400" b="0" i="1" smtClean="0">
                                      <a:solidFill>
                                        <a:srgbClr val="111CF7"/>
                                      </a:solidFill>
                                      <a:latin typeface="Cambria Math" panose="02040503050406030204" pitchFamily="18" charset="0"/>
                                    </a:rPr>
                                  </m:ctrlPr>
                                </m:sSubSupPr>
                                <m:e>
                                  <m:r>
                                    <a:rPr lang="en-US" sz="1400" b="0" i="1" smtClean="0">
                                      <a:solidFill>
                                        <a:srgbClr val="111CF7"/>
                                      </a:solidFill>
                                      <a:latin typeface="Cambria Math" panose="02040503050406030204" pitchFamily="18" charset="0"/>
                                    </a:rPr>
                                    <m:t>𝑊</m:t>
                                  </m:r>
                                </m:e>
                                <m:sub>
                                  <m:r>
                                    <a:rPr lang="en-US" sz="1400" b="0" i="1" smtClean="0">
                                      <a:solidFill>
                                        <a:srgbClr val="111CF7"/>
                                      </a:solidFill>
                                      <a:latin typeface="Cambria Math" panose="02040503050406030204" pitchFamily="18" charset="0"/>
                                    </a:rPr>
                                    <m:t>𝑛</m:t>
                                  </m:r>
                                </m:sub>
                                <m:sup>
                                  <m:r>
                                    <a:rPr lang="en-US" sz="1400" b="0" i="1" smtClean="0">
                                      <a:solidFill>
                                        <a:srgbClr val="111CF7"/>
                                      </a:solidFill>
                                      <a:latin typeface="Cambria Math" panose="02040503050406030204" pitchFamily="18" charset="0"/>
                                    </a:rPr>
                                    <m:t>(</m:t>
                                  </m:r>
                                  <m:r>
                                    <a:rPr lang="en-US" sz="1400" b="0" i="1" smtClean="0">
                                      <a:solidFill>
                                        <a:srgbClr val="111CF7"/>
                                      </a:solidFill>
                                      <a:latin typeface="Cambria Math" panose="02040503050406030204" pitchFamily="18" charset="0"/>
                                    </a:rPr>
                                    <m:t>𝐿</m:t>
                                  </m:r>
                                  <m:r>
                                    <a:rPr lang="en-US" sz="1400" b="0" i="1" smtClean="0">
                                      <a:solidFill>
                                        <a:srgbClr val="111CF7"/>
                                      </a:solidFill>
                                      <a:latin typeface="Cambria Math" panose="02040503050406030204" pitchFamily="18" charset="0"/>
                                    </a:rPr>
                                    <m:t>)</m:t>
                                  </m:r>
                                </m:sup>
                              </m:sSubSup>
                              <m:r>
                                <a:rPr lang="en-US" sz="1400" b="0" i="1" smtClean="0">
                                  <a:solidFill>
                                    <a:srgbClr val="111CF7"/>
                                  </a:solidFill>
                                  <a:latin typeface="Cambria Math" panose="02040503050406030204" pitchFamily="18" charset="0"/>
                                </a:rPr>
                                <m:t>[</m:t>
                              </m:r>
                              <m:r>
                                <a:rPr lang="en-US" sz="1400" b="0" i="1" smtClean="0">
                                  <a:solidFill>
                                    <a:srgbClr val="111CF7"/>
                                  </a:solidFill>
                                  <a:latin typeface="Cambria Math" panose="02040503050406030204" pitchFamily="18" charset="0"/>
                                </a:rPr>
                                <m:t>𝑡</m:t>
                              </m:r>
                              <m:r>
                                <a:rPr lang="en-US" sz="1400" b="0" i="1" smtClean="0">
                                  <a:solidFill>
                                    <a:srgbClr val="111CF7"/>
                                  </a:solidFill>
                                  <a:latin typeface="Cambria Math" panose="02040503050406030204" pitchFamily="18" charset="0"/>
                                </a:rPr>
                                <m:t>]</m:t>
                              </m:r>
                            </m:oMath>
                          </a14:m>
                          <a:endParaRPr lang="en-US" sz="1600" dirty="0"/>
                        </a:p>
                      </p:txBody>
                    </p:sp>
                  </mc:Choice>
                  <mc:Fallback xmlns="">
                    <p:sp>
                      <p:nvSpPr>
                        <p:cNvPr id="8" name="TextBox 7">
                          <a:extLst>
                            <a:ext uri="{FF2B5EF4-FFF2-40B4-BE49-F238E27FC236}">
                              <a16:creationId xmlns:a16="http://schemas.microsoft.com/office/drawing/2014/main" id="{732C51E9-565D-4E3E-852B-090B0A38C843}"/>
                            </a:ext>
                          </a:extLst>
                        </p:cNvPr>
                        <p:cNvSpPr txBox="1">
                          <a:spLocks noRot="1" noChangeAspect="1" noMove="1" noResize="1" noEditPoints="1" noAdjustHandles="1" noChangeArrowheads="1" noChangeShapeType="1" noTextEdit="1"/>
                        </p:cNvSpPr>
                        <p:nvPr/>
                      </p:nvSpPr>
                      <p:spPr>
                        <a:xfrm>
                          <a:off x="2833864" y="2907896"/>
                          <a:ext cx="2300773" cy="373326"/>
                        </a:xfrm>
                        <a:prstGeom prst="rect">
                          <a:avLst/>
                        </a:prstGeom>
                        <a:blipFill>
                          <a:blip r:embed="rId16"/>
                          <a:stretch>
                            <a:fillRect l="-5594" t="-4545" r="-3497" b="-31818"/>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CB5DCD81-CEA2-4CA8-B180-E3DEA9C96191}"/>
                      </a:ext>
                    </a:extLst>
                  </p:cNvPr>
                  <p:cNvGrpSpPr/>
                  <p:nvPr/>
                </p:nvGrpSpPr>
                <p:grpSpPr>
                  <a:xfrm>
                    <a:off x="699826" y="3712850"/>
                    <a:ext cx="4528683" cy="1116698"/>
                    <a:chOff x="699826" y="3524840"/>
                    <a:chExt cx="4528683" cy="1116698"/>
                  </a:xfrm>
                </p:grpSpPr>
                <p:sp>
                  <p:nvSpPr>
                    <p:cNvPr id="12" name="Arrow: Right 11">
                      <a:extLst>
                        <a:ext uri="{FF2B5EF4-FFF2-40B4-BE49-F238E27FC236}">
                          <a16:creationId xmlns:a16="http://schemas.microsoft.com/office/drawing/2014/main" id="{F102B95C-C944-4A4F-8DA7-A7BAC979FC2E}"/>
                        </a:ext>
                      </a:extLst>
                    </p:cNvPr>
                    <p:cNvSpPr/>
                    <p:nvPr/>
                  </p:nvSpPr>
                  <p:spPr>
                    <a:xfrm>
                      <a:off x="1223804" y="3576481"/>
                      <a:ext cx="604327" cy="151002"/>
                    </a:xfrm>
                    <a:prstGeom prst="rightArrow">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5AF8571-8C37-46F4-9BE7-D3EA502D29AA}"/>
                        </a:ext>
                      </a:extLst>
                    </p:cNvPr>
                    <p:cNvSpPr txBox="1"/>
                    <p:nvPr/>
                  </p:nvSpPr>
                  <p:spPr>
                    <a:xfrm>
                      <a:off x="699826" y="3982727"/>
                      <a:ext cx="2256607" cy="658811"/>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Both</a:t>
                      </a:r>
                      <a:r>
                        <a:rPr lang="en-US" sz="1200" dirty="0">
                          <a:solidFill>
                            <a:srgbClr val="111CF7"/>
                          </a:solidFill>
                          <a:latin typeface="Times New Roman" panose="02020603050405020304" pitchFamily="18" charset="0"/>
                          <a:cs typeface="Times New Roman" panose="02020603050405020304" pitchFamily="18" charset="0"/>
                        </a:rPr>
                        <a:t> local computation </a:t>
                      </a:r>
                      <a:r>
                        <a:rPr lang="en-US" sz="1200" dirty="0">
                          <a:latin typeface="Times New Roman" panose="02020603050405020304" pitchFamily="18" charset="0"/>
                          <a:cs typeface="Times New Roman" panose="02020603050405020304" pitchFamily="18" charset="0"/>
                        </a:rPr>
                        <a:t>and</a:t>
                      </a:r>
                      <a:r>
                        <a:rPr lang="en-US" sz="1200" dirty="0">
                          <a:solidFill>
                            <a:srgbClr val="111CF7"/>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wireless transmission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A216C4-8229-4291-8670-34D80F592B4A}"/>
                            </a:ext>
                          </a:extLst>
                        </p:cNvPr>
                        <p:cNvSpPr txBox="1"/>
                        <p:nvPr/>
                      </p:nvSpPr>
                      <p:spPr>
                        <a:xfrm>
                          <a:off x="2780674" y="3524840"/>
                          <a:ext cx="2447835" cy="373326"/>
                        </a:xfrm>
                        <a:prstGeom prst="rect">
                          <a:avLst/>
                        </a:prstGeom>
                        <a:noFill/>
                      </p:spPr>
                      <p:txBody>
                        <a:bodyPr wrap="none" lIns="0" tIns="0" rIns="0" bIns="0" rtlCol="0">
                          <a:spAutoFit/>
                        </a:bodyPr>
                        <a:lstStyle/>
                        <a:p>
                          <a:r>
                            <a:rPr lang="en-US" sz="1400" b="0" dirty="0">
                              <a:latin typeface="Times New Roman" panose="02020603050405020304" pitchFamily="18" charset="0"/>
                              <a:cs typeface="Times New Roman" panose="02020603050405020304" pitchFamily="18" charset="0"/>
                            </a:rPr>
                            <a:t>Compute weight </a:t>
                          </a:r>
                          <a14:m>
                            <m:oMath xmlns:m="http://schemas.openxmlformats.org/officeDocument/2006/math">
                              <m:sSubSup>
                                <m:sSubSupPr>
                                  <m:ctrlPr>
                                    <a:rPr lang="en-US" sz="1400" b="0" i="1" smtClean="0">
                                      <a:solidFill>
                                        <a:srgbClr val="FF0000"/>
                                      </a:solidFill>
                                      <a:latin typeface="Cambria Math" panose="02040503050406030204" pitchFamily="18" charset="0"/>
                                    </a:rPr>
                                  </m:ctrlPr>
                                </m:sSubSupPr>
                                <m:e>
                                  <m:r>
                                    <a:rPr lang="en-US" sz="1400" b="0" i="1" smtClean="0">
                                      <a:solidFill>
                                        <a:srgbClr val="FF0000"/>
                                      </a:solidFill>
                                      <a:latin typeface="Cambria Math" panose="02040503050406030204" pitchFamily="18" charset="0"/>
                                    </a:rPr>
                                    <m:t>𝑊</m:t>
                                  </m:r>
                                </m:e>
                                <m:sub>
                                  <m:r>
                                    <a:rPr lang="en-US" sz="1400" b="0" i="1" smtClean="0">
                                      <a:solidFill>
                                        <a:srgbClr val="FF0000"/>
                                      </a:solidFill>
                                      <a:latin typeface="Cambria Math" panose="02040503050406030204" pitchFamily="18" charset="0"/>
                                    </a:rPr>
                                    <m:t>𝑛</m:t>
                                  </m:r>
                                </m:sub>
                                <m:sup>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𝐿</m:t>
                                  </m:r>
                                  <m:r>
                                    <a:rPr lang="en-US" sz="1400" b="0" i="1" smtClean="0">
                                      <a:solidFill>
                                        <a:srgbClr val="FF0000"/>
                                      </a:solidFill>
                                      <a:latin typeface="Cambria Math" panose="02040503050406030204" pitchFamily="18" charset="0"/>
                                    </a:rPr>
                                    <m:t>, </m:t>
                                  </m:r>
                                  <m:r>
                                    <a:rPr lang="en-US" sz="1400" b="0" i="1" smtClean="0">
                                      <a:solidFill>
                                        <a:srgbClr val="FF0000"/>
                                      </a:solidFill>
                                      <a:latin typeface="Cambria Math" panose="02040503050406030204" pitchFamily="18" charset="0"/>
                                    </a:rPr>
                                    <m:t>𝐸</m:t>
                                  </m:r>
                                  <m:r>
                                    <a:rPr lang="en-US" sz="1400" b="0" i="1" smtClean="0">
                                      <a:solidFill>
                                        <a:srgbClr val="FF0000"/>
                                      </a:solidFill>
                                      <a:latin typeface="Cambria Math" panose="02040503050406030204" pitchFamily="18" charset="0"/>
                                    </a:rPr>
                                    <m:t>)</m:t>
                                  </m:r>
                                </m:sup>
                              </m:sSubSup>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𝑡</m:t>
                              </m:r>
                              <m:r>
                                <a:rPr lang="en-US" sz="1400" b="0" i="1" smtClean="0">
                                  <a:solidFill>
                                    <a:srgbClr val="FF0000"/>
                                  </a:solidFill>
                                  <a:latin typeface="Cambria Math" panose="02040503050406030204" pitchFamily="18" charset="0"/>
                                </a:rPr>
                                <m:t>]</m:t>
                              </m:r>
                            </m:oMath>
                          </a14:m>
                          <a:endParaRPr lang="en-US" sz="1600" dirty="0"/>
                        </a:p>
                      </p:txBody>
                    </p:sp>
                  </mc:Choice>
                  <mc:Fallback xmlns="">
                    <p:sp>
                      <p:nvSpPr>
                        <p:cNvPr id="14" name="TextBox 13">
                          <a:extLst>
                            <a:ext uri="{FF2B5EF4-FFF2-40B4-BE49-F238E27FC236}">
                              <a16:creationId xmlns:a16="http://schemas.microsoft.com/office/drawing/2014/main" id="{71A216C4-8229-4291-8670-34D80F592B4A}"/>
                            </a:ext>
                          </a:extLst>
                        </p:cNvPr>
                        <p:cNvSpPr txBox="1">
                          <a:spLocks noRot="1" noChangeAspect="1" noMove="1" noResize="1" noEditPoints="1" noAdjustHandles="1" noChangeArrowheads="1" noChangeShapeType="1" noTextEdit="1"/>
                        </p:cNvSpPr>
                        <p:nvPr/>
                      </p:nvSpPr>
                      <p:spPr>
                        <a:xfrm>
                          <a:off x="2780674" y="3524840"/>
                          <a:ext cx="2447835" cy="373326"/>
                        </a:xfrm>
                        <a:prstGeom prst="rect">
                          <a:avLst/>
                        </a:prstGeom>
                        <a:blipFill>
                          <a:blip r:embed="rId17"/>
                          <a:stretch>
                            <a:fillRect l="-5229" t="-4545" r="-3268" b="-36364"/>
                          </a:stretch>
                        </a:blipFill>
                      </p:spPr>
                      <p:txBody>
                        <a:bodyPr/>
                        <a:lstStyle/>
                        <a:p>
                          <a:r>
                            <a:rPr lang="en-US">
                              <a:noFill/>
                            </a:rPr>
                            <a:t> </a:t>
                          </a:r>
                        </a:p>
                      </p:txBody>
                    </p:sp>
                  </mc:Fallback>
                </mc:AlternateContent>
                <p:sp>
                  <p:nvSpPr>
                    <p:cNvPr id="15" name="Arrow: Right 14">
                      <a:extLst>
                        <a:ext uri="{FF2B5EF4-FFF2-40B4-BE49-F238E27FC236}">
                          <a16:creationId xmlns:a16="http://schemas.microsoft.com/office/drawing/2014/main" id="{91E6286B-C860-4BAE-BB4D-67AF68633522}"/>
                        </a:ext>
                      </a:extLst>
                    </p:cNvPr>
                    <p:cNvSpPr/>
                    <p:nvPr/>
                  </p:nvSpPr>
                  <p:spPr>
                    <a:xfrm>
                      <a:off x="1223803" y="3810735"/>
                      <a:ext cx="604327" cy="1510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sp>
              <p:nvSpPr>
                <p:cNvPr id="29" name="Rectangle 28">
                  <a:extLst>
                    <a:ext uri="{FF2B5EF4-FFF2-40B4-BE49-F238E27FC236}">
                      <a16:creationId xmlns:a16="http://schemas.microsoft.com/office/drawing/2014/main" id="{DA2534DD-FA5B-4609-81E5-907627DD6FBC}"/>
                    </a:ext>
                  </a:extLst>
                </p:cNvPr>
                <p:cNvSpPr/>
                <p:nvPr/>
              </p:nvSpPr>
              <p:spPr>
                <a:xfrm>
                  <a:off x="570452" y="2651976"/>
                  <a:ext cx="5226341" cy="246530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5" name="TextBox 34">
                <a:extLst>
                  <a:ext uri="{FF2B5EF4-FFF2-40B4-BE49-F238E27FC236}">
                    <a16:creationId xmlns:a16="http://schemas.microsoft.com/office/drawing/2014/main" id="{AEB20113-ADDA-43CC-917A-4DCF9767A97A}"/>
                  </a:ext>
                </a:extLst>
              </p:cNvPr>
              <p:cNvSpPr txBox="1"/>
              <p:nvPr/>
            </p:nvSpPr>
            <p:spPr>
              <a:xfrm>
                <a:off x="11176" y="2309909"/>
                <a:ext cx="81874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Step 1:</a:t>
                </a:r>
              </a:p>
            </p:txBody>
          </p:sp>
        </p:grpSp>
        <p:pic>
          <p:nvPicPr>
            <p:cNvPr id="42" name="Picture 41" descr="A picture containing mirror, car mirror&#10;&#10;Description generated with high confidence">
              <a:extLst>
                <a:ext uri="{FF2B5EF4-FFF2-40B4-BE49-F238E27FC236}">
                  <a16:creationId xmlns:a16="http://schemas.microsoft.com/office/drawing/2014/main" id="{E3FED506-A5BF-47B3-A295-AEBB229CD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81355" y="2477342"/>
              <a:ext cx="183872" cy="345285"/>
            </a:xfrm>
            <a:prstGeom prst="rect">
              <a:avLst/>
            </a:prstGeom>
          </p:spPr>
        </p:pic>
      </p:grpSp>
    </p:spTree>
    <p:extLst>
      <p:ext uri="{BB962C8B-B14F-4D97-AF65-F5344CB8AC3E}">
        <p14:creationId xmlns:p14="http://schemas.microsoft.com/office/powerpoint/2010/main" val="299068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Vertic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in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arn(inVertical)">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0C2E-17A3-4347-8146-2E0330D4EE6A}"/>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Offloading Decisions(1 Time Slot)</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839DC3C-D0E8-429E-8283-ED8B2E82F14F}"/>
                  </a:ext>
                </a:extLst>
              </p:cNvPr>
              <p:cNvGraphicFramePr>
                <a:graphicFrameLocks noGrp="1"/>
              </p:cNvGraphicFramePr>
              <p:nvPr>
                <p:extLst>
                  <p:ext uri="{D42A27DB-BD31-4B8C-83A1-F6EECF244321}">
                    <p14:modId xmlns:p14="http://schemas.microsoft.com/office/powerpoint/2010/main" val="1213387015"/>
                  </p:ext>
                </p:extLst>
              </p:nvPr>
            </p:nvGraphicFramePr>
            <p:xfrm>
              <a:off x="5092116" y="1690688"/>
              <a:ext cx="5058563" cy="1674241"/>
            </p:xfrm>
            <a:graphic>
              <a:graphicData uri="http://schemas.openxmlformats.org/drawingml/2006/table">
                <a:tbl>
                  <a:tblPr firstRow="1" bandRow="1">
                    <a:tableStyleId>{5940675A-B579-460E-94D1-54222C63F5DA}</a:tableStyleId>
                  </a:tblPr>
                  <a:tblGrid>
                    <a:gridCol w="1223707">
                      <a:extLst>
                        <a:ext uri="{9D8B030D-6E8A-4147-A177-3AD203B41FA5}">
                          <a16:colId xmlns:a16="http://schemas.microsoft.com/office/drawing/2014/main" val="1791108881"/>
                        </a:ext>
                      </a:extLst>
                    </a:gridCol>
                    <a:gridCol w="2433894">
                      <a:extLst>
                        <a:ext uri="{9D8B030D-6E8A-4147-A177-3AD203B41FA5}">
                          <a16:colId xmlns:a16="http://schemas.microsoft.com/office/drawing/2014/main" val="3009154769"/>
                        </a:ext>
                      </a:extLst>
                    </a:gridCol>
                    <a:gridCol w="1400962">
                      <a:extLst>
                        <a:ext uri="{9D8B030D-6E8A-4147-A177-3AD203B41FA5}">
                          <a16:colId xmlns:a16="http://schemas.microsoft.com/office/drawing/2014/main" val="1749209335"/>
                        </a:ext>
                      </a:extLst>
                    </a:gridCol>
                  </a:tblGrid>
                  <a:tr h="333396">
                    <a:tc>
                      <a:txBody>
                        <a:bodyPr/>
                        <a:lstStyle/>
                        <a:p>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&lt;0</m:t>
                                </m:r>
                              </m:oMath>
                            </m:oMathPara>
                          </a14:m>
                          <a:endParaRPr lang="en-US" sz="1400" dirty="0"/>
                        </a:p>
                      </a:txBody>
                      <a:tcPr/>
                    </a:tc>
                    <a:extLst>
                      <a:ext uri="{0D108BD9-81ED-4DB2-BD59-A6C34878D82A}">
                        <a16:rowId xmlns:a16="http://schemas.microsoft.com/office/drawing/2014/main" val="3355897321"/>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≥0</m:t>
                                </m:r>
                              </m:oMath>
                            </m:oMathPara>
                          </a14:m>
                          <a:endParaRPr lang="en-US" sz="1400" dirty="0"/>
                        </a:p>
                      </a:txBody>
                      <a:tcPr anchor="ct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min</m:t>
                                    </m:r>
                                  </m:fName>
                                  <m:e>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e>
                                </m:func>
                              </m:oMath>
                            </m:oMathPara>
                          </a14:m>
                          <a:endParaRPr lang="en-US" sz="1400" dirty="0"/>
                        </a:p>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𝐸</m:t>
                                        </m:r>
                                      </m:e>
                                    </m:d>
                                  </m:sup>
                                </m:sSubSup>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]=0</m:t>
                                </m:r>
                              </m:oMath>
                            </m:oMathPara>
                          </a14:m>
                          <a:endParaRPr lang="en-US" sz="1400" dirty="0"/>
                        </a:p>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oMath>
                            </m:oMathPara>
                          </a14:m>
                          <a:endParaRPr lang="en-US" sz="1400" dirty="0"/>
                        </a:p>
                      </a:txBody>
                      <a:tcPr/>
                    </a:tc>
                    <a:extLst>
                      <a:ext uri="{0D108BD9-81ED-4DB2-BD59-A6C34878D82A}">
                        <a16:rowId xmlns:a16="http://schemas.microsoft.com/office/drawing/2014/main" val="561303969"/>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&lt;0</m:t>
                                </m:r>
                              </m:oMath>
                            </m:oMathPara>
                          </a14:m>
                          <a:endParaRPr lang="en-US" sz="1400" dirty="0"/>
                        </a:p>
                      </a:txBody>
                      <a:tcPr anchor="ct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oMath>
                            </m:oMathPara>
                          </a14:m>
                          <a:endParaRPr lang="en-US" sz="1400" dirty="0"/>
                        </a:p>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𝐸</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Sub>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oMath>
                            </m:oMathPara>
                          </a14:m>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𝑛</m:t>
                                        </m:r>
                                      </m:e>
                                      <m:sup>
                                        <m:r>
                                          <a:rPr lang="en-US" sz="1400" b="0" i="1" smtClean="0">
                                            <a:latin typeface="Cambria Math" panose="02040503050406030204" pitchFamily="18" charset="0"/>
                                          </a:rPr>
                                          <m:t>∗</m:t>
                                        </m:r>
                                      </m:sup>
                                    </m:sSup>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]=0</m:t>
                                </m:r>
                              </m:oMath>
                            </m:oMathPara>
                          </a14:m>
                          <a:endParaRPr lang="en-US" sz="1400" dirty="0"/>
                        </a:p>
                      </a:txBody>
                      <a:tcPr/>
                    </a:tc>
                    <a:extLst>
                      <a:ext uri="{0D108BD9-81ED-4DB2-BD59-A6C34878D82A}">
                        <a16:rowId xmlns:a16="http://schemas.microsoft.com/office/drawing/2014/main" val="2850941014"/>
                      </a:ext>
                    </a:extLst>
                  </a:tr>
                </a:tbl>
              </a:graphicData>
            </a:graphic>
          </p:graphicFrame>
        </mc:Choice>
        <mc:Fallback xmlns="">
          <p:graphicFrame>
            <p:nvGraphicFramePr>
              <p:cNvPr id="4" name="Table 3">
                <a:extLst>
                  <a:ext uri="{FF2B5EF4-FFF2-40B4-BE49-F238E27FC236}">
                    <a16:creationId xmlns:a16="http://schemas.microsoft.com/office/drawing/2014/main" id="{3839DC3C-D0E8-429E-8283-ED8B2E82F14F}"/>
                  </a:ext>
                </a:extLst>
              </p:cNvPr>
              <p:cNvGraphicFramePr>
                <a:graphicFrameLocks noGrp="1"/>
              </p:cNvGraphicFramePr>
              <p:nvPr>
                <p:extLst>
                  <p:ext uri="{D42A27DB-BD31-4B8C-83A1-F6EECF244321}">
                    <p14:modId xmlns:p14="http://schemas.microsoft.com/office/powerpoint/2010/main" val="1213387015"/>
                  </p:ext>
                </p:extLst>
              </p:nvPr>
            </p:nvGraphicFramePr>
            <p:xfrm>
              <a:off x="5092116" y="1690688"/>
              <a:ext cx="5058563" cy="1674241"/>
            </p:xfrm>
            <a:graphic>
              <a:graphicData uri="http://schemas.openxmlformats.org/drawingml/2006/table">
                <a:tbl>
                  <a:tblPr firstRow="1" bandRow="1">
                    <a:tableStyleId>{5940675A-B579-460E-94D1-54222C63F5DA}</a:tableStyleId>
                  </a:tblPr>
                  <a:tblGrid>
                    <a:gridCol w="1223707">
                      <a:extLst>
                        <a:ext uri="{9D8B030D-6E8A-4147-A177-3AD203B41FA5}">
                          <a16:colId xmlns:a16="http://schemas.microsoft.com/office/drawing/2014/main" val="1791108881"/>
                        </a:ext>
                      </a:extLst>
                    </a:gridCol>
                    <a:gridCol w="2433894">
                      <a:extLst>
                        <a:ext uri="{9D8B030D-6E8A-4147-A177-3AD203B41FA5}">
                          <a16:colId xmlns:a16="http://schemas.microsoft.com/office/drawing/2014/main" val="3009154769"/>
                        </a:ext>
                      </a:extLst>
                    </a:gridCol>
                    <a:gridCol w="1400962">
                      <a:extLst>
                        <a:ext uri="{9D8B030D-6E8A-4147-A177-3AD203B41FA5}">
                          <a16:colId xmlns:a16="http://schemas.microsoft.com/office/drawing/2014/main" val="1749209335"/>
                        </a:ext>
                      </a:extLst>
                    </a:gridCol>
                  </a:tblGrid>
                  <a:tr h="389255">
                    <a:tc>
                      <a:txBody>
                        <a:bodyPr/>
                        <a:lstStyle/>
                        <a:p>
                          <a:endParaRPr lang="en-US" sz="1400" dirty="0"/>
                        </a:p>
                      </a:txBody>
                      <a:tcPr/>
                    </a:tc>
                    <a:tc>
                      <a:txBody>
                        <a:bodyPr/>
                        <a:lstStyle/>
                        <a:p>
                          <a:endParaRPr lang="en-US"/>
                        </a:p>
                      </a:txBody>
                      <a:tcPr>
                        <a:blipFill>
                          <a:blip r:embed="rId2"/>
                          <a:stretch>
                            <a:fillRect l="-50500" t="-1563" r="-58000" b="-334375"/>
                          </a:stretch>
                        </a:blipFill>
                      </a:tcPr>
                    </a:tc>
                    <a:tc>
                      <a:txBody>
                        <a:bodyPr/>
                        <a:lstStyle/>
                        <a:p>
                          <a:endParaRPr lang="en-US"/>
                        </a:p>
                      </a:txBody>
                      <a:tcPr>
                        <a:blipFill>
                          <a:blip r:embed="rId2"/>
                          <a:stretch>
                            <a:fillRect l="-261739" t="-1563" r="-870" b="-334375"/>
                          </a:stretch>
                        </a:blipFill>
                      </a:tcPr>
                    </a:tc>
                    <a:extLst>
                      <a:ext uri="{0D108BD9-81ED-4DB2-BD59-A6C34878D82A}">
                        <a16:rowId xmlns:a16="http://schemas.microsoft.com/office/drawing/2014/main" val="3355897321"/>
                      </a:ext>
                    </a:extLst>
                  </a:tr>
                  <a:tr h="642493">
                    <a:tc>
                      <a:txBody>
                        <a:bodyPr/>
                        <a:lstStyle/>
                        <a:p>
                          <a:endParaRPr lang="en-US"/>
                        </a:p>
                      </a:txBody>
                      <a:tcPr anchor="ctr">
                        <a:blipFill>
                          <a:blip r:embed="rId2"/>
                          <a:stretch>
                            <a:fillRect l="-498" t="-61905" r="-314428" b="-103810"/>
                          </a:stretch>
                        </a:blipFill>
                      </a:tcPr>
                    </a:tc>
                    <a:tc>
                      <a:txBody>
                        <a:bodyPr/>
                        <a:lstStyle/>
                        <a:p>
                          <a:endParaRPr lang="en-US"/>
                        </a:p>
                      </a:txBody>
                      <a:tcPr>
                        <a:blipFill>
                          <a:blip r:embed="rId2"/>
                          <a:stretch>
                            <a:fillRect l="-50500" t="-61905" r="-58000" b="-103810"/>
                          </a:stretch>
                        </a:blipFill>
                      </a:tcPr>
                    </a:tc>
                    <a:tc>
                      <a:txBody>
                        <a:bodyPr/>
                        <a:lstStyle/>
                        <a:p>
                          <a:endParaRPr lang="en-US"/>
                        </a:p>
                      </a:txBody>
                      <a:tcPr>
                        <a:blipFill>
                          <a:blip r:embed="rId2"/>
                          <a:stretch>
                            <a:fillRect l="-261739" t="-61905" r="-870" b="-103810"/>
                          </a:stretch>
                        </a:blipFill>
                      </a:tcPr>
                    </a:tc>
                    <a:extLst>
                      <a:ext uri="{0D108BD9-81ED-4DB2-BD59-A6C34878D82A}">
                        <a16:rowId xmlns:a16="http://schemas.microsoft.com/office/drawing/2014/main" val="561303969"/>
                      </a:ext>
                    </a:extLst>
                  </a:tr>
                  <a:tr h="642493">
                    <a:tc>
                      <a:txBody>
                        <a:bodyPr/>
                        <a:lstStyle/>
                        <a:p>
                          <a:endParaRPr lang="en-US"/>
                        </a:p>
                      </a:txBody>
                      <a:tcPr anchor="ctr">
                        <a:blipFill>
                          <a:blip r:embed="rId2"/>
                          <a:stretch>
                            <a:fillRect l="-498" t="-160377" r="-314428" b="-2830"/>
                          </a:stretch>
                        </a:blipFill>
                      </a:tcPr>
                    </a:tc>
                    <a:tc>
                      <a:txBody>
                        <a:bodyPr/>
                        <a:lstStyle/>
                        <a:p>
                          <a:endParaRPr lang="en-US"/>
                        </a:p>
                      </a:txBody>
                      <a:tcPr>
                        <a:blipFill>
                          <a:blip r:embed="rId2"/>
                          <a:stretch>
                            <a:fillRect l="-50500" t="-160377" r="-58000" b="-2830"/>
                          </a:stretch>
                        </a:blipFill>
                      </a:tcPr>
                    </a:tc>
                    <a:tc>
                      <a:txBody>
                        <a:bodyPr/>
                        <a:lstStyle/>
                        <a:p>
                          <a:endParaRPr lang="en-US"/>
                        </a:p>
                      </a:txBody>
                      <a:tcPr>
                        <a:blipFill>
                          <a:blip r:embed="rId2"/>
                          <a:stretch>
                            <a:fillRect l="-261739" t="-160377" r="-870" b="-2830"/>
                          </a:stretch>
                        </a:blipFill>
                      </a:tcPr>
                    </a:tc>
                    <a:extLst>
                      <a:ext uri="{0D108BD9-81ED-4DB2-BD59-A6C34878D82A}">
                        <a16:rowId xmlns:a16="http://schemas.microsoft.com/office/drawing/2014/main" val="2850941014"/>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532D6A-58AE-4273-BB0D-7A0C13F97589}"/>
                  </a:ext>
                </a:extLst>
              </p:cNvPr>
              <p:cNvSpPr txBox="1"/>
              <p:nvPr/>
            </p:nvSpPr>
            <p:spPr>
              <a:xfrm>
                <a:off x="490231" y="2264468"/>
                <a:ext cx="3796543" cy="584775"/>
              </a:xfrm>
              <a:prstGeom prst="rect">
                <a:avLst/>
              </a:prstGeom>
              <a:solidFill>
                <a:schemeClr val="accent2">
                  <a:lumMod val="20000"/>
                  <a:lumOff val="80000"/>
                </a:schemeClr>
              </a:solid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For user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m:t>
                        </m:r>
                      </m:sup>
                    </m:sSup>
                  </m:oMath>
                </a14:m>
                <a:r>
                  <a:rPr lang="en-US" sz="1600" dirty="0">
                    <a:latin typeface="Times New Roman" panose="02020603050405020304" pitchFamily="18" charset="0"/>
                    <a:cs typeface="Times New Roman" panose="02020603050405020304" pitchFamily="18" charset="0"/>
                  </a:rPr>
                  <a:t> that is allowed for both wireless transmission and local computations</a:t>
                </a:r>
              </a:p>
            </p:txBody>
          </p:sp>
        </mc:Choice>
        <mc:Fallback xmlns="">
          <p:sp>
            <p:nvSpPr>
              <p:cNvPr id="5" name="TextBox 4">
                <a:extLst>
                  <a:ext uri="{FF2B5EF4-FFF2-40B4-BE49-F238E27FC236}">
                    <a16:creationId xmlns:a16="http://schemas.microsoft.com/office/drawing/2014/main" id="{C4532D6A-58AE-4273-BB0D-7A0C13F97589}"/>
                  </a:ext>
                </a:extLst>
              </p:cNvPr>
              <p:cNvSpPr txBox="1">
                <a:spLocks noRot="1" noChangeAspect="1" noMove="1" noResize="1" noEditPoints="1" noAdjustHandles="1" noChangeArrowheads="1" noChangeShapeType="1" noTextEdit="1"/>
              </p:cNvSpPr>
              <p:nvPr/>
            </p:nvSpPr>
            <p:spPr>
              <a:xfrm>
                <a:off x="490231" y="2264468"/>
                <a:ext cx="3796543" cy="584775"/>
              </a:xfrm>
              <a:prstGeom prst="rect">
                <a:avLst/>
              </a:prstGeom>
              <a:blipFill>
                <a:blip r:embed="rId3"/>
                <a:stretch>
                  <a:fillRect t="-3125" r="-2408"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61C061-3419-42DE-BD5F-C5E7C292A8E7}"/>
                  </a:ext>
                </a:extLst>
              </p:cNvPr>
              <p:cNvSpPr txBox="1"/>
              <p:nvPr/>
            </p:nvSpPr>
            <p:spPr>
              <a:xfrm>
                <a:off x="490230" y="3993390"/>
                <a:ext cx="3796543" cy="584775"/>
              </a:xfrm>
              <a:prstGeom prst="rect">
                <a:avLst/>
              </a:prstGeom>
              <a:solidFill>
                <a:schemeClr val="accent5">
                  <a:lumMod val="20000"/>
                  <a:lumOff val="80000"/>
                </a:schemeClr>
              </a:solid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For users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e>
                      <m:sup>
                        <m:r>
                          <a:rPr lang="en-US" sz="1600" b="0" i="1" smtClean="0">
                            <a:latin typeface="Cambria Math" panose="02040503050406030204" pitchFamily="18" charset="0"/>
                          </a:rPr>
                          <m:t>∗</m:t>
                        </m:r>
                      </m:sup>
                    </m:sSup>
                  </m:oMath>
                </a14:m>
                <a:r>
                  <a:rPr lang="en-US" sz="1600" dirty="0">
                    <a:latin typeface="Times New Roman" panose="02020603050405020304" pitchFamily="18" charset="0"/>
                    <a:cs typeface="Times New Roman" panose="02020603050405020304" pitchFamily="18" charset="0"/>
                  </a:rPr>
                  <a:t> that are allowed for local computations only</a:t>
                </a:r>
              </a:p>
            </p:txBody>
          </p:sp>
        </mc:Choice>
        <mc:Fallback xmlns="">
          <p:sp>
            <p:nvSpPr>
              <p:cNvPr id="6" name="TextBox 5">
                <a:extLst>
                  <a:ext uri="{FF2B5EF4-FFF2-40B4-BE49-F238E27FC236}">
                    <a16:creationId xmlns:a16="http://schemas.microsoft.com/office/drawing/2014/main" id="{BD61C061-3419-42DE-BD5F-C5E7C292A8E7}"/>
                  </a:ext>
                </a:extLst>
              </p:cNvPr>
              <p:cNvSpPr txBox="1">
                <a:spLocks noRot="1" noChangeAspect="1" noMove="1" noResize="1" noEditPoints="1" noAdjustHandles="1" noChangeArrowheads="1" noChangeShapeType="1" noTextEdit="1"/>
              </p:cNvSpPr>
              <p:nvPr/>
            </p:nvSpPr>
            <p:spPr>
              <a:xfrm>
                <a:off x="490230" y="3993390"/>
                <a:ext cx="3796543" cy="584775"/>
              </a:xfrm>
              <a:prstGeom prst="rect">
                <a:avLst/>
              </a:prstGeom>
              <a:blipFill>
                <a:blip r:embed="rId4"/>
                <a:stretch>
                  <a:fillRect t="-3125" r="-64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C8E68319-F435-4044-8ACF-7D7FD1C277FD}"/>
                  </a:ext>
                </a:extLst>
              </p:cNvPr>
              <p:cNvGraphicFramePr>
                <a:graphicFrameLocks noGrp="1"/>
              </p:cNvGraphicFramePr>
              <p:nvPr>
                <p:extLst>
                  <p:ext uri="{D42A27DB-BD31-4B8C-83A1-F6EECF244321}">
                    <p14:modId xmlns:p14="http://schemas.microsoft.com/office/powerpoint/2010/main" val="2711599840"/>
                  </p:ext>
                </p:extLst>
              </p:nvPr>
            </p:nvGraphicFramePr>
            <p:xfrm>
              <a:off x="5662567" y="3856805"/>
              <a:ext cx="3917660" cy="721360"/>
            </p:xfrm>
            <a:graphic>
              <a:graphicData uri="http://schemas.openxmlformats.org/drawingml/2006/table">
                <a:tbl>
                  <a:tblPr firstRow="1" bandRow="1">
                    <a:tableStyleId>{5940675A-B579-460E-94D1-54222C63F5DA}</a:tableStyleId>
                  </a:tblPr>
                  <a:tblGrid>
                    <a:gridCol w="1958830">
                      <a:extLst>
                        <a:ext uri="{9D8B030D-6E8A-4147-A177-3AD203B41FA5}">
                          <a16:colId xmlns:a16="http://schemas.microsoft.com/office/drawing/2014/main" val="1751900886"/>
                        </a:ext>
                      </a:extLst>
                    </a:gridCol>
                    <a:gridCol w="1958830">
                      <a:extLst>
                        <a:ext uri="{9D8B030D-6E8A-4147-A177-3AD203B41FA5}">
                          <a16:colId xmlns:a16="http://schemas.microsoft.com/office/drawing/2014/main" val="3268661731"/>
                        </a:ext>
                      </a:extLst>
                    </a:gridCol>
                  </a:tblGrid>
                  <a:tr h="0">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A</m:t>
                                    </m:r>
                                  </m:e>
                                  <m:sub>
                                    <m:r>
                                      <m:rPr>
                                        <m:sty m:val="p"/>
                                      </m:rPr>
                                      <a:rPr lang="en-US" sz="1400" b="0" i="0" smtClean="0">
                                        <a:latin typeface="Cambria Math" panose="02040503050406030204" pitchFamily="18" charset="0"/>
                                      </a:rPr>
                                      <m:t>n</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t</m:t>
                                </m:r>
                                <m:r>
                                  <a:rPr lang="en-US" sz="1400" b="0" i="0" smtClean="0">
                                    <a:latin typeface="Cambria Math" panose="02040503050406030204" pitchFamily="18" charset="0"/>
                                  </a:rPr>
                                  <m:t>]</m:t>
                                </m:r>
                              </m:oMath>
                            </m:oMathPara>
                          </a14:m>
                          <a:endParaRPr lang="en-US" sz="1400" dirty="0"/>
                        </a:p>
                      </a:txBody>
                      <a:tcPr/>
                    </a:tc>
                    <a:extLst>
                      <a:ext uri="{0D108BD9-81ED-4DB2-BD59-A6C34878D82A}">
                        <a16:rowId xmlns:a16="http://schemas.microsoft.com/office/drawing/2014/main" val="2791405129"/>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𝑊</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&lt;0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𝐴</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m:t>
                                    </m:r>
                                    <m:r>
                                      <a:rPr lang="en-US" sz="1400" b="0" i="1" smtClean="0">
                                        <a:latin typeface="Cambria Math" panose="02040503050406030204" pitchFamily="18" charset="0"/>
                                      </a:rPr>
                                      <m:t>𝐿</m:t>
                                    </m:r>
                                    <m:r>
                                      <a:rPr lang="en-US" sz="1400" b="0" i="1" smtClean="0">
                                        <a:latin typeface="Cambria Math" panose="02040503050406030204" pitchFamily="18" charset="0"/>
                                      </a:rPr>
                                      <m:t>)</m:t>
                                    </m:r>
                                  </m:sup>
                                </m:sSubSup>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0" smtClean="0">
                                    <a:latin typeface="Cambria Math" panose="02040503050406030204" pitchFamily="18" charset="0"/>
                                  </a:rPr>
                                  <m:t>=0</m:t>
                                </m:r>
                              </m:oMath>
                            </m:oMathPara>
                          </a14:m>
                          <a:endParaRPr lang="en-US" sz="1400" dirty="0"/>
                        </a:p>
                      </a:txBody>
                      <a:tcPr/>
                    </a:tc>
                    <a:extLst>
                      <a:ext uri="{0D108BD9-81ED-4DB2-BD59-A6C34878D82A}">
                        <a16:rowId xmlns:a16="http://schemas.microsoft.com/office/drawing/2014/main" val="1486021753"/>
                      </a:ext>
                    </a:extLst>
                  </a:tr>
                </a:tbl>
              </a:graphicData>
            </a:graphic>
          </p:graphicFrame>
        </mc:Choice>
        <mc:Fallback xmlns="">
          <p:graphicFrame>
            <p:nvGraphicFramePr>
              <p:cNvPr id="7" name="Table 6">
                <a:extLst>
                  <a:ext uri="{FF2B5EF4-FFF2-40B4-BE49-F238E27FC236}">
                    <a16:creationId xmlns:a16="http://schemas.microsoft.com/office/drawing/2014/main" id="{C8E68319-F435-4044-8ACF-7D7FD1C277FD}"/>
                  </a:ext>
                </a:extLst>
              </p:cNvPr>
              <p:cNvGraphicFramePr>
                <a:graphicFrameLocks noGrp="1"/>
              </p:cNvGraphicFramePr>
              <p:nvPr>
                <p:extLst>
                  <p:ext uri="{D42A27DB-BD31-4B8C-83A1-F6EECF244321}">
                    <p14:modId xmlns:p14="http://schemas.microsoft.com/office/powerpoint/2010/main" val="2711599840"/>
                  </p:ext>
                </p:extLst>
              </p:nvPr>
            </p:nvGraphicFramePr>
            <p:xfrm>
              <a:off x="5662567" y="3856805"/>
              <a:ext cx="3917660" cy="721360"/>
            </p:xfrm>
            <a:graphic>
              <a:graphicData uri="http://schemas.openxmlformats.org/drawingml/2006/table">
                <a:tbl>
                  <a:tblPr firstRow="1" bandRow="1">
                    <a:tableStyleId>{5940675A-B579-460E-94D1-54222C63F5DA}</a:tableStyleId>
                  </a:tblPr>
                  <a:tblGrid>
                    <a:gridCol w="1958830">
                      <a:extLst>
                        <a:ext uri="{9D8B030D-6E8A-4147-A177-3AD203B41FA5}">
                          <a16:colId xmlns:a16="http://schemas.microsoft.com/office/drawing/2014/main" val="1751900886"/>
                        </a:ext>
                      </a:extLst>
                    </a:gridCol>
                    <a:gridCol w="1958830">
                      <a:extLst>
                        <a:ext uri="{9D8B030D-6E8A-4147-A177-3AD203B41FA5}">
                          <a16:colId xmlns:a16="http://schemas.microsoft.com/office/drawing/2014/main" val="3268661731"/>
                        </a:ext>
                      </a:extLst>
                    </a:gridCol>
                  </a:tblGrid>
                  <a:tr h="350520">
                    <a:tc>
                      <a:txBody>
                        <a:bodyPr/>
                        <a:lstStyle/>
                        <a:p>
                          <a:endParaRPr lang="en-US"/>
                        </a:p>
                      </a:txBody>
                      <a:tcPr>
                        <a:blipFill>
                          <a:blip r:embed="rId5"/>
                          <a:stretch>
                            <a:fillRect l="-311" t="-1724" r="-100621" b="-110345"/>
                          </a:stretch>
                        </a:blipFill>
                      </a:tcPr>
                    </a:tc>
                    <a:tc>
                      <a:txBody>
                        <a:bodyPr/>
                        <a:lstStyle/>
                        <a:p>
                          <a:endParaRPr lang="en-US"/>
                        </a:p>
                      </a:txBody>
                      <a:tcPr>
                        <a:blipFill>
                          <a:blip r:embed="rId5"/>
                          <a:stretch>
                            <a:fillRect l="-100311" t="-1724" r="-621" b="-110345"/>
                          </a:stretch>
                        </a:blipFill>
                      </a:tcPr>
                    </a:tc>
                    <a:extLst>
                      <a:ext uri="{0D108BD9-81ED-4DB2-BD59-A6C34878D82A}">
                        <a16:rowId xmlns:a16="http://schemas.microsoft.com/office/drawing/2014/main" val="2791405129"/>
                      </a:ext>
                    </a:extLst>
                  </a:tr>
                  <a:tr h="370840">
                    <a:tc>
                      <a:txBody>
                        <a:bodyPr/>
                        <a:lstStyle/>
                        <a:p>
                          <a:endParaRPr lang="en-US"/>
                        </a:p>
                      </a:txBody>
                      <a:tcPr>
                        <a:blipFill>
                          <a:blip r:embed="rId5"/>
                          <a:stretch>
                            <a:fillRect l="-311" t="-95161" r="-100621" b="-3226"/>
                          </a:stretch>
                        </a:blipFill>
                      </a:tcPr>
                    </a:tc>
                    <a:tc>
                      <a:txBody>
                        <a:bodyPr/>
                        <a:lstStyle/>
                        <a:p>
                          <a:endParaRPr lang="en-US"/>
                        </a:p>
                      </a:txBody>
                      <a:tcPr>
                        <a:blipFill>
                          <a:blip r:embed="rId5"/>
                          <a:stretch>
                            <a:fillRect l="-100311" t="-95161" r="-621" b="-3226"/>
                          </a:stretch>
                        </a:blipFill>
                      </a:tcPr>
                    </a:tc>
                    <a:extLst>
                      <a:ext uri="{0D108BD9-81ED-4DB2-BD59-A6C34878D82A}">
                        <a16:rowId xmlns:a16="http://schemas.microsoft.com/office/drawing/2014/main" val="148602175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D6A9B-C2B4-4B80-B870-FB1638D6B579}"/>
                  </a:ext>
                </a:extLst>
              </p:cNvPr>
              <p:cNvSpPr txBox="1"/>
              <p:nvPr/>
            </p:nvSpPr>
            <p:spPr>
              <a:xfrm>
                <a:off x="3611109" y="5079187"/>
                <a:ext cx="4010288" cy="1286250"/>
              </a:xfrm>
              <a:prstGeom prst="rect">
                <a:avLst/>
              </a:prstGeom>
              <a:solidFill>
                <a:schemeClr val="accent6">
                  <a:lumMod val="20000"/>
                  <a:lumOff val="80000"/>
                </a:schemeClr>
              </a:solidFill>
            </p:spPr>
            <p:txBody>
              <a:bodyPr wrap="square" rtlCol="0">
                <a:spAutoFit/>
              </a:bodyPr>
              <a:lstStyle/>
              <a:p>
                <a:pPr>
                  <a:lnSpc>
                    <a:spcPct val="110000"/>
                  </a:lnSpc>
                </a:pP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sSup>
                          <m:sSupPr>
                            <m:ctrlPr>
                              <a:rPr lang="en-US" sz="1200" i="1">
                                <a:latin typeface="Cambria Math" panose="02040503050406030204" pitchFamily="18" charset="0"/>
                              </a:rPr>
                            </m:ctrlPr>
                          </m:sSupPr>
                          <m:e>
                            <m:r>
                              <a:rPr lang="en-US" sz="1200" i="1">
                                <a:latin typeface="Cambria Math" panose="02040503050406030204" pitchFamily="18" charset="0"/>
                              </a:rPr>
                              <m:t>𝑛</m:t>
                            </m:r>
                          </m:e>
                          <m:sup>
                            <m:r>
                              <a:rPr lang="en-US" sz="1200" i="1">
                                <a:latin typeface="Cambria Math" panose="02040503050406030204" pitchFamily="18" charset="0"/>
                              </a:rPr>
                              <m:t>∗</m:t>
                            </m:r>
                          </m:sup>
                        </m:sSup>
                      </m:sub>
                      <m:sup>
                        <m:r>
                          <a:rPr lang="en-US" sz="1200" i="1">
                            <a:latin typeface="Cambria Math" panose="02040503050406030204" pitchFamily="18" charset="0"/>
                          </a:rPr>
                          <m:t>(</m:t>
                        </m:r>
                        <m:r>
                          <a:rPr lang="en-US" sz="1200" i="1">
                            <a:latin typeface="Cambria Math" panose="02040503050406030204" pitchFamily="18" charset="0"/>
                          </a:rPr>
                          <m:t>𝐸</m:t>
                        </m:r>
                        <m:r>
                          <a:rPr lang="en-US" sz="1200" i="1">
                            <a:latin typeface="Cambria Math" panose="02040503050406030204" pitchFamily="18" charset="0"/>
                          </a:rPr>
                          <m:t>)</m:t>
                        </m:r>
                      </m:sup>
                    </m:sSubSup>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oMath>
                </a14:m>
                <a:r>
                  <a:rPr lang="en-US" sz="1200" b="0" dirty="0">
                    <a:latin typeface="Cambria Math" panose="02040503050406030204" pitchFamily="18" charset="0"/>
                  </a:rPr>
                  <a:t>,</a:t>
                </a:r>
                <a:r>
                  <a:rPr lang="en-US" sz="1200" b="0" i="1" dirty="0">
                    <a:latin typeface="Cambria Math" panose="02040503050406030204" pitchFamily="18" charset="0"/>
                  </a:rPr>
                  <a:t>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sSup>
                          <m:sSupPr>
                            <m:ctrlPr>
                              <a:rPr lang="en-US" sz="1200" i="1">
                                <a:latin typeface="Cambria Math" panose="02040503050406030204" pitchFamily="18" charset="0"/>
                              </a:rPr>
                            </m:ctrlPr>
                          </m:sSupPr>
                          <m:e>
                            <m:r>
                              <a:rPr lang="en-US" sz="1200" i="1">
                                <a:latin typeface="Cambria Math" panose="02040503050406030204" pitchFamily="18" charset="0"/>
                              </a:rPr>
                              <m:t>𝑛</m:t>
                            </m:r>
                          </m:e>
                          <m:sup>
                            <m:r>
                              <a:rPr lang="en-US" sz="1200" i="1">
                                <a:latin typeface="Cambria Math" panose="02040503050406030204" pitchFamily="18" charset="0"/>
                              </a:rPr>
                              <m:t>∗</m:t>
                            </m:r>
                          </m:sup>
                        </m:sSup>
                      </m:sub>
                      <m:sup>
                        <m:r>
                          <a:rPr lang="en-US" sz="1200" i="1">
                            <a:latin typeface="Cambria Math" panose="02040503050406030204" pitchFamily="18" charset="0"/>
                          </a:rPr>
                          <m:t>(</m:t>
                        </m:r>
                        <m:r>
                          <a:rPr lang="en-US" sz="1200" i="1">
                            <a:latin typeface="Cambria Math" panose="02040503050406030204" pitchFamily="18" charset="0"/>
                          </a:rPr>
                          <m:t>𝐿</m:t>
                        </m:r>
                        <m:r>
                          <a:rPr lang="en-US" sz="1200" i="1">
                            <a:latin typeface="Cambria Math" panose="02040503050406030204" pitchFamily="18" charset="0"/>
                          </a:rPr>
                          <m:t>)</m:t>
                        </m:r>
                      </m:sup>
                    </m:sSubSup>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oMath>
                </a14:m>
                <a:r>
                  <a:rPr lang="en-US" sz="1200" b="0" i="1" dirty="0">
                    <a:latin typeface="Cambria Math" panose="02040503050406030204" pitchFamily="18" charset="0"/>
                  </a:rPr>
                  <a:t> </a:t>
                </a:r>
                <a:r>
                  <a:rPr lang="en-US" sz="1200" b="0" dirty="0">
                    <a:latin typeface="Cambria Math" panose="02040503050406030204" pitchFamily="18" charset="0"/>
                  </a:rPr>
                  <a:t>and </a:t>
                </a:r>
                <a:r>
                  <a:rPr lang="en-US" sz="1200" b="0" i="1" dirty="0">
                    <a:latin typeface="Cambria Math" panose="02040503050406030204" pitchFamily="18" charset="0"/>
                  </a:rPr>
                  <a:t> </a:t>
                </a:r>
                <a14:m>
                  <m:oMath xmlns:m="http://schemas.openxmlformats.org/officeDocument/2006/math">
                    <m:sSubSup>
                      <m:sSubSupPr>
                        <m:ctrlPr>
                          <a:rPr lang="en-US" sz="1200" i="1">
                            <a:latin typeface="Cambria Math" panose="02040503050406030204" pitchFamily="18" charset="0"/>
                          </a:rPr>
                        </m:ctrlPr>
                      </m:sSubSupPr>
                      <m:e>
                        <m:r>
                          <a:rPr lang="en-US" sz="1200" i="1">
                            <a:latin typeface="Cambria Math" panose="02040503050406030204" pitchFamily="18" charset="0"/>
                          </a:rPr>
                          <m:t>𝑊</m:t>
                        </m:r>
                      </m:e>
                      <m:sub>
                        <m:r>
                          <a:rPr lang="en-US" sz="1200" i="1">
                            <a:latin typeface="Cambria Math" panose="02040503050406030204" pitchFamily="18" charset="0"/>
                          </a:rPr>
                          <m:t>𝑛</m:t>
                        </m:r>
                      </m:sub>
                      <m:sup>
                        <m:r>
                          <a:rPr lang="en-US" sz="1200" i="1">
                            <a:latin typeface="Cambria Math" panose="02040503050406030204" pitchFamily="18" charset="0"/>
                          </a:rPr>
                          <m:t>(</m:t>
                        </m:r>
                        <m:r>
                          <a:rPr lang="en-US" sz="1200" i="1">
                            <a:latin typeface="Cambria Math" panose="02040503050406030204" pitchFamily="18" charset="0"/>
                          </a:rPr>
                          <m:t>𝐿</m:t>
                        </m:r>
                        <m:r>
                          <a:rPr lang="en-US" sz="1200" i="1">
                            <a:latin typeface="Cambria Math" panose="02040503050406030204" pitchFamily="18" charset="0"/>
                          </a:rPr>
                          <m:t>)</m:t>
                        </m:r>
                      </m:sup>
                    </m:sSubSup>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oMath>
                </a14:m>
                <a:r>
                  <a:rPr lang="en-US" sz="1200" b="0" i="1" dirty="0">
                    <a:latin typeface="Cambria Math" panose="02040503050406030204" pitchFamily="18" charset="0"/>
                  </a:rPr>
                  <a:t> </a:t>
                </a:r>
                <a:r>
                  <a:rPr lang="en-US" sz="1200" b="0" dirty="0">
                    <a:latin typeface="Cambria Math" panose="02040503050406030204" pitchFamily="18" charset="0"/>
                  </a:rPr>
                  <a:t>are defined as follows:</a:t>
                </a:r>
                <a:endParaRPr lang="en-US" sz="1200" b="0" i="1" dirty="0">
                  <a:latin typeface="Cambria Math" panose="02040503050406030204" pitchFamily="18" charset="0"/>
                </a:endParaRPr>
              </a:p>
              <a:p>
                <a:pPr>
                  <a:lnSpc>
                    <a:spcPct val="110000"/>
                  </a:lnSpc>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𝑊</m:t>
                          </m:r>
                        </m:e>
                        <m: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𝑛</m:t>
                              </m:r>
                            </m:e>
                            <m:sup>
                              <m:r>
                                <a:rPr lang="en-US" sz="1200" b="0" i="1" smtClean="0">
                                  <a:latin typeface="Cambria Math" panose="02040503050406030204" pitchFamily="18" charset="0"/>
                                </a:rPr>
                                <m:t>∗</m:t>
                              </m:r>
                            </m:sup>
                          </m:sSup>
                        </m:sub>
                        <m:sup>
                          <m:r>
                            <a:rPr lang="en-US" sz="1200" b="0" i="1" smtClean="0">
                              <a:latin typeface="Cambria Math" panose="02040503050406030204" pitchFamily="18" charset="0"/>
                            </a:rPr>
                            <m:t>(</m:t>
                          </m:r>
                          <m:r>
                            <a:rPr lang="en-US" sz="1200" b="0" i="1" smtClean="0">
                              <a:latin typeface="Cambria Math" panose="02040503050406030204" pitchFamily="18" charset="0"/>
                            </a:rPr>
                            <m:t>𝐸</m:t>
                          </m:r>
                          <m:r>
                            <a:rPr lang="en-US" sz="1200" b="0" i="1" smtClean="0">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𝑋</m:t>
                          </m:r>
                        </m:e>
                        <m:sub>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min</m:t>
                          </m:r>
                        </m:fName>
                        <m:e>
                          <m:d>
                            <m:dPr>
                              <m:begChr m:val="{"/>
                              <m:endChr m:val="}"/>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𝐴</m:t>
                                  </m:r>
                                </m:e>
                                <m:sub>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𝐶</m:t>
                                  </m:r>
                                </m:e>
                                <m:sub>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𝑒</m:t>
                              </m:r>
                            </m:e>
                            <m:sub>
                              <m:sSup>
                                <m:sSupPr>
                                  <m:ctrlPr>
                                    <a:rPr lang="en-US" sz="1200" b="0" i="1" smtClean="0">
                                      <a:latin typeface="Cambria Math" panose="02040503050406030204" pitchFamily="18" charset="0"/>
                                      <a:ea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𝐸</m:t>
                              </m:r>
                              <m:r>
                                <a:rPr lang="en-US" sz="1200" b="0" i="1" smtClean="0">
                                  <a:latin typeface="Cambria Math" panose="02040503050406030204" pitchFamily="18" charset="0"/>
                                  <a:ea typeface="Cambria Math" panose="02040503050406030204" pitchFamily="18" charset="0"/>
                                </a:rPr>
                                <m:t>)</m:t>
                              </m:r>
                            </m:sup>
                          </m:sSubSup>
                        </m:e>
                      </m:func>
                    </m:oMath>
                  </m:oMathPara>
                </a14:m>
                <a:endParaRPr lang="en-US" sz="1200" i="1" dirty="0">
                  <a:latin typeface="Cambria Math" panose="02040503050406030204" pitchFamily="18" charset="0"/>
                </a:endParaRPr>
              </a:p>
              <a:p>
                <a:pPr>
                  <a:lnSpc>
                    <a:spcPct val="110000"/>
                  </a:lnSpc>
                </a:pPr>
                <a14:m>
                  <m:oMathPara xmlns:m="http://schemas.openxmlformats.org/officeDocument/2006/math">
                    <m:oMathParaPr>
                      <m:jc m:val="centerGroup"/>
                    </m:oMathParaPr>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rPr>
                            <m:t>𝑊</m:t>
                          </m:r>
                        </m:e>
                        <m:sub>
                          <m:sSup>
                            <m:sSupPr>
                              <m:ctrlPr>
                                <a:rPr lang="en-US" sz="1200" b="0" i="1" smtClean="0">
                                  <a:latin typeface="Cambria Math" panose="02040503050406030204" pitchFamily="18" charset="0"/>
                                </a:rPr>
                              </m:ctrlPr>
                            </m:sSupPr>
                            <m:e>
                              <m:r>
                                <a:rPr lang="en-US" sz="1200" i="1">
                                  <a:latin typeface="Cambria Math" panose="02040503050406030204" pitchFamily="18" charset="0"/>
                                </a:rPr>
                                <m:t>𝑛</m:t>
                              </m:r>
                            </m:e>
                            <m:sup>
                              <m:r>
                                <a:rPr lang="en-US" sz="1200" b="0" i="1" smtClean="0">
                                  <a:latin typeface="Cambria Math" panose="02040503050406030204" pitchFamily="18" charset="0"/>
                                </a:rPr>
                                <m:t>∗</m:t>
                              </m:r>
                            </m:sup>
                          </m:sSup>
                        </m:sub>
                        <m:sup>
                          <m:r>
                            <a:rPr lang="en-US" sz="1200" i="1">
                              <a:latin typeface="Cambria Math" panose="02040503050406030204" pitchFamily="18" charset="0"/>
                            </a:rPr>
                            <m:t>(</m:t>
                          </m:r>
                          <m:r>
                            <a:rPr lang="en-US" sz="1200" i="1">
                              <a:latin typeface="Cambria Math" panose="02040503050406030204" pitchFamily="18" charset="0"/>
                            </a:rPr>
                            <m:t>𝐿</m:t>
                          </m:r>
                          <m:r>
                            <a:rPr lang="en-US" sz="1200" i="1">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𝑋</m:t>
                          </m:r>
                        </m:e>
                        <m:sub>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𝑡</m:t>
                          </m:r>
                        </m:e>
                      </m:d>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min</m:t>
                          </m:r>
                        </m:fName>
                        <m:e>
                          <m:d>
                            <m:dPr>
                              <m:begChr m:val="{"/>
                              <m:endChr m:val="}"/>
                              <m:ctrlPr>
                                <a:rPr lang="en-US" sz="1200" i="1">
                                  <a:latin typeface="Cambria Math" panose="02040503050406030204" pitchFamily="18" charset="0"/>
                                  <a:ea typeface="Cambria Math" panose="02040503050406030204" pitchFamily="18" charset="0"/>
                                </a:rPr>
                              </m:ctrlPr>
                            </m:dPr>
                            <m:e>
                              <m:sSup>
                                <m:sSupPr>
                                  <m:ctrlPr>
                                    <a:rPr lang="en-US" sz="1200" i="1">
                                      <a:latin typeface="Cambria Math" panose="02040503050406030204" pitchFamily="18" charset="0"/>
                                      <a:ea typeface="Cambria Math" panose="02040503050406030204" pitchFamily="18" charset="0"/>
                                    </a:rPr>
                                  </m:ctrlPr>
                                </m:sSupPr>
                                <m:e>
                                  <m:d>
                                    <m:dPr>
                                      <m:ctrlPr>
                                        <a:rPr lang="en-US" sz="1200" i="1">
                                          <a:latin typeface="Cambria Math" panose="02040503050406030204" pitchFamily="18" charset="0"/>
                                          <a:ea typeface="Cambria Math" panose="02040503050406030204" pitchFamily="18" charset="0"/>
                                        </a:rPr>
                                      </m:ctrlPr>
                                    </m:dP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𝐴</m:t>
                                          </m:r>
                                        </m:e>
                                        <m:sub>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up>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𝐿</m:t>
                                              </m:r>
                                            </m:e>
                                          </m:d>
                                        </m:sup>
                                      </m:sSub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𝐶</m:t>
                                          </m:r>
                                        </m:e>
                                        <m:sub>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m:t>
                                      </m:r>
                                    </m:e>
                                  </m:d>
                                </m:e>
                                <m:sup>
                                  <m:r>
                                    <a:rPr lang="en-US" sz="1200" i="1">
                                      <a:latin typeface="Cambria Math" panose="02040503050406030204" pitchFamily="18" charset="0"/>
                                      <a:ea typeface="Cambria Math" panose="02040503050406030204" pitchFamily="18" charset="0"/>
                                    </a:rPr>
                                    <m:t>+</m:t>
                                  </m:r>
                                </m:sup>
                              </m:sSup>
                              <m:r>
                                <a:rPr lang="en-US" sz="1200" i="1">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𝜇</m:t>
                                  </m:r>
                                </m:e>
                                <m:sub>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Sub>
                            </m:e>
                          </m:d>
                        </m:e>
                      </m:func>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𝑒</m:t>
                          </m:r>
                        </m:e>
                        <m:sub>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𝑛</m:t>
                              </m:r>
                            </m:e>
                            <m:sup>
                              <m:r>
                                <a:rPr lang="en-US" sz="1200" b="0" i="1" smtClean="0">
                                  <a:latin typeface="Cambria Math" panose="02040503050406030204" pitchFamily="18" charset="0"/>
                                  <a:ea typeface="Cambria Math" panose="02040503050406030204" pitchFamily="18" charset="0"/>
                                </a:rPr>
                                <m:t>∗</m:t>
                              </m:r>
                            </m:sup>
                          </m:sSup>
                        </m:sub>
                        <m:sup>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𝐿</m:t>
                              </m:r>
                            </m:e>
                          </m:d>
                        </m:sup>
                      </m:sSubSup>
                    </m:oMath>
                  </m:oMathPara>
                </a14:m>
                <a:endParaRPr lang="en-US" sz="1200" dirty="0"/>
              </a:p>
              <a:p>
                <a:pPr>
                  <a:lnSpc>
                    <a:spcPct val="110000"/>
                  </a:lnSpc>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𝑊</m:t>
                          </m:r>
                        </m:e>
                        <m:sub>
                          <m:r>
                            <a:rPr lang="en-US" sz="1200" b="0" i="1" smtClean="0">
                              <a:latin typeface="Cambria Math" panose="02040503050406030204" pitchFamily="18" charset="0"/>
                            </a:rPr>
                            <m:t>𝑛</m:t>
                          </m:r>
                        </m:sub>
                        <m:sup>
                          <m:r>
                            <a:rPr lang="en-US" sz="1200" b="0" i="1" smtClean="0">
                              <a:latin typeface="Cambria Math" panose="02040503050406030204" pitchFamily="18" charset="0"/>
                            </a:rPr>
                            <m:t>(</m:t>
                          </m:r>
                          <m:r>
                            <a:rPr lang="en-US" sz="1200" b="0" i="1" smtClean="0">
                              <a:latin typeface="Cambria Math" panose="02040503050406030204" pitchFamily="18" charset="0"/>
                            </a:rPr>
                            <m:t>𝐿</m:t>
                          </m:r>
                          <m:r>
                            <a:rPr lang="en-US" sz="1200" b="0" i="1" smtClean="0">
                              <a:latin typeface="Cambria Math" panose="02040503050406030204" pitchFamily="18" charset="0"/>
                            </a:rPr>
                            <m:t>)</m:t>
                          </m:r>
                        </m:sup>
                      </m:sSub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𝑋</m:t>
                          </m:r>
                        </m:e>
                        <m:sub>
                          <m:r>
                            <a:rPr lang="en-US" sz="1200" b="0" i="1" smtClean="0">
                              <a:latin typeface="Cambria Math" panose="02040503050406030204" pitchFamily="18" charset="0"/>
                              <a:ea typeface="Cambria Math" panose="02040503050406030204" pitchFamily="18" charset="0"/>
                            </a:rPr>
                            <m:t>𝑛</m:t>
                          </m:r>
                        </m:sub>
                      </m:sSub>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min</m:t>
                          </m:r>
                        </m:fName>
                        <m:e>
                          <m:d>
                            <m:dPr>
                              <m:begChr m:val="{"/>
                              <m:endChr m:val="}"/>
                              <m:ctrlPr>
                                <a:rPr lang="en-US" sz="1200" b="0" i="1" smtClean="0">
                                  <a:latin typeface="Cambria Math" panose="02040503050406030204" pitchFamily="18" charset="0"/>
                                  <a:ea typeface="Cambria Math" panose="02040503050406030204" pitchFamily="18" charset="0"/>
                                </a:rPr>
                              </m:ctrlPr>
                            </m:dPr>
                            <m:e>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𝐴</m:t>
                                  </m:r>
                                </m:e>
                                <m:sub>
                                  <m:r>
                                    <a:rPr lang="en-US" sz="1200" b="0" i="1" smtClean="0">
                                      <a:latin typeface="Cambria Math" panose="02040503050406030204" pitchFamily="18" charset="0"/>
                                      <a:ea typeface="Cambria Math" panose="02040503050406030204" pitchFamily="18" charset="0"/>
                                    </a:rPr>
                                    <m:t>𝑛</m:t>
                                  </m:r>
                                </m:sub>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up>
                              </m:sSubSup>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𝜇</m:t>
                                  </m:r>
                                </m:e>
                                <m:sub>
                                  <m:r>
                                    <a:rPr lang="en-US" sz="1200" b="0" i="1" smtClean="0">
                                      <a:latin typeface="Cambria Math" panose="02040503050406030204" pitchFamily="18" charset="0"/>
                                      <a:ea typeface="Cambria Math" panose="02040503050406030204" pitchFamily="18" charset="0"/>
                                    </a:rPr>
                                    <m:t>𝑛</m:t>
                                  </m:r>
                                </m:sub>
                              </m:sSub>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𝑒</m:t>
                              </m:r>
                            </m:e>
                            <m:sub>
                              <m:r>
                                <a:rPr lang="en-US" sz="1200" b="0" i="1" smtClean="0">
                                  <a:latin typeface="Cambria Math" panose="02040503050406030204" pitchFamily="18" charset="0"/>
                                  <a:ea typeface="Cambria Math" panose="02040503050406030204" pitchFamily="18" charset="0"/>
                                </a:rPr>
                                <m:t>𝑛</m:t>
                              </m:r>
                            </m:sub>
                            <m: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up>
                          </m:sSubSup>
                        </m:e>
                      </m:func>
                    </m:oMath>
                  </m:oMathPara>
                </a14:m>
                <a:endParaRPr lang="en-US" sz="1400" dirty="0"/>
              </a:p>
            </p:txBody>
          </p:sp>
        </mc:Choice>
        <mc:Fallback xmlns="">
          <p:sp>
            <p:nvSpPr>
              <p:cNvPr id="8" name="TextBox 7">
                <a:extLst>
                  <a:ext uri="{FF2B5EF4-FFF2-40B4-BE49-F238E27FC236}">
                    <a16:creationId xmlns:a16="http://schemas.microsoft.com/office/drawing/2014/main" id="{979D6A9B-C2B4-4B80-B870-FB1638D6B579}"/>
                  </a:ext>
                </a:extLst>
              </p:cNvPr>
              <p:cNvSpPr txBox="1">
                <a:spLocks noRot="1" noChangeAspect="1" noMove="1" noResize="1" noEditPoints="1" noAdjustHandles="1" noChangeArrowheads="1" noChangeShapeType="1" noTextEdit="1"/>
              </p:cNvSpPr>
              <p:nvPr/>
            </p:nvSpPr>
            <p:spPr>
              <a:xfrm>
                <a:off x="3611109" y="5079187"/>
                <a:ext cx="4010288" cy="1286250"/>
              </a:xfrm>
              <a:prstGeom prst="rect">
                <a:avLst/>
              </a:prstGeom>
              <a:blipFill>
                <a:blip r:embed="rId6"/>
                <a:stretch>
                  <a:fillRect/>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6C2A20B2-580D-4DAF-81A3-26863C85F32C}"/>
              </a:ext>
            </a:extLst>
          </p:cNvPr>
          <p:cNvSpPr/>
          <p:nvPr/>
        </p:nvSpPr>
        <p:spPr>
          <a:xfrm>
            <a:off x="4471332" y="2527808"/>
            <a:ext cx="327171" cy="13150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A59BF9A-C886-4B49-B197-D3071CAACBDD}"/>
              </a:ext>
            </a:extLst>
          </p:cNvPr>
          <p:cNvSpPr/>
          <p:nvPr/>
        </p:nvSpPr>
        <p:spPr>
          <a:xfrm>
            <a:off x="4471332" y="4172252"/>
            <a:ext cx="327171" cy="13150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0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4393-6AD7-4956-B546-3F133FB0CFA1}"/>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General Case (T Time Slots)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4CDADC-7357-4BD3-82E4-B8D8229E80BF}"/>
                  </a:ext>
                </a:extLst>
              </p:cNvPr>
              <p:cNvSpPr txBox="1"/>
              <p:nvPr/>
            </p:nvSpPr>
            <p:spPr>
              <a:xfrm>
                <a:off x="253302" y="1690688"/>
                <a:ext cx="8545331" cy="2762808"/>
              </a:xfrm>
              <a:prstGeom prst="rect">
                <a:avLst/>
              </a:prstGeom>
              <a:solidFill>
                <a:schemeClr val="accent6">
                  <a:lumMod val="20000"/>
                  <a:lumOff val="80000"/>
                </a:schemeClr>
              </a:solid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Wireless scheduling decisions :</a:t>
                </a:r>
              </a:p>
              <a:p>
                <a:pPr algn="just"/>
                <a:r>
                  <a:rPr lang="en-US" dirty="0">
                    <a:latin typeface="Times New Roman" panose="02020603050405020304" pitchFamily="18" charset="0"/>
                    <a:cs typeface="Times New Roman" panose="02020603050405020304" pitchFamily="18" charset="0"/>
                  </a:rPr>
                  <a:t>Wireless scheduling decisions are obtained by solving the following optimization problem:</a:t>
                </a:r>
              </a:p>
              <a:p>
                <a:pPr algn="just"/>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𝒚</m:t>
                          </m:r>
                        </m:e>
                        <m:sup>
                          <m:r>
                            <a:rPr lang="en-US" b="1" i="1" smtClean="0">
                              <a:latin typeface="Cambria Math" panose="02040503050406030204" pitchFamily="18" charset="0"/>
                              <a:cs typeface="Times New Roman" panose="02020603050405020304" pitchFamily="18" charset="0"/>
                            </a:rPr>
                            <m:t>∗</m:t>
                          </m:r>
                        </m:sup>
                      </m:sSup>
                      <m:r>
                        <a:rPr lang="en-US" b="1" i="1"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arg</m:t>
                      </m:r>
                      <m:limLow>
                        <m:limLowPr>
                          <m:ctrlPr>
                            <a:rPr lang="en-US" b="0" i="1" smtClean="0">
                              <a:latin typeface="Cambria Math" panose="02040503050406030204" pitchFamily="18" charset="0"/>
                              <a:cs typeface="Times New Roman" panose="02020603050405020304" pitchFamily="18" charset="0"/>
                            </a:rPr>
                          </m:ctrlPr>
                        </m:limLowPr>
                        <m:e>
                          <m:r>
                            <m:rPr>
                              <m:sty m:val="p"/>
                            </m:rPr>
                            <a:rPr lang="en-US" b="0" i="0" smtClean="0">
                              <a:latin typeface="Cambria Math" panose="02040503050406030204" pitchFamily="18" charset="0"/>
                              <a:cs typeface="Times New Roman" panose="02020603050405020304" pitchFamily="18" charset="0"/>
                            </a:rPr>
                            <m:t>max</m:t>
                          </m:r>
                        </m:e>
                        <m:lim>
                          <m:r>
                            <a:rPr lang="en-US" b="1" i="1" smtClean="0">
                              <a:latin typeface="Cambria Math" panose="02040503050406030204" pitchFamily="18" charset="0"/>
                              <a:cs typeface="Times New Roman" panose="02020603050405020304" pitchFamily="18" charset="0"/>
                            </a:rPr>
                            <m:t>𝒚</m:t>
                          </m:r>
                        </m:lim>
                      </m:limLow>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𝑁</m:t>
                          </m:r>
                        </m:sup>
                        <m:e>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𝑊</m:t>
                              </m:r>
                            </m:e>
                            <m:sub>
                              <m:r>
                                <a:rPr lang="en-US" b="0" i="1" smtClean="0">
                                  <a:latin typeface="Cambria Math" panose="02040503050406030204" pitchFamily="18" charset="0"/>
                                  <a:cs typeface="Times New Roman" panose="02020603050405020304" pitchFamily="18" charset="0"/>
                                </a:rPr>
                                <m:t>𝑛</m:t>
                              </m:r>
                            </m:sub>
                            <m: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𝑛</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𝐿</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𝐸</m:t>
                              </m:r>
                              <m:r>
                                <a:rPr lang="en-US" b="0" i="1" smtClean="0">
                                  <a:latin typeface="Cambria Math" panose="02040503050406030204" pitchFamily="18" charset="0"/>
                                  <a:cs typeface="Times New Roman" panose="02020603050405020304" pitchFamily="18" charset="0"/>
                                </a:rPr>
                                <m:t>)</m:t>
                              </m:r>
                            </m:sup>
                          </m:sSubSup>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𝑘𝑇</m:t>
                              </m:r>
                            </m:e>
                          </m:d>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𝑊</m:t>
                              </m:r>
                            </m:e>
                            <m:sub>
                              <m:r>
                                <a:rPr lang="en-US" b="0" i="1" smtClean="0">
                                  <a:latin typeface="Cambria Math" panose="02040503050406030204" pitchFamily="18" charset="0"/>
                                  <a:cs typeface="Times New Roman" panose="02020603050405020304" pitchFamily="18" charset="0"/>
                                </a:rPr>
                                <m:t>𝑛</m:t>
                              </m:r>
                            </m:sub>
                            <m: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𝐿</m:t>
                                  </m:r>
                                </m:e>
                              </m:d>
                            </m:sup>
                          </m:sSubSup>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𝑘𝑇</m:t>
                          </m:r>
                          <m:r>
                            <a:rPr lang="en-US" b="0" i="1" smtClean="0">
                              <a:latin typeface="Cambria Math" panose="02040503050406030204" pitchFamily="18" charset="0"/>
                              <a:cs typeface="Times New Roman" panose="02020603050405020304" pitchFamily="18" charset="0"/>
                            </a:rPr>
                            <m:t>])</m:t>
                          </m:r>
                        </m:e>
                      </m:nary>
                    </m:oMath>
                  </m:oMathPara>
                </a14:m>
                <a:endParaRPr lang="en-US"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s</m:t>
                      </m:r>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t</m:t>
                      </m:r>
                      <m:r>
                        <a:rPr lang="en-US" b="0" i="0"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𝑁</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𝑛</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𝑇</m:t>
                          </m:r>
                        </m:e>
                      </m:nary>
                    </m:oMath>
                  </m:oMathPara>
                </a14:m>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𝒚</m:t>
                        </m:r>
                      </m:e>
                      <m:sup>
                        <m:r>
                          <a:rPr lang="en-US" b="1" i="1" smtClean="0">
                            <a:latin typeface="Cambria Math" panose="02040503050406030204" pitchFamily="18" charset="0"/>
                            <a:cs typeface="Times New Roman" panose="02020603050405020304" pitchFamily="18" charset="0"/>
                          </a:rPr>
                          <m:t>∗</m:t>
                        </m:r>
                      </m:sup>
                    </m:sSup>
                    <m:r>
                      <a:rPr lang="en-US" b="1" i="1" smtClean="0">
                        <a:latin typeface="Cambria Math" panose="02040503050406030204" pitchFamily="18" charset="0"/>
                        <a:cs typeface="Times New Roman" panose="02020603050405020304" pitchFamily="18" charset="0"/>
                      </a:rPr>
                      <m:t>=</m:t>
                    </m:r>
                    <m:sSubSup>
                      <m:sSubSupPr>
                        <m:ctrlPr>
                          <a:rPr lang="en-US" i="1" smtClean="0">
                            <a:latin typeface="Cambria Math" panose="02040503050406030204" pitchFamily="18" charset="0"/>
                            <a:cs typeface="Times New Roman" panose="02020603050405020304" pitchFamily="18" charset="0"/>
                          </a:rPr>
                        </m:ctrlPr>
                      </m:sSubSupPr>
                      <m:e>
                        <m:d>
                          <m:dPr>
                            <m:ctrlPr>
                              <a:rPr lang="en-US" i="1" smtClean="0">
                                <a:latin typeface="Cambria Math" panose="02040503050406030204" pitchFamily="18" charset="0"/>
                                <a:cs typeface="Times New Roman" panose="02020603050405020304" pitchFamily="18" charset="0"/>
                              </a:rPr>
                            </m:ctrlPr>
                          </m:dPr>
                          <m:e>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𝑛</m:t>
                                </m:r>
                              </m:sub>
                              <m:sup>
                                <m:r>
                                  <a:rPr lang="en-US" b="0" i="1" smtClean="0">
                                    <a:latin typeface="Cambria Math" panose="02040503050406030204" pitchFamily="18" charset="0"/>
                                    <a:cs typeface="Times New Roman" panose="02020603050405020304" pitchFamily="18" charset="0"/>
                                  </a:rPr>
                                  <m:t>∗</m:t>
                                </m:r>
                              </m:sup>
                            </m:sSubSup>
                          </m:e>
                        </m:d>
                      </m:e>
                      <m:sub>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𝑁</m:t>
                        </m:r>
                      </m:sup>
                    </m:sSubSup>
                  </m:oMath>
                </a14:m>
                <a:r>
                  <a:rPr lang="en-US" dirty="0">
                    <a:latin typeface="Times New Roman" panose="02020603050405020304" pitchFamily="18" charset="0"/>
                    <a:cs typeface="Times New Roman" panose="02020603050405020304" pitchFamily="18" charset="0"/>
                  </a:rPr>
                  <a:t> are the wireless scheduling decisions,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𝑛</m:t>
                        </m:r>
                      </m:sub>
                    </m:sSub>
                  </m:oMath>
                </a14:m>
                <a:r>
                  <a:rPr lang="en-US" dirty="0">
                    <a:latin typeface="Times New Roman" panose="02020603050405020304" pitchFamily="18" charset="0"/>
                    <a:cs typeface="Times New Roman" panose="02020603050405020304" pitchFamily="18" charset="0"/>
                  </a:rPr>
                  <a:t> denote the maximum number of wireless transmissions that are allowed for user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in frame </a:t>
                </a:r>
                <a14:m>
                  <m:oMath xmlns:m="http://schemas.openxmlformats.org/officeDocument/2006/math">
                    <m:r>
                      <a:rPr lang="en-US" b="0" i="1" smtClean="0">
                        <a:latin typeface="Cambria Math" panose="02040503050406030204" pitchFamily="18" charset="0"/>
                        <a:cs typeface="Times New Roman" panose="02020603050405020304" pitchFamily="18" charset="0"/>
                      </a:rPr>
                      <m:t>𝑘</m:t>
                    </m:r>
                  </m:oMath>
                </a14:m>
                <a:r>
                  <a:rPr lang="en-US" dirty="0">
                    <a:latin typeface="Times New Roman" panose="02020603050405020304" pitchFamily="18" charset="0"/>
                    <a:cs typeface="Times New Roman" panose="02020603050405020304" pitchFamily="18" charset="0"/>
                  </a:rPr>
                  <a:t>.</a:t>
                </a:r>
              </a:p>
            </p:txBody>
          </p:sp>
        </mc:Choice>
        <mc:Fallback xmlns="">
          <p:sp>
            <p:nvSpPr>
              <p:cNvPr id="4" name="TextBox 3">
                <a:extLst>
                  <a:ext uri="{FF2B5EF4-FFF2-40B4-BE49-F238E27FC236}">
                    <a16:creationId xmlns:a16="http://schemas.microsoft.com/office/drawing/2014/main" id="{074CDADC-7357-4BD3-82E4-B8D8229E80BF}"/>
                  </a:ext>
                </a:extLst>
              </p:cNvPr>
              <p:cNvSpPr txBox="1">
                <a:spLocks noRot="1" noChangeAspect="1" noMove="1" noResize="1" noEditPoints="1" noAdjustHandles="1" noChangeArrowheads="1" noChangeShapeType="1" noTextEdit="1"/>
              </p:cNvSpPr>
              <p:nvPr/>
            </p:nvSpPr>
            <p:spPr>
              <a:xfrm>
                <a:off x="253302" y="1690688"/>
                <a:ext cx="8545331" cy="2762808"/>
              </a:xfrm>
              <a:prstGeom prst="rect">
                <a:avLst/>
              </a:prstGeom>
              <a:blipFill>
                <a:blip r:embed="rId2"/>
                <a:stretch>
                  <a:fillRect l="-593" t="-10046" r="-445" b="-264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84667E4-BA4A-483A-AEF0-E1F95BE05982}"/>
              </a:ext>
            </a:extLst>
          </p:cNvPr>
          <p:cNvSpPr txBox="1"/>
          <p:nvPr/>
        </p:nvSpPr>
        <p:spPr>
          <a:xfrm>
            <a:off x="253302" y="4914136"/>
            <a:ext cx="8545331" cy="646331"/>
          </a:xfrm>
          <a:prstGeom prst="rect">
            <a:avLst/>
          </a:prstGeom>
          <a:solidFill>
            <a:schemeClr val="accent5">
              <a:lumMod val="20000"/>
              <a:lumOff val="80000"/>
            </a:schemeClr>
          </a:solidFill>
        </p:spPr>
        <p:txBody>
          <a:bodyPr wrap="square" rtlCol="0">
            <a:spAutoFit/>
          </a:bodyPr>
          <a:lstStyle/>
          <a:p>
            <a:r>
              <a:rPr lang="en-US" b="1" u="sng" dirty="0">
                <a:latin typeface="Times New Roman" panose="02020603050405020304" pitchFamily="18" charset="0"/>
                <a:cs typeface="Times New Roman" panose="02020603050405020304" pitchFamily="18" charset="0"/>
              </a:rPr>
              <a:t>Offloading Decision:</a:t>
            </a:r>
          </a:p>
          <a:p>
            <a:r>
              <a:rPr lang="en-US" dirty="0">
                <a:latin typeface="Times New Roman" panose="02020603050405020304" pitchFamily="18" charset="0"/>
                <a:cs typeface="Times New Roman" panose="02020603050405020304" pitchFamily="18" charset="0"/>
              </a:rPr>
              <a:t>The offloading decisions for each user are similar with the case with one time slot</a:t>
            </a:r>
          </a:p>
        </p:txBody>
      </p:sp>
      <p:grpSp>
        <p:nvGrpSpPr>
          <p:cNvPr id="24" name="Group 23">
            <a:extLst>
              <a:ext uri="{FF2B5EF4-FFF2-40B4-BE49-F238E27FC236}">
                <a16:creationId xmlns:a16="http://schemas.microsoft.com/office/drawing/2014/main" id="{F9383AC0-D61B-6747-B396-F16611DB9937}"/>
              </a:ext>
            </a:extLst>
          </p:cNvPr>
          <p:cNvGrpSpPr/>
          <p:nvPr/>
        </p:nvGrpSpPr>
        <p:grpSpPr>
          <a:xfrm>
            <a:off x="706953" y="2183197"/>
            <a:ext cx="8059827" cy="1647109"/>
            <a:chOff x="706953" y="2183197"/>
            <a:chExt cx="8059827" cy="1647109"/>
          </a:xfrm>
        </p:grpSpPr>
        <p:sp>
          <p:nvSpPr>
            <p:cNvPr id="13" name="Oval 12">
              <a:extLst>
                <a:ext uri="{FF2B5EF4-FFF2-40B4-BE49-F238E27FC236}">
                  <a16:creationId xmlns:a16="http://schemas.microsoft.com/office/drawing/2014/main" id="{D622B7B5-3691-E34D-8502-5DEE66643DC2}"/>
                </a:ext>
              </a:extLst>
            </p:cNvPr>
            <p:cNvSpPr/>
            <p:nvPr/>
          </p:nvSpPr>
          <p:spPr>
            <a:xfrm>
              <a:off x="706953" y="2183197"/>
              <a:ext cx="5017168" cy="16471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3070039-E26D-E74E-AEEB-2F2DE3CEF806}"/>
                </a:ext>
              </a:extLst>
            </p:cNvPr>
            <p:cNvCxnSpPr>
              <a:cxnSpLocks/>
            </p:cNvCxnSpPr>
            <p:nvPr/>
          </p:nvCxnSpPr>
          <p:spPr>
            <a:xfrm flipV="1">
              <a:off x="5724121" y="2917871"/>
              <a:ext cx="1061690" cy="83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E46804-3D23-5A49-B4C3-59CD4AD7027A}"/>
                    </a:ext>
                  </a:extLst>
                </p:cNvPr>
                <p:cNvSpPr txBox="1"/>
                <p:nvPr/>
              </p:nvSpPr>
              <p:spPr>
                <a:xfrm>
                  <a:off x="6817664" y="2741561"/>
                  <a:ext cx="1949116" cy="369332"/>
                </a:xfrm>
                <a:prstGeom prst="rect">
                  <a:avLst/>
                </a:prstGeom>
                <a:noFill/>
              </p:spPr>
              <p:txBody>
                <a:bodyPr wrap="square" rtlCol="0">
                  <a:spAutoFit/>
                </a:bodyPr>
                <a:lstStyle/>
                <a:p>
                  <a14:m>
                    <m:oMath xmlns:m="http://schemas.openxmlformats.org/officeDocument/2006/math">
                      <m:r>
                        <a:rPr lang="en-US" b="0" i="1" smtClean="0">
                          <a:solidFill>
                            <a:srgbClr val="FF0000"/>
                          </a:solidFill>
                          <a:latin typeface="Cambria Math" panose="02040503050406030204" pitchFamily="18" charset="0"/>
                        </a:rPr>
                        <m:t>𝑂</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𝑁</m:t>
                          </m:r>
                        </m:e>
                        <m:sup>
                          <m:r>
                            <a:rPr lang="en-US" b="0" i="1" smtClean="0">
                              <a:solidFill>
                                <a:srgbClr val="FF0000"/>
                              </a:solidFill>
                              <a:latin typeface="Cambria Math" panose="02040503050406030204" pitchFamily="18" charset="0"/>
                            </a:rPr>
                            <m:t>𝑇</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solidFill>
                        <a:srgbClr val="FF0000"/>
                      </a:solidFill>
                      <a:latin typeface="Times" pitchFamily="2" charset="0"/>
                    </a:rPr>
                    <a:t>complexity</a:t>
                  </a:r>
                </a:p>
              </p:txBody>
            </p:sp>
          </mc:Choice>
          <mc:Fallback xmlns="">
            <p:sp>
              <p:nvSpPr>
                <p:cNvPr id="19" name="TextBox 18">
                  <a:extLst>
                    <a:ext uri="{FF2B5EF4-FFF2-40B4-BE49-F238E27FC236}">
                      <a16:creationId xmlns:a16="http://schemas.microsoft.com/office/drawing/2014/main" id="{56E46804-3D23-5A49-B4C3-59CD4AD7027A}"/>
                    </a:ext>
                  </a:extLst>
                </p:cNvPr>
                <p:cNvSpPr txBox="1">
                  <a:spLocks noRot="1" noChangeAspect="1" noMove="1" noResize="1" noEditPoints="1" noAdjustHandles="1" noChangeArrowheads="1" noChangeShapeType="1" noTextEdit="1"/>
                </p:cNvSpPr>
                <p:nvPr/>
              </p:nvSpPr>
              <p:spPr>
                <a:xfrm>
                  <a:off x="6817664" y="2741561"/>
                  <a:ext cx="1949116" cy="369332"/>
                </a:xfrm>
                <a:prstGeom prst="rect">
                  <a:avLst/>
                </a:prstGeom>
                <a:blipFill>
                  <a:blip r:embed="rId6"/>
                  <a:stretch>
                    <a:fillRect t="-6897" r="-649" b="-24138"/>
                  </a:stretch>
                </a:blipFill>
              </p:spPr>
              <p:txBody>
                <a:bodyPr/>
                <a:lstStyle/>
                <a:p>
                  <a:r>
                    <a:rPr lang="en-US">
                      <a:noFill/>
                    </a:rPr>
                    <a:t> </a:t>
                  </a:r>
                </a:p>
              </p:txBody>
            </p:sp>
          </mc:Fallback>
        </mc:AlternateContent>
      </p:grpSp>
      <p:grpSp>
        <p:nvGrpSpPr>
          <p:cNvPr id="25" name="Group 24">
            <a:extLst>
              <a:ext uri="{FF2B5EF4-FFF2-40B4-BE49-F238E27FC236}">
                <a16:creationId xmlns:a16="http://schemas.microsoft.com/office/drawing/2014/main" id="{1E093E8E-1FB4-FC40-9BD2-57C2E89C078E}"/>
              </a:ext>
            </a:extLst>
          </p:cNvPr>
          <p:cNvGrpSpPr/>
          <p:nvPr/>
        </p:nvGrpSpPr>
        <p:grpSpPr>
          <a:xfrm>
            <a:off x="9340041" y="1869059"/>
            <a:ext cx="2676387" cy="2500060"/>
            <a:chOff x="9340041" y="1869059"/>
            <a:chExt cx="2676387" cy="2500060"/>
          </a:xfrm>
        </p:grpSpPr>
        <p:grpSp>
          <p:nvGrpSpPr>
            <p:cNvPr id="12" name="Group 11">
              <a:extLst>
                <a:ext uri="{FF2B5EF4-FFF2-40B4-BE49-F238E27FC236}">
                  <a16:creationId xmlns:a16="http://schemas.microsoft.com/office/drawing/2014/main" id="{646DD255-E027-D44D-B95E-57E45A3B8125}"/>
                </a:ext>
              </a:extLst>
            </p:cNvPr>
            <p:cNvGrpSpPr/>
            <p:nvPr/>
          </p:nvGrpSpPr>
          <p:grpSpPr>
            <a:xfrm>
              <a:off x="9340041" y="1869059"/>
              <a:ext cx="2676387" cy="2500060"/>
              <a:chOff x="9636498" y="1854154"/>
              <a:chExt cx="2676387" cy="2500060"/>
            </a:xfrm>
          </p:grpSpPr>
          <p:grpSp>
            <p:nvGrpSpPr>
              <p:cNvPr id="22" name="Group 21">
                <a:extLst>
                  <a:ext uri="{FF2B5EF4-FFF2-40B4-BE49-F238E27FC236}">
                    <a16:creationId xmlns:a16="http://schemas.microsoft.com/office/drawing/2014/main" id="{F56A1EC5-46A9-674F-9706-B8BA74E77D56}"/>
                  </a:ext>
                </a:extLst>
              </p:cNvPr>
              <p:cNvGrpSpPr/>
              <p:nvPr/>
            </p:nvGrpSpPr>
            <p:grpSpPr>
              <a:xfrm>
                <a:off x="9636498" y="1854154"/>
                <a:ext cx="2676387" cy="2500060"/>
                <a:chOff x="9636498" y="1854154"/>
                <a:chExt cx="2676387" cy="2500060"/>
              </a:xfrm>
            </p:grpSpPr>
            <p:grpSp>
              <p:nvGrpSpPr>
                <p:cNvPr id="16" name="Group 15">
                  <a:extLst>
                    <a:ext uri="{FF2B5EF4-FFF2-40B4-BE49-F238E27FC236}">
                      <a16:creationId xmlns:a16="http://schemas.microsoft.com/office/drawing/2014/main" id="{62818A0C-6E54-344E-9573-E3FA11283B9D}"/>
                    </a:ext>
                  </a:extLst>
                </p:cNvPr>
                <p:cNvGrpSpPr/>
                <p:nvPr/>
              </p:nvGrpSpPr>
              <p:grpSpPr>
                <a:xfrm>
                  <a:off x="9636498" y="1854154"/>
                  <a:ext cx="2676387" cy="2500060"/>
                  <a:chOff x="9393611" y="1827169"/>
                  <a:chExt cx="2676387" cy="2500060"/>
                </a:xfrm>
              </p:grpSpPr>
              <p:grpSp>
                <p:nvGrpSpPr>
                  <p:cNvPr id="11" name="Group 10">
                    <a:extLst>
                      <a:ext uri="{FF2B5EF4-FFF2-40B4-BE49-F238E27FC236}">
                        <a16:creationId xmlns:a16="http://schemas.microsoft.com/office/drawing/2014/main" id="{B20BBE52-7D17-6D4A-BBCE-EA4CA204B8A4}"/>
                      </a:ext>
                    </a:extLst>
                  </p:cNvPr>
                  <p:cNvGrpSpPr/>
                  <p:nvPr/>
                </p:nvGrpSpPr>
                <p:grpSpPr>
                  <a:xfrm>
                    <a:off x="9393611" y="1827169"/>
                    <a:ext cx="0" cy="2500060"/>
                    <a:chOff x="9479336" y="1770019"/>
                    <a:chExt cx="0" cy="2500060"/>
                  </a:xfrm>
                </p:grpSpPr>
                <p:cxnSp>
                  <p:nvCxnSpPr>
                    <p:cNvPr id="6" name="Straight Connector 5">
                      <a:extLst>
                        <a:ext uri="{FF2B5EF4-FFF2-40B4-BE49-F238E27FC236}">
                          <a16:creationId xmlns:a16="http://schemas.microsoft.com/office/drawing/2014/main" id="{BE22C90D-A609-EF43-9485-DE0FA71D9D16}"/>
                        </a:ext>
                      </a:extLst>
                    </p:cNvPr>
                    <p:cNvCxnSpPr/>
                    <p:nvPr/>
                  </p:nvCxnSpPr>
                  <p:spPr>
                    <a:xfrm>
                      <a:off x="9479336" y="1770019"/>
                      <a:ext cx="0" cy="500012"/>
                    </a:xfrm>
                    <a:prstGeom prst="line">
                      <a:avLst/>
                    </a:prstGeom>
                    <a:ln w="22225" cap="flat" cmpd="sng" algn="ctr">
                      <a:solidFill>
                        <a:srgbClr val="FF0000"/>
                      </a:solidFill>
                      <a:prstDash val="solid"/>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07E0D06C-6596-074B-B6C4-31C2231C0C21}"/>
                        </a:ext>
                      </a:extLst>
                    </p:cNvPr>
                    <p:cNvCxnSpPr/>
                    <p:nvPr/>
                  </p:nvCxnSpPr>
                  <p:spPr>
                    <a:xfrm>
                      <a:off x="9479336" y="2770043"/>
                      <a:ext cx="0" cy="500012"/>
                    </a:xfrm>
                    <a:prstGeom prst="line">
                      <a:avLst/>
                    </a:prstGeom>
                    <a:ln w="22225" cap="flat" cmpd="sng" algn="ctr">
                      <a:solidFill>
                        <a:srgbClr val="FF0000"/>
                      </a:solidFill>
                      <a:prstDash val="solid"/>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584AAC7-EA98-E248-A84D-46775CF035D1}"/>
                        </a:ext>
                      </a:extLst>
                    </p:cNvPr>
                    <p:cNvCxnSpPr/>
                    <p:nvPr/>
                  </p:nvCxnSpPr>
                  <p:spPr>
                    <a:xfrm>
                      <a:off x="9479336" y="2270031"/>
                      <a:ext cx="0" cy="500012"/>
                    </a:xfrm>
                    <a:prstGeom prst="line">
                      <a:avLst/>
                    </a:prstGeom>
                    <a:ln w="22225" cap="flat" cmpd="sng" algn="ctr">
                      <a:solidFill>
                        <a:srgbClr val="111CF7"/>
                      </a:solidFill>
                      <a:prstDash val="solid"/>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7C62142-7E45-154E-9987-782D0BDC1AEE}"/>
                        </a:ext>
                      </a:extLst>
                    </p:cNvPr>
                    <p:cNvCxnSpPr/>
                    <p:nvPr/>
                  </p:nvCxnSpPr>
                  <p:spPr>
                    <a:xfrm>
                      <a:off x="9479336" y="3270055"/>
                      <a:ext cx="0" cy="500012"/>
                    </a:xfrm>
                    <a:prstGeom prst="line">
                      <a:avLst/>
                    </a:prstGeom>
                    <a:ln w="22225" cap="flat" cmpd="sng" algn="ctr">
                      <a:solidFill>
                        <a:srgbClr val="111CF7"/>
                      </a:solidFill>
                      <a:prstDash val="solid"/>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A1D4A8BF-2CA0-0D4F-97FD-7A9D173B00C5}"/>
                        </a:ext>
                      </a:extLst>
                    </p:cNvPr>
                    <p:cNvCxnSpPr/>
                    <p:nvPr/>
                  </p:nvCxnSpPr>
                  <p:spPr>
                    <a:xfrm>
                      <a:off x="9479336" y="3770067"/>
                      <a:ext cx="0" cy="500012"/>
                    </a:xfrm>
                    <a:prstGeom prst="line">
                      <a:avLst/>
                    </a:prstGeom>
                    <a:ln w="22225" cap="flat" cmpd="sng" algn="ctr">
                      <a:solidFill>
                        <a:srgbClr val="111CF7"/>
                      </a:solidFill>
                      <a:prstDash val="solid"/>
                      <a:round/>
                      <a:headEnd type="oval" w="med" len="med"/>
                      <a:tailEnd type="oval" w="med" len="med"/>
                    </a:ln>
                  </p:spPr>
                  <p:style>
                    <a:lnRef idx="0">
                      <a:scrgbClr r="0" g="0" b="0"/>
                    </a:lnRef>
                    <a:fillRef idx="0">
                      <a:scrgbClr r="0" g="0" b="0"/>
                    </a:fillRef>
                    <a:effectRef idx="0">
                      <a:scrgbClr r="0" g="0" b="0"/>
                    </a:effectRef>
                    <a:fontRef idx="minor">
                      <a:schemeClr val="tx1"/>
                    </a:fontRef>
                  </p:style>
                </p:cxnSp>
              </p:grpSp>
              <p:sp>
                <p:nvSpPr>
                  <p:cNvPr id="14" name="TextBox 13">
                    <a:extLst>
                      <a:ext uri="{FF2B5EF4-FFF2-40B4-BE49-F238E27FC236}">
                        <a16:creationId xmlns:a16="http://schemas.microsoft.com/office/drawing/2014/main" id="{5030C0EF-E364-D442-85F9-4C428031D05D}"/>
                      </a:ext>
                    </a:extLst>
                  </p:cNvPr>
                  <p:cNvSpPr txBox="1"/>
                  <p:nvPr/>
                </p:nvSpPr>
                <p:spPr>
                  <a:xfrm>
                    <a:off x="9519723" y="2390976"/>
                    <a:ext cx="2550275" cy="338554"/>
                  </a:xfrm>
                  <a:prstGeom prst="rect">
                    <a:avLst/>
                  </a:prstGeom>
                  <a:noFill/>
                </p:spPr>
                <p:txBody>
                  <a:bodyPr wrap="square" rtlCol="0">
                    <a:spAutoFit/>
                  </a:bodyPr>
                  <a:lstStyle/>
                  <a:p>
                    <a:r>
                      <a:rPr lang="en-US" sz="1600" dirty="0">
                        <a:solidFill>
                          <a:srgbClr val="111CF7"/>
                        </a:solidFill>
                        <a:latin typeface="Times" pitchFamily="2" charset="0"/>
                      </a:rPr>
                      <a:t>User 1: schedule 3 time slots</a:t>
                    </a:r>
                  </a:p>
                </p:txBody>
              </p:sp>
            </p:grpSp>
            <p:sp>
              <p:nvSpPr>
                <p:cNvPr id="18" name="TextBox 17">
                  <a:extLst>
                    <a:ext uri="{FF2B5EF4-FFF2-40B4-BE49-F238E27FC236}">
                      <a16:creationId xmlns:a16="http://schemas.microsoft.com/office/drawing/2014/main" id="{24693C13-040D-D840-9178-984281CA37D2}"/>
                    </a:ext>
                  </a:extLst>
                </p:cNvPr>
                <p:cNvSpPr txBox="1"/>
                <p:nvPr/>
              </p:nvSpPr>
              <p:spPr>
                <a:xfrm>
                  <a:off x="9762610" y="2757434"/>
                  <a:ext cx="2550272" cy="338554"/>
                </a:xfrm>
                <a:prstGeom prst="rect">
                  <a:avLst/>
                </a:prstGeom>
                <a:noFill/>
              </p:spPr>
              <p:txBody>
                <a:bodyPr wrap="square" rtlCol="0">
                  <a:spAutoFit/>
                </a:bodyPr>
                <a:lstStyle/>
                <a:p>
                  <a:pPr algn="ctr"/>
                  <a:r>
                    <a:rPr lang="en-US" sz="1600" dirty="0">
                      <a:solidFill>
                        <a:srgbClr val="FF0000"/>
                      </a:solidFill>
                      <a:latin typeface="Times" pitchFamily="2" charset="0"/>
                    </a:rPr>
                    <a:t>User 2: schedule 2 time slots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E77D35A-4A1C-2748-A26F-A93839BA64CF}"/>
                        </a:ext>
                      </a:extLst>
                    </p:cNvPr>
                    <p:cNvSpPr txBox="1"/>
                    <p:nvPr/>
                  </p:nvSpPr>
                  <p:spPr>
                    <a:xfrm>
                      <a:off x="10278659" y="3414095"/>
                      <a:ext cx="7073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111CF7"/>
                                    </a:solidFill>
                                    <a:latin typeface="Cambria Math" panose="02040503050406030204" pitchFamily="18" charset="0"/>
                                  </a:rPr>
                                </m:ctrlPr>
                              </m:sSubPr>
                              <m:e>
                                <m:r>
                                  <a:rPr lang="en-US" b="0" i="1" smtClean="0">
                                    <a:solidFill>
                                      <a:srgbClr val="111CF7"/>
                                    </a:solidFill>
                                    <a:latin typeface="Cambria Math" panose="02040503050406030204" pitchFamily="18" charset="0"/>
                                  </a:rPr>
                                  <m:t>𝑦</m:t>
                                </m:r>
                              </m:e>
                              <m:sub>
                                <m:r>
                                  <a:rPr lang="en-US" b="0" i="1" smtClean="0">
                                    <a:solidFill>
                                      <a:srgbClr val="111CF7"/>
                                    </a:solidFill>
                                    <a:latin typeface="Cambria Math" panose="02040503050406030204" pitchFamily="18" charset="0"/>
                                  </a:rPr>
                                  <m:t>1</m:t>
                                </m:r>
                              </m:sub>
                            </m:sSub>
                            <m:r>
                              <a:rPr lang="en-US" b="0" i="1" smtClean="0">
                                <a:solidFill>
                                  <a:srgbClr val="111CF7"/>
                                </a:solidFill>
                                <a:latin typeface="Cambria Math" panose="02040503050406030204" pitchFamily="18" charset="0"/>
                              </a:rPr>
                              <m:t>=3</m:t>
                            </m:r>
                          </m:oMath>
                        </m:oMathPara>
                      </a14:m>
                      <a:endParaRPr lang="en-US" dirty="0">
                        <a:solidFill>
                          <a:srgbClr val="111CF7"/>
                        </a:solidFill>
                      </a:endParaRPr>
                    </a:p>
                  </p:txBody>
                </p:sp>
              </mc:Choice>
              <mc:Fallback xmlns="">
                <p:sp>
                  <p:nvSpPr>
                    <p:cNvPr id="20" name="TextBox 19">
                      <a:extLst>
                        <a:ext uri="{FF2B5EF4-FFF2-40B4-BE49-F238E27FC236}">
                          <a16:creationId xmlns:a16="http://schemas.microsoft.com/office/drawing/2014/main" id="{AE77D35A-4A1C-2748-A26F-A93839BA64CF}"/>
                        </a:ext>
                      </a:extLst>
                    </p:cNvPr>
                    <p:cNvSpPr txBox="1">
                      <a:spLocks noRot="1" noChangeAspect="1" noMove="1" noResize="1" noEditPoints="1" noAdjustHandles="1" noChangeArrowheads="1" noChangeShapeType="1" noTextEdit="1"/>
                    </p:cNvSpPr>
                    <p:nvPr/>
                  </p:nvSpPr>
                  <p:spPr>
                    <a:xfrm>
                      <a:off x="10278659" y="3414095"/>
                      <a:ext cx="707373" cy="276999"/>
                    </a:xfrm>
                    <a:prstGeom prst="rect">
                      <a:avLst/>
                    </a:prstGeom>
                    <a:blipFill>
                      <a:blip r:embed="rId3"/>
                      <a:stretch>
                        <a:fillRect l="-7018" r="-5263"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FB99A8-F4DC-4F45-8BB1-AED539AD72EE}"/>
                        </a:ext>
                      </a:extLst>
                    </p:cNvPr>
                    <p:cNvSpPr txBox="1"/>
                    <p:nvPr/>
                  </p:nvSpPr>
                  <p:spPr>
                    <a:xfrm>
                      <a:off x="11293909" y="3414095"/>
                      <a:ext cx="712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oMath>
                        </m:oMathPara>
                      </a14:m>
                      <a:endParaRPr lang="en-US" dirty="0"/>
                    </a:p>
                  </p:txBody>
                </p:sp>
              </mc:Choice>
              <mc:Fallback xmlns="">
                <p:sp>
                  <p:nvSpPr>
                    <p:cNvPr id="21" name="TextBox 20">
                      <a:extLst>
                        <a:ext uri="{FF2B5EF4-FFF2-40B4-BE49-F238E27FC236}">
                          <a16:creationId xmlns:a16="http://schemas.microsoft.com/office/drawing/2014/main" id="{9EFB99A8-F4DC-4F45-8BB1-AED539AD72EE}"/>
                        </a:ext>
                      </a:extLst>
                    </p:cNvPr>
                    <p:cNvSpPr txBox="1">
                      <a:spLocks noRot="1" noChangeAspect="1" noMove="1" noResize="1" noEditPoints="1" noAdjustHandles="1" noChangeArrowheads="1" noChangeShapeType="1" noTextEdit="1"/>
                    </p:cNvSpPr>
                    <p:nvPr/>
                  </p:nvSpPr>
                  <p:spPr>
                    <a:xfrm>
                      <a:off x="11293909" y="3414095"/>
                      <a:ext cx="712696" cy="276999"/>
                    </a:xfrm>
                    <a:prstGeom prst="rect">
                      <a:avLst/>
                    </a:prstGeom>
                    <a:blipFill>
                      <a:blip r:embed="rId7"/>
                      <a:stretch>
                        <a:fillRect l="-7018" r="-5263" b="-2173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6B80912-E820-714C-B728-8F24A0AE720A}"/>
                      </a:ext>
                    </a:extLst>
                  </p:cNvPr>
                  <p:cNvSpPr txBox="1"/>
                  <p:nvPr/>
                </p:nvSpPr>
                <p:spPr>
                  <a:xfrm>
                    <a:off x="10197848" y="1977401"/>
                    <a:ext cx="1697126"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=5</m:t>
                        </m:r>
                      </m:oMath>
                    </a14:m>
                    <a:r>
                      <a:rPr lang="en-US" dirty="0">
                        <a:latin typeface="Times" pitchFamily="2" charset="0"/>
                      </a:rPr>
                      <a:t> slots</a:t>
                    </a:r>
                  </a:p>
                </p:txBody>
              </p:sp>
            </mc:Choice>
            <mc:Fallback xmlns="">
              <p:sp>
                <p:nvSpPr>
                  <p:cNvPr id="3" name="TextBox 2">
                    <a:extLst>
                      <a:ext uri="{FF2B5EF4-FFF2-40B4-BE49-F238E27FC236}">
                        <a16:creationId xmlns:a16="http://schemas.microsoft.com/office/drawing/2014/main" id="{B6B80912-E820-714C-B728-8F24A0AE720A}"/>
                      </a:ext>
                    </a:extLst>
                  </p:cNvPr>
                  <p:cNvSpPr txBox="1">
                    <a:spLocks noRot="1" noChangeAspect="1" noMove="1" noResize="1" noEditPoints="1" noAdjustHandles="1" noChangeArrowheads="1" noChangeShapeType="1" noTextEdit="1"/>
                  </p:cNvSpPr>
                  <p:nvPr/>
                </p:nvSpPr>
                <p:spPr>
                  <a:xfrm>
                    <a:off x="10197848" y="1977401"/>
                    <a:ext cx="1697126" cy="369332"/>
                  </a:xfrm>
                  <a:prstGeom prst="rect">
                    <a:avLst/>
                  </a:prstGeom>
                  <a:blipFill>
                    <a:blip r:embed="rId5"/>
                    <a:stretch>
                      <a:fillRect t="-6667" b="-2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016E4CA-28E2-8C4E-A1F0-AD163F85D328}"/>
                    </a:ext>
                  </a:extLst>
                </p:cNvPr>
                <p:cNvSpPr txBox="1"/>
                <p:nvPr/>
              </p:nvSpPr>
              <p:spPr>
                <a:xfrm>
                  <a:off x="10135971" y="3885606"/>
                  <a:ext cx="12279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111CF7"/>
                                </a:solidFill>
                                <a:latin typeface="Cambria Math" panose="02040503050406030204" pitchFamily="18" charset="0"/>
                              </a:rPr>
                            </m:ctrlPr>
                          </m:sSubPr>
                          <m:e>
                            <m:r>
                              <a:rPr lang="en-US" b="0" i="1" smtClean="0">
                                <a:solidFill>
                                  <a:srgbClr val="111CF7"/>
                                </a:solidFill>
                                <a:latin typeface="Cambria Math" panose="02040503050406030204" pitchFamily="18" charset="0"/>
                              </a:rPr>
                              <m:t>𝑦</m:t>
                            </m:r>
                          </m:e>
                          <m:sub>
                            <m:r>
                              <a:rPr lang="en-US" b="0" i="1" smtClean="0">
                                <a:solidFill>
                                  <a:srgbClr val="111CF7"/>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oMath>
                    </m:oMathPara>
                  </a14:m>
                  <a:endParaRPr lang="en-US" dirty="0"/>
                </a:p>
              </p:txBody>
            </p:sp>
          </mc:Choice>
          <mc:Fallback xmlns="">
            <p:sp>
              <p:nvSpPr>
                <p:cNvPr id="15" name="TextBox 14">
                  <a:extLst>
                    <a:ext uri="{FF2B5EF4-FFF2-40B4-BE49-F238E27FC236}">
                      <a16:creationId xmlns:a16="http://schemas.microsoft.com/office/drawing/2014/main" id="{2016E4CA-28E2-8C4E-A1F0-AD163F85D328}"/>
                    </a:ext>
                  </a:extLst>
                </p:cNvPr>
                <p:cNvSpPr txBox="1">
                  <a:spLocks noRot="1" noChangeAspect="1" noMove="1" noResize="1" noEditPoints="1" noAdjustHandles="1" noChangeArrowheads="1" noChangeShapeType="1" noTextEdit="1"/>
                </p:cNvSpPr>
                <p:nvPr/>
              </p:nvSpPr>
              <p:spPr>
                <a:xfrm>
                  <a:off x="10135971" y="3885606"/>
                  <a:ext cx="1227965" cy="276999"/>
                </a:xfrm>
                <a:prstGeom prst="rect">
                  <a:avLst/>
                </a:prstGeom>
                <a:blipFill>
                  <a:blip r:embed="rId8"/>
                  <a:stretch>
                    <a:fillRect l="-4082" r="-3061" b="-21739"/>
                  </a:stretch>
                </a:blipFill>
              </p:spPr>
              <p:txBody>
                <a:bodyPr/>
                <a:lstStyle/>
                <a:p>
                  <a:r>
                    <a:rPr lang="en-US">
                      <a:noFill/>
                    </a:rPr>
                    <a:t> </a:t>
                  </a:r>
                </a:p>
              </p:txBody>
            </p:sp>
          </mc:Fallback>
        </mc:AlternateContent>
      </p:grpSp>
    </p:spTree>
    <p:extLst>
      <p:ext uri="{BB962C8B-B14F-4D97-AF65-F5344CB8AC3E}">
        <p14:creationId xmlns:p14="http://schemas.microsoft.com/office/powerpoint/2010/main" val="24196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5A99-F488-4FD2-AF5B-69A30DD9DA61}"/>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Real-time Mobile Applications</a:t>
            </a:r>
          </a:p>
        </p:txBody>
      </p:sp>
      <p:grpSp>
        <p:nvGrpSpPr>
          <p:cNvPr id="3" name="Group 2">
            <a:extLst>
              <a:ext uri="{FF2B5EF4-FFF2-40B4-BE49-F238E27FC236}">
                <a16:creationId xmlns:a16="http://schemas.microsoft.com/office/drawing/2014/main" id="{5E745F65-F363-44D1-BBEC-FB2277B6E42C}"/>
              </a:ext>
            </a:extLst>
          </p:cNvPr>
          <p:cNvGrpSpPr/>
          <p:nvPr/>
        </p:nvGrpSpPr>
        <p:grpSpPr>
          <a:xfrm>
            <a:off x="1636450" y="2028872"/>
            <a:ext cx="3854613" cy="2298012"/>
            <a:chOff x="1636449" y="1690688"/>
            <a:chExt cx="3854613" cy="2298012"/>
          </a:xfrm>
        </p:grpSpPr>
        <p:pic>
          <p:nvPicPr>
            <p:cNvPr id="4" name="Picture 3">
              <a:extLst>
                <a:ext uri="{FF2B5EF4-FFF2-40B4-BE49-F238E27FC236}">
                  <a16:creationId xmlns:a16="http://schemas.microsoft.com/office/drawing/2014/main" id="{103128B2-0003-48DD-8167-D7D6A57AC936}"/>
                </a:ext>
              </a:extLst>
            </p:cNvPr>
            <p:cNvPicPr>
              <a:picLocks noChangeAspect="1"/>
            </p:cNvPicPr>
            <p:nvPr/>
          </p:nvPicPr>
          <p:blipFill>
            <a:blip r:embed="rId3"/>
            <a:stretch>
              <a:fillRect/>
            </a:stretch>
          </p:blipFill>
          <p:spPr>
            <a:xfrm>
              <a:off x="1636451" y="1690688"/>
              <a:ext cx="3854611" cy="1931574"/>
            </a:xfrm>
            <a:prstGeom prst="rect">
              <a:avLst/>
            </a:prstGeom>
          </p:spPr>
        </p:pic>
        <p:sp>
          <p:nvSpPr>
            <p:cNvPr id="7" name="TextBox 6">
              <a:extLst>
                <a:ext uri="{FF2B5EF4-FFF2-40B4-BE49-F238E27FC236}">
                  <a16:creationId xmlns:a16="http://schemas.microsoft.com/office/drawing/2014/main" id="{47E41BDE-2CB1-4179-9431-89BDEF4BBDE4}"/>
                </a:ext>
              </a:extLst>
            </p:cNvPr>
            <p:cNvSpPr txBox="1"/>
            <p:nvPr/>
          </p:nvSpPr>
          <p:spPr>
            <a:xfrm>
              <a:off x="1636449" y="3619368"/>
              <a:ext cx="385461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Real-time video analysis</a:t>
              </a:r>
            </a:p>
          </p:txBody>
        </p:sp>
      </p:grpSp>
      <p:sp>
        <p:nvSpPr>
          <p:cNvPr id="12" name="Rectangle 11">
            <a:extLst>
              <a:ext uri="{FF2B5EF4-FFF2-40B4-BE49-F238E27FC236}">
                <a16:creationId xmlns:a16="http://schemas.microsoft.com/office/drawing/2014/main" id="{4E1280D9-8563-4A0A-9076-5632200CE6D8}"/>
              </a:ext>
            </a:extLst>
          </p:cNvPr>
          <p:cNvSpPr/>
          <p:nvPr/>
        </p:nvSpPr>
        <p:spPr>
          <a:xfrm>
            <a:off x="4507484" y="4775760"/>
            <a:ext cx="2850578"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Low latency requirements</a:t>
            </a:r>
          </a:p>
        </p:txBody>
      </p:sp>
      <p:sp>
        <p:nvSpPr>
          <p:cNvPr id="13" name="Rectangle 12">
            <a:extLst>
              <a:ext uri="{FF2B5EF4-FFF2-40B4-BE49-F238E27FC236}">
                <a16:creationId xmlns:a16="http://schemas.microsoft.com/office/drawing/2014/main" id="{551D99DF-C328-40AD-9C80-245D7E079326}"/>
              </a:ext>
            </a:extLst>
          </p:cNvPr>
          <p:cNvSpPr/>
          <p:nvPr/>
        </p:nvSpPr>
        <p:spPr>
          <a:xfrm>
            <a:off x="844367" y="4775760"/>
            <a:ext cx="3048002"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Low energy consumption</a:t>
            </a:r>
          </a:p>
        </p:txBody>
      </p:sp>
      <p:sp>
        <p:nvSpPr>
          <p:cNvPr id="14" name="Rectangle 13">
            <a:extLst>
              <a:ext uri="{FF2B5EF4-FFF2-40B4-BE49-F238E27FC236}">
                <a16:creationId xmlns:a16="http://schemas.microsoft.com/office/drawing/2014/main" id="{7F7E16B4-1C30-4ACE-8213-C3C9DB6379F6}"/>
              </a:ext>
            </a:extLst>
          </p:cNvPr>
          <p:cNvSpPr/>
          <p:nvPr/>
        </p:nvSpPr>
        <p:spPr>
          <a:xfrm>
            <a:off x="7973177" y="4775759"/>
            <a:ext cx="3854610" cy="369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Intensive computation requirements</a:t>
            </a:r>
          </a:p>
        </p:txBody>
      </p:sp>
      <p:grpSp>
        <p:nvGrpSpPr>
          <p:cNvPr id="16" name="Group 15">
            <a:extLst>
              <a:ext uri="{FF2B5EF4-FFF2-40B4-BE49-F238E27FC236}">
                <a16:creationId xmlns:a16="http://schemas.microsoft.com/office/drawing/2014/main" id="{C562BFEA-C1FF-43F8-AF09-823D8F2D2C99}"/>
              </a:ext>
            </a:extLst>
          </p:cNvPr>
          <p:cNvGrpSpPr/>
          <p:nvPr/>
        </p:nvGrpSpPr>
        <p:grpSpPr>
          <a:xfrm>
            <a:off x="6700938" y="2025978"/>
            <a:ext cx="3854610" cy="2300906"/>
            <a:chOff x="6700938" y="1687794"/>
            <a:chExt cx="3854610" cy="2300906"/>
          </a:xfrm>
        </p:grpSpPr>
        <p:sp>
          <p:nvSpPr>
            <p:cNvPr id="6" name="TextBox 5">
              <a:extLst>
                <a:ext uri="{FF2B5EF4-FFF2-40B4-BE49-F238E27FC236}">
                  <a16:creationId xmlns:a16="http://schemas.microsoft.com/office/drawing/2014/main" id="{DC2B185D-EA07-48AF-8707-93AC233B1A30}"/>
                </a:ext>
              </a:extLst>
            </p:cNvPr>
            <p:cNvSpPr txBox="1"/>
            <p:nvPr/>
          </p:nvSpPr>
          <p:spPr>
            <a:xfrm>
              <a:off x="6700938" y="3619368"/>
              <a:ext cx="385461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Real-time language translation</a:t>
              </a:r>
            </a:p>
          </p:txBody>
        </p:sp>
        <p:pic>
          <p:nvPicPr>
            <p:cNvPr id="15" name="Picture 14" descr="A hand holding up a sign&#10;&#10;Description generated with very high confidence">
              <a:extLst>
                <a:ext uri="{FF2B5EF4-FFF2-40B4-BE49-F238E27FC236}">
                  <a16:creationId xmlns:a16="http://schemas.microsoft.com/office/drawing/2014/main" id="{40512DE3-82D8-4E25-8D86-2CED26AC0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938" y="1687794"/>
              <a:ext cx="3854610" cy="1931574"/>
            </a:xfrm>
            <a:prstGeom prst="rect">
              <a:avLst/>
            </a:prstGeom>
          </p:spPr>
        </p:pic>
      </p:grpSp>
    </p:spTree>
    <p:extLst>
      <p:ext uri="{BB962C8B-B14F-4D97-AF65-F5344CB8AC3E}">
        <p14:creationId xmlns:p14="http://schemas.microsoft.com/office/powerpoint/2010/main" val="12284996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0C2E-17A3-4347-8146-2E0330D4EE6A}"/>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Simulation Setup</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D22B06-63B0-43C0-A282-1242CE2D143E}"/>
                  </a:ext>
                </a:extLst>
              </p:cNvPr>
              <p:cNvSpPr txBox="1"/>
              <p:nvPr/>
            </p:nvSpPr>
            <p:spPr>
              <a:xfrm>
                <a:off x="2692166" y="1858917"/>
                <a:ext cx="5210263" cy="1863972"/>
              </a:xfrm>
              <a:prstGeom prst="rect">
                <a:avLst/>
              </a:prstGeom>
              <a:solidFill>
                <a:schemeClr val="accent6">
                  <a:lumMod val="20000"/>
                  <a:lumOff val="80000"/>
                </a:schemeClr>
              </a:solidFill>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=5</m:t>
                    </m:r>
                  </m:oMath>
                </a14:m>
                <a:r>
                  <a:rPr lang="en-US" sz="1600" dirty="0">
                    <a:latin typeface="Times New Roman" panose="02020603050405020304" pitchFamily="18" charset="0"/>
                    <a:cs typeface="Times New Roman" panose="02020603050405020304" pitchFamily="18" charset="0"/>
                  </a:rPr>
                  <a:t> users;</a:t>
                </a:r>
              </a:p>
              <a:p>
                <a:pPr marL="285750" indent="-285750">
                  <a:lnSpc>
                    <a:spcPct val="120000"/>
                  </a:lnSpc>
                  <a:buFont typeface="Wingdings" panose="05000000000000000000" pitchFamily="2" charset="2"/>
                  <a:buChar char="Ø"/>
                </a:pPr>
                <a:r>
                  <a:rPr lang="en-US" sz="1600" b="0" dirty="0">
                    <a:latin typeface="Times New Roman" panose="02020603050405020304" pitchFamily="18" charset="0"/>
                    <a:cs typeface="Times New Roman" panose="02020603050405020304" pitchFamily="18" charset="0"/>
                  </a:rPr>
                  <a:t>Maximal allowable drop rate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=0.1</m:t>
                    </m:r>
                  </m:oMath>
                </a14:m>
                <a:r>
                  <a:rPr lang="en-US" sz="1600" dirty="0">
                    <a:latin typeface="Times New Roman" panose="02020603050405020304" pitchFamily="18" charset="0"/>
                    <a:cs typeface="Times New Roman" panose="02020603050405020304" pitchFamily="18" charset="0"/>
                  </a:rPr>
                  <a:t>;</a:t>
                </a:r>
              </a:p>
              <a:p>
                <a:pPr marL="285750" indent="-285750">
                  <a:lnSpc>
                    <a:spcPct val="1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All users suffer from </a:t>
                </a:r>
                <a:r>
                  <a:rPr lang="en-US" sz="1600" dirty="0" err="1">
                    <a:latin typeface="Times New Roman" panose="02020603050405020304" pitchFamily="18" charset="0"/>
                    <a:cs typeface="Times New Roman" panose="02020603050405020304" pitchFamily="18" charset="0"/>
                  </a:rPr>
                  <a:t>i.i.d</a:t>
                </a:r>
                <a:r>
                  <a:rPr lang="en-US" sz="1600" dirty="0">
                    <a:latin typeface="Times New Roman" panose="02020603050405020304" pitchFamily="18" charset="0"/>
                    <a:cs typeface="Times New Roman" panose="02020603050405020304" pitchFamily="18" charset="0"/>
                  </a:rPr>
                  <a:t> ON-OFF channel fading;</a:t>
                </a:r>
              </a:p>
              <a:p>
                <a:pPr marL="285750" indent="-285750">
                  <a:lnSpc>
                    <a:spcPct val="1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Local computation energy consumption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1" smtClean="0">
                            <a:latin typeface="Cambria Math" panose="02040503050406030204" pitchFamily="18" charset="0"/>
                          </a:rPr>
                          <m:t>)</m:t>
                        </m:r>
                      </m:sup>
                    </m:sSup>
                    <m:r>
                      <a:rPr lang="en-US" sz="1600" b="0" i="1" smtClean="0">
                        <a:latin typeface="Cambria Math" panose="02040503050406030204" pitchFamily="18" charset="0"/>
                      </a:rPr>
                      <m:t>=7</m:t>
                    </m:r>
                  </m:oMath>
                </a14:m>
                <a:r>
                  <a:rPr lang="en-US" sz="1600" dirty="0">
                    <a:latin typeface="Times New Roman" panose="02020603050405020304" pitchFamily="18" charset="0"/>
                    <a:cs typeface="Times New Roman" panose="02020603050405020304" pitchFamily="18" charset="0"/>
                  </a:rPr>
                  <a:t> watt;</a:t>
                </a:r>
              </a:p>
              <a:p>
                <a:pPr marL="285750" indent="-285750">
                  <a:lnSpc>
                    <a:spcPct val="1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Wireless transmission energy consumption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r>
                          <a:rPr lang="en-US" sz="1600" b="0" i="1" smtClean="0">
                            <a:latin typeface="Cambria Math" panose="02040503050406030204" pitchFamily="18" charset="0"/>
                          </a:rPr>
                          <m:t>𝐸</m:t>
                        </m:r>
                        <m:r>
                          <a:rPr lang="en-US" sz="1600" i="1">
                            <a:latin typeface="Cambria Math" panose="02040503050406030204" pitchFamily="18" charset="0"/>
                          </a:rPr>
                          <m:t>)</m:t>
                        </m:r>
                      </m:sup>
                    </m:sSup>
                    <m:r>
                      <a:rPr lang="en-US" sz="1600" i="1">
                        <a:latin typeface="Cambria Math" panose="02040503050406030204" pitchFamily="18" charset="0"/>
                      </a:rPr>
                      <m:t>=</m:t>
                    </m:r>
                    <m:r>
                      <a:rPr lang="en-US" sz="1600" b="0" i="1" smtClean="0">
                        <a:latin typeface="Cambria Math" panose="02040503050406030204" pitchFamily="18" charset="0"/>
                      </a:rPr>
                      <m:t>4</m:t>
                    </m:r>
                  </m:oMath>
                </a14:m>
                <a:r>
                  <a:rPr lang="en-US" sz="1600" dirty="0">
                    <a:latin typeface="Times New Roman" panose="02020603050405020304" pitchFamily="18" charset="0"/>
                    <a:cs typeface="Times New Roman" panose="02020603050405020304" pitchFamily="18" charset="0"/>
                  </a:rPr>
                  <a:t> watt;</a:t>
                </a:r>
              </a:p>
              <a:p>
                <a:pPr marL="285750" indent="-285750">
                  <a:lnSpc>
                    <a:spcPct val="1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Local processing rate </a:t>
                </a:r>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28D22B06-63B0-43C0-A282-1242CE2D143E}"/>
                  </a:ext>
                </a:extLst>
              </p:cNvPr>
              <p:cNvSpPr txBox="1">
                <a:spLocks noRot="1" noChangeAspect="1" noMove="1" noResize="1" noEditPoints="1" noAdjustHandles="1" noChangeArrowheads="1" noChangeShapeType="1" noTextEdit="1"/>
              </p:cNvSpPr>
              <p:nvPr/>
            </p:nvSpPr>
            <p:spPr>
              <a:xfrm>
                <a:off x="2692166" y="1858917"/>
                <a:ext cx="5210263" cy="1863972"/>
              </a:xfrm>
              <a:prstGeom prst="rect">
                <a:avLst/>
              </a:prstGeom>
              <a:blipFill>
                <a:blip r:embed="rId2"/>
                <a:stretch>
                  <a:fillRect l="-468" r="-234" b="-3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0407CA9-E8C4-4F88-9854-3C2A04AD858F}"/>
                  </a:ext>
                </a:extLst>
              </p:cNvPr>
              <p:cNvGraphicFramePr>
                <a:graphicFrameLocks noGrp="1"/>
              </p:cNvGraphicFramePr>
              <p:nvPr>
                <p:extLst>
                  <p:ext uri="{D42A27DB-BD31-4B8C-83A1-F6EECF244321}">
                    <p14:modId xmlns:p14="http://schemas.microsoft.com/office/powerpoint/2010/main" val="3335033536"/>
                  </p:ext>
                </p:extLst>
              </p:nvPr>
            </p:nvGraphicFramePr>
            <p:xfrm>
              <a:off x="1511882" y="4192932"/>
              <a:ext cx="8128000" cy="1305941"/>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070934004"/>
                        </a:ext>
                      </a:extLst>
                    </a:gridCol>
                    <a:gridCol w="4064000">
                      <a:extLst>
                        <a:ext uri="{9D8B030D-6E8A-4147-A177-3AD203B41FA5}">
                          <a16:colId xmlns:a16="http://schemas.microsoft.com/office/drawing/2014/main" val="3410282330"/>
                        </a:ext>
                      </a:extLst>
                    </a:gridCol>
                  </a:tblGrid>
                  <a:tr h="328632">
                    <a:tc>
                      <a:txBody>
                        <a:bodyPr/>
                        <a:lstStyle/>
                        <a:p>
                          <a:pPr algn="ctr"/>
                          <a:r>
                            <a:rPr lang="en-US" sz="1600" dirty="0">
                              <a:latin typeface="Times New Roman" panose="02020603050405020304" pitchFamily="18" charset="0"/>
                              <a:cs typeface="Times New Roman" panose="02020603050405020304" pitchFamily="18" charset="0"/>
                            </a:rPr>
                            <a:t>The case with one time slot deadline</a:t>
                          </a:r>
                        </a:p>
                      </a:txBody>
                      <a:tcPr/>
                    </a:tc>
                    <a:tc>
                      <a:txBody>
                        <a:bodyPr/>
                        <a:lstStyle/>
                        <a:p>
                          <a:pPr algn="ctr"/>
                          <a:r>
                            <a:rPr lang="en-US" sz="1600" dirty="0">
                              <a:latin typeface="Times New Roman" panose="02020603050405020304" pitchFamily="18" charset="0"/>
                              <a:cs typeface="Times New Roman" panose="02020603050405020304" pitchFamily="18" charset="0"/>
                            </a:rPr>
                            <a:t>The case with three time slot deadline</a:t>
                          </a:r>
                        </a:p>
                      </a:txBody>
                      <a:tcPr/>
                    </a:tc>
                    <a:extLst>
                      <a:ext uri="{0D108BD9-81ED-4DB2-BD59-A6C34878D82A}">
                        <a16:rowId xmlns:a16="http://schemas.microsoft.com/office/drawing/2014/main" val="3875022649"/>
                      </a:ext>
                    </a:extLst>
                  </a:tr>
                  <a:tr h="328632">
                    <a:tc>
                      <a:txBody>
                        <a:bodyPr/>
                        <a:lstStyle/>
                        <a:p>
                          <a:pPr algn="ctr"/>
                          <a:r>
                            <a:rPr lang="en-US" sz="1600" dirty="0">
                              <a:latin typeface="Times New Roman" panose="02020603050405020304" pitchFamily="18" charset="0"/>
                              <a:cs typeface="Times New Roman" panose="02020603050405020304" pitchFamily="18" charset="0"/>
                            </a:rPr>
                            <a:t>Transmission rate 5 when the channel is ON</a:t>
                          </a:r>
                        </a:p>
                      </a:txBody>
                      <a:tcPr/>
                    </a:tc>
                    <a:tc>
                      <a:txBody>
                        <a:bodyPr/>
                        <a:lstStyle/>
                        <a:p>
                          <a:pPr algn="ctr"/>
                          <a:r>
                            <a:rPr lang="en-US" sz="1600" dirty="0">
                              <a:latin typeface="Times New Roman" panose="02020603050405020304" pitchFamily="18" charset="0"/>
                              <a:cs typeface="Times New Roman" panose="02020603050405020304" pitchFamily="18" charset="0"/>
                            </a:rPr>
                            <a:t>Transmission rate 4 when the channel is ON</a:t>
                          </a:r>
                        </a:p>
                      </a:txBody>
                      <a:tcPr/>
                    </a:tc>
                    <a:extLst>
                      <a:ext uri="{0D108BD9-81ED-4DB2-BD59-A6C34878D82A}">
                        <a16:rowId xmlns:a16="http://schemas.microsoft.com/office/drawing/2014/main" val="2065506634"/>
                      </a:ext>
                    </a:extLst>
                  </a:tr>
                  <a:tr h="563064">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5,  </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𝜆</m:t>
                                        </m:r>
                                        <m:r>
                                          <a:rPr lang="en-US" sz="1600" b="0" i="1" smtClean="0">
                                            <a:latin typeface="Cambria Math" panose="02040503050406030204" pitchFamily="18" charset="0"/>
                                          </a:rPr>
                                          <m:t>/5</m:t>
                                        </m:r>
                                      </m:e>
                                      <m:e>
                                        <m:r>
                                          <a:rPr lang="en-US" sz="1600" b="0" i="1" smtClean="0">
                                            <a:latin typeface="Cambria Math" panose="02040503050406030204" pitchFamily="18" charset="0"/>
                                          </a:rPr>
                                          <m:t>0, </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otherwise</m:t>
                                        </m:r>
                                      </m:e>
                                    </m:eqArr>
                                  </m:e>
                                </m:d>
                              </m:oMath>
                            </m:oMathPara>
                          </a14:m>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7,  </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𝜆</m:t>
                                        </m:r>
                                        <m:r>
                                          <a:rPr lang="en-US" sz="1600" b="0" i="1" smtClean="0">
                                            <a:latin typeface="Cambria Math" panose="02040503050406030204" pitchFamily="18" charset="0"/>
                                          </a:rPr>
                                          <m:t>/7</m:t>
                                        </m:r>
                                      </m:e>
                                      <m:e>
                                        <m:r>
                                          <a:rPr lang="en-US" sz="1600" b="0" i="1" smtClean="0">
                                            <a:latin typeface="Cambria Math" panose="02040503050406030204" pitchFamily="18" charset="0"/>
                                          </a:rPr>
                                          <m:t>0,  </m:t>
                                        </m:r>
                                        <m:r>
                                          <m:rPr>
                                            <m:sty m:val="p"/>
                                          </m:rPr>
                                          <a:rPr lang="en-US" sz="1600" b="0" i="0" smtClean="0">
                                            <a:latin typeface="Cambria Math" panose="02040503050406030204" pitchFamily="18" charset="0"/>
                                          </a:rPr>
                                          <m:t>otherwise</m:t>
                                        </m:r>
                                      </m:e>
                                    </m:eqArr>
                                  </m:e>
                                </m:d>
                              </m:oMath>
                            </m:oMathPara>
                          </a14:m>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1546630"/>
                      </a:ext>
                    </a:extLst>
                  </a:tr>
                </a:tbl>
              </a:graphicData>
            </a:graphic>
          </p:graphicFrame>
        </mc:Choice>
        <mc:Fallback xmlns="">
          <p:graphicFrame>
            <p:nvGraphicFramePr>
              <p:cNvPr id="5" name="Table 4">
                <a:extLst>
                  <a:ext uri="{FF2B5EF4-FFF2-40B4-BE49-F238E27FC236}">
                    <a16:creationId xmlns:a16="http://schemas.microsoft.com/office/drawing/2014/main" id="{90407CA9-E8C4-4F88-9854-3C2A04AD858F}"/>
                  </a:ext>
                </a:extLst>
              </p:cNvPr>
              <p:cNvGraphicFramePr>
                <a:graphicFrameLocks noGrp="1"/>
              </p:cNvGraphicFramePr>
              <p:nvPr>
                <p:extLst>
                  <p:ext uri="{D42A27DB-BD31-4B8C-83A1-F6EECF244321}">
                    <p14:modId xmlns:p14="http://schemas.microsoft.com/office/powerpoint/2010/main" val="3335033536"/>
                  </p:ext>
                </p:extLst>
              </p:nvPr>
            </p:nvGraphicFramePr>
            <p:xfrm>
              <a:off x="1511882" y="4192932"/>
              <a:ext cx="8128000" cy="1305941"/>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070934004"/>
                        </a:ext>
                      </a:extLst>
                    </a:gridCol>
                    <a:gridCol w="4064000">
                      <a:extLst>
                        <a:ext uri="{9D8B030D-6E8A-4147-A177-3AD203B41FA5}">
                          <a16:colId xmlns:a16="http://schemas.microsoft.com/office/drawing/2014/main" val="3410282330"/>
                        </a:ext>
                      </a:extLst>
                    </a:gridCol>
                  </a:tblGrid>
                  <a:tr h="335280">
                    <a:tc>
                      <a:txBody>
                        <a:bodyPr/>
                        <a:lstStyle/>
                        <a:p>
                          <a:pPr algn="ctr"/>
                          <a:r>
                            <a:rPr lang="en-US" sz="1600" dirty="0">
                              <a:latin typeface="Times New Roman" panose="02020603050405020304" pitchFamily="18" charset="0"/>
                              <a:cs typeface="Times New Roman" panose="02020603050405020304" pitchFamily="18" charset="0"/>
                            </a:rPr>
                            <a:t>The case with one time slot deadline</a:t>
                          </a:r>
                        </a:p>
                      </a:txBody>
                      <a:tcPr/>
                    </a:tc>
                    <a:tc>
                      <a:txBody>
                        <a:bodyPr/>
                        <a:lstStyle/>
                        <a:p>
                          <a:pPr algn="ctr"/>
                          <a:r>
                            <a:rPr lang="en-US" sz="1600" dirty="0">
                              <a:latin typeface="Times New Roman" panose="02020603050405020304" pitchFamily="18" charset="0"/>
                              <a:cs typeface="Times New Roman" panose="02020603050405020304" pitchFamily="18" charset="0"/>
                            </a:rPr>
                            <a:t>The case with three time slot deadline</a:t>
                          </a:r>
                        </a:p>
                      </a:txBody>
                      <a:tcPr/>
                    </a:tc>
                    <a:extLst>
                      <a:ext uri="{0D108BD9-81ED-4DB2-BD59-A6C34878D82A}">
                        <a16:rowId xmlns:a16="http://schemas.microsoft.com/office/drawing/2014/main" val="3875022649"/>
                      </a:ext>
                    </a:extLst>
                  </a:tr>
                  <a:tr h="335280">
                    <a:tc>
                      <a:txBody>
                        <a:bodyPr/>
                        <a:lstStyle/>
                        <a:p>
                          <a:pPr algn="ctr"/>
                          <a:r>
                            <a:rPr lang="en-US" sz="1600" dirty="0">
                              <a:latin typeface="Times New Roman" panose="02020603050405020304" pitchFamily="18" charset="0"/>
                              <a:cs typeface="Times New Roman" panose="02020603050405020304" pitchFamily="18" charset="0"/>
                            </a:rPr>
                            <a:t>Transmission rate 5 when the channel is ON</a:t>
                          </a:r>
                        </a:p>
                      </a:txBody>
                      <a:tcPr/>
                    </a:tc>
                    <a:tc>
                      <a:txBody>
                        <a:bodyPr/>
                        <a:lstStyle/>
                        <a:p>
                          <a:pPr algn="ctr"/>
                          <a:r>
                            <a:rPr lang="en-US" sz="1600" dirty="0">
                              <a:latin typeface="Times New Roman" panose="02020603050405020304" pitchFamily="18" charset="0"/>
                              <a:cs typeface="Times New Roman" panose="02020603050405020304" pitchFamily="18" charset="0"/>
                            </a:rPr>
                            <a:t>Transmission rate 4 when the channel is ON</a:t>
                          </a:r>
                        </a:p>
                      </a:txBody>
                      <a:tcPr/>
                    </a:tc>
                    <a:extLst>
                      <a:ext uri="{0D108BD9-81ED-4DB2-BD59-A6C34878D82A}">
                        <a16:rowId xmlns:a16="http://schemas.microsoft.com/office/drawing/2014/main" val="2065506634"/>
                      </a:ext>
                    </a:extLst>
                  </a:tr>
                  <a:tr h="635381">
                    <a:tc>
                      <a:txBody>
                        <a:bodyPr/>
                        <a:lstStyle/>
                        <a:p>
                          <a:endParaRPr lang="en-US"/>
                        </a:p>
                      </a:txBody>
                      <a:tcPr>
                        <a:blipFill>
                          <a:blip r:embed="rId3"/>
                          <a:stretch>
                            <a:fillRect l="-312" t="-190000" r="-99688" b="-250000"/>
                          </a:stretch>
                        </a:blipFill>
                      </a:tcPr>
                    </a:tc>
                    <a:tc>
                      <a:txBody>
                        <a:bodyPr/>
                        <a:lstStyle/>
                        <a:p>
                          <a:endParaRPr lang="en-US"/>
                        </a:p>
                      </a:txBody>
                      <a:tcPr>
                        <a:blipFill>
                          <a:blip r:embed="rId3"/>
                          <a:stretch>
                            <a:fillRect l="-100625" t="-190000" b="-250000"/>
                          </a:stretch>
                        </a:blipFill>
                      </a:tcPr>
                    </a:tc>
                    <a:extLst>
                      <a:ext uri="{0D108BD9-81ED-4DB2-BD59-A6C34878D82A}">
                        <a16:rowId xmlns:a16="http://schemas.microsoft.com/office/drawing/2014/main" val="3101546630"/>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664B52-316D-1446-A382-684F12105E4C}"/>
                  </a:ext>
                </a:extLst>
              </p:cNvPr>
              <p:cNvSpPr txBox="1"/>
              <p:nvPr/>
            </p:nvSpPr>
            <p:spPr>
              <a:xfrm>
                <a:off x="1317812" y="5784250"/>
                <a:ext cx="9090211" cy="369332"/>
              </a:xfrm>
              <a:prstGeom prst="rect">
                <a:avLst/>
              </a:prstGeom>
              <a:noFill/>
            </p:spPr>
            <p:txBody>
              <a:bodyPr wrap="square" rtlCol="0">
                <a:spAutoFit/>
              </a:bodyPr>
              <a:lstStyle/>
              <a:p>
                <a:r>
                  <a:rPr lang="en-US" dirty="0">
                    <a:latin typeface="Times" pitchFamily="2" charset="0"/>
                  </a:rPr>
                  <a:t>Where </a:t>
                </a:r>
                <a14:m>
                  <m:oMath xmlns:m="http://schemas.openxmlformats.org/officeDocument/2006/math">
                    <m:r>
                      <a:rPr lang="en-US" b="0" i="1" smtClean="0">
                        <a:latin typeface="Cambria Math" panose="02040503050406030204" pitchFamily="18" charset="0"/>
                      </a:rPr>
                      <m:t>𝑋</m:t>
                    </m:r>
                  </m:oMath>
                </a14:m>
                <a:r>
                  <a:rPr lang="en-US" dirty="0">
                    <a:latin typeface="Times" pitchFamily="2" charset="0"/>
                  </a:rPr>
                  <a:t> denotes number of arriving packets and </a:t>
                </a:r>
                <a14:m>
                  <m:oMath xmlns:m="http://schemas.openxmlformats.org/officeDocument/2006/math">
                    <m:r>
                      <a:rPr lang="en-US" b="0" i="1" smtClean="0">
                        <a:latin typeface="Cambria Math" panose="02040503050406030204" pitchFamily="18" charset="0"/>
                      </a:rPr>
                      <m:t>𝑝</m:t>
                    </m:r>
                  </m:oMath>
                </a14:m>
                <a:r>
                  <a:rPr lang="en-US" dirty="0">
                    <a:latin typeface="Times" pitchFamily="2" charset="0"/>
                  </a:rPr>
                  <a:t> denotes the probability that have arrivals.</a:t>
                </a:r>
              </a:p>
            </p:txBody>
          </p:sp>
        </mc:Choice>
        <mc:Fallback xmlns="">
          <p:sp>
            <p:nvSpPr>
              <p:cNvPr id="3" name="TextBox 2">
                <a:extLst>
                  <a:ext uri="{FF2B5EF4-FFF2-40B4-BE49-F238E27FC236}">
                    <a16:creationId xmlns:a16="http://schemas.microsoft.com/office/drawing/2014/main" id="{C6664B52-316D-1446-A382-684F12105E4C}"/>
                  </a:ext>
                </a:extLst>
              </p:cNvPr>
              <p:cNvSpPr txBox="1">
                <a:spLocks noRot="1" noChangeAspect="1" noMove="1" noResize="1" noEditPoints="1" noAdjustHandles="1" noChangeArrowheads="1" noChangeShapeType="1" noTextEdit="1"/>
              </p:cNvSpPr>
              <p:nvPr/>
            </p:nvSpPr>
            <p:spPr>
              <a:xfrm>
                <a:off x="1317812" y="5784250"/>
                <a:ext cx="9090211" cy="369332"/>
              </a:xfrm>
              <a:prstGeom prst="rect">
                <a:avLst/>
              </a:prstGeom>
              <a:blipFill>
                <a:blip r:embed="rId4"/>
                <a:stretch>
                  <a:fillRect l="-558" t="-3226" b="-19355"/>
                </a:stretch>
              </a:blipFill>
            </p:spPr>
            <p:txBody>
              <a:bodyPr/>
              <a:lstStyle/>
              <a:p>
                <a:r>
                  <a:rPr lang="en-US">
                    <a:noFill/>
                  </a:rPr>
                  <a:t> </a:t>
                </a:r>
              </a:p>
            </p:txBody>
          </p:sp>
        </mc:Fallback>
      </mc:AlternateContent>
    </p:spTree>
    <p:extLst>
      <p:ext uri="{BB962C8B-B14F-4D97-AF65-F5344CB8AC3E}">
        <p14:creationId xmlns:p14="http://schemas.microsoft.com/office/powerpoint/2010/main" val="118467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1F08-6966-46C5-BC7B-4CAE8FEC3039}"/>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Simulation Results (1 Time Slot Deadline)</a:t>
            </a:r>
            <a:endParaRPr lang="en-US"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6C18C9E-45BE-4908-80A3-077F5232D0B3}"/>
              </a:ext>
            </a:extLst>
          </p:cNvPr>
          <p:cNvPicPr>
            <a:picLocks noChangeAspect="1"/>
          </p:cNvPicPr>
          <p:nvPr/>
        </p:nvPicPr>
        <p:blipFill>
          <a:blip r:embed="rId2"/>
          <a:stretch>
            <a:fillRect/>
          </a:stretch>
        </p:blipFill>
        <p:spPr>
          <a:xfrm>
            <a:off x="1048139" y="1456200"/>
            <a:ext cx="10095722" cy="2880882"/>
          </a:xfrm>
          <a:prstGeom prst="rect">
            <a:avLst/>
          </a:prstGeom>
        </p:spPr>
      </p:pic>
      <p:sp>
        <p:nvSpPr>
          <p:cNvPr id="19" name="Rectangle 18">
            <a:extLst>
              <a:ext uri="{FF2B5EF4-FFF2-40B4-BE49-F238E27FC236}">
                <a16:creationId xmlns:a16="http://schemas.microsoft.com/office/drawing/2014/main" id="{1FC8F4F2-15AF-400A-A586-D9E27A2988F4}"/>
              </a:ext>
            </a:extLst>
          </p:cNvPr>
          <p:cNvSpPr/>
          <p:nvPr/>
        </p:nvSpPr>
        <p:spPr>
          <a:xfrm>
            <a:off x="1304286" y="4667411"/>
            <a:ext cx="9839575" cy="1200329"/>
          </a:xfrm>
          <a:prstGeom prst="rect">
            <a:avLst/>
          </a:prstGeom>
          <a:solidFill>
            <a:schemeClr val="accent6">
              <a:lumMod val="20000"/>
              <a:lumOff val="80000"/>
            </a:schemeClr>
          </a:solidFill>
        </p:spPr>
        <p:txBody>
          <a:bodyPr wrap="square">
            <a:spAutoFit/>
          </a:bodyPr>
          <a:lstStyle/>
          <a:p>
            <a:pPr algn="ctr"/>
            <a:r>
              <a:rPr lang="en-US" b="1" dirty="0">
                <a:latin typeface="Times New Roman" panose="02020603050405020304" pitchFamily="18" charset="0"/>
                <a:cs typeface="Times New Roman" panose="02020603050405020304" pitchFamily="18" charset="0"/>
              </a:rPr>
              <a:t>The case with </a:t>
            </a:r>
            <a:r>
              <a:rPr lang="en-US" b="1" dirty="0">
                <a:solidFill>
                  <a:srgbClr val="FF0000"/>
                </a:solidFill>
                <a:latin typeface="Times New Roman" panose="02020603050405020304" pitchFamily="18" charset="0"/>
                <a:cs typeface="Times New Roman" panose="02020603050405020304" pitchFamily="18" charset="0"/>
              </a:rPr>
              <a:t>one time slot</a:t>
            </a:r>
            <a:r>
              <a:rPr lang="en-US" b="1" dirty="0">
                <a:latin typeface="Times New Roman" panose="02020603050405020304" pitchFamily="18" charset="0"/>
                <a:cs typeface="Times New Roman" panose="02020603050405020304" pitchFamily="18" charset="0"/>
              </a:rPr>
              <a:t> deadline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(a) implies that all users satisfy the maximum allowable drop rate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(b) shows that our proposed DJOS algorithm significantly saves the energy compared to LFOS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(c) studies the impact of parameter M</a:t>
            </a:r>
          </a:p>
        </p:txBody>
      </p:sp>
    </p:spTree>
    <p:extLst>
      <p:ext uri="{BB962C8B-B14F-4D97-AF65-F5344CB8AC3E}">
        <p14:creationId xmlns:p14="http://schemas.microsoft.com/office/powerpoint/2010/main" val="79926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34E6-4B74-457C-A308-BF192286A910}"/>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Simulation Results (3 Time Slots Deadline)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78A62D-82CC-46BD-B20C-53AF70883205}"/>
              </a:ext>
            </a:extLst>
          </p:cNvPr>
          <p:cNvPicPr>
            <a:picLocks noChangeAspect="1"/>
          </p:cNvPicPr>
          <p:nvPr/>
        </p:nvPicPr>
        <p:blipFill>
          <a:blip r:embed="rId2"/>
          <a:stretch>
            <a:fillRect/>
          </a:stretch>
        </p:blipFill>
        <p:spPr>
          <a:xfrm>
            <a:off x="1210647" y="1485414"/>
            <a:ext cx="9770706" cy="2751451"/>
          </a:xfrm>
          <a:prstGeom prst="rect">
            <a:avLst/>
          </a:prstGeom>
        </p:spPr>
      </p:pic>
      <p:sp>
        <p:nvSpPr>
          <p:cNvPr id="10" name="Rectangle 9">
            <a:extLst>
              <a:ext uri="{FF2B5EF4-FFF2-40B4-BE49-F238E27FC236}">
                <a16:creationId xmlns:a16="http://schemas.microsoft.com/office/drawing/2014/main" id="{AA26E83D-699B-4008-AF06-5CDF69B266B8}"/>
              </a:ext>
            </a:extLst>
          </p:cNvPr>
          <p:cNvSpPr/>
          <p:nvPr/>
        </p:nvSpPr>
        <p:spPr>
          <a:xfrm>
            <a:off x="1514224" y="4591910"/>
            <a:ext cx="9839575" cy="1200329"/>
          </a:xfrm>
          <a:prstGeom prst="rect">
            <a:avLst/>
          </a:prstGeom>
          <a:solidFill>
            <a:schemeClr val="accent5">
              <a:lumMod val="20000"/>
              <a:lumOff val="80000"/>
            </a:schemeClr>
          </a:solidFill>
        </p:spPr>
        <p:txBody>
          <a:bodyPr wrap="square">
            <a:spAutoFit/>
          </a:bodyPr>
          <a:lstStyle/>
          <a:p>
            <a:pPr algn="ctr"/>
            <a:r>
              <a:rPr lang="en-US" b="1" dirty="0">
                <a:latin typeface="Times New Roman" panose="02020603050405020304" pitchFamily="18" charset="0"/>
                <a:cs typeface="Times New Roman" panose="02020603050405020304" pitchFamily="18" charset="0"/>
              </a:rPr>
              <a:t>The case with </a:t>
            </a:r>
            <a:r>
              <a:rPr lang="en-US" b="1" dirty="0">
                <a:solidFill>
                  <a:srgbClr val="FF0000"/>
                </a:solidFill>
                <a:latin typeface="Times New Roman" panose="02020603050405020304" pitchFamily="18" charset="0"/>
                <a:cs typeface="Times New Roman" panose="02020603050405020304" pitchFamily="18" charset="0"/>
              </a:rPr>
              <a:t>three time slots </a:t>
            </a:r>
            <a:r>
              <a:rPr lang="en-US" b="1" dirty="0">
                <a:latin typeface="Times New Roman" panose="02020603050405020304" pitchFamily="18" charset="0"/>
                <a:cs typeface="Times New Roman" panose="02020603050405020304" pitchFamily="18" charset="0"/>
              </a:rPr>
              <a:t>deadline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(a) implies that all users satisfy the maximum allowable drop rate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(b) shows that our proposed DJOS algorithm significantly saves the energy compared to LFOS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Figure (c) studies the impact of parameter M</a:t>
            </a:r>
          </a:p>
        </p:txBody>
      </p:sp>
    </p:spTree>
    <p:extLst>
      <p:ext uri="{BB962C8B-B14F-4D97-AF65-F5344CB8AC3E}">
        <p14:creationId xmlns:p14="http://schemas.microsoft.com/office/powerpoint/2010/main" val="923069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C934-0BA2-41FC-8B2B-23689728EDED}"/>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Conclusions &amp; Future work</a:t>
            </a:r>
          </a:p>
        </p:txBody>
      </p:sp>
      <p:sp>
        <p:nvSpPr>
          <p:cNvPr id="3" name="Content Placeholder 2">
            <a:extLst>
              <a:ext uri="{FF2B5EF4-FFF2-40B4-BE49-F238E27FC236}">
                <a16:creationId xmlns:a16="http://schemas.microsoft.com/office/drawing/2014/main" id="{B275B8E7-C037-4C4A-9EEF-D420D906406B}"/>
              </a:ext>
            </a:extLst>
          </p:cNvPr>
          <p:cNvSpPr>
            <a:spLocks noGrp="1"/>
          </p:cNvSpPr>
          <p:nvPr>
            <p:ph idx="1"/>
          </p:nvPr>
        </p:nvSpPr>
        <p:spPr>
          <a:xfrm>
            <a:off x="1096077" y="1528763"/>
            <a:ext cx="9999846" cy="4305299"/>
          </a:xfrm>
        </p:spPr>
        <p:txBody>
          <a:bodyPr>
            <a:normAutofit/>
          </a:bodyPr>
          <a:lstStyle/>
          <a:p>
            <a:pPr marL="0" indent="0" algn="just">
              <a:lnSpc>
                <a:spcPct val="110000"/>
              </a:lnSpc>
              <a:buNone/>
            </a:pPr>
            <a:endParaRPr lang="en-US" sz="2600" b="1"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We developed the joint offloading and scheduling (JOS) algorithm;</a:t>
            </a:r>
          </a:p>
          <a:p>
            <a:pPr algn="just">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We developed the decoupled joint offloading and scheduling (DJOS) algorithm for the case with one time slot deadline;</a:t>
            </a:r>
          </a:p>
          <a:p>
            <a:pPr algn="just">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We further developed the decoupled joint offloading and scheduling (DJOS) algorithm for general case;</a:t>
            </a:r>
          </a:p>
          <a:p>
            <a:pPr algn="just">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Low-complexity implementation for the decoupled joint offloading and scheduling (DJOS) algorithm.</a:t>
            </a:r>
          </a:p>
          <a:p>
            <a:pPr algn="just">
              <a:lnSpc>
                <a:spcPct val="11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740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232C-5DED-3A41-896E-4FA773EBB65B}"/>
              </a:ext>
            </a:extLst>
          </p:cNvPr>
          <p:cNvSpPr>
            <a:spLocks noGrp="1"/>
          </p:cNvSpPr>
          <p:nvPr>
            <p:ph type="title"/>
          </p:nvPr>
        </p:nvSpPr>
        <p:spPr>
          <a:xfrm>
            <a:off x="838200" y="2604854"/>
            <a:ext cx="10515600" cy="1980594"/>
          </a:xfrm>
        </p:spPr>
        <p:txBody>
          <a:bodyPr>
            <a:normAutofit/>
          </a:bodyPr>
          <a:lstStyle/>
          <a:p>
            <a:pPr algn="ctr"/>
            <a:r>
              <a:rPr lang="en-US" dirty="0">
                <a:solidFill>
                  <a:srgbClr val="C00000"/>
                </a:solidFill>
                <a:latin typeface="Times" pitchFamily="2" charset="0"/>
              </a:rPr>
              <a:t>Thank you!</a:t>
            </a:r>
            <a:br>
              <a:rPr lang="en-US" dirty="0">
                <a:solidFill>
                  <a:srgbClr val="C00000"/>
                </a:solidFill>
                <a:latin typeface="Times" pitchFamily="2" charset="0"/>
              </a:rPr>
            </a:br>
            <a:br>
              <a:rPr lang="en-US" dirty="0">
                <a:solidFill>
                  <a:srgbClr val="C00000"/>
                </a:solidFill>
                <a:latin typeface="Times" pitchFamily="2" charset="0"/>
              </a:rPr>
            </a:br>
            <a:r>
              <a:rPr lang="en-US" dirty="0">
                <a:solidFill>
                  <a:srgbClr val="C00000"/>
                </a:solidFill>
                <a:latin typeface="Times" pitchFamily="2" charset="0"/>
              </a:rPr>
              <a:t>Q&amp;A</a:t>
            </a:r>
          </a:p>
        </p:txBody>
      </p:sp>
    </p:spTree>
    <p:extLst>
      <p:ext uri="{BB962C8B-B14F-4D97-AF65-F5344CB8AC3E}">
        <p14:creationId xmlns:p14="http://schemas.microsoft.com/office/powerpoint/2010/main" val="246623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1229-0937-4A42-8C7B-41742443FBD3}"/>
              </a:ext>
            </a:extLst>
          </p:cNvPr>
          <p:cNvSpPr>
            <a:spLocks noGrp="1"/>
          </p:cNvSpPr>
          <p:nvPr>
            <p:ph type="title"/>
          </p:nvPr>
        </p:nvSpPr>
        <p:spPr>
          <a:xfrm>
            <a:off x="838200" y="365125"/>
            <a:ext cx="10515600" cy="1325563"/>
          </a:xfrm>
        </p:spPr>
        <p:txBody>
          <a:bodyPr/>
          <a:lstStyle/>
          <a:p>
            <a:r>
              <a:rPr lang="en-US" dirty="0">
                <a:solidFill>
                  <a:srgbClr val="C00000"/>
                </a:solidFill>
                <a:latin typeface="Times New Roman" panose="02020603050405020304" pitchFamily="18" charset="0"/>
                <a:cs typeface="Times New Roman" panose="02020603050405020304" pitchFamily="18" charset="0"/>
              </a:rPr>
              <a:t>System Model</a:t>
            </a:r>
          </a:p>
        </p:txBody>
      </p:sp>
      <p:grpSp>
        <p:nvGrpSpPr>
          <p:cNvPr id="4" name="Group 3">
            <a:extLst>
              <a:ext uri="{FF2B5EF4-FFF2-40B4-BE49-F238E27FC236}">
                <a16:creationId xmlns:a16="http://schemas.microsoft.com/office/drawing/2014/main" id="{22DC20F6-7ECF-5D4E-880F-E22F0F577F70}"/>
              </a:ext>
            </a:extLst>
          </p:cNvPr>
          <p:cNvGrpSpPr/>
          <p:nvPr/>
        </p:nvGrpSpPr>
        <p:grpSpPr>
          <a:xfrm>
            <a:off x="919474" y="1599541"/>
            <a:ext cx="9697192" cy="4633531"/>
            <a:chOff x="919474" y="1599541"/>
            <a:chExt cx="9697192" cy="4633531"/>
          </a:xfrm>
        </p:grpSpPr>
        <p:grpSp>
          <p:nvGrpSpPr>
            <p:cNvPr id="20" name="Group 19">
              <a:extLst>
                <a:ext uri="{FF2B5EF4-FFF2-40B4-BE49-F238E27FC236}">
                  <a16:creationId xmlns:a16="http://schemas.microsoft.com/office/drawing/2014/main" id="{FE1947D8-8A96-461E-BA3F-515C6AA7192E}"/>
                </a:ext>
              </a:extLst>
            </p:cNvPr>
            <p:cNvGrpSpPr/>
            <p:nvPr/>
          </p:nvGrpSpPr>
          <p:grpSpPr>
            <a:xfrm>
              <a:off x="919474" y="1599541"/>
              <a:ext cx="9697192" cy="4633531"/>
              <a:chOff x="919474" y="1599541"/>
              <a:chExt cx="9697192" cy="4633531"/>
            </a:xfrm>
          </p:grpSpPr>
          <p:pic>
            <p:nvPicPr>
              <p:cNvPr id="6" name="Picture 2" descr="Image result for wireless access point">
                <a:extLst>
                  <a:ext uri="{FF2B5EF4-FFF2-40B4-BE49-F238E27FC236}">
                    <a16:creationId xmlns:a16="http://schemas.microsoft.com/office/drawing/2014/main" id="{9B1477D3-69F6-4006-823A-D70ECBCD0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6552" y="3155947"/>
                <a:ext cx="981644" cy="972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lated image">
                <a:extLst>
                  <a:ext uri="{FF2B5EF4-FFF2-40B4-BE49-F238E27FC236}">
                    <a16:creationId xmlns:a16="http://schemas.microsoft.com/office/drawing/2014/main" id="{759A90A5-114E-409A-9F8B-0BBDD5EAB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2333" y="4024242"/>
                <a:ext cx="1524539" cy="15926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878BAE4-7642-4747-A81D-CA01459B5B31}"/>
                  </a:ext>
                </a:extLst>
              </p:cNvPr>
              <p:cNvSpPr txBox="1"/>
              <p:nvPr/>
            </p:nvSpPr>
            <p:spPr>
              <a:xfrm>
                <a:off x="2108402" y="5894518"/>
                <a:ext cx="2929464" cy="338554"/>
              </a:xfrm>
              <a:prstGeom prst="rect">
                <a:avLst/>
              </a:prstGeom>
              <a:noFill/>
            </p:spPr>
            <p:txBody>
              <a:bodyPr wrap="square" rtlCol="0">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Mobile users</a:t>
                </a:r>
              </a:p>
            </p:txBody>
          </p:sp>
          <p:sp>
            <p:nvSpPr>
              <p:cNvPr id="24" name="TextBox 23">
                <a:extLst>
                  <a:ext uri="{FF2B5EF4-FFF2-40B4-BE49-F238E27FC236}">
                    <a16:creationId xmlns:a16="http://schemas.microsoft.com/office/drawing/2014/main" id="{21442524-53D2-49AB-B372-9F3F3E0CC842}"/>
                  </a:ext>
                </a:extLst>
              </p:cNvPr>
              <p:cNvSpPr txBox="1"/>
              <p:nvPr/>
            </p:nvSpPr>
            <p:spPr>
              <a:xfrm>
                <a:off x="5103452" y="5030593"/>
                <a:ext cx="1835939" cy="338554"/>
              </a:xfrm>
              <a:prstGeom prst="rect">
                <a:avLst/>
              </a:prstGeom>
              <a:noFill/>
            </p:spPr>
            <p:txBody>
              <a:bodyPr wrap="square" rtlCol="0">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Access point</a:t>
                </a:r>
              </a:p>
            </p:txBody>
          </p:sp>
          <p:sp>
            <p:nvSpPr>
              <p:cNvPr id="25" name="TextBox 24">
                <a:extLst>
                  <a:ext uri="{FF2B5EF4-FFF2-40B4-BE49-F238E27FC236}">
                    <a16:creationId xmlns:a16="http://schemas.microsoft.com/office/drawing/2014/main" id="{89A68846-3D58-4801-B45A-C99D01D4BD31}"/>
                  </a:ext>
                </a:extLst>
              </p:cNvPr>
              <p:cNvSpPr txBox="1"/>
              <p:nvPr/>
            </p:nvSpPr>
            <p:spPr>
              <a:xfrm>
                <a:off x="7059573" y="5592056"/>
                <a:ext cx="2317344" cy="338554"/>
              </a:xfrm>
              <a:prstGeom prst="rect">
                <a:avLst/>
              </a:prstGeom>
              <a:noFill/>
            </p:spPr>
            <p:txBody>
              <a:bodyPr wrap="square" rtlCol="0">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Edge servers</a:t>
                </a:r>
              </a:p>
            </p:txBody>
          </p:sp>
          <p:pic>
            <p:nvPicPr>
              <p:cNvPr id="35" name="Picture 2" descr="Related image">
                <a:extLst>
                  <a:ext uri="{FF2B5EF4-FFF2-40B4-BE49-F238E27FC236}">
                    <a16:creationId xmlns:a16="http://schemas.microsoft.com/office/drawing/2014/main" id="{1089F3EF-D715-4839-8D39-A6A3B2E25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6771" y="1953944"/>
                <a:ext cx="1524539" cy="15926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232381D-00D7-41A2-8BE8-8229551BC82F}"/>
                  </a:ext>
                </a:extLst>
              </p:cNvPr>
              <p:cNvPicPr>
                <a:picLocks noChangeAspect="1"/>
              </p:cNvPicPr>
              <p:nvPr/>
            </p:nvPicPr>
            <p:blipFill>
              <a:blip r:embed="rId5"/>
              <a:stretch>
                <a:fillRect/>
              </a:stretch>
            </p:blipFill>
            <p:spPr>
              <a:xfrm rot="2196833">
                <a:off x="3964293" y="2722353"/>
                <a:ext cx="1286232" cy="330217"/>
              </a:xfrm>
              <a:prstGeom prst="rect">
                <a:avLst/>
              </a:prstGeom>
            </p:spPr>
          </p:pic>
          <p:pic>
            <p:nvPicPr>
              <p:cNvPr id="12" name="Picture 11">
                <a:extLst>
                  <a:ext uri="{FF2B5EF4-FFF2-40B4-BE49-F238E27FC236}">
                    <a16:creationId xmlns:a16="http://schemas.microsoft.com/office/drawing/2014/main" id="{C053A502-0BE0-4FE8-9A40-8C8627ECADA9}"/>
                  </a:ext>
                </a:extLst>
              </p:cNvPr>
              <p:cNvPicPr>
                <a:picLocks noChangeAspect="1"/>
              </p:cNvPicPr>
              <p:nvPr/>
            </p:nvPicPr>
            <p:blipFill>
              <a:blip r:embed="rId5"/>
              <a:stretch>
                <a:fillRect/>
              </a:stretch>
            </p:blipFill>
            <p:spPr>
              <a:xfrm>
                <a:off x="3922108" y="3462385"/>
                <a:ext cx="1286232" cy="330217"/>
              </a:xfrm>
              <a:prstGeom prst="rect">
                <a:avLst/>
              </a:prstGeom>
            </p:spPr>
          </p:pic>
          <p:pic>
            <p:nvPicPr>
              <p:cNvPr id="15" name="Picture 14">
                <a:extLst>
                  <a:ext uri="{FF2B5EF4-FFF2-40B4-BE49-F238E27FC236}">
                    <a16:creationId xmlns:a16="http://schemas.microsoft.com/office/drawing/2014/main" id="{7FCDF119-C8D2-4430-BD92-BCFC931604D1}"/>
                  </a:ext>
                </a:extLst>
              </p:cNvPr>
              <p:cNvPicPr>
                <a:picLocks noChangeAspect="1"/>
              </p:cNvPicPr>
              <p:nvPr/>
            </p:nvPicPr>
            <p:blipFill>
              <a:blip r:embed="rId5"/>
              <a:stretch>
                <a:fillRect/>
              </a:stretch>
            </p:blipFill>
            <p:spPr>
              <a:xfrm rot="19124965">
                <a:off x="4130803" y="4599621"/>
                <a:ext cx="1286232" cy="330217"/>
              </a:xfrm>
              <a:prstGeom prst="rect">
                <a:avLst/>
              </a:prstGeom>
            </p:spPr>
          </p:pic>
          <p:grpSp>
            <p:nvGrpSpPr>
              <p:cNvPr id="45" name="Group 44">
                <a:extLst>
                  <a:ext uri="{FF2B5EF4-FFF2-40B4-BE49-F238E27FC236}">
                    <a16:creationId xmlns:a16="http://schemas.microsoft.com/office/drawing/2014/main" id="{49E852BA-8F58-4146-97D3-6F3BE04C99FF}"/>
                  </a:ext>
                </a:extLst>
              </p:cNvPr>
              <p:cNvGrpSpPr/>
              <p:nvPr/>
            </p:nvGrpSpPr>
            <p:grpSpPr>
              <a:xfrm>
                <a:off x="5896994" y="2501323"/>
                <a:ext cx="1742453" cy="1953659"/>
                <a:chOff x="3934935" y="2484762"/>
                <a:chExt cx="1552786" cy="1576100"/>
              </a:xfrm>
            </p:grpSpPr>
            <p:cxnSp>
              <p:nvCxnSpPr>
                <p:cNvPr id="33" name="Connector: Elbow 32">
                  <a:extLst>
                    <a:ext uri="{FF2B5EF4-FFF2-40B4-BE49-F238E27FC236}">
                      <a16:creationId xmlns:a16="http://schemas.microsoft.com/office/drawing/2014/main" id="{1DA3A0EF-049F-45A5-8B2B-3FB7428CA1CE}"/>
                    </a:ext>
                  </a:extLst>
                </p:cNvPr>
                <p:cNvCxnSpPr>
                  <a:cxnSpLocks/>
                </p:cNvCxnSpPr>
                <p:nvPr/>
              </p:nvCxnSpPr>
              <p:spPr>
                <a:xfrm>
                  <a:off x="3934935" y="3529976"/>
                  <a:ext cx="1552786" cy="530886"/>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E8F2AD72-FDEC-4B26-B497-98F0FF6DF3F7}"/>
                    </a:ext>
                  </a:extLst>
                </p:cNvPr>
                <p:cNvCxnSpPr>
                  <a:cxnSpLocks/>
                </p:cNvCxnSpPr>
                <p:nvPr/>
              </p:nvCxnSpPr>
              <p:spPr>
                <a:xfrm rot="5400000" flipH="1" flipV="1">
                  <a:off x="4479132" y="2720504"/>
                  <a:ext cx="1109664" cy="638179"/>
                </a:xfrm>
                <a:prstGeom prst="bentConnector3">
                  <a:avLst>
                    <a:gd name="adj1" fmla="val 98069"/>
                  </a:avLst>
                </a:prstGeom>
                <a:ln w="38100"/>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7D8701F-31AF-4946-999B-7796E63C318A}"/>
                  </a:ext>
                </a:extLst>
              </p:cNvPr>
              <p:cNvSpPr txBox="1"/>
              <p:nvPr/>
            </p:nvSpPr>
            <p:spPr>
              <a:xfrm>
                <a:off x="1599966" y="1867965"/>
                <a:ext cx="766199" cy="381506"/>
              </a:xfrm>
              <a:prstGeom prst="rect">
                <a:avLst/>
              </a:prstGeom>
              <a:noFill/>
            </p:spPr>
            <p:txBody>
              <a:bodyPr wrap="square" rtlCol="0">
                <a:spAutoFit/>
              </a:bodyPr>
              <a:lstStyle/>
              <a:p>
                <a:pPr algn="ctr"/>
                <a:r>
                  <a:rPr lang="en-US" sz="1400" b="1" dirty="0">
                    <a:solidFill>
                      <a:srgbClr val="FF0000"/>
                    </a:solidFill>
                    <a:latin typeface="Times New Roman" panose="02020603050405020304" pitchFamily="18" charset="0"/>
                    <a:cs typeface="Times New Roman" panose="02020603050405020304" pitchFamily="18" charset="0"/>
                  </a:rPr>
                  <a:t>User 1</a:t>
                </a:r>
              </a:p>
            </p:txBody>
          </p:sp>
          <p:sp>
            <p:nvSpPr>
              <p:cNvPr id="22" name="TextBox 21">
                <a:extLst>
                  <a:ext uri="{FF2B5EF4-FFF2-40B4-BE49-F238E27FC236}">
                    <a16:creationId xmlns:a16="http://schemas.microsoft.com/office/drawing/2014/main" id="{49A202DB-C732-4C4E-B119-8C9D14E440A6}"/>
                  </a:ext>
                </a:extLst>
              </p:cNvPr>
              <p:cNvSpPr txBox="1"/>
              <p:nvPr/>
            </p:nvSpPr>
            <p:spPr>
              <a:xfrm>
                <a:off x="919474" y="3434831"/>
                <a:ext cx="766199" cy="381506"/>
              </a:xfrm>
              <a:prstGeom prst="rect">
                <a:avLst/>
              </a:prstGeom>
              <a:noFill/>
            </p:spPr>
            <p:txBody>
              <a:bodyPr wrap="square" rtlCol="0">
                <a:spAutoFit/>
              </a:bodyPr>
              <a:lstStyle/>
              <a:p>
                <a:pPr algn="ctr"/>
                <a:r>
                  <a:rPr lang="en-US" sz="1400" b="1" dirty="0">
                    <a:solidFill>
                      <a:srgbClr val="FF0000"/>
                    </a:solidFill>
                    <a:latin typeface="Times New Roman" panose="02020603050405020304" pitchFamily="18" charset="0"/>
                    <a:cs typeface="Times New Roman" panose="02020603050405020304" pitchFamily="18" charset="0"/>
                  </a:rPr>
                  <a:t>User 2</a:t>
                </a:r>
              </a:p>
            </p:txBody>
          </p:sp>
          <p:sp>
            <p:nvSpPr>
              <p:cNvPr id="26" name="TextBox 25">
                <a:extLst>
                  <a:ext uri="{FF2B5EF4-FFF2-40B4-BE49-F238E27FC236}">
                    <a16:creationId xmlns:a16="http://schemas.microsoft.com/office/drawing/2014/main" id="{F0DA225F-A6C1-4EAD-AB54-D32E2DBA3369}"/>
                  </a:ext>
                </a:extLst>
              </p:cNvPr>
              <p:cNvSpPr txBox="1"/>
              <p:nvPr/>
            </p:nvSpPr>
            <p:spPr>
              <a:xfrm>
                <a:off x="1714557" y="5190220"/>
                <a:ext cx="915901" cy="381506"/>
              </a:xfrm>
              <a:prstGeom prst="rect">
                <a:avLst/>
              </a:prstGeom>
              <a:noFill/>
            </p:spPr>
            <p:txBody>
              <a:bodyPr wrap="square" rtlCol="0">
                <a:spAutoFit/>
              </a:bodyPr>
              <a:lstStyle/>
              <a:p>
                <a:pPr algn="ctr"/>
                <a:r>
                  <a:rPr lang="en-US" sz="1400" b="1" dirty="0">
                    <a:solidFill>
                      <a:srgbClr val="FF0000"/>
                    </a:solidFill>
                    <a:latin typeface="Times New Roman" panose="02020603050405020304" pitchFamily="18" charset="0"/>
                    <a:cs typeface="Times New Roman" panose="02020603050405020304" pitchFamily="18" charset="0"/>
                  </a:rPr>
                  <a:t>User 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9C70F2-5A2F-4595-A642-E4806C7CB4BD}"/>
                      </a:ext>
                    </a:extLst>
                  </p:cNvPr>
                  <p:cNvSpPr txBox="1"/>
                  <p:nvPr/>
                </p:nvSpPr>
                <p:spPr>
                  <a:xfrm>
                    <a:off x="3162380" y="4140372"/>
                    <a:ext cx="437110" cy="686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13" name="TextBox 12">
                    <a:extLst>
                      <a:ext uri="{FF2B5EF4-FFF2-40B4-BE49-F238E27FC236}">
                        <a16:creationId xmlns:a16="http://schemas.microsoft.com/office/drawing/2014/main" id="{529C70F2-5A2F-4595-A642-E4806C7CB4BD}"/>
                      </a:ext>
                    </a:extLst>
                  </p:cNvPr>
                  <p:cNvSpPr txBox="1">
                    <a:spLocks noRot="1" noChangeAspect="1" noMove="1" noResize="1" noEditPoints="1" noAdjustHandles="1" noChangeArrowheads="1" noChangeShapeType="1" noTextEdit="1"/>
                  </p:cNvSpPr>
                  <p:nvPr/>
                </p:nvSpPr>
                <p:spPr>
                  <a:xfrm>
                    <a:off x="3162380" y="4140372"/>
                    <a:ext cx="437110" cy="686710"/>
                  </a:xfrm>
                  <a:prstGeom prst="rect">
                    <a:avLst/>
                  </a:prstGeom>
                  <a:blipFill>
                    <a:blip r:embed="rId6"/>
                    <a:stretch>
                      <a:fillRect/>
                    </a:stretch>
                  </a:blipFill>
                </p:spPr>
                <p:txBody>
                  <a:bodyPr/>
                  <a:lstStyle/>
                  <a:p>
                    <a:r>
                      <a:rPr lang="en-US">
                        <a:noFill/>
                      </a:rPr>
                      <a:t> </a:t>
                    </a:r>
                  </a:p>
                </p:txBody>
              </p:sp>
            </mc:Fallback>
          </mc:AlternateContent>
          <p:pic>
            <p:nvPicPr>
              <p:cNvPr id="27" name="Picture 2" descr="Related image">
                <a:extLst>
                  <a:ext uri="{FF2B5EF4-FFF2-40B4-BE49-F238E27FC236}">
                    <a16:creationId xmlns:a16="http://schemas.microsoft.com/office/drawing/2014/main" id="{3AB61E9B-3EC6-4172-8838-72234A27A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2127" y="2981943"/>
                <a:ext cx="1524539" cy="159264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DF8567AC-95CF-4876-8567-2E6C2BF96ECF}"/>
                  </a:ext>
                </a:extLst>
              </p:cNvPr>
              <p:cNvCxnSpPr>
                <a:cxnSpLocks/>
              </p:cNvCxnSpPr>
              <p:nvPr/>
            </p:nvCxnSpPr>
            <p:spPr>
              <a:xfrm flipH="1" flipV="1">
                <a:off x="5804034" y="3794208"/>
                <a:ext cx="3648492" cy="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B1FF62A0-F4C6-42A3-90E9-DBC3B5A01D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726" y="1599541"/>
                <a:ext cx="1377533" cy="918355"/>
              </a:xfrm>
              <a:prstGeom prst="rect">
                <a:avLst/>
              </a:prstGeom>
            </p:spPr>
          </p:pic>
          <p:grpSp>
            <p:nvGrpSpPr>
              <p:cNvPr id="32" name="Group 31">
                <a:extLst>
                  <a:ext uri="{FF2B5EF4-FFF2-40B4-BE49-F238E27FC236}">
                    <a16:creationId xmlns:a16="http://schemas.microsoft.com/office/drawing/2014/main" id="{3E0289D2-773F-4708-823B-7811439F40F9}"/>
                  </a:ext>
                </a:extLst>
              </p:cNvPr>
              <p:cNvGrpSpPr/>
              <p:nvPr/>
            </p:nvGrpSpPr>
            <p:grpSpPr>
              <a:xfrm rot="16200000">
                <a:off x="2168425" y="2958077"/>
                <a:ext cx="584600" cy="1207362"/>
                <a:chOff x="4417537" y="-825749"/>
                <a:chExt cx="2653823" cy="5296345"/>
              </a:xfrm>
            </p:grpSpPr>
            <p:pic>
              <p:nvPicPr>
                <p:cNvPr id="34" name="Picture 33" descr="A picture containing mirror, car mirror&#10;&#10;Description generated with high confidence">
                  <a:extLst>
                    <a:ext uri="{FF2B5EF4-FFF2-40B4-BE49-F238E27FC236}">
                      <a16:creationId xmlns:a16="http://schemas.microsoft.com/office/drawing/2014/main" id="{F5641ED5-978B-4188-A607-228D7DC4C3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417537" y="-825749"/>
                  <a:ext cx="2653823" cy="5296345"/>
                </a:xfrm>
                <a:prstGeom prst="rect">
                  <a:avLst/>
                </a:prstGeom>
              </p:spPr>
            </p:pic>
            <p:pic>
              <p:nvPicPr>
                <p:cNvPr id="36" name="Picture 35">
                  <a:extLst>
                    <a:ext uri="{FF2B5EF4-FFF2-40B4-BE49-F238E27FC236}">
                      <a16:creationId xmlns:a16="http://schemas.microsoft.com/office/drawing/2014/main" id="{E124DF70-C8FD-4AFE-9B86-EA1E4CDEC722}"/>
                    </a:ext>
                  </a:extLst>
                </p:cNvPr>
                <p:cNvPicPr>
                  <a:picLocks noChangeAspect="1"/>
                </p:cNvPicPr>
                <p:nvPr/>
              </p:nvPicPr>
              <p:blipFill>
                <a:blip r:embed="rId9"/>
                <a:stretch>
                  <a:fillRect/>
                </a:stretch>
              </p:blipFill>
              <p:spPr>
                <a:xfrm rot="5400000">
                  <a:off x="3362443" y="756985"/>
                  <a:ext cx="4777275" cy="2341983"/>
                </a:xfrm>
                <a:prstGeom prst="rect">
                  <a:avLst/>
                </a:prstGeom>
              </p:spPr>
            </p:pic>
          </p:grpSp>
          <p:grpSp>
            <p:nvGrpSpPr>
              <p:cNvPr id="37" name="Group 36">
                <a:extLst>
                  <a:ext uri="{FF2B5EF4-FFF2-40B4-BE49-F238E27FC236}">
                    <a16:creationId xmlns:a16="http://schemas.microsoft.com/office/drawing/2014/main" id="{DA8D16BF-2644-4B66-8051-06A1B7A926B9}"/>
                  </a:ext>
                </a:extLst>
              </p:cNvPr>
              <p:cNvGrpSpPr/>
              <p:nvPr/>
            </p:nvGrpSpPr>
            <p:grpSpPr>
              <a:xfrm rot="16200000">
                <a:off x="2856597" y="4851268"/>
                <a:ext cx="771300" cy="1060818"/>
                <a:chOff x="3800700" y="1016557"/>
                <a:chExt cx="3719713" cy="5321851"/>
              </a:xfrm>
            </p:grpSpPr>
            <p:pic>
              <p:nvPicPr>
                <p:cNvPr id="39" name="Picture 38" descr="A screen shot of a computer&#10;&#10;Description automatically generated">
                  <a:extLst>
                    <a:ext uri="{FF2B5EF4-FFF2-40B4-BE49-F238E27FC236}">
                      <a16:creationId xmlns:a16="http://schemas.microsoft.com/office/drawing/2014/main" id="{EDBD064C-B191-4DCC-A14F-5F29189318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00700" y="1016557"/>
                  <a:ext cx="3719713" cy="5321851"/>
                </a:xfrm>
                <a:prstGeom prst="rect">
                  <a:avLst/>
                </a:prstGeom>
              </p:spPr>
            </p:pic>
            <p:pic>
              <p:nvPicPr>
                <p:cNvPr id="40" name="Picture 39" descr="A hand holding up a sign&#10;&#10;Description generated with very high confidence">
                  <a:extLst>
                    <a:ext uri="{FF2B5EF4-FFF2-40B4-BE49-F238E27FC236}">
                      <a16:creationId xmlns:a16="http://schemas.microsoft.com/office/drawing/2014/main" id="{EC8167AC-D549-4A5B-BF87-A633A4BE42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3251812" y="2559353"/>
                  <a:ext cx="4824275" cy="2308195"/>
                </a:xfrm>
                <a:prstGeom prst="rect">
                  <a:avLst/>
                </a:prstGeom>
              </p:spPr>
            </p:pic>
          </p:grpSp>
        </p:grpSp>
        <p:sp>
          <p:nvSpPr>
            <p:cNvPr id="3" name="Rectangle 2">
              <a:extLst>
                <a:ext uri="{FF2B5EF4-FFF2-40B4-BE49-F238E27FC236}">
                  <a16:creationId xmlns:a16="http://schemas.microsoft.com/office/drawing/2014/main" id="{AE600484-EB10-6848-8A0E-462C8AA94EDD}"/>
                </a:ext>
              </a:extLst>
            </p:cNvPr>
            <p:cNvSpPr/>
            <p:nvPr/>
          </p:nvSpPr>
          <p:spPr>
            <a:xfrm>
              <a:off x="4055834" y="1705676"/>
              <a:ext cx="483024" cy="150325"/>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96A8E7F-A0B2-D746-9C41-5D20323AEFCF}"/>
                </a:ext>
              </a:extLst>
            </p:cNvPr>
            <p:cNvSpPr/>
            <p:nvPr/>
          </p:nvSpPr>
          <p:spPr>
            <a:xfrm>
              <a:off x="3242247" y="2966199"/>
              <a:ext cx="731336" cy="1670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a:extLst>
                <a:ext uri="{FF2B5EF4-FFF2-40B4-BE49-F238E27FC236}">
                  <a16:creationId xmlns:a16="http://schemas.microsoft.com/office/drawing/2014/main" id="{805CDE92-F5DB-D345-BC0D-E84630A5AFC9}"/>
                </a:ext>
              </a:extLst>
            </p:cNvPr>
            <p:cNvSpPr/>
            <p:nvPr/>
          </p:nvSpPr>
          <p:spPr>
            <a:xfrm>
              <a:off x="4204335" y="5476858"/>
              <a:ext cx="608537" cy="17084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C8460D4-3151-AE44-8EDD-6B2A07B33767}"/>
                </a:ext>
              </a:extLst>
            </p:cNvPr>
            <p:cNvSpPr/>
            <p:nvPr/>
          </p:nvSpPr>
          <p:spPr>
            <a:xfrm>
              <a:off x="9091073" y="5380423"/>
              <a:ext cx="483024" cy="150325"/>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9960E15-5363-8A44-9A2C-E829AA5CC846}"/>
                </a:ext>
              </a:extLst>
            </p:cNvPr>
            <p:cNvSpPr/>
            <p:nvPr/>
          </p:nvSpPr>
          <p:spPr>
            <a:xfrm>
              <a:off x="9091073" y="5628535"/>
              <a:ext cx="406483" cy="13879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6" name="Rectangle 45">
              <a:extLst>
                <a:ext uri="{FF2B5EF4-FFF2-40B4-BE49-F238E27FC236}">
                  <a16:creationId xmlns:a16="http://schemas.microsoft.com/office/drawing/2014/main" id="{D9FD66C8-CC75-114B-A2A9-41BF0462BA3D}"/>
                </a:ext>
              </a:extLst>
            </p:cNvPr>
            <p:cNvSpPr/>
            <p:nvPr/>
          </p:nvSpPr>
          <p:spPr>
            <a:xfrm>
              <a:off x="9094183" y="5904618"/>
              <a:ext cx="913833" cy="17084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777C9A2-AD7E-5442-A8DC-B351AC82595F}"/>
                </a:ext>
              </a:extLst>
            </p:cNvPr>
            <p:cNvSpPr/>
            <p:nvPr/>
          </p:nvSpPr>
          <p:spPr>
            <a:xfrm>
              <a:off x="4055834" y="1943733"/>
              <a:ext cx="757038" cy="148378"/>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E16A5EF-D4DC-F346-96B3-BD93819ED237}"/>
                </a:ext>
              </a:extLst>
            </p:cNvPr>
            <p:cNvSpPr/>
            <p:nvPr/>
          </p:nvSpPr>
          <p:spPr>
            <a:xfrm>
              <a:off x="4055834" y="2187338"/>
              <a:ext cx="982032" cy="148378"/>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95E0024-E55C-6E4A-A39A-4BA0E995B918}"/>
                </a:ext>
              </a:extLst>
            </p:cNvPr>
            <p:cNvSpPr/>
            <p:nvPr/>
          </p:nvSpPr>
          <p:spPr>
            <a:xfrm>
              <a:off x="3246890" y="3212246"/>
              <a:ext cx="934648" cy="16560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0" name="Rectangle 49">
              <a:extLst>
                <a:ext uri="{FF2B5EF4-FFF2-40B4-BE49-F238E27FC236}">
                  <a16:creationId xmlns:a16="http://schemas.microsoft.com/office/drawing/2014/main" id="{69432C90-9B93-824D-ADFE-7F689219E28D}"/>
                </a:ext>
              </a:extLst>
            </p:cNvPr>
            <p:cNvSpPr/>
            <p:nvPr/>
          </p:nvSpPr>
          <p:spPr>
            <a:xfrm>
              <a:off x="3249416" y="3465825"/>
              <a:ext cx="255807" cy="1719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1" name="Rectangle 50">
              <a:extLst>
                <a:ext uri="{FF2B5EF4-FFF2-40B4-BE49-F238E27FC236}">
                  <a16:creationId xmlns:a16="http://schemas.microsoft.com/office/drawing/2014/main" id="{1440FFD9-B136-D34F-B0CA-3AF2F4BE2220}"/>
                </a:ext>
              </a:extLst>
            </p:cNvPr>
            <p:cNvSpPr/>
            <p:nvPr/>
          </p:nvSpPr>
          <p:spPr>
            <a:xfrm>
              <a:off x="4197559" y="5736857"/>
              <a:ext cx="1010781" cy="1677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6BF265B-8366-C94C-B69B-63FE38CCFD08}"/>
                </a:ext>
              </a:extLst>
            </p:cNvPr>
            <p:cNvSpPr/>
            <p:nvPr/>
          </p:nvSpPr>
          <p:spPr>
            <a:xfrm>
              <a:off x="4201717" y="6025236"/>
              <a:ext cx="836149" cy="1677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750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BA0D-D4E5-4C05-ABFE-81CC1CF7B820}"/>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System Model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3D3D453A-3BE0-4DD9-9A67-5219AA4CEDE2}"/>
              </a:ext>
            </a:extLst>
          </p:cNvPr>
          <p:cNvGrpSpPr/>
          <p:nvPr/>
        </p:nvGrpSpPr>
        <p:grpSpPr>
          <a:xfrm>
            <a:off x="7496665" y="1257300"/>
            <a:ext cx="4376690" cy="4209579"/>
            <a:chOff x="7496310" y="1471259"/>
            <a:chExt cx="4376690" cy="4302944"/>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91BDDE9-326A-45D3-AD82-A56ECD68F9D2}"/>
                    </a:ext>
                  </a:extLst>
                </p:cNvPr>
                <p:cNvSpPr txBox="1"/>
                <p:nvPr/>
              </p:nvSpPr>
              <p:spPr>
                <a:xfrm>
                  <a:off x="7496310" y="1471259"/>
                  <a:ext cx="4376690" cy="2320443"/>
                </a:xfrm>
                <a:prstGeom prst="rect">
                  <a:avLst/>
                </a:prstGeom>
                <a:noFill/>
              </p:spPr>
              <p:txBody>
                <a:bodyPr wrap="square" rtlCol="0">
                  <a:spAutoFit/>
                </a:bodyPr>
                <a:lstStyle/>
                <a:p>
                  <a:pPr>
                    <a:lnSpc>
                      <a:spcPct val="180000"/>
                    </a:lnSpc>
                  </a:pPr>
                  <a14:m>
                    <m:oMathPara xmlns:m="http://schemas.openxmlformats.org/officeDocument/2006/math">
                      <m:oMathParaPr>
                        <m:jc m:val="left"/>
                      </m:oMathParaPr>
                      <m:oMath xmlns:m="http://schemas.openxmlformats.org/officeDocument/2006/math">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min</m:t>
                            </m:r>
                            <m:r>
                              <a:rPr lang="en-US" sz="1600" b="0" i="1" smtClean="0">
                                <a:latin typeface="Cambria Math" panose="02040503050406030204" pitchFamily="18" charset="0"/>
                              </a:rPr>
                              <m:t>     </m:t>
                            </m:r>
                          </m:fName>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limsup</m:t>
                                    </m:r>
                                  </m:e>
                                  <m:lim>
                                    <m:r>
                                      <a:rPr lang="en-US" sz="1600" b="0" i="1" smtClean="0">
                                        <a:latin typeface="Cambria Math" panose="02040503050406030204" pitchFamily="18" charset="0"/>
                                      </a:rPr>
                                      <m:t>𝐾</m:t>
                                    </m:r>
                                    <m:r>
                                      <a:rPr lang="en-US" sz="1600" b="0" i="1" smtClean="0">
                                        <a:latin typeface="Cambria Math" panose="02040503050406030204" pitchFamily="18" charset="0"/>
                                      </a:rPr>
                                      <m:t>→∞</m:t>
                                    </m:r>
                                  </m:lim>
                                </m:limLow>
                              </m:fName>
                              <m:e>
                                <m:func>
                                  <m:funcPr>
                                    <m:ctrlPr>
                                      <a:rPr lang="en-US" sz="1600" b="0" i="1" smtClean="0">
                                        <a:latin typeface="Cambria Math" panose="02040503050406030204" pitchFamily="18" charset="0"/>
                                      </a:rPr>
                                    </m:ctrlPr>
                                  </m:funcPr>
                                  <m:fNa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𝐾</m:t>
                                        </m:r>
                                      </m:den>
                                    </m:f>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r>
                                          <a:rPr lang="en-US" sz="1600" i="1">
                                            <a:latin typeface="Cambria Math" panose="02040503050406030204" pitchFamily="18" charset="0"/>
                                          </a:rPr>
                                          <m:t>=0</m:t>
                                        </m:r>
                                      </m:sub>
                                      <m:sup>
                                        <m:r>
                                          <a:rPr lang="en-US" sz="1600" i="1">
                                            <a:latin typeface="Cambria Math" panose="02040503050406030204" pitchFamily="18" charset="0"/>
                                          </a:rPr>
                                          <m:t>𝐾</m:t>
                                        </m:r>
                                        <m:r>
                                          <a:rPr lang="en-US" sz="1600" i="1">
                                            <a:latin typeface="Cambria Math" panose="02040503050406030204" pitchFamily="18" charset="0"/>
                                          </a:rPr>
                                          <m:t>−1</m:t>
                                        </m:r>
                                      </m:sup>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𝑛</m:t>
                                            </m:r>
                                            <m:r>
                                              <a:rPr lang="en-US" sz="1600" i="1">
                                                <a:latin typeface="Cambria Math" panose="02040503050406030204" pitchFamily="18" charset="0"/>
                                              </a:rPr>
                                              <m:t>=1</m:t>
                                            </m:r>
                                          </m:sub>
                                          <m:sup>
                                            <m:r>
                                              <a:rPr lang="en-US" sz="1600" i="1">
                                                <a:latin typeface="Cambria Math" panose="02040503050406030204" pitchFamily="18" charset="0"/>
                                              </a:rPr>
                                              <m:t>𝑁</m:t>
                                            </m:r>
                                          </m:sup>
                                          <m:e>
                                            <m:r>
                                              <a:rPr lang="en-US" sz="1600" i="1">
                                                <a:latin typeface="Cambria Math" panose="02040503050406030204" pitchFamily="18" charset="0"/>
                                                <a:ea typeface="Cambria Math" panose="02040503050406030204" pitchFamily="18" charset="0"/>
                                              </a:rPr>
                                              <m:t>𝔼</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𝑃</m:t>
                                                </m:r>
                                              </m:e>
                                              <m:sub>
                                                <m:r>
                                                  <a:rPr lang="en-US" sz="1600" i="1">
                                                    <a:latin typeface="Cambria Math" panose="02040503050406030204" pitchFamily="18" charset="0"/>
                                                    <a:ea typeface="Cambria Math" panose="02040503050406030204" pitchFamily="18" charset="0"/>
                                                  </a:rPr>
                                                  <m:t>𝑛</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𝑘</m:t>
                                            </m:r>
                                            <m:r>
                                              <a:rPr lang="en-US" sz="1600" i="1">
                                                <a:latin typeface="Cambria Math" panose="02040503050406030204" pitchFamily="18" charset="0"/>
                                                <a:ea typeface="Cambria Math" panose="02040503050406030204" pitchFamily="18" charset="0"/>
                                              </a:rPr>
                                              <m:t>+1)]]</m:t>
                                            </m:r>
                                          </m:e>
                                        </m:nary>
                                      </m:e>
                                    </m:nary>
                                  </m:fName>
                                  <m:e>
                                    <m:r>
                                      <a:rPr lang="en-US" sz="1600" b="0" i="1" smtClean="0">
                                        <a:latin typeface="Cambria Math" panose="02040503050406030204" pitchFamily="18" charset="0"/>
                                      </a:rPr>
                                      <m:t> </m:t>
                                    </m:r>
                                  </m:e>
                                </m:func>
                              </m:e>
                            </m:func>
                          </m:e>
                        </m:func>
                      </m:oMath>
                    </m:oMathPara>
                  </a14:m>
                  <a:endParaRPr lang="en-US" sz="1600" dirty="0"/>
                </a:p>
                <a:p>
                  <a:pPr>
                    <a:lnSpc>
                      <a:spcPct val="180000"/>
                    </a:lnSpc>
                  </a:pPr>
                  <a14:m>
                    <m:oMathPara xmlns:m="http://schemas.openxmlformats.org/officeDocument/2006/math">
                      <m:oMathParaPr>
                        <m:jc m:val="left"/>
                      </m:oMathParaPr>
                      <m:oMath xmlns:m="http://schemas.openxmlformats.org/officeDocument/2006/math">
                        <m:r>
                          <m:rPr>
                            <m:sty m:val="p"/>
                          </m:rPr>
                          <a:rPr lang="en-US" sz="1600" b="0" i="0" smtClean="0">
                            <a:latin typeface="Cambria Math" panose="02040503050406030204" pitchFamily="18" charset="0"/>
                          </a:rPr>
                          <m:t>s</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t</m:t>
                        </m:r>
                        <m:r>
                          <a:rPr lang="en-US" sz="1600" b="0" i="0"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 </m:t>
                            </m:r>
                            <m:r>
                              <a:rPr lang="en-US" sz="1600" b="0" i="1" smtClean="0">
                                <a:latin typeface="Cambria Math" panose="02040503050406030204" pitchFamily="18" charset="0"/>
                              </a:rPr>
                              <m:t>𝜆</m:t>
                            </m:r>
                          </m:e>
                          <m:sub>
                            <m:r>
                              <a:rPr lang="en-US" sz="1600" b="0" i="1" smtClean="0">
                                <a:latin typeface="Cambria Math" panose="02040503050406030204" pitchFamily="18" charset="0"/>
                              </a:rPr>
                              <m:t>𝑛</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𝜌</m:t>
                                </m:r>
                              </m:e>
                              <m:sub>
                                <m:r>
                                  <a:rPr lang="en-US" sz="1600" b="0" i="1" smtClean="0">
                                    <a:latin typeface="Cambria Math" panose="02040503050406030204" pitchFamily="18" charset="0"/>
                                  </a:rPr>
                                  <m:t>𝑛</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𝜈</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  ∀</m:t>
                        </m:r>
                        <m:r>
                          <a:rPr lang="en-US" sz="1600" b="0" i="1" smtClean="0">
                            <a:latin typeface="Cambria Math" panose="02040503050406030204" pitchFamily="18" charset="0"/>
                          </a:rPr>
                          <m:t>𝑛</m:t>
                        </m:r>
                        <m:r>
                          <a:rPr lang="en-US" sz="1600" b="0" i="1" smtClean="0">
                            <a:latin typeface="Cambria Math" panose="02040503050406030204" pitchFamily="18" charset="0"/>
                          </a:rPr>
                          <m:t>, </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dirty="0"/>
                </a:p>
                <a:p>
                  <a:pPr>
                    <a:lnSpc>
                      <a:spcPct val="18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𝐴</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r>
                              <a:rPr lang="en-US" sz="1600" b="0" i="1" smtClean="0">
                                <a:latin typeface="Cambria Math" panose="02040503050406030204" pitchFamily="18" charset="0"/>
                              </a:rPr>
                              <m:t>𝐿</m:t>
                            </m:r>
                            <m:r>
                              <a:rPr lang="en-US" sz="1600" b="0" i="1" smtClean="0">
                                <a:latin typeface="Cambria Math" panose="02040503050406030204" pitchFamily="18" charset="0"/>
                              </a:rPr>
                              <m:t>)</m:t>
                            </m:r>
                          </m:sup>
                        </m:sSubSup>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𝑘𝑇</m:t>
                            </m:r>
                          </m:e>
                        </m:d>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𝐴</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r>
                              <a:rPr lang="en-US" sz="1600" b="0" i="1" smtClean="0">
                                <a:latin typeface="Cambria Math" panose="02040503050406030204" pitchFamily="18" charset="0"/>
                              </a:rPr>
                              <m:t>𝐸</m:t>
                            </m:r>
                            <m:r>
                              <a:rPr lang="en-US" sz="1600" b="0" i="1" smtClean="0">
                                <a:latin typeface="Cambria Math" panose="02040503050406030204" pitchFamily="18" charset="0"/>
                              </a:rPr>
                              <m:t>)</m:t>
                            </m:r>
                          </m:sup>
                        </m:sSubSup>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𝑘𝑇</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𝑛</m:t>
                            </m:r>
                          </m:sub>
                        </m:sSub>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𝑘𝑇</m:t>
                            </m:r>
                          </m:e>
                        </m:d>
                        <m:r>
                          <a:rPr lang="en-US" sz="1600" b="0" i="1" smtClean="0">
                            <a:latin typeface="Cambria Math" panose="02040503050406030204" pitchFamily="18" charset="0"/>
                          </a:rPr>
                          <m:t>,  ∀</m:t>
                        </m:r>
                        <m:r>
                          <a:rPr lang="en-US" sz="1600" b="0" i="1" smtClean="0">
                            <a:latin typeface="Cambria Math" panose="02040503050406030204" pitchFamily="18" charset="0"/>
                          </a:rPr>
                          <m:t>𝑛</m:t>
                        </m:r>
                        <m:r>
                          <a:rPr lang="en-US" sz="1600" b="0" i="1" smtClean="0">
                            <a:latin typeface="Cambria Math" panose="02040503050406030204" pitchFamily="18" charset="0"/>
                          </a:rPr>
                          <m:t>, </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dirty="0"/>
                </a:p>
              </p:txBody>
            </p:sp>
          </mc:Choice>
          <mc:Fallback xmlns="">
            <p:sp>
              <p:nvSpPr>
                <p:cNvPr id="22" name="TextBox 21">
                  <a:extLst>
                    <a:ext uri="{FF2B5EF4-FFF2-40B4-BE49-F238E27FC236}">
                      <a16:creationId xmlns:a16="http://schemas.microsoft.com/office/drawing/2014/main" id="{F91BDDE9-326A-45D3-AD82-A56ECD68F9D2}"/>
                    </a:ext>
                  </a:extLst>
                </p:cNvPr>
                <p:cNvSpPr txBox="1">
                  <a:spLocks noRot="1" noChangeAspect="1" noMove="1" noResize="1" noEditPoints="1" noAdjustHandles="1" noChangeArrowheads="1" noChangeShapeType="1" noTextEdit="1"/>
                </p:cNvSpPr>
                <p:nvPr/>
              </p:nvSpPr>
              <p:spPr>
                <a:xfrm>
                  <a:off x="7496310" y="1471259"/>
                  <a:ext cx="4376690" cy="2320443"/>
                </a:xfrm>
                <a:prstGeom prst="rect">
                  <a:avLst/>
                </a:prstGeom>
                <a:blipFill>
                  <a:blip r:embed="rId3"/>
                  <a:stretch>
                    <a:fillRect t="-15000"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30BA6-6D61-441F-8C98-EC53F2659852}"/>
                    </a:ext>
                  </a:extLst>
                </p:cNvPr>
                <p:cNvSpPr txBox="1"/>
                <p:nvPr/>
              </p:nvSpPr>
              <p:spPr>
                <a:xfrm>
                  <a:off x="7630129" y="3865475"/>
                  <a:ext cx="4242871" cy="19087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m:t>
                              </m:r>
                            </m:sub>
                          </m:sSub>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𝑘𝑇</m:t>
                              </m:r>
                            </m:e>
                          </m:d>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𝑛</m:t>
                          </m:r>
                        </m:sub>
                      </m:sSub>
                    </m:oMath>
                  </a14:m>
                  <a:r>
                    <a:rPr lang="en-US" dirty="0">
                      <a:latin typeface="Times New Roman" panose="02020603050405020304" pitchFamily="18" charset="0"/>
                      <a:cs typeface="Times New Roman" panose="02020603050405020304" pitchFamily="18" charset="0"/>
                    </a:rPr>
                    <a:t> is the maximal allowable drop rate for user </a:t>
                  </a:r>
                  <a14:m>
                    <m:oMath xmlns:m="http://schemas.openxmlformats.org/officeDocument/2006/math">
                      <m:r>
                        <a:rPr lang="en-US" b="0" i="1" smtClean="0">
                          <a:latin typeface="Cambria Math" panose="02040503050406030204" pitchFamily="18" charset="0"/>
                        </a:rPr>
                        <m:t>𝑛</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𝜈</m:t>
                          </m:r>
                        </m:e>
                        <m:sub>
                          <m:r>
                            <a:rPr lang="en-US" b="0" i="1" smtClean="0">
                              <a:latin typeface="Cambria Math" panose="02040503050406030204" pitchFamily="18" charset="0"/>
                              <a:cs typeface="Times New Roman" panose="02020603050405020304" pitchFamily="18" charset="0"/>
                            </a:rPr>
                            <m:t>𝑛</m:t>
                          </m:r>
                        </m:sub>
                      </m:sSub>
                    </m:oMath>
                  </a14:m>
                  <a:r>
                    <a:rPr lang="en-US" dirty="0">
                      <a:latin typeface="Times New Roman" panose="02020603050405020304" pitchFamily="18" charset="0"/>
                      <a:cs typeface="Times New Roman" panose="02020603050405020304" pitchFamily="18" charset="0"/>
                    </a:rPr>
                    <a:t> is the total number of packets that can be processed in frame </a:t>
                  </a:r>
                  <a14:m>
                    <m:oMath xmlns:m="http://schemas.openxmlformats.org/officeDocument/2006/math">
                      <m:r>
                        <a:rPr lang="en-US" b="0" i="1" smtClean="0">
                          <a:latin typeface="Cambria Math" panose="02040503050406030204" pitchFamily="18" charset="0"/>
                          <a:cs typeface="Times New Roman" panose="02020603050405020304" pitchFamily="18" charset="0"/>
                        </a:rPr>
                        <m:t>𝑘</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𝐴</m:t>
                          </m:r>
                        </m:e>
                        <m:sub>
                          <m:r>
                            <a:rPr lang="en-US" i="1">
                              <a:latin typeface="Cambria Math" panose="02040503050406030204" pitchFamily="18" charset="0"/>
                            </a:rPr>
                            <m:t>𝑛</m:t>
                          </m:r>
                        </m:sub>
                        <m:sup>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𝑘𝑇</m:t>
                          </m:r>
                        </m:e>
                      </m:d>
                    </m:oMath>
                  </a14:m>
                  <a:r>
                    <a:rPr lang="en-US" dirty="0">
                      <a:latin typeface="Times New Roman" panose="02020603050405020304" pitchFamily="18" charset="0"/>
                      <a:cs typeface="Times New Roman" panose="02020603050405020304" pitchFamily="18" charset="0"/>
                    </a:rPr>
                    <a:t> are the packets that perform local computation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𝐴</m:t>
                          </m:r>
                        </m:e>
                        <m:sub>
                          <m:r>
                            <a:rPr lang="en-US" i="1">
                              <a:latin typeface="Cambria Math" panose="02040503050406030204" pitchFamily="18" charset="0"/>
                            </a:rPr>
                            <m:t>𝑛</m:t>
                          </m:r>
                        </m:sub>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𝑘𝑇</m:t>
                          </m:r>
                        </m:e>
                      </m:d>
                    </m:oMath>
                  </a14:m>
                  <a:r>
                    <a:rPr lang="en-US" dirty="0">
                      <a:latin typeface="Times New Roman" panose="02020603050405020304" pitchFamily="18" charset="0"/>
                      <a:cs typeface="Times New Roman" panose="02020603050405020304" pitchFamily="18" charset="0"/>
                    </a:rPr>
                    <a:t> are the transmission part.</a:t>
                  </a:r>
                </a:p>
              </p:txBody>
            </p:sp>
          </mc:Choice>
          <mc:Fallback xmlns="">
            <p:sp>
              <p:nvSpPr>
                <p:cNvPr id="24" name="TextBox 23">
                  <a:extLst>
                    <a:ext uri="{FF2B5EF4-FFF2-40B4-BE49-F238E27FC236}">
                      <a16:creationId xmlns:a16="http://schemas.microsoft.com/office/drawing/2014/main" id="{4E530BA6-6D61-441F-8C98-EC53F2659852}"/>
                    </a:ext>
                  </a:extLst>
                </p:cNvPr>
                <p:cNvSpPr txBox="1">
                  <a:spLocks noRot="1" noChangeAspect="1" noMove="1" noResize="1" noEditPoints="1" noAdjustHandles="1" noChangeArrowheads="1" noChangeShapeType="1" noTextEdit="1"/>
                </p:cNvSpPr>
                <p:nvPr/>
              </p:nvSpPr>
              <p:spPr>
                <a:xfrm>
                  <a:off x="7630129" y="3865475"/>
                  <a:ext cx="4242871" cy="1908728"/>
                </a:xfrm>
                <a:prstGeom prst="rect">
                  <a:avLst/>
                </a:prstGeom>
                <a:blipFill>
                  <a:blip r:embed="rId4"/>
                  <a:stretch>
                    <a:fillRect l="-1194" r="-896" b="-608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D8F3F2F-A4AA-4881-9F58-ACE87D6807CD}"/>
                  </a:ext>
                </a:extLst>
              </p:cNvPr>
              <p:cNvSpPr/>
              <p:nvPr/>
            </p:nvSpPr>
            <p:spPr>
              <a:xfrm>
                <a:off x="423417" y="1520542"/>
                <a:ext cx="6431528" cy="685509"/>
              </a:xfrm>
              <a:prstGeom prst="rect">
                <a:avLst/>
              </a:prstGeom>
            </p:spPr>
            <p:txBody>
              <a:bodyPr wrap="square">
                <a:spAutoFit/>
              </a:bodyPr>
              <a:lstStyle/>
              <a:p>
                <a:pPr algn="just">
                  <a:lnSpc>
                    <a:spcPct val="110000"/>
                  </a:lnSpc>
                </a:pPr>
                <a:r>
                  <a:rPr lang="en-US" dirty="0">
                    <a:latin typeface="Times New Roman" panose="02020603050405020304" pitchFamily="18" charset="0"/>
                    <a:cs typeface="Times New Roman" panose="02020603050405020304" pitchFamily="18" charset="0"/>
                  </a:rPr>
                  <a:t>Each user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oMath>
                </a14:m>
                <a:r>
                  <a:rPr lang="en-US" dirty="0">
                    <a:latin typeface="Times New Roman" panose="02020603050405020304" pitchFamily="18" charset="0"/>
                    <a:cs typeface="Times New Roman" panose="02020603050405020304" pitchFamily="18" charset="0"/>
                  </a:rPr>
                  <a:t> has dynamic and heterogeneous computing demands with strict </a:t>
                </a:r>
                <a14:m>
                  <m:oMath xmlns:m="http://schemas.openxmlformats.org/officeDocument/2006/math">
                    <m:r>
                      <a:rPr lang="en-US" i="1">
                        <a:latin typeface="Cambria Math" panose="02040503050406030204" pitchFamily="18" charset="0"/>
                      </a:rPr>
                      <m:t>𝑇</m:t>
                    </m:r>
                  </m:oMath>
                </a14:m>
                <a:r>
                  <a:rPr lang="en-US" dirty="0">
                    <a:latin typeface="Times New Roman" panose="02020603050405020304" pitchFamily="18" charset="0"/>
                    <a:cs typeface="Times New Roman" panose="02020603050405020304" pitchFamily="18" charset="0"/>
                  </a:rPr>
                  <a:t> time slots deadline. </a:t>
                </a:r>
                <a:endParaRPr lang="en-US"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3D8F3F2F-A4AA-4881-9F58-ACE87D6807CD}"/>
                  </a:ext>
                </a:extLst>
              </p:cNvPr>
              <p:cNvSpPr>
                <a:spLocks noRot="1" noChangeAspect="1" noMove="1" noResize="1" noEditPoints="1" noAdjustHandles="1" noChangeArrowheads="1" noChangeShapeType="1" noTextEdit="1"/>
              </p:cNvSpPr>
              <p:nvPr/>
            </p:nvSpPr>
            <p:spPr>
              <a:xfrm>
                <a:off x="423417" y="1520542"/>
                <a:ext cx="6431528" cy="685509"/>
              </a:xfrm>
              <a:prstGeom prst="rect">
                <a:avLst/>
              </a:prstGeom>
              <a:blipFill>
                <a:blip r:embed="rId5"/>
                <a:stretch>
                  <a:fillRect l="-591" t="-3704" r="-591" b="-1111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C779ACDC-CB57-47E9-BA10-DC64B06CE352}"/>
              </a:ext>
            </a:extLst>
          </p:cNvPr>
          <p:cNvGrpSpPr/>
          <p:nvPr/>
        </p:nvGrpSpPr>
        <p:grpSpPr>
          <a:xfrm>
            <a:off x="447232" y="2342810"/>
            <a:ext cx="6444556" cy="3833619"/>
            <a:chOff x="405096" y="1512190"/>
            <a:chExt cx="6444556" cy="3833619"/>
          </a:xfrm>
        </p:grpSpPr>
        <p:grpSp>
          <p:nvGrpSpPr>
            <p:cNvPr id="23" name="Group 22">
              <a:extLst>
                <a:ext uri="{FF2B5EF4-FFF2-40B4-BE49-F238E27FC236}">
                  <a16:creationId xmlns:a16="http://schemas.microsoft.com/office/drawing/2014/main" id="{933070A7-D868-4E80-9AB6-D050DE259FBB}"/>
                </a:ext>
              </a:extLst>
            </p:cNvPr>
            <p:cNvGrpSpPr/>
            <p:nvPr/>
          </p:nvGrpSpPr>
          <p:grpSpPr>
            <a:xfrm>
              <a:off x="405096" y="1512190"/>
              <a:ext cx="6444556" cy="3833619"/>
              <a:chOff x="405096" y="1904871"/>
              <a:chExt cx="6444556" cy="3833619"/>
            </a:xfrm>
          </p:grpSpPr>
          <p:sp>
            <p:nvSpPr>
              <p:cNvPr id="6" name="Rectangle 5">
                <a:extLst>
                  <a:ext uri="{FF2B5EF4-FFF2-40B4-BE49-F238E27FC236}">
                    <a16:creationId xmlns:a16="http://schemas.microsoft.com/office/drawing/2014/main" id="{C7A865ED-0E9F-4948-B8A8-D070077187AC}"/>
                  </a:ext>
                </a:extLst>
              </p:cNvPr>
              <p:cNvSpPr/>
              <p:nvPr/>
            </p:nvSpPr>
            <p:spPr>
              <a:xfrm>
                <a:off x="2945993" y="2947376"/>
                <a:ext cx="1134727" cy="19812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3D7C46-68B3-406B-8D0B-FE64F9E3877A}"/>
                  </a:ext>
                </a:extLst>
              </p:cNvPr>
              <p:cNvSpPr/>
              <p:nvPr/>
            </p:nvSpPr>
            <p:spPr>
              <a:xfrm>
                <a:off x="2945993" y="3922767"/>
                <a:ext cx="2724072" cy="198128"/>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F2D6DB-231D-466E-BE33-CCD9BC90CB3D}"/>
                  </a:ext>
                </a:extLst>
              </p:cNvPr>
              <p:cNvSpPr/>
              <p:nvPr/>
            </p:nvSpPr>
            <p:spPr>
              <a:xfrm>
                <a:off x="5670064" y="3922767"/>
                <a:ext cx="781938" cy="1981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1A50384-EC55-4EA2-BE20-456B5DC76915}"/>
                  </a:ext>
                </a:extLst>
              </p:cNvPr>
              <p:cNvCxnSpPr>
                <a:cxnSpLocks/>
              </p:cNvCxnSpPr>
              <p:nvPr/>
            </p:nvCxnSpPr>
            <p:spPr>
              <a:xfrm>
                <a:off x="2945993" y="2566781"/>
                <a:ext cx="3375086" cy="0"/>
              </a:xfrm>
              <a:prstGeom prst="line">
                <a:avLst/>
              </a:prstGeom>
              <a:ln w="28575">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4577ACA-023F-446A-AF6A-46E05267E9E3}"/>
                  </a:ext>
                </a:extLst>
              </p:cNvPr>
              <p:cNvCxnSpPr>
                <a:cxnSpLocks/>
              </p:cNvCxnSpPr>
              <p:nvPr/>
            </p:nvCxnSpPr>
            <p:spPr>
              <a:xfrm>
                <a:off x="5670066" y="2444596"/>
                <a:ext cx="0" cy="232402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103C30-7023-4B07-839B-E02085841318}"/>
                  </a:ext>
                </a:extLst>
              </p:cNvPr>
              <p:cNvCxnSpPr>
                <a:cxnSpLocks/>
              </p:cNvCxnSpPr>
              <p:nvPr/>
            </p:nvCxnSpPr>
            <p:spPr>
              <a:xfrm>
                <a:off x="2945993" y="2435317"/>
                <a:ext cx="0" cy="232403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418BF7A-A21F-4014-A1D9-864229ED4102}"/>
                  </a:ext>
                </a:extLst>
              </p:cNvPr>
              <p:cNvSpPr txBox="1"/>
              <p:nvPr/>
            </p:nvSpPr>
            <p:spPr>
              <a:xfrm>
                <a:off x="3030109" y="3230493"/>
                <a:ext cx="2315826" cy="307777"/>
              </a:xfrm>
              <a:prstGeom prst="rect">
                <a:avLst/>
              </a:prstGeom>
              <a:noFill/>
            </p:spPr>
            <p:txBody>
              <a:bodyPr wrap="square" rtlCol="0">
                <a:spAutoFit/>
              </a:bodyPr>
              <a:lstStyle/>
              <a:p>
                <a:pPr algn="ctr"/>
                <a:r>
                  <a:rPr lang="en-US" sz="1400" dirty="0">
                    <a:solidFill>
                      <a:srgbClr val="008000"/>
                    </a:solidFill>
                    <a:latin typeface="Times New Roman" panose="02020603050405020304" pitchFamily="18" charset="0"/>
                    <a:cs typeface="Times New Roman" panose="02020603050405020304" pitchFamily="18" charset="0"/>
                  </a:rPr>
                  <a:t>Local computation </a:t>
                </a:r>
                <a:endParaRPr lang="en-US" sz="1400" b="0" i="1" dirty="0">
                  <a:solidFill>
                    <a:srgbClr val="008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7E55AD5-8DCE-4EB5-90FB-3C4EC6597882}"/>
                  </a:ext>
                </a:extLst>
              </p:cNvPr>
              <p:cNvSpPr txBox="1"/>
              <p:nvPr/>
            </p:nvSpPr>
            <p:spPr>
              <a:xfrm>
                <a:off x="2981970" y="4215778"/>
                <a:ext cx="2363961" cy="307777"/>
              </a:xfrm>
              <a:prstGeom prst="rect">
                <a:avLst/>
              </a:prstGeom>
              <a:noFill/>
            </p:spPr>
            <p:txBody>
              <a:bodyPr wrap="square" rtlCol="0">
                <a:spAutoFit/>
              </a:bodyPr>
              <a:lstStyle/>
              <a:p>
                <a:pPr algn="ctr"/>
                <a:r>
                  <a:rPr lang="en-US" sz="1400" dirty="0">
                    <a:solidFill>
                      <a:srgbClr val="111CF7"/>
                    </a:solidFill>
                    <a:latin typeface="Times New Roman" panose="02020603050405020304" pitchFamily="18" charset="0"/>
                    <a:cs typeface="Times New Roman" panose="02020603050405020304" pitchFamily="18" charset="0"/>
                  </a:rPr>
                  <a:t>Transmission to edge server</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52C4B87-B3A7-4BED-A238-6B39957E30F5}"/>
                      </a:ext>
                    </a:extLst>
                  </p:cNvPr>
                  <p:cNvSpPr txBox="1"/>
                  <p:nvPr/>
                </p:nvSpPr>
                <p:spPr>
                  <a:xfrm>
                    <a:off x="5638543" y="4225952"/>
                    <a:ext cx="1211109" cy="523220"/>
                  </a:xfrm>
                  <a:prstGeom prst="rect">
                    <a:avLst/>
                  </a:prstGeom>
                  <a:noFill/>
                </p:spPr>
                <p:txBody>
                  <a:bodyPr wrap="square" rtlCol="0">
                    <a:spAutoFit/>
                  </a:bodyPr>
                  <a:lstStyle/>
                  <a:p>
                    <a:pPr algn="ctr"/>
                    <a:r>
                      <a:rPr lang="en-US" sz="1400" dirty="0">
                        <a:solidFill>
                          <a:srgbClr val="FF0000"/>
                        </a:solidFill>
                        <a:latin typeface="Times New Roman" panose="02020603050405020304" pitchFamily="18" charset="0"/>
                        <a:cs typeface="Times New Roman" panose="02020603050405020304" pitchFamily="18" charset="0"/>
                      </a:rPr>
                      <a:t>Drop packets</a:t>
                    </a:r>
                  </a:p>
                  <a:p>
                    <a:pPr/>
                    <a14:m>
                      <m:oMathPara xmlns:m="http://schemas.openxmlformats.org/officeDocument/2006/math">
                        <m:oMathParaPr>
                          <m:jc m:val="centerGroup"/>
                        </m:oMathParaPr>
                        <m:oMath xmlns:m="http://schemas.openxmlformats.org/officeDocument/2006/math">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𝐷</m:t>
                              </m:r>
                            </m:e>
                            <m:sub>
                              <m:r>
                                <a:rPr lang="en-US" sz="1400" b="0" i="1" smtClean="0">
                                  <a:solidFill>
                                    <a:srgbClr val="FF0000"/>
                                  </a:solidFill>
                                  <a:latin typeface="Cambria Math" panose="02040503050406030204" pitchFamily="18" charset="0"/>
                                </a:rPr>
                                <m:t>𝑛</m:t>
                              </m:r>
                            </m:sub>
                          </m:sSub>
                          <m:r>
                            <a:rPr lang="en-US" sz="1400" b="0" i="1" smtClean="0">
                              <a:solidFill>
                                <a:srgbClr val="FF0000"/>
                              </a:solidFill>
                              <a:latin typeface="Cambria Math" panose="02040503050406030204" pitchFamily="18" charset="0"/>
                            </a:rPr>
                            <m:t> [</m:t>
                          </m:r>
                          <m:r>
                            <a:rPr lang="en-US" sz="1400" b="0" i="1" smtClean="0">
                              <a:solidFill>
                                <a:srgbClr val="FF0000"/>
                              </a:solidFill>
                              <a:latin typeface="Cambria Math" panose="02040503050406030204" pitchFamily="18" charset="0"/>
                            </a:rPr>
                            <m:t>𝑘𝑇</m:t>
                          </m:r>
                          <m:r>
                            <a:rPr lang="en-US" sz="1400" b="0" i="1" smtClean="0">
                              <a:solidFill>
                                <a:srgbClr val="FF0000"/>
                              </a:solidFill>
                              <a:latin typeface="Cambria Math" panose="02040503050406030204" pitchFamily="18" charset="0"/>
                            </a:rPr>
                            <m:t>]</m:t>
                          </m:r>
                        </m:oMath>
                      </m:oMathPara>
                    </a14:m>
                    <a:endParaRPr lang="en-US" sz="1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A52C4B87-B3A7-4BED-A238-6B39957E30F5}"/>
                      </a:ext>
                    </a:extLst>
                  </p:cNvPr>
                  <p:cNvSpPr txBox="1">
                    <a:spLocks noRot="1" noChangeAspect="1" noMove="1" noResize="1" noEditPoints="1" noAdjustHandles="1" noChangeArrowheads="1" noChangeShapeType="1" noTextEdit="1"/>
                  </p:cNvSpPr>
                  <p:nvPr/>
                </p:nvSpPr>
                <p:spPr>
                  <a:xfrm>
                    <a:off x="5638543" y="4225952"/>
                    <a:ext cx="1211109" cy="523220"/>
                  </a:xfrm>
                  <a:prstGeom prst="rect">
                    <a:avLst/>
                  </a:prstGeom>
                  <a:blipFill>
                    <a:blip r:embed="rId15"/>
                    <a:stretch>
                      <a:fillRect t="-2326" b="-5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6E546BD-176B-44E0-96CF-DD44B8246255}"/>
                      </a:ext>
                    </a:extLst>
                  </p:cNvPr>
                  <p:cNvSpPr txBox="1"/>
                  <p:nvPr/>
                </p:nvSpPr>
                <p:spPr>
                  <a:xfrm>
                    <a:off x="3156023" y="5215269"/>
                    <a:ext cx="2304008" cy="523221"/>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In time frame </a:t>
                    </a:r>
                    <a14:m>
                      <m:oMath xmlns:m="http://schemas.openxmlformats.org/officeDocument/2006/math">
                        <m:r>
                          <a:rPr lang="en-US" sz="1400" b="0" i="1" smtClean="0">
                            <a:latin typeface="Cambria Math" panose="02040503050406030204" pitchFamily="18" charset="0"/>
                          </a:rPr>
                          <m:t>𝑘</m:t>
                        </m:r>
                      </m:oMath>
                    </a14:m>
                    <a:r>
                      <a:rPr lang="en-US" sz="1400" dirty="0">
                        <a:latin typeface="Times New Roman" panose="02020603050405020304" pitchFamily="18" charset="0"/>
                        <a:cs typeface="Times New Roman" panose="02020603050405020304" pitchFamily="18" charset="0"/>
                      </a:rPr>
                      <a:t>,</a:t>
                    </a:r>
                  </a:p>
                  <a:p>
                    <a:pPr algn="ctr"/>
                    <a:r>
                      <a:rPr lang="en-US"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𝜈</m:t>
                            </m:r>
                          </m:e>
                          <m:sub>
                            <m:r>
                              <a:rPr lang="en-US" sz="1400" b="0" i="1" smtClean="0">
                                <a:latin typeface="Cambria Math" panose="02040503050406030204" pitchFamily="18" charset="0"/>
                              </a:rPr>
                              <m:t>𝑛</m:t>
                            </m:r>
                          </m:sub>
                        </m:sSub>
                      </m:oMath>
                    </a14:m>
                    <a:r>
                      <a:rPr lang="en-US" sz="1400" dirty="0">
                        <a:latin typeface="Times New Roman" panose="02020603050405020304" pitchFamily="18" charset="0"/>
                        <a:cs typeface="Times New Roman" panose="02020603050405020304" pitchFamily="18" charset="0"/>
                      </a:rPr>
                      <a:t> packets can be processed </a:t>
                    </a:r>
                  </a:p>
                </p:txBody>
              </p:sp>
            </mc:Choice>
            <mc:Fallback xmlns="">
              <p:sp>
                <p:nvSpPr>
                  <p:cNvPr id="15" name="TextBox 14">
                    <a:extLst>
                      <a:ext uri="{FF2B5EF4-FFF2-40B4-BE49-F238E27FC236}">
                        <a16:creationId xmlns:a16="http://schemas.microsoft.com/office/drawing/2014/main" id="{F6E546BD-176B-44E0-96CF-DD44B8246255}"/>
                      </a:ext>
                    </a:extLst>
                  </p:cNvPr>
                  <p:cNvSpPr txBox="1">
                    <a:spLocks noRot="1" noChangeAspect="1" noMove="1" noResize="1" noEditPoints="1" noAdjustHandles="1" noChangeArrowheads="1" noChangeShapeType="1" noTextEdit="1"/>
                  </p:cNvSpPr>
                  <p:nvPr/>
                </p:nvSpPr>
                <p:spPr>
                  <a:xfrm>
                    <a:off x="3156023" y="5215269"/>
                    <a:ext cx="2304008" cy="523221"/>
                  </a:xfrm>
                  <a:prstGeom prst="rect">
                    <a:avLst/>
                  </a:prstGeom>
                  <a:blipFill>
                    <a:blip r:embed="rId16"/>
                    <a:stretch>
                      <a:fillRect t="-2353" r="-1852" b="-11765"/>
                    </a:stretch>
                  </a:blipFill>
                </p:spPr>
                <p:txBody>
                  <a:bodyPr/>
                  <a:lstStyle/>
                  <a:p>
                    <a:r>
                      <a:rPr lang="en-US">
                        <a:noFill/>
                      </a:rPr>
                      <a:t> </a:t>
                    </a:r>
                  </a:p>
                </p:txBody>
              </p:sp>
            </mc:Fallback>
          </mc:AlternateContent>
          <p:sp>
            <p:nvSpPr>
              <p:cNvPr id="16" name="Left Brace 15">
                <a:extLst>
                  <a:ext uri="{FF2B5EF4-FFF2-40B4-BE49-F238E27FC236}">
                    <a16:creationId xmlns:a16="http://schemas.microsoft.com/office/drawing/2014/main" id="{6812AF0B-5F0A-4D16-91E1-CBE8043132D7}"/>
                  </a:ext>
                </a:extLst>
              </p:cNvPr>
              <p:cNvSpPr/>
              <p:nvPr/>
            </p:nvSpPr>
            <p:spPr>
              <a:xfrm rot="16200000">
                <a:off x="4204324" y="3595900"/>
                <a:ext cx="207407" cy="272406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5DEC4DB0-5E7A-4D37-A356-4B4CCD4689B2}"/>
                  </a:ext>
                </a:extLst>
              </p:cNvPr>
              <p:cNvSpPr txBox="1"/>
              <p:nvPr/>
            </p:nvSpPr>
            <p:spPr>
              <a:xfrm>
                <a:off x="2805964" y="2131706"/>
                <a:ext cx="560089" cy="308162"/>
              </a:xfrm>
              <a:prstGeom prst="rect">
                <a:avLst/>
              </a:prstGeom>
              <a:noFill/>
            </p:spPr>
            <p:txBody>
              <a:bodyPr wrap="square" rtlCol="0">
                <a:spAutoFit/>
              </a:bodyPr>
              <a:lstStyle/>
              <a:p>
                <a:r>
                  <a:rPr lang="en-US" b="1" dirty="0"/>
                  <a:t>0</a:t>
                </a:r>
              </a:p>
            </p:txBody>
          </p:sp>
          <p:sp>
            <p:nvSpPr>
              <p:cNvPr id="18" name="TextBox 17">
                <a:extLst>
                  <a:ext uri="{FF2B5EF4-FFF2-40B4-BE49-F238E27FC236}">
                    <a16:creationId xmlns:a16="http://schemas.microsoft.com/office/drawing/2014/main" id="{A22288F2-C613-4307-90DF-BF0DCC57895B}"/>
                  </a:ext>
                </a:extLst>
              </p:cNvPr>
              <p:cNvSpPr txBox="1"/>
              <p:nvPr/>
            </p:nvSpPr>
            <p:spPr>
              <a:xfrm>
                <a:off x="5345935" y="2107528"/>
                <a:ext cx="91924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slots</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FF33437-8E64-422B-B59C-5AB0323CBEA8}"/>
                      </a:ext>
                    </a:extLst>
                  </p:cNvPr>
                  <p:cNvSpPr txBox="1"/>
                  <p:nvPr/>
                </p:nvSpPr>
                <p:spPr>
                  <a:xfrm>
                    <a:off x="997293" y="4648708"/>
                    <a:ext cx="166481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Mobile User </a:t>
                    </a:r>
                    <a14:m>
                      <m:oMath xmlns:m="http://schemas.openxmlformats.org/officeDocument/2006/math">
                        <m:r>
                          <a:rPr lang="en-US" sz="1600" b="0" i="1" smtClean="0">
                            <a:latin typeface="Cambria Math" panose="02040503050406030204" pitchFamily="18" charset="0"/>
                          </a:rPr>
                          <m:t>𝑛</m:t>
                        </m:r>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6FF33437-8E64-422B-B59C-5AB0323CBEA8}"/>
                      </a:ext>
                    </a:extLst>
                  </p:cNvPr>
                  <p:cNvSpPr txBox="1">
                    <a:spLocks noRot="1" noChangeAspect="1" noMove="1" noResize="1" noEditPoints="1" noAdjustHandles="1" noChangeArrowheads="1" noChangeShapeType="1" noTextEdit="1"/>
                  </p:cNvSpPr>
                  <p:nvPr/>
                </p:nvSpPr>
                <p:spPr>
                  <a:xfrm>
                    <a:off x="997293" y="4648708"/>
                    <a:ext cx="1664812" cy="338554"/>
                  </a:xfrm>
                  <a:prstGeom prst="rect">
                    <a:avLst/>
                  </a:prstGeom>
                  <a:blipFill>
                    <a:blip r:embed="rId17"/>
                    <a:stretch>
                      <a:fillRect l="-2198"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006DEE-EF61-4922-8E63-6D9CC0C2BD37}"/>
                      </a:ext>
                    </a:extLst>
                  </p:cNvPr>
                  <p:cNvSpPr txBox="1"/>
                  <p:nvPr/>
                </p:nvSpPr>
                <p:spPr>
                  <a:xfrm>
                    <a:off x="2838428" y="1904871"/>
                    <a:ext cx="1717971" cy="276999"/>
                  </a:xfrm>
                  <a:prstGeom prst="rect">
                    <a:avLst/>
                  </a:prstGeom>
                  <a:noFill/>
                </p:spPr>
                <p:txBody>
                  <a:bodyPr wrap="none" lIns="0" tIns="0" rIns="0" bIns="0" rtlCol="0">
                    <a:spAutoFit/>
                  </a:bodyPr>
                  <a:lstStyle/>
                  <a:p>
                    <a14:m>
                      <m:oMath xmlns:m="http://schemas.openxmlformats.org/officeDocument/2006/math">
                        <m:r>
                          <a:rPr lang="en-US" b="1"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𝐴</m:t>
                            </m:r>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𝑘𝑇</m:t>
                            </m:r>
                          </m:e>
                        </m:d>
                      </m:oMath>
                    </a14:m>
                    <a:r>
                      <a:rPr lang="en-US" dirty="0"/>
                      <a:t> </a:t>
                    </a:r>
                    <a:r>
                      <a:rPr lang="en-US" dirty="0">
                        <a:latin typeface="Times New Roman" panose="02020603050405020304" pitchFamily="18" charset="0"/>
                        <a:cs typeface="Times New Roman" panose="02020603050405020304" pitchFamily="18" charset="0"/>
                      </a:rPr>
                      <a:t>packets</a:t>
                    </a:r>
                  </a:p>
                </p:txBody>
              </p:sp>
            </mc:Choice>
            <mc:Fallback xmlns="">
              <p:sp>
                <p:nvSpPr>
                  <p:cNvPr id="20" name="TextBox 19">
                    <a:extLst>
                      <a:ext uri="{FF2B5EF4-FFF2-40B4-BE49-F238E27FC236}">
                        <a16:creationId xmlns:a16="http://schemas.microsoft.com/office/drawing/2014/main" id="{10006DEE-EF61-4922-8E63-6D9CC0C2BD37}"/>
                      </a:ext>
                    </a:extLst>
                  </p:cNvPr>
                  <p:cNvSpPr txBox="1">
                    <a:spLocks noRot="1" noChangeAspect="1" noMove="1" noResize="1" noEditPoints="1" noAdjustHandles="1" noChangeArrowheads="1" noChangeShapeType="1" noTextEdit="1"/>
                  </p:cNvSpPr>
                  <p:nvPr/>
                </p:nvSpPr>
                <p:spPr>
                  <a:xfrm>
                    <a:off x="2838428" y="1904871"/>
                    <a:ext cx="1717971" cy="276999"/>
                  </a:xfrm>
                  <a:prstGeom prst="rect">
                    <a:avLst/>
                  </a:prstGeom>
                  <a:blipFill>
                    <a:blip r:embed="rId18"/>
                    <a:stretch>
                      <a:fillRect l="-4982" t="-30435" r="-8185"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254F96BA-A4D7-42B6-A937-2BDAC8E8A5DE}"/>
                      </a:ext>
                    </a:extLst>
                  </p:cNvPr>
                  <p:cNvSpPr/>
                  <p:nvPr/>
                </p:nvSpPr>
                <p:spPr>
                  <a:xfrm>
                    <a:off x="405096" y="5028941"/>
                    <a:ext cx="2852191"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Energy Consumption: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𝑛</m:t>
                            </m:r>
                          </m:sub>
                        </m:sSub>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𝑘</m:t>
                            </m:r>
                            <m:r>
                              <a:rPr lang="en-US" sz="1400" i="1">
                                <a:latin typeface="Cambria Math" panose="02040503050406030204" pitchFamily="18" charset="0"/>
                              </a:rPr>
                              <m:t>+1</m:t>
                            </m:r>
                          </m:e>
                        </m:d>
                        <m:r>
                          <a:rPr lang="en-US" sz="1400" i="1">
                            <a:latin typeface="Cambria Math" panose="02040503050406030204" pitchFamily="18" charset="0"/>
                          </a:rPr>
                          <m:t>]</m:t>
                        </m:r>
                      </m:oMath>
                    </a14:m>
                    <a:endParaRPr lang="en-US" sz="1400" dirty="0"/>
                  </a:p>
                </p:txBody>
              </p:sp>
            </mc:Choice>
            <mc:Fallback xmlns="">
              <p:sp>
                <p:nvSpPr>
                  <p:cNvPr id="21" name="Rectangle 20">
                    <a:extLst>
                      <a:ext uri="{FF2B5EF4-FFF2-40B4-BE49-F238E27FC236}">
                        <a16:creationId xmlns:a16="http://schemas.microsoft.com/office/drawing/2014/main" id="{254F96BA-A4D7-42B6-A937-2BDAC8E8A5DE}"/>
                      </a:ext>
                    </a:extLst>
                  </p:cNvPr>
                  <p:cNvSpPr>
                    <a:spLocks noRot="1" noChangeAspect="1" noMove="1" noResize="1" noEditPoints="1" noAdjustHandles="1" noChangeArrowheads="1" noChangeShapeType="1" noTextEdit="1"/>
                  </p:cNvSpPr>
                  <p:nvPr/>
                </p:nvSpPr>
                <p:spPr>
                  <a:xfrm>
                    <a:off x="405096" y="5028941"/>
                    <a:ext cx="2852191" cy="307777"/>
                  </a:xfrm>
                  <a:prstGeom prst="rect">
                    <a:avLst/>
                  </a:prstGeom>
                  <a:blipFill>
                    <a:blip r:embed="rId19"/>
                    <a:stretch>
                      <a:fillRect l="-641" t="-6000" b="-18000"/>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AAFAE81F-8417-4FBA-B761-E59FE9FB02A6}"/>
                  </a:ext>
                </a:extLst>
              </p:cNvPr>
              <p:cNvSpPr/>
              <p:nvPr/>
            </p:nvSpPr>
            <p:spPr>
              <a:xfrm rot="16200000">
                <a:off x="5957330" y="4561579"/>
                <a:ext cx="207407" cy="78194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798CD42-83F4-4C29-B623-B71F1822A797}"/>
                      </a:ext>
                    </a:extLst>
                  </p:cNvPr>
                  <p:cNvSpPr/>
                  <p:nvPr/>
                </p:nvSpPr>
                <p:spPr>
                  <a:xfrm>
                    <a:off x="5638543" y="5192595"/>
                    <a:ext cx="1013031" cy="523220"/>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Time frame </a:t>
                    </a:r>
                    <a14:m>
                      <m:oMath xmlns:m="http://schemas.openxmlformats.org/officeDocument/2006/math">
                        <m:r>
                          <a:rPr lang="en-US" sz="1400" i="1">
                            <a:latin typeface="Cambria Math" panose="02040503050406030204" pitchFamily="18" charset="0"/>
                          </a:rPr>
                          <m:t>𝑘</m:t>
                        </m:r>
                        <m:r>
                          <a:rPr lang="en-US" sz="1400" b="0" i="1" smtClean="0">
                            <a:latin typeface="Cambria Math" panose="02040503050406030204" pitchFamily="18" charset="0"/>
                          </a:rPr>
                          <m:t>+1</m:t>
                        </m:r>
                      </m:oMath>
                    </a14:m>
                    <a:endParaRPr lang="en-US" sz="1400" dirty="0"/>
                  </a:p>
                </p:txBody>
              </p:sp>
            </mc:Choice>
            <mc:Fallback xmlns="">
              <p:sp>
                <p:nvSpPr>
                  <p:cNvPr id="3" name="Rectangle 2">
                    <a:extLst>
                      <a:ext uri="{FF2B5EF4-FFF2-40B4-BE49-F238E27FC236}">
                        <a16:creationId xmlns:a16="http://schemas.microsoft.com/office/drawing/2014/main" id="{8798CD42-83F4-4C29-B623-B71F1822A797}"/>
                      </a:ext>
                    </a:extLst>
                  </p:cNvPr>
                  <p:cNvSpPr>
                    <a:spLocks noRot="1" noChangeAspect="1" noMove="1" noResize="1" noEditPoints="1" noAdjustHandles="1" noChangeArrowheads="1" noChangeShapeType="1" noTextEdit="1"/>
                  </p:cNvSpPr>
                  <p:nvPr/>
                </p:nvSpPr>
                <p:spPr>
                  <a:xfrm>
                    <a:off x="5638543" y="5192595"/>
                    <a:ext cx="1013031" cy="523220"/>
                  </a:xfrm>
                  <a:prstGeom prst="rect">
                    <a:avLst/>
                  </a:prstGeom>
                  <a:blipFill>
                    <a:blip r:embed="rId20"/>
                    <a:stretch>
                      <a:fillRect l="-1205" t="-2326" r="-6627"/>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6F6F92E-ABD4-423C-A7D2-B5CF97F162F2}"/>
                </a:ext>
              </a:extLst>
            </p:cNvPr>
            <p:cNvGrpSpPr/>
            <p:nvPr/>
          </p:nvGrpSpPr>
          <p:grpSpPr>
            <a:xfrm rot="16200000">
              <a:off x="1097114" y="2171995"/>
              <a:ext cx="968477" cy="1932005"/>
              <a:chOff x="4493425" y="651949"/>
              <a:chExt cx="2653823" cy="5296345"/>
            </a:xfrm>
          </p:grpSpPr>
          <p:pic>
            <p:nvPicPr>
              <p:cNvPr id="29" name="Picture 28" descr="A picture containing mirror, car mirror&#10;&#10;Description generated with high confidence">
                <a:extLst>
                  <a:ext uri="{FF2B5EF4-FFF2-40B4-BE49-F238E27FC236}">
                    <a16:creationId xmlns:a16="http://schemas.microsoft.com/office/drawing/2014/main" id="{21CFA5CF-C913-4B25-A85D-B9F4C74FD39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4493425" y="651949"/>
                <a:ext cx="2653823" cy="5296345"/>
              </a:xfrm>
              <a:prstGeom prst="rect">
                <a:avLst/>
              </a:prstGeom>
            </p:spPr>
          </p:pic>
          <p:pic>
            <p:nvPicPr>
              <p:cNvPr id="30" name="Picture 29">
                <a:extLst>
                  <a:ext uri="{FF2B5EF4-FFF2-40B4-BE49-F238E27FC236}">
                    <a16:creationId xmlns:a16="http://schemas.microsoft.com/office/drawing/2014/main" id="{2EB92E05-F59C-4B2D-B4EE-0568AC692128}"/>
                  </a:ext>
                </a:extLst>
              </p:cNvPr>
              <p:cNvPicPr>
                <a:picLocks noChangeAspect="1"/>
              </p:cNvPicPr>
              <p:nvPr/>
            </p:nvPicPr>
            <p:blipFill>
              <a:blip r:embed="rId22"/>
              <a:stretch>
                <a:fillRect/>
              </a:stretch>
            </p:blipFill>
            <p:spPr>
              <a:xfrm rot="5400000">
                <a:off x="3438329" y="2234683"/>
                <a:ext cx="4777276" cy="2341983"/>
              </a:xfrm>
              <a:prstGeom prst="rect">
                <a:avLst/>
              </a:prstGeom>
            </p:spPr>
          </p:pic>
        </p:grpSp>
      </p:grpSp>
    </p:spTree>
    <p:extLst>
      <p:ext uri="{BB962C8B-B14F-4D97-AF65-F5344CB8AC3E}">
        <p14:creationId xmlns:p14="http://schemas.microsoft.com/office/powerpoint/2010/main" val="328391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2B91-433A-463A-987D-C85CADE75800}"/>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a:t>
            </a:r>
            <a:endParaRPr lang="en-US"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E63072F2-A880-46F8-987F-3D4527B8CCE0}"/>
              </a:ext>
            </a:extLst>
          </p:cNvPr>
          <p:cNvGrpSpPr/>
          <p:nvPr/>
        </p:nvGrpSpPr>
        <p:grpSpPr>
          <a:xfrm>
            <a:off x="361569" y="1784651"/>
            <a:ext cx="5661726" cy="3953420"/>
            <a:chOff x="361569" y="1784651"/>
            <a:chExt cx="5661726" cy="3953420"/>
          </a:xfrm>
        </p:grpSpPr>
        <p:grpSp>
          <p:nvGrpSpPr>
            <p:cNvPr id="19" name="Group 18">
              <a:extLst>
                <a:ext uri="{FF2B5EF4-FFF2-40B4-BE49-F238E27FC236}">
                  <a16:creationId xmlns:a16="http://schemas.microsoft.com/office/drawing/2014/main" id="{B5803952-7EAB-4F33-A7EB-3B5F14CDC8D5}"/>
                </a:ext>
              </a:extLst>
            </p:cNvPr>
            <p:cNvGrpSpPr/>
            <p:nvPr/>
          </p:nvGrpSpPr>
          <p:grpSpPr>
            <a:xfrm>
              <a:off x="361569" y="1784651"/>
              <a:ext cx="5661726" cy="3953420"/>
              <a:chOff x="561363" y="1809817"/>
              <a:chExt cx="5839437" cy="4012143"/>
            </a:xfrm>
          </p:grpSpPr>
          <p:sp>
            <p:nvSpPr>
              <p:cNvPr id="4" name="Rectangle 3">
                <a:extLst>
                  <a:ext uri="{FF2B5EF4-FFF2-40B4-BE49-F238E27FC236}">
                    <a16:creationId xmlns:a16="http://schemas.microsoft.com/office/drawing/2014/main" id="{96D3DAC0-BE6D-48A7-A307-FD6E5011B378}"/>
                  </a:ext>
                </a:extLst>
              </p:cNvPr>
              <p:cNvSpPr/>
              <p:nvPr/>
            </p:nvSpPr>
            <p:spPr>
              <a:xfrm>
                <a:off x="561363" y="1809817"/>
                <a:ext cx="5839437" cy="338554"/>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Local-First Offloading and Scheduling (</a:t>
                </a:r>
                <a:r>
                  <a:rPr lang="en-US" sz="1600" b="1" dirty="0">
                    <a:solidFill>
                      <a:srgbClr val="111CF7"/>
                    </a:solidFill>
                    <a:latin typeface="Times New Roman" panose="02020603050405020304" pitchFamily="18" charset="0"/>
                    <a:cs typeface="Times New Roman" panose="02020603050405020304" pitchFamily="18" charset="0"/>
                  </a:rPr>
                  <a:t>LFOS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Algorithm</a:t>
                </a:r>
                <a:endParaRPr lang="en-US" sz="1600" dirty="0"/>
              </a:p>
            </p:txBody>
          </p:sp>
          <p:sp>
            <p:nvSpPr>
              <p:cNvPr id="5" name="Rectangle 4">
                <a:extLst>
                  <a:ext uri="{FF2B5EF4-FFF2-40B4-BE49-F238E27FC236}">
                    <a16:creationId xmlns:a16="http://schemas.microsoft.com/office/drawing/2014/main" id="{C088367B-46F1-4A2A-BC96-50E56C9BA7EA}"/>
                  </a:ext>
                </a:extLst>
              </p:cNvPr>
              <p:cNvSpPr/>
              <p:nvPr/>
            </p:nvSpPr>
            <p:spPr>
              <a:xfrm>
                <a:off x="679510" y="2390557"/>
                <a:ext cx="2606165" cy="436228"/>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87C4C34-3C82-4621-BFBA-3190ABFA6037}"/>
                  </a:ext>
                </a:extLst>
              </p:cNvPr>
              <p:cNvSpPr/>
              <p:nvPr/>
            </p:nvSpPr>
            <p:spPr>
              <a:xfrm>
                <a:off x="3285674" y="2390557"/>
                <a:ext cx="2452398" cy="4362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a:extLst>
                  <a:ext uri="{FF2B5EF4-FFF2-40B4-BE49-F238E27FC236}">
                    <a16:creationId xmlns:a16="http://schemas.microsoft.com/office/drawing/2014/main" id="{5BDB8ECE-C08B-421B-87EA-90419BD80211}"/>
                  </a:ext>
                </a:extLst>
              </p:cNvPr>
              <p:cNvSpPr/>
              <p:nvPr/>
            </p:nvSpPr>
            <p:spPr>
              <a:xfrm rot="16200000">
                <a:off x="1711004" y="1923124"/>
                <a:ext cx="553565" cy="259577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B58F7DB-7A27-49EF-BF1D-D32AA94D9E81}"/>
                  </a:ext>
                </a:extLst>
              </p:cNvPr>
              <p:cNvSpPr txBox="1"/>
              <p:nvPr/>
            </p:nvSpPr>
            <p:spPr>
              <a:xfrm>
                <a:off x="1132454" y="4717533"/>
                <a:ext cx="1777221" cy="749636"/>
              </a:xfrm>
              <a:prstGeom prst="rect">
                <a:avLst/>
              </a:prstGeom>
              <a:noFill/>
            </p:spPr>
            <p:txBody>
              <a:bodyPr wrap="square" rtlCol="0">
                <a:spAutoFit/>
              </a:bodyPr>
              <a:lstStyle/>
              <a:p>
                <a:pPr algn="ctr"/>
                <a:r>
                  <a:rPr lang="en-US" sz="1400" dirty="0">
                    <a:solidFill>
                      <a:srgbClr val="111CF7"/>
                    </a:solidFill>
                    <a:latin typeface="Times New Roman" panose="02020603050405020304" pitchFamily="18" charset="0"/>
                    <a:cs typeface="Times New Roman" panose="02020603050405020304" pitchFamily="18" charset="0"/>
                  </a:rPr>
                  <a:t>Arriving packets are processed at mobile device first</a:t>
                </a:r>
              </a:p>
            </p:txBody>
          </p:sp>
          <p:sp>
            <p:nvSpPr>
              <p:cNvPr id="13" name="Left Brace 12">
                <a:extLst>
                  <a:ext uri="{FF2B5EF4-FFF2-40B4-BE49-F238E27FC236}">
                    <a16:creationId xmlns:a16="http://schemas.microsoft.com/office/drawing/2014/main" id="{256FA95C-08F4-4099-A99E-2105ACBADA45}"/>
                  </a:ext>
                </a:extLst>
              </p:cNvPr>
              <p:cNvSpPr/>
              <p:nvPr/>
            </p:nvSpPr>
            <p:spPr>
              <a:xfrm rot="16200000">
                <a:off x="4235085" y="1994822"/>
                <a:ext cx="553565" cy="245238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2" descr="Related image">
                <a:extLst>
                  <a:ext uri="{FF2B5EF4-FFF2-40B4-BE49-F238E27FC236}">
                    <a16:creationId xmlns:a16="http://schemas.microsoft.com/office/drawing/2014/main" id="{3005C8C5-F30C-470C-A37E-8A9BFE17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929" y="3689567"/>
                <a:ext cx="873769" cy="82634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87E6F1B-4D6F-4042-8F23-66117A018EEF}"/>
                  </a:ext>
                </a:extLst>
              </p:cNvPr>
              <p:cNvSpPr txBox="1"/>
              <p:nvPr/>
            </p:nvSpPr>
            <p:spPr>
              <a:xfrm>
                <a:off x="3927721" y="4707683"/>
                <a:ext cx="1493240" cy="749636"/>
              </a:xfrm>
              <a:prstGeom prst="rect">
                <a:avLst/>
              </a:prstGeom>
              <a:noFill/>
            </p:spPr>
            <p:txBody>
              <a:bodyPr wrap="square" rtlCol="0">
                <a:spAutoFit/>
              </a:bodyPr>
              <a:lstStyle/>
              <a:p>
                <a:pPr algn="ctr"/>
                <a:r>
                  <a:rPr lang="en-US" sz="1400" dirty="0">
                    <a:solidFill>
                      <a:srgbClr val="FF0000"/>
                    </a:solidFill>
                    <a:latin typeface="Times New Roman" panose="02020603050405020304" pitchFamily="18" charset="0"/>
                    <a:cs typeface="Times New Roman" panose="02020603050405020304" pitchFamily="18" charset="0"/>
                  </a:rPr>
                  <a:t>Remaining parts are transmitted to edge server</a:t>
                </a:r>
              </a:p>
            </p:txBody>
          </p:sp>
          <p:cxnSp>
            <p:nvCxnSpPr>
              <p:cNvPr id="17" name="Straight Connector 16">
                <a:extLst>
                  <a:ext uri="{FF2B5EF4-FFF2-40B4-BE49-F238E27FC236}">
                    <a16:creationId xmlns:a16="http://schemas.microsoft.com/office/drawing/2014/main" id="{3139E8CD-04F2-4BF4-BE9A-93E2C3648980}"/>
                  </a:ext>
                </a:extLst>
              </p:cNvPr>
              <p:cNvCxnSpPr>
                <a:cxnSpLocks/>
              </p:cNvCxnSpPr>
              <p:nvPr/>
            </p:nvCxnSpPr>
            <p:spPr>
              <a:xfrm>
                <a:off x="3285675" y="2390556"/>
                <a:ext cx="0" cy="343140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F047C6C-369D-42AF-B846-7C769EA98A47}"/>
                </a:ext>
              </a:extLst>
            </p:cNvPr>
            <p:cNvGrpSpPr/>
            <p:nvPr/>
          </p:nvGrpSpPr>
          <p:grpSpPr>
            <a:xfrm rot="16200000">
              <a:off x="1497821" y="3440333"/>
              <a:ext cx="584600" cy="1207362"/>
              <a:chOff x="4493425" y="651949"/>
              <a:chExt cx="2653823" cy="5296345"/>
            </a:xfrm>
          </p:grpSpPr>
          <p:pic>
            <p:nvPicPr>
              <p:cNvPr id="32" name="Picture 31" descr="A picture containing mirror, car mirror&#10;&#10;Description generated with high confidence">
                <a:extLst>
                  <a:ext uri="{FF2B5EF4-FFF2-40B4-BE49-F238E27FC236}">
                    <a16:creationId xmlns:a16="http://schemas.microsoft.com/office/drawing/2014/main" id="{DF31AF23-1070-4332-8381-90852244E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93425" y="651949"/>
                <a:ext cx="2653823" cy="5296345"/>
              </a:xfrm>
              <a:prstGeom prst="rect">
                <a:avLst/>
              </a:prstGeom>
            </p:spPr>
          </p:pic>
          <p:pic>
            <p:nvPicPr>
              <p:cNvPr id="33" name="Picture 32">
                <a:extLst>
                  <a:ext uri="{FF2B5EF4-FFF2-40B4-BE49-F238E27FC236}">
                    <a16:creationId xmlns:a16="http://schemas.microsoft.com/office/drawing/2014/main" id="{325C819E-C68D-47BF-87E8-2BB2F1E3BC8C}"/>
                  </a:ext>
                </a:extLst>
              </p:cNvPr>
              <p:cNvPicPr>
                <a:picLocks noChangeAspect="1"/>
              </p:cNvPicPr>
              <p:nvPr/>
            </p:nvPicPr>
            <p:blipFill>
              <a:blip r:embed="rId5"/>
              <a:stretch>
                <a:fillRect/>
              </a:stretch>
            </p:blipFill>
            <p:spPr>
              <a:xfrm rot="5400000">
                <a:off x="3438329" y="2234683"/>
                <a:ext cx="4777276" cy="2341983"/>
              </a:xfrm>
              <a:prstGeom prst="rect">
                <a:avLst/>
              </a:prstGeom>
            </p:spPr>
          </p:pic>
        </p:grpSp>
      </p:grpSp>
      <p:grpSp>
        <p:nvGrpSpPr>
          <p:cNvPr id="8" name="Group 7">
            <a:extLst>
              <a:ext uri="{FF2B5EF4-FFF2-40B4-BE49-F238E27FC236}">
                <a16:creationId xmlns:a16="http://schemas.microsoft.com/office/drawing/2014/main" id="{33B791AA-155E-416D-8851-7A11B68326D3}"/>
              </a:ext>
            </a:extLst>
          </p:cNvPr>
          <p:cNvGrpSpPr/>
          <p:nvPr/>
        </p:nvGrpSpPr>
        <p:grpSpPr>
          <a:xfrm>
            <a:off x="6316912" y="1784651"/>
            <a:ext cx="5513520" cy="3953421"/>
            <a:chOff x="6316912" y="1784651"/>
            <a:chExt cx="5513520" cy="3953421"/>
          </a:xfrm>
        </p:grpSpPr>
        <p:grpSp>
          <p:nvGrpSpPr>
            <p:cNvPr id="20" name="Group 19">
              <a:extLst>
                <a:ext uri="{FF2B5EF4-FFF2-40B4-BE49-F238E27FC236}">
                  <a16:creationId xmlns:a16="http://schemas.microsoft.com/office/drawing/2014/main" id="{ADD400C7-C586-4F17-80C3-1317D981177F}"/>
                </a:ext>
              </a:extLst>
            </p:cNvPr>
            <p:cNvGrpSpPr/>
            <p:nvPr/>
          </p:nvGrpSpPr>
          <p:grpSpPr>
            <a:xfrm>
              <a:off x="6316912" y="1784651"/>
              <a:ext cx="5513520" cy="3953421"/>
              <a:chOff x="561363" y="1809817"/>
              <a:chExt cx="5839437" cy="4012143"/>
            </a:xfrm>
          </p:grpSpPr>
          <p:sp>
            <p:nvSpPr>
              <p:cNvPr id="21" name="Rectangle 20">
                <a:extLst>
                  <a:ext uri="{FF2B5EF4-FFF2-40B4-BE49-F238E27FC236}">
                    <a16:creationId xmlns:a16="http://schemas.microsoft.com/office/drawing/2014/main" id="{57F5F1AC-EE01-4177-B9C4-1214D5E86B21}"/>
                  </a:ext>
                </a:extLst>
              </p:cNvPr>
              <p:cNvSpPr/>
              <p:nvPr/>
            </p:nvSpPr>
            <p:spPr>
              <a:xfrm>
                <a:off x="561363" y="1809817"/>
                <a:ext cx="5839437" cy="338554"/>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Edge-First Offloading and Scheduling (</a:t>
                </a:r>
                <a:r>
                  <a:rPr lang="en-US" sz="1600" b="1" dirty="0">
                    <a:solidFill>
                      <a:schemeClr val="accent6">
                        <a:lumMod val="75000"/>
                      </a:schemeClr>
                    </a:solidFill>
                    <a:latin typeface="Times New Roman" panose="02020603050405020304" pitchFamily="18" charset="0"/>
                    <a:cs typeface="Times New Roman" panose="02020603050405020304" pitchFamily="18" charset="0"/>
                  </a:rPr>
                  <a:t>EFOS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Algorithm</a:t>
                </a:r>
                <a:endParaRPr lang="en-US" sz="1600" dirty="0"/>
              </a:p>
            </p:txBody>
          </p:sp>
          <p:sp>
            <p:nvSpPr>
              <p:cNvPr id="22" name="Rectangle 21">
                <a:extLst>
                  <a:ext uri="{FF2B5EF4-FFF2-40B4-BE49-F238E27FC236}">
                    <a16:creationId xmlns:a16="http://schemas.microsoft.com/office/drawing/2014/main" id="{EFFFE65E-A75B-4BFB-89E3-DA9711C43DB6}"/>
                  </a:ext>
                </a:extLst>
              </p:cNvPr>
              <p:cNvSpPr/>
              <p:nvPr/>
            </p:nvSpPr>
            <p:spPr>
              <a:xfrm>
                <a:off x="679508" y="2390557"/>
                <a:ext cx="3498209" cy="43622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ADB1EC7-8A63-465D-BD45-FF1FF059DD54}"/>
                  </a:ext>
                </a:extLst>
              </p:cNvPr>
              <p:cNvSpPr/>
              <p:nvPr/>
            </p:nvSpPr>
            <p:spPr>
              <a:xfrm>
                <a:off x="4177717" y="2390557"/>
                <a:ext cx="1560353" cy="436228"/>
              </a:xfrm>
              <a:prstGeom prst="rect">
                <a:avLst/>
              </a:prstGeom>
              <a:solidFill>
                <a:srgbClr val="111C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Brace 24">
                <a:extLst>
                  <a:ext uri="{FF2B5EF4-FFF2-40B4-BE49-F238E27FC236}">
                    <a16:creationId xmlns:a16="http://schemas.microsoft.com/office/drawing/2014/main" id="{15134115-8C81-4AFD-8D94-98D0DDE8049D}"/>
                  </a:ext>
                </a:extLst>
              </p:cNvPr>
              <p:cNvSpPr/>
              <p:nvPr/>
            </p:nvSpPr>
            <p:spPr>
              <a:xfrm rot="16200000">
                <a:off x="2157026" y="1477104"/>
                <a:ext cx="553565" cy="348781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873A85F9-BDC0-48FC-A65B-120307E548DF}"/>
                  </a:ext>
                </a:extLst>
              </p:cNvPr>
              <p:cNvSpPr txBox="1"/>
              <p:nvPr/>
            </p:nvSpPr>
            <p:spPr>
              <a:xfrm>
                <a:off x="1643168" y="4707684"/>
                <a:ext cx="1761066" cy="749636"/>
              </a:xfrm>
              <a:prstGeom prst="rect">
                <a:avLst/>
              </a:prstGeom>
              <a:noFill/>
            </p:spPr>
            <p:txBody>
              <a:bodyPr wrap="square" rtlCol="0">
                <a:spAutoFit/>
              </a:bodyPr>
              <a:lstStyle/>
              <a:p>
                <a:pPr algn="ctr"/>
                <a:r>
                  <a:rPr lang="en-US" sz="1400" dirty="0">
                    <a:solidFill>
                      <a:srgbClr val="FF0000"/>
                    </a:solidFill>
                    <a:latin typeface="Times New Roman" panose="02020603050405020304" pitchFamily="18" charset="0"/>
                    <a:cs typeface="Times New Roman" panose="02020603050405020304" pitchFamily="18" charset="0"/>
                  </a:rPr>
                  <a:t>Arriving packets are transmitted to edge server first</a:t>
                </a:r>
              </a:p>
            </p:txBody>
          </p:sp>
          <p:sp>
            <p:nvSpPr>
              <p:cNvPr id="27" name="Left Brace 26">
                <a:extLst>
                  <a:ext uri="{FF2B5EF4-FFF2-40B4-BE49-F238E27FC236}">
                    <a16:creationId xmlns:a16="http://schemas.microsoft.com/office/drawing/2014/main" id="{4569879A-9152-4C94-BEFF-7279245A18CD}"/>
                  </a:ext>
                </a:extLst>
              </p:cNvPr>
              <p:cNvSpPr/>
              <p:nvPr/>
            </p:nvSpPr>
            <p:spPr>
              <a:xfrm rot="16200000">
                <a:off x="4681106" y="2440843"/>
                <a:ext cx="553565" cy="15603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8" name="Picture 2" descr="Related image">
                <a:extLst>
                  <a:ext uri="{FF2B5EF4-FFF2-40B4-BE49-F238E27FC236}">
                    <a16:creationId xmlns:a16="http://schemas.microsoft.com/office/drawing/2014/main" id="{ED5110AE-32F4-4994-A6DB-00707A40F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050" y="3689566"/>
                <a:ext cx="873769" cy="82634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EF82568-40EC-4ECC-9A91-ADC6FABDAB2E}"/>
                  </a:ext>
                </a:extLst>
              </p:cNvPr>
              <p:cNvSpPr txBox="1"/>
              <p:nvPr/>
            </p:nvSpPr>
            <p:spPr>
              <a:xfrm>
                <a:off x="4244820" y="4717533"/>
                <a:ext cx="1493240" cy="749636"/>
              </a:xfrm>
              <a:prstGeom prst="rect">
                <a:avLst/>
              </a:prstGeom>
              <a:noFill/>
            </p:spPr>
            <p:txBody>
              <a:bodyPr wrap="square" rtlCol="0">
                <a:spAutoFit/>
              </a:bodyPr>
              <a:lstStyle/>
              <a:p>
                <a:pPr algn="ctr"/>
                <a:r>
                  <a:rPr lang="en-US" sz="1400" dirty="0">
                    <a:solidFill>
                      <a:srgbClr val="111CF7"/>
                    </a:solidFill>
                    <a:latin typeface="Times New Roman" panose="02020603050405020304" pitchFamily="18" charset="0"/>
                    <a:cs typeface="Times New Roman" panose="02020603050405020304" pitchFamily="18" charset="0"/>
                  </a:rPr>
                  <a:t>Remaining parts are processed at mobile device</a:t>
                </a:r>
              </a:p>
            </p:txBody>
          </p:sp>
          <p:cxnSp>
            <p:nvCxnSpPr>
              <p:cNvPr id="30" name="Straight Connector 29">
                <a:extLst>
                  <a:ext uri="{FF2B5EF4-FFF2-40B4-BE49-F238E27FC236}">
                    <a16:creationId xmlns:a16="http://schemas.microsoft.com/office/drawing/2014/main" id="{E15E70F2-B24B-46A4-B10F-A63A9DD31A98}"/>
                  </a:ext>
                </a:extLst>
              </p:cNvPr>
              <p:cNvCxnSpPr>
                <a:cxnSpLocks/>
              </p:cNvCxnSpPr>
              <p:nvPr/>
            </p:nvCxnSpPr>
            <p:spPr>
              <a:xfrm>
                <a:off x="4177717" y="2390556"/>
                <a:ext cx="1" cy="3431404"/>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C1D3ABC-906D-4134-8164-DA864D9C31A9}"/>
                </a:ext>
              </a:extLst>
            </p:cNvPr>
            <p:cNvGrpSpPr/>
            <p:nvPr/>
          </p:nvGrpSpPr>
          <p:grpSpPr>
            <a:xfrm rot="16200000">
              <a:off x="10308700" y="3409987"/>
              <a:ext cx="584600" cy="1207362"/>
              <a:chOff x="4493425" y="651949"/>
              <a:chExt cx="2653823" cy="5296345"/>
            </a:xfrm>
          </p:grpSpPr>
          <p:pic>
            <p:nvPicPr>
              <p:cNvPr id="35" name="Picture 34" descr="A picture containing mirror, car mirror&#10;&#10;Description generated with high confidence">
                <a:extLst>
                  <a:ext uri="{FF2B5EF4-FFF2-40B4-BE49-F238E27FC236}">
                    <a16:creationId xmlns:a16="http://schemas.microsoft.com/office/drawing/2014/main" id="{C7C571D3-3018-4FE9-858D-5C259F509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493425" y="651949"/>
                <a:ext cx="2653823" cy="5296345"/>
              </a:xfrm>
              <a:prstGeom prst="rect">
                <a:avLst/>
              </a:prstGeom>
            </p:spPr>
          </p:pic>
          <p:pic>
            <p:nvPicPr>
              <p:cNvPr id="36" name="Picture 35">
                <a:extLst>
                  <a:ext uri="{FF2B5EF4-FFF2-40B4-BE49-F238E27FC236}">
                    <a16:creationId xmlns:a16="http://schemas.microsoft.com/office/drawing/2014/main" id="{4C62EAAD-630E-484B-9D79-7E8A3A6296D6}"/>
                  </a:ext>
                </a:extLst>
              </p:cNvPr>
              <p:cNvPicPr>
                <a:picLocks noChangeAspect="1"/>
              </p:cNvPicPr>
              <p:nvPr/>
            </p:nvPicPr>
            <p:blipFill>
              <a:blip r:embed="rId5"/>
              <a:stretch>
                <a:fillRect/>
              </a:stretch>
            </p:blipFill>
            <p:spPr>
              <a:xfrm rot="5400000">
                <a:off x="3438329" y="2234683"/>
                <a:ext cx="4777276" cy="2341983"/>
              </a:xfrm>
              <a:prstGeom prst="rect">
                <a:avLst/>
              </a:prstGeom>
            </p:spPr>
          </p:pic>
        </p:grpSp>
      </p:grpSp>
    </p:spTree>
    <p:extLst>
      <p:ext uri="{BB962C8B-B14F-4D97-AF65-F5344CB8AC3E}">
        <p14:creationId xmlns:p14="http://schemas.microsoft.com/office/powerpoint/2010/main" val="3359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2684185965"/>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6"/>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7"/>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7"/>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24057678-4AED-1C4D-8C27-22640FDED290}"/>
              </a:ext>
            </a:extLst>
          </p:cNvPr>
          <p:cNvGrpSpPr/>
          <p:nvPr/>
        </p:nvGrpSpPr>
        <p:grpSpPr>
          <a:xfrm>
            <a:off x="6416843" y="1690688"/>
            <a:ext cx="1604209" cy="2308324"/>
            <a:chOff x="7122696" y="1701518"/>
            <a:chExt cx="312819" cy="2308324"/>
          </a:xfrm>
        </p:grpSpPr>
        <p:cxnSp>
          <p:nvCxnSpPr>
            <p:cNvPr id="7" name="Straight Arrow Connector 6">
              <a:extLst>
                <a:ext uri="{FF2B5EF4-FFF2-40B4-BE49-F238E27FC236}">
                  <a16:creationId xmlns:a16="http://schemas.microsoft.com/office/drawing/2014/main" id="{F7BA4EF5-C389-634F-91E9-8AE89935C7C3}"/>
                </a:ext>
              </a:extLst>
            </p:cNvPr>
            <p:cNvCxnSpPr/>
            <p:nvPr/>
          </p:nvCxnSpPr>
          <p:spPr>
            <a:xfrm>
              <a:off x="7279106" y="2065615"/>
              <a:ext cx="0" cy="435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245C60B-7D55-BE4A-9820-2BC91120A8FA}"/>
                </a:ext>
              </a:extLst>
            </p:cNvPr>
            <p:cNvSpPr txBox="1"/>
            <p:nvPr/>
          </p:nvSpPr>
          <p:spPr>
            <a:xfrm>
              <a:off x="7122696" y="1701518"/>
              <a:ext cx="312819" cy="2308324"/>
            </a:xfrm>
            <a:prstGeom prst="rect">
              <a:avLst/>
            </a:prstGeom>
            <a:noFill/>
          </p:spPr>
          <p:txBody>
            <a:bodyPr wrap="square" rtlCol="0">
              <a:spAutoFit/>
            </a:bodyPr>
            <a:lstStyle/>
            <a:p>
              <a:pPr algn="ctr"/>
              <a:r>
                <a:rPr lang="en-US" b="1" dirty="0">
                  <a:solidFill>
                    <a:srgbClr val="FF0000"/>
                  </a:solidFill>
                  <a:latin typeface="Times" pitchFamily="2" charset="0"/>
                </a:rPr>
                <a:t>6 packets</a:t>
              </a:r>
            </a:p>
          </p:txBody>
        </p:sp>
      </p:grpSp>
    </p:spTree>
    <p:extLst>
      <p:ext uri="{BB962C8B-B14F-4D97-AF65-F5344CB8AC3E}">
        <p14:creationId xmlns:p14="http://schemas.microsoft.com/office/powerpoint/2010/main" val="36906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972966652"/>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 </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6"/>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7"/>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7"/>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B3B72DC-0D5C-B842-87EB-4FA2F264CE0F}"/>
              </a:ext>
            </a:extLst>
          </p:cNvPr>
          <p:cNvGrpSpPr/>
          <p:nvPr/>
        </p:nvGrpSpPr>
        <p:grpSpPr>
          <a:xfrm>
            <a:off x="6552657" y="1634177"/>
            <a:ext cx="1886033" cy="3210268"/>
            <a:chOff x="6552657" y="1634177"/>
            <a:chExt cx="1886033" cy="3210268"/>
          </a:xfrm>
        </p:grpSpPr>
        <p:sp>
          <p:nvSpPr>
            <p:cNvPr id="3" name="Rectangle 2">
              <a:extLst>
                <a:ext uri="{FF2B5EF4-FFF2-40B4-BE49-F238E27FC236}">
                  <a16:creationId xmlns:a16="http://schemas.microsoft.com/office/drawing/2014/main" id="{B3070B01-AA62-5746-86D9-425BB4F1976D}"/>
                </a:ext>
              </a:extLst>
            </p:cNvPr>
            <p:cNvSpPr/>
            <p:nvPr/>
          </p:nvSpPr>
          <p:spPr>
            <a:xfrm>
              <a:off x="7333126" y="2770576"/>
              <a:ext cx="317374"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CB530CE6-A33A-5148-B915-BE92E5D01C26}"/>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B8E4B1D-099D-4F42-A6C9-6AC393DBCC50}"/>
                </a:ext>
              </a:extLst>
            </p:cNvPr>
            <p:cNvSpPr txBox="1"/>
            <p:nvPr/>
          </p:nvSpPr>
          <p:spPr>
            <a:xfrm>
              <a:off x="6552657" y="16341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grpSp>
        <p:nvGrpSpPr>
          <p:cNvPr id="17" name="Group 16">
            <a:extLst>
              <a:ext uri="{FF2B5EF4-FFF2-40B4-BE49-F238E27FC236}">
                <a16:creationId xmlns:a16="http://schemas.microsoft.com/office/drawing/2014/main" id="{73F85E93-2F88-2B48-8C1C-A6961C37E541}"/>
              </a:ext>
            </a:extLst>
          </p:cNvPr>
          <p:cNvGrpSpPr/>
          <p:nvPr/>
        </p:nvGrpSpPr>
        <p:grpSpPr>
          <a:xfrm>
            <a:off x="6787413" y="2770576"/>
            <a:ext cx="2436517" cy="3259130"/>
            <a:chOff x="6761602" y="2770576"/>
            <a:chExt cx="2436517" cy="3259130"/>
          </a:xfrm>
        </p:grpSpPr>
        <p:sp>
          <p:nvSpPr>
            <p:cNvPr id="22" name="Rectangle 21">
              <a:extLst>
                <a:ext uri="{FF2B5EF4-FFF2-40B4-BE49-F238E27FC236}">
                  <a16:creationId xmlns:a16="http://schemas.microsoft.com/office/drawing/2014/main" id="{68BCE4DF-446B-8D44-92FC-3206026EACE3}"/>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8906FA1-DF4F-5D42-9C05-DBB1D3628A05}"/>
                </a:ext>
              </a:extLst>
            </p:cNvPr>
            <p:cNvCxnSpPr>
              <a:cxnSpLocks/>
              <a:stCxn id="22"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80BA7D0-DA3A-7249-981C-40B396B7F8B7}"/>
                </a:ext>
              </a:extLst>
            </p:cNvPr>
            <p:cNvSpPr txBox="1"/>
            <p:nvPr/>
          </p:nvSpPr>
          <p:spPr>
            <a:xfrm>
              <a:off x="6761602" y="5660374"/>
              <a:ext cx="2436517" cy="369332"/>
            </a:xfrm>
            <a:prstGeom prst="rect">
              <a:avLst/>
            </a:prstGeom>
            <a:noFill/>
          </p:spPr>
          <p:txBody>
            <a:bodyPr wrap="square" rtlCol="0">
              <a:spAutoFit/>
            </a:bodyPr>
            <a:lstStyle/>
            <a:p>
              <a:pPr algn="ctr"/>
              <a:r>
                <a:rPr lang="en-US" dirty="0">
                  <a:solidFill>
                    <a:srgbClr val="008000"/>
                  </a:solidFill>
                  <a:latin typeface="Times" pitchFamily="2" charset="0"/>
                </a:rPr>
                <a:t>Energy consumption </a:t>
              </a:r>
            </a:p>
          </p:txBody>
        </p:sp>
      </p:grpSp>
    </p:spTree>
    <p:extLst>
      <p:ext uri="{BB962C8B-B14F-4D97-AF65-F5344CB8AC3E}">
        <p14:creationId xmlns:p14="http://schemas.microsoft.com/office/powerpoint/2010/main" val="354618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2378174440"/>
              </p:ext>
            </p:extLst>
          </p:nvPr>
        </p:nvGraphicFramePr>
        <p:xfrm>
          <a:off x="5864448"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 </a:t>
            </a:r>
            <a:r>
              <a:rPr lang="en-US" sz="1600" dirty="0">
                <a:latin typeface="Times New Roman" panose="02020603050405020304" pitchFamily="18" charset="0"/>
                <a:cs typeface="Times New Roman" panose="02020603050405020304" pitchFamily="18" charset="0"/>
              </a:rPr>
              <a:t>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packets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5"/>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6"/>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6"/>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D8BE774-FB5D-1F4A-8C33-E0F5863F9A65}"/>
              </a:ext>
            </a:extLst>
          </p:cNvPr>
          <p:cNvGrpSpPr/>
          <p:nvPr/>
        </p:nvGrpSpPr>
        <p:grpSpPr>
          <a:xfrm>
            <a:off x="7201582" y="1645864"/>
            <a:ext cx="1886033" cy="3210268"/>
            <a:chOff x="6552657" y="1634177"/>
            <a:chExt cx="1886033" cy="3210268"/>
          </a:xfrm>
        </p:grpSpPr>
        <p:sp>
          <p:nvSpPr>
            <p:cNvPr id="28" name="Rectangle 27">
              <a:extLst>
                <a:ext uri="{FF2B5EF4-FFF2-40B4-BE49-F238E27FC236}">
                  <a16:creationId xmlns:a16="http://schemas.microsoft.com/office/drawing/2014/main" id="{5DBE2252-3596-F545-8274-5E72B4632B54}"/>
                </a:ext>
              </a:extLst>
            </p:cNvPr>
            <p:cNvSpPr/>
            <p:nvPr/>
          </p:nvSpPr>
          <p:spPr>
            <a:xfrm>
              <a:off x="7333126" y="2770576"/>
              <a:ext cx="317374"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9B9C81B-F800-604A-9B3E-DDE6490E593D}"/>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A7826C5-5213-4043-A269-A38BA58F4B5E}"/>
                </a:ext>
              </a:extLst>
            </p:cNvPr>
            <p:cNvSpPr txBox="1"/>
            <p:nvPr/>
          </p:nvSpPr>
          <p:spPr>
            <a:xfrm>
              <a:off x="6552657" y="16341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grpSp>
        <p:nvGrpSpPr>
          <p:cNvPr id="31" name="Group 30">
            <a:extLst>
              <a:ext uri="{FF2B5EF4-FFF2-40B4-BE49-F238E27FC236}">
                <a16:creationId xmlns:a16="http://schemas.microsoft.com/office/drawing/2014/main" id="{C724775F-8A01-964A-9F0C-6D45B05B3DBD}"/>
              </a:ext>
            </a:extLst>
          </p:cNvPr>
          <p:cNvGrpSpPr/>
          <p:nvPr/>
        </p:nvGrpSpPr>
        <p:grpSpPr>
          <a:xfrm>
            <a:off x="7464895" y="2764482"/>
            <a:ext cx="2436517" cy="3259130"/>
            <a:chOff x="6761602" y="2770576"/>
            <a:chExt cx="2436517" cy="3259130"/>
          </a:xfrm>
        </p:grpSpPr>
        <p:sp>
          <p:nvSpPr>
            <p:cNvPr id="33" name="Rectangle 32">
              <a:extLst>
                <a:ext uri="{FF2B5EF4-FFF2-40B4-BE49-F238E27FC236}">
                  <a16:creationId xmlns:a16="http://schemas.microsoft.com/office/drawing/2014/main" id="{26D20E9C-E6D8-0A4A-8734-CC8C05FF7254}"/>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A6F280C-DA23-1F49-A9E3-F3D44386B3AF}"/>
                </a:ext>
              </a:extLst>
            </p:cNvPr>
            <p:cNvCxnSpPr>
              <a:cxnSpLocks/>
              <a:stCxn id="33"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01E3207-5D9E-F441-A4A1-AC0E504FCB87}"/>
                </a:ext>
              </a:extLst>
            </p:cNvPr>
            <p:cNvSpPr txBox="1"/>
            <p:nvPr/>
          </p:nvSpPr>
          <p:spPr>
            <a:xfrm>
              <a:off x="6761602" y="5660374"/>
              <a:ext cx="2436517" cy="369332"/>
            </a:xfrm>
            <a:prstGeom prst="rect">
              <a:avLst/>
            </a:prstGeom>
            <a:noFill/>
          </p:spPr>
          <p:txBody>
            <a:bodyPr wrap="square" rtlCol="0">
              <a:spAutoFit/>
            </a:bodyPr>
            <a:lstStyle/>
            <a:p>
              <a:pPr algn="ctr"/>
              <a:r>
                <a:rPr lang="en-US" dirty="0">
                  <a:solidFill>
                    <a:srgbClr val="008000"/>
                  </a:solidFill>
                  <a:latin typeface="Times" pitchFamily="2" charset="0"/>
                </a:rPr>
                <a:t>Energy consumption </a:t>
              </a:r>
            </a:p>
          </p:txBody>
        </p:sp>
      </p:grpSp>
    </p:spTree>
    <p:extLst>
      <p:ext uri="{BB962C8B-B14F-4D97-AF65-F5344CB8AC3E}">
        <p14:creationId xmlns:p14="http://schemas.microsoft.com/office/powerpoint/2010/main" val="26988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B77-63F6-46E7-8D1B-88F963C5D78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 Motivating Example (</a:t>
            </a:r>
            <a:r>
              <a:rPr lang="en-US" dirty="0" err="1">
                <a:solidFill>
                  <a:srgbClr val="C00000"/>
                </a:solidFill>
                <a:latin typeface="Times New Roman" panose="02020603050405020304" pitchFamily="18" charset="0"/>
                <a:cs typeface="Times New Roman" panose="02020603050405020304" pitchFamily="18" charset="0"/>
              </a:rPr>
              <a:t>Cont</a:t>
            </a:r>
            <a:r>
              <a:rPr lang="en-US" dirty="0">
                <a:solidFill>
                  <a:srgbClr val="C00000"/>
                </a:solidFill>
                <a:latin typeface="Times New Roman" panose="02020603050405020304" pitchFamily="18" charset="0"/>
                <a:cs typeface="Times New Roman" panose="02020603050405020304" pitchFamily="18" charset="0"/>
              </a:rPr>
              <a:t>’)</a:t>
            </a:r>
          </a:p>
        </p:txBody>
      </p:sp>
      <p:graphicFrame>
        <p:nvGraphicFramePr>
          <p:cNvPr id="6" name="Table 5">
            <a:extLst>
              <a:ext uri="{FF2B5EF4-FFF2-40B4-BE49-F238E27FC236}">
                <a16:creationId xmlns:a16="http://schemas.microsoft.com/office/drawing/2014/main" id="{22CA9D32-B6E6-4FA1-ADE6-83B4A3325F4F}"/>
              </a:ext>
            </a:extLst>
          </p:cNvPr>
          <p:cNvGraphicFramePr>
            <a:graphicFrameLocks noGrp="1"/>
          </p:cNvGraphicFramePr>
          <p:nvPr>
            <p:extLst>
              <p:ext uri="{D42A27DB-BD31-4B8C-83A1-F6EECF244321}">
                <p14:modId xmlns:p14="http://schemas.microsoft.com/office/powerpoint/2010/main" val="522224157"/>
              </p:ext>
            </p:extLst>
          </p:nvPr>
        </p:nvGraphicFramePr>
        <p:xfrm>
          <a:off x="5876480" y="2517291"/>
          <a:ext cx="5747160" cy="2316480"/>
        </p:xfrm>
        <a:graphic>
          <a:graphicData uri="http://schemas.openxmlformats.org/drawingml/2006/table">
            <a:tbl>
              <a:tblPr firstRow="1" bandRow="1">
                <a:tableStyleId>{5940675A-B579-460E-94D1-54222C63F5DA}</a:tableStyleId>
              </a:tblPr>
              <a:tblGrid>
                <a:gridCol w="718395">
                  <a:extLst>
                    <a:ext uri="{9D8B030D-6E8A-4147-A177-3AD203B41FA5}">
                      <a16:colId xmlns:a16="http://schemas.microsoft.com/office/drawing/2014/main" val="684143835"/>
                    </a:ext>
                  </a:extLst>
                </a:gridCol>
                <a:gridCol w="718395">
                  <a:extLst>
                    <a:ext uri="{9D8B030D-6E8A-4147-A177-3AD203B41FA5}">
                      <a16:colId xmlns:a16="http://schemas.microsoft.com/office/drawing/2014/main" val="269302265"/>
                    </a:ext>
                  </a:extLst>
                </a:gridCol>
                <a:gridCol w="718395">
                  <a:extLst>
                    <a:ext uri="{9D8B030D-6E8A-4147-A177-3AD203B41FA5}">
                      <a16:colId xmlns:a16="http://schemas.microsoft.com/office/drawing/2014/main" val="2540490252"/>
                    </a:ext>
                  </a:extLst>
                </a:gridCol>
                <a:gridCol w="718395">
                  <a:extLst>
                    <a:ext uri="{9D8B030D-6E8A-4147-A177-3AD203B41FA5}">
                      <a16:colId xmlns:a16="http://schemas.microsoft.com/office/drawing/2014/main" val="1361007596"/>
                    </a:ext>
                  </a:extLst>
                </a:gridCol>
                <a:gridCol w="718395">
                  <a:extLst>
                    <a:ext uri="{9D8B030D-6E8A-4147-A177-3AD203B41FA5}">
                      <a16:colId xmlns:a16="http://schemas.microsoft.com/office/drawing/2014/main" val="1029740458"/>
                    </a:ext>
                  </a:extLst>
                </a:gridCol>
                <a:gridCol w="718395">
                  <a:extLst>
                    <a:ext uri="{9D8B030D-6E8A-4147-A177-3AD203B41FA5}">
                      <a16:colId xmlns:a16="http://schemas.microsoft.com/office/drawing/2014/main" val="1838031439"/>
                    </a:ext>
                  </a:extLst>
                </a:gridCol>
                <a:gridCol w="718395">
                  <a:extLst>
                    <a:ext uri="{9D8B030D-6E8A-4147-A177-3AD203B41FA5}">
                      <a16:colId xmlns:a16="http://schemas.microsoft.com/office/drawing/2014/main" val="1149498638"/>
                    </a:ext>
                  </a:extLst>
                </a:gridCol>
                <a:gridCol w="718395">
                  <a:extLst>
                    <a:ext uri="{9D8B030D-6E8A-4147-A177-3AD203B41FA5}">
                      <a16:colId xmlns:a16="http://schemas.microsoft.com/office/drawing/2014/main" val="3588566276"/>
                    </a:ext>
                  </a:extLst>
                </a:gridCol>
              </a:tblGrid>
              <a:tr h="298536">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Policy</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User</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t=0</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t=1</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t=2</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t=3</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t=4</a:t>
                      </a:r>
                      <a:endParaRPr lang="en-US" sz="14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1400" dirty="0">
                          <a:latin typeface="Times New Roman" panose="02020603050405020304" pitchFamily="18" charset="0"/>
                          <a:cs typeface="Times New Roman" panose="02020603050405020304" pitchFamily="18" charset="0"/>
                        </a:rPr>
                        <a:t>t=5</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45094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111CF7"/>
                          </a:solidFill>
                          <a:latin typeface="Times New Roman" panose="02020603050405020304" pitchFamily="18" charset="0"/>
                          <a:cs typeface="Times New Roman" panose="02020603050405020304" pitchFamily="18" charset="0"/>
                        </a:rPr>
                        <a:t>LFOS</a:t>
                      </a:r>
                      <a:endParaRPr lang="en-US" sz="1400" b="1" baseline="3000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14309010"/>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111CF7"/>
                          </a:solidFill>
                          <a:latin typeface="Times New Roman" panose="02020603050405020304" pitchFamily="18" charset="0"/>
                          <a:cs typeface="Times New Roman" panose="02020603050405020304" pitchFamily="18" charset="0"/>
                        </a:rPr>
                        <a:t>7</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111CF7"/>
                          </a:solidFill>
                          <a:latin typeface="Times New Roman" panose="02020603050405020304" pitchFamily="18" charset="0"/>
                          <a:cs typeface="Times New Roman" panose="02020603050405020304" pitchFamily="18" charset="0"/>
                        </a:rPr>
                        <a:t>11</a:t>
                      </a: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111CF7"/>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68565063"/>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008000"/>
                          </a:solidFill>
                          <a:latin typeface="Times New Roman" panose="02020603050405020304" pitchFamily="18" charset="0"/>
                          <a:cs typeface="Times New Roman" panose="02020603050405020304" pitchFamily="18" charset="0"/>
                        </a:rPr>
                        <a:t>EFOS</a:t>
                      </a:r>
                      <a:endParaRPr lang="en-US" sz="1400" b="1" baseline="3000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3,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3836756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5,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008000"/>
                          </a:solidFill>
                          <a:latin typeface="Times New Roman" panose="02020603050405020304" pitchFamily="18" charset="0"/>
                          <a:cs typeface="Times New Roman" panose="02020603050405020304" pitchFamily="18" charset="0"/>
                        </a:rPr>
                        <a:t>7</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  </a:t>
                      </a:r>
                      <a:r>
                        <a:rPr lang="en-US" sz="1600" dirty="0">
                          <a:solidFill>
                            <a:srgbClr val="008000"/>
                          </a:solidFill>
                          <a:latin typeface="Times New Roman" panose="02020603050405020304" pitchFamily="18" charset="0"/>
                          <a:cs typeface="Times New Roman" panose="02020603050405020304" pitchFamily="18" charset="0"/>
                        </a:rPr>
                        <a:t>11</a:t>
                      </a: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008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9745661"/>
                  </a:ext>
                </a:extLst>
              </a:tr>
              <a:tr h="298536">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a:solidFill>
                            <a:srgbClr val="FF0000"/>
                          </a:solidFill>
                          <a:latin typeface="Times New Roman" panose="02020603050405020304" pitchFamily="18" charset="0"/>
                          <a:cs typeface="Times New Roman" panose="02020603050405020304" pitchFamily="18" charset="0"/>
                        </a:rPr>
                        <a:t>Better Choice</a:t>
                      </a: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4,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0,    </a:t>
                      </a:r>
                      <a:r>
                        <a:rPr lang="en-US" sz="1600" dirty="0">
                          <a:solidFill>
                            <a:srgbClr val="FF0000"/>
                          </a:solidFill>
                          <a:latin typeface="Times New Roman" panose="02020603050405020304" pitchFamily="18" charset="0"/>
                          <a:cs typeface="Times New Roman" panose="02020603050405020304" pitchFamily="18" charset="0"/>
                        </a:rPr>
                        <a:t>4</a:t>
                      </a: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8651129"/>
                  </a:ext>
                </a:extLst>
              </a:tr>
              <a:tr h="298536">
                <a:tc vMerge="1">
                  <a:txBody>
                    <a:bodyPr/>
                    <a:lstStyle/>
                    <a:p>
                      <a:pPr algn="ctr"/>
                      <a:endParaRPr lang="en-US" sz="4000" dirty="0"/>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03879190"/>
                  </a:ext>
                </a:extLst>
              </a:tr>
            </a:tbl>
          </a:graphicData>
        </a:graphic>
      </p:graphicFrame>
      <p:sp>
        <p:nvSpPr>
          <p:cNvPr id="4" name="TextBox 3">
            <a:extLst>
              <a:ext uri="{FF2B5EF4-FFF2-40B4-BE49-F238E27FC236}">
                <a16:creationId xmlns:a16="http://schemas.microsoft.com/office/drawing/2014/main" id="{60B89A0F-F2BB-4312-BF8D-4F70121F3737}"/>
              </a:ext>
            </a:extLst>
          </p:cNvPr>
          <p:cNvSpPr txBox="1"/>
          <p:nvPr/>
        </p:nvSpPr>
        <p:spPr>
          <a:xfrm>
            <a:off x="580392" y="4856694"/>
            <a:ext cx="5068180"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process </a:t>
            </a:r>
            <a:r>
              <a:rPr lang="en-US" sz="1600" dirty="0">
                <a:solidFill>
                  <a:srgbClr val="FF0000"/>
                </a:solidFill>
                <a:latin typeface="Times New Roman" panose="02020603050405020304" pitchFamily="18" charset="0"/>
                <a:cs typeface="Times New Roman" panose="02020603050405020304" pitchFamily="18" charset="0"/>
              </a:rPr>
              <a:t>1 packet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7 watt </a:t>
            </a:r>
            <a:r>
              <a:rPr lang="en-US" sz="1600" dirty="0">
                <a:latin typeface="Times New Roman" panose="02020603050405020304" pitchFamily="18" charset="0"/>
                <a:cs typeface="Times New Roman" panose="02020603050405020304" pitchFamily="18" charset="0"/>
              </a:rPr>
              <a:t>energy consumption;</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 each slot, a mobile device can transmit </a:t>
            </a:r>
            <a:r>
              <a:rPr lang="en-US" sz="1600" dirty="0">
                <a:solidFill>
                  <a:srgbClr val="FF0000"/>
                </a:solidFill>
                <a:latin typeface="Times New Roman" panose="02020603050405020304" pitchFamily="18" charset="0"/>
                <a:cs typeface="Times New Roman" panose="02020603050405020304" pitchFamily="18" charset="0"/>
              </a:rPr>
              <a:t>2 packets </a:t>
            </a:r>
            <a:r>
              <a:rPr lang="en-US" sz="1600" dirty="0">
                <a:latin typeface="Times New Roman" panose="02020603050405020304" pitchFamily="18" charset="0"/>
                <a:cs typeface="Times New Roman" panose="02020603050405020304" pitchFamily="18" charset="0"/>
              </a:rPr>
              <a:t>with </a:t>
            </a:r>
            <a:r>
              <a:rPr lang="en-US" sz="1600" dirty="0">
                <a:solidFill>
                  <a:srgbClr val="FF0000"/>
                </a:solidFill>
                <a:latin typeface="Times New Roman" panose="02020603050405020304" pitchFamily="18" charset="0"/>
                <a:cs typeface="Times New Roman" panose="02020603050405020304" pitchFamily="18" charset="0"/>
              </a:rPr>
              <a:t>4 watt</a:t>
            </a:r>
            <a:r>
              <a:rPr lang="en-US" sz="1600" dirty="0">
                <a:latin typeface="Times New Roman" panose="02020603050405020304" pitchFamily="18" charset="0"/>
                <a:cs typeface="Times New Roman" panose="02020603050405020304" pitchFamily="18" charset="0"/>
              </a:rPr>
              <a:t> energy consumption; </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Only one user can transmit packet within one slot.</a:t>
            </a:r>
          </a:p>
        </p:txBody>
      </p:sp>
      <p:grpSp>
        <p:nvGrpSpPr>
          <p:cNvPr id="36" name="Group 35">
            <a:extLst>
              <a:ext uri="{FF2B5EF4-FFF2-40B4-BE49-F238E27FC236}">
                <a16:creationId xmlns:a16="http://schemas.microsoft.com/office/drawing/2014/main" id="{C0550323-8544-4CA5-9C86-4969041B9FAE}"/>
              </a:ext>
            </a:extLst>
          </p:cNvPr>
          <p:cNvGrpSpPr/>
          <p:nvPr/>
        </p:nvGrpSpPr>
        <p:grpSpPr>
          <a:xfrm>
            <a:off x="693878" y="1757779"/>
            <a:ext cx="4145240" cy="2212527"/>
            <a:chOff x="693878" y="1757779"/>
            <a:chExt cx="4145240" cy="2212527"/>
          </a:xfrm>
        </p:grpSpPr>
        <p:pic>
          <p:nvPicPr>
            <p:cNvPr id="11" name="Picture 2" descr="Image result for wireless access point">
              <a:extLst>
                <a:ext uri="{FF2B5EF4-FFF2-40B4-BE49-F238E27FC236}">
                  <a16:creationId xmlns:a16="http://schemas.microsoft.com/office/drawing/2014/main" id="{2D45C2F0-A40B-4ACA-90F2-258390D846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8939" y="2379584"/>
              <a:ext cx="502444" cy="5092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Related image">
              <a:extLst>
                <a:ext uri="{FF2B5EF4-FFF2-40B4-BE49-F238E27FC236}">
                  <a16:creationId xmlns:a16="http://schemas.microsoft.com/office/drawing/2014/main" id="{5A963779-29D6-42A6-8140-2BE8C584E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01" y="2841693"/>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picture containing mirror, car mirror&#10;&#10;Description generated with high confidence">
              <a:extLst>
                <a:ext uri="{FF2B5EF4-FFF2-40B4-BE49-F238E27FC236}">
                  <a16:creationId xmlns:a16="http://schemas.microsoft.com/office/drawing/2014/main" id="{0C94E438-EFBF-4F66-95BC-957FDFE18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585768" y="2988444"/>
              <a:ext cx="161074" cy="357201"/>
            </a:xfrm>
            <a:prstGeom prst="rect">
              <a:avLst/>
            </a:prstGeom>
          </p:spPr>
        </p:pic>
        <p:sp>
          <p:nvSpPr>
            <p:cNvPr id="18" name="TextBox 17">
              <a:extLst>
                <a:ext uri="{FF2B5EF4-FFF2-40B4-BE49-F238E27FC236}">
                  <a16:creationId xmlns:a16="http://schemas.microsoft.com/office/drawing/2014/main" id="{29569F3A-6E99-417A-8E59-3FF97E2A5864}"/>
                </a:ext>
              </a:extLst>
            </p:cNvPr>
            <p:cNvSpPr txBox="1"/>
            <p:nvPr/>
          </p:nvSpPr>
          <p:spPr>
            <a:xfrm>
              <a:off x="693878" y="3467408"/>
              <a:ext cx="184320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2 mobile users</a:t>
              </a:r>
            </a:p>
          </p:txBody>
        </p:sp>
        <p:sp>
          <p:nvSpPr>
            <p:cNvPr id="19" name="TextBox 18">
              <a:extLst>
                <a:ext uri="{FF2B5EF4-FFF2-40B4-BE49-F238E27FC236}">
                  <a16:creationId xmlns:a16="http://schemas.microsoft.com/office/drawing/2014/main" id="{ABCBDCC9-7E4D-470A-8C65-8583DA0A7FD7}"/>
                </a:ext>
              </a:extLst>
            </p:cNvPr>
            <p:cNvSpPr txBox="1"/>
            <p:nvPr/>
          </p:nvSpPr>
          <p:spPr>
            <a:xfrm>
              <a:off x="2509744" y="3067768"/>
              <a:ext cx="1155164"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Access point</a:t>
              </a:r>
            </a:p>
          </p:txBody>
        </p:sp>
        <p:sp>
          <p:nvSpPr>
            <p:cNvPr id="20" name="TextBox 19">
              <a:extLst>
                <a:ext uri="{FF2B5EF4-FFF2-40B4-BE49-F238E27FC236}">
                  <a16:creationId xmlns:a16="http://schemas.microsoft.com/office/drawing/2014/main" id="{BD340CC9-1FCF-453B-993D-6A277E68BC54}"/>
                </a:ext>
              </a:extLst>
            </p:cNvPr>
            <p:cNvSpPr txBox="1"/>
            <p:nvPr/>
          </p:nvSpPr>
          <p:spPr>
            <a:xfrm>
              <a:off x="3724093" y="3662529"/>
              <a:ext cx="1115025"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Edge servers</a:t>
              </a:r>
            </a:p>
          </p:txBody>
        </p:sp>
        <p:pic>
          <p:nvPicPr>
            <p:cNvPr id="21" name="Picture 2" descr="Related image">
              <a:extLst>
                <a:ext uri="{FF2B5EF4-FFF2-40B4-BE49-F238E27FC236}">
                  <a16:creationId xmlns:a16="http://schemas.microsoft.com/office/drawing/2014/main" id="{74E1CEDE-21F3-46AF-8DB5-89958191B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374" y="1757779"/>
              <a:ext cx="959233" cy="8338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mirror, car mirror&#10;&#10;Description generated with high confidence">
              <a:extLst>
                <a:ext uri="{FF2B5EF4-FFF2-40B4-BE49-F238E27FC236}">
                  <a16:creationId xmlns:a16="http://schemas.microsoft.com/office/drawing/2014/main" id="{1BC9EF09-F30E-407F-9421-E26A038D62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736279" y="2188736"/>
              <a:ext cx="161074" cy="357201"/>
            </a:xfrm>
            <a:prstGeom prst="rect">
              <a:avLst/>
            </a:prstGeom>
          </p:spPr>
        </p:pic>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2311BF-DA60-42F1-A249-D9CA3E189DC1}"/>
                  </a:ext>
                </a:extLst>
              </p:cNvPr>
              <p:cNvSpPr txBox="1"/>
              <p:nvPr/>
            </p:nvSpPr>
            <p:spPr>
              <a:xfrm>
                <a:off x="693878" y="4181832"/>
                <a:ext cx="4841209"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setup</a:t>
                </a:r>
                <a:r>
                  <a:rPr lang="en-US" sz="1600" b="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=6 </m:t>
                    </m:r>
                  </m:oMath>
                </a14:m>
                <a:r>
                  <a:rPr lang="en-US" sz="1600" dirty="0">
                    <a:latin typeface="Times New Roman" panose="02020603050405020304" pitchFamily="18" charset="0"/>
                    <a:cs typeface="Times New Roman" panose="02020603050405020304" pitchFamily="18" charset="0"/>
                  </a:rPr>
                  <a:t>slots,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=2</m:t>
                    </m:r>
                  </m:oMath>
                </a14:m>
                <a:r>
                  <a:rPr lang="en-US" sz="1600" dirty="0">
                    <a:latin typeface="Times New Roman" panose="02020603050405020304" pitchFamily="18" charset="0"/>
                    <a:cs typeface="Times New Roman" panose="02020603050405020304" pitchFamily="18" charset="0"/>
                  </a:rPr>
                  <a:t> users, at time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each user has </a:t>
                </a:r>
                <a:r>
                  <a:rPr lang="en-US" sz="1600" dirty="0">
                    <a:solidFill>
                      <a:srgbClr val="FF0000"/>
                    </a:solidFill>
                    <a:latin typeface="Times New Roman" panose="02020603050405020304" pitchFamily="18" charset="0"/>
                    <a:cs typeface="Times New Roman" panose="02020603050405020304" pitchFamily="18" charset="0"/>
                  </a:rPr>
                  <a:t>6 packets </a:t>
                </a:r>
                <a:r>
                  <a:rPr lang="en-US" sz="1600" dirty="0">
                    <a:latin typeface="Times New Roman" panose="02020603050405020304" pitchFamily="18" charset="0"/>
                    <a:cs typeface="Times New Roman" panose="02020603050405020304" pitchFamily="18" charset="0"/>
                  </a:rPr>
                  <a:t>waiting to be processed. </a:t>
                </a:r>
              </a:p>
            </p:txBody>
          </p:sp>
        </mc:Choice>
        <mc:Fallback xmlns="">
          <p:sp>
            <p:nvSpPr>
              <p:cNvPr id="24" name="TextBox 23">
                <a:extLst>
                  <a:ext uri="{FF2B5EF4-FFF2-40B4-BE49-F238E27FC236}">
                    <a16:creationId xmlns:a16="http://schemas.microsoft.com/office/drawing/2014/main" id="{D52311BF-DA60-42F1-A249-D9CA3E189DC1}"/>
                  </a:ext>
                </a:extLst>
              </p:cNvPr>
              <p:cNvSpPr txBox="1">
                <a:spLocks noRot="1" noChangeAspect="1" noMove="1" noResize="1" noEditPoints="1" noAdjustHandles="1" noChangeArrowheads="1" noChangeShapeType="1" noTextEdit="1"/>
              </p:cNvSpPr>
              <p:nvPr/>
            </p:nvSpPr>
            <p:spPr>
              <a:xfrm>
                <a:off x="693878" y="4181832"/>
                <a:ext cx="4841209" cy="584775"/>
              </a:xfrm>
              <a:prstGeom prst="rect">
                <a:avLst/>
              </a:prstGeom>
              <a:blipFill>
                <a:blip r:embed="rId5"/>
                <a:stretch>
                  <a:fillRect l="-756" t="-3125" b="-12500"/>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FB7C8EAF-C17A-4AB2-8306-A359361F5A8D}"/>
              </a:ext>
            </a:extLst>
          </p:cNvPr>
          <p:cNvPicPr>
            <a:picLocks noChangeAspect="1"/>
          </p:cNvPicPr>
          <p:nvPr/>
        </p:nvPicPr>
        <p:blipFill>
          <a:blip r:embed="rId6"/>
          <a:stretch>
            <a:fillRect/>
          </a:stretch>
        </p:blipFill>
        <p:spPr>
          <a:xfrm rot="1133007">
            <a:off x="2016702" y="2376189"/>
            <a:ext cx="596324" cy="138595"/>
          </a:xfrm>
          <a:prstGeom prst="rect">
            <a:avLst/>
          </a:prstGeom>
        </p:spPr>
      </p:pic>
      <p:pic>
        <p:nvPicPr>
          <p:cNvPr id="26" name="Picture 25">
            <a:extLst>
              <a:ext uri="{FF2B5EF4-FFF2-40B4-BE49-F238E27FC236}">
                <a16:creationId xmlns:a16="http://schemas.microsoft.com/office/drawing/2014/main" id="{DE40A078-8C91-4612-8D2E-9968650DBF7E}"/>
              </a:ext>
            </a:extLst>
          </p:cNvPr>
          <p:cNvPicPr>
            <a:picLocks noChangeAspect="1"/>
          </p:cNvPicPr>
          <p:nvPr/>
        </p:nvPicPr>
        <p:blipFill>
          <a:blip r:embed="rId6"/>
          <a:stretch>
            <a:fillRect/>
          </a:stretch>
        </p:blipFill>
        <p:spPr>
          <a:xfrm rot="19833260">
            <a:off x="1934379" y="3052387"/>
            <a:ext cx="596324" cy="138595"/>
          </a:xfrm>
          <a:prstGeom prst="rect">
            <a:avLst/>
          </a:prstGeom>
        </p:spPr>
      </p:pic>
      <p:cxnSp>
        <p:nvCxnSpPr>
          <p:cNvPr id="27" name="Connector: Elbow 26">
            <a:extLst>
              <a:ext uri="{FF2B5EF4-FFF2-40B4-BE49-F238E27FC236}">
                <a16:creationId xmlns:a16="http://schemas.microsoft.com/office/drawing/2014/main" id="{319CCE8E-A6AA-4C8C-927F-E69E564380B6}"/>
              </a:ext>
            </a:extLst>
          </p:cNvPr>
          <p:cNvCxnSpPr>
            <a:cxnSpLocks/>
          </p:cNvCxnSpPr>
          <p:nvPr/>
        </p:nvCxnSpPr>
        <p:spPr>
          <a:xfrm>
            <a:off x="3008133" y="2770577"/>
            <a:ext cx="1039992" cy="575068"/>
          </a:xfrm>
          <a:prstGeom prst="bentConnector3">
            <a:avLst>
              <a:gd name="adj1" fmla="val 68317"/>
            </a:avLst>
          </a:prstGeom>
          <a:ln w="38100"/>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735B2D3-72E8-4871-8CD9-04920026EDE0}"/>
              </a:ext>
            </a:extLst>
          </p:cNvPr>
          <p:cNvCxnSpPr>
            <a:cxnSpLocks/>
          </p:cNvCxnSpPr>
          <p:nvPr/>
        </p:nvCxnSpPr>
        <p:spPr>
          <a:xfrm rot="5400000" flipH="1" flipV="1">
            <a:off x="3486639" y="2314814"/>
            <a:ext cx="724083" cy="257818"/>
          </a:xfrm>
          <a:prstGeom prst="bentConnector3">
            <a:avLst>
              <a:gd name="adj1" fmla="val 99988"/>
            </a:avLst>
          </a:prstGeom>
          <a:ln w="38100"/>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F093E35-D8D6-1548-BEBD-5257430A42C9}"/>
              </a:ext>
            </a:extLst>
          </p:cNvPr>
          <p:cNvGrpSpPr/>
          <p:nvPr/>
        </p:nvGrpSpPr>
        <p:grpSpPr>
          <a:xfrm>
            <a:off x="7939518" y="1693790"/>
            <a:ext cx="1886033" cy="3210268"/>
            <a:chOff x="6552657" y="1634177"/>
            <a:chExt cx="1886033" cy="3210268"/>
          </a:xfrm>
        </p:grpSpPr>
        <p:sp>
          <p:nvSpPr>
            <p:cNvPr id="28" name="Rectangle 27">
              <a:extLst>
                <a:ext uri="{FF2B5EF4-FFF2-40B4-BE49-F238E27FC236}">
                  <a16:creationId xmlns:a16="http://schemas.microsoft.com/office/drawing/2014/main" id="{DB7F8E51-9FAD-0E43-8322-F240BCDF61C2}"/>
                </a:ext>
              </a:extLst>
            </p:cNvPr>
            <p:cNvSpPr/>
            <p:nvPr/>
          </p:nvSpPr>
          <p:spPr>
            <a:xfrm>
              <a:off x="7333126" y="2770576"/>
              <a:ext cx="317374" cy="20738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0435AB5-4DEC-E24E-A284-5D6BE4343083}"/>
                </a:ext>
              </a:extLst>
            </p:cNvPr>
            <p:cNvCxnSpPr/>
            <p:nvPr/>
          </p:nvCxnSpPr>
          <p:spPr>
            <a:xfrm flipV="1">
              <a:off x="7495674" y="1997242"/>
              <a:ext cx="0" cy="7733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FD0A14-DE73-2145-9E69-5ABB9839ECDB}"/>
                </a:ext>
              </a:extLst>
            </p:cNvPr>
            <p:cNvSpPr txBox="1"/>
            <p:nvPr/>
          </p:nvSpPr>
          <p:spPr>
            <a:xfrm>
              <a:off x="6552657" y="1634177"/>
              <a:ext cx="1886033" cy="369332"/>
            </a:xfrm>
            <a:prstGeom prst="rect">
              <a:avLst/>
            </a:prstGeom>
            <a:noFill/>
          </p:spPr>
          <p:txBody>
            <a:bodyPr wrap="square" rtlCol="0">
              <a:spAutoFit/>
            </a:bodyPr>
            <a:lstStyle/>
            <a:p>
              <a:r>
                <a:rPr lang="en-US" dirty="0">
                  <a:solidFill>
                    <a:srgbClr val="FF0000"/>
                  </a:solidFill>
                  <a:latin typeface="Times" pitchFamily="2" charset="0"/>
                </a:rPr>
                <a:t>Packets remaining</a:t>
              </a:r>
            </a:p>
          </p:txBody>
        </p:sp>
      </p:grpSp>
      <p:grpSp>
        <p:nvGrpSpPr>
          <p:cNvPr id="31" name="Group 30">
            <a:extLst>
              <a:ext uri="{FF2B5EF4-FFF2-40B4-BE49-F238E27FC236}">
                <a16:creationId xmlns:a16="http://schemas.microsoft.com/office/drawing/2014/main" id="{E9FDB4B9-195C-B949-B3FD-FE53A60EDB07}"/>
              </a:ext>
            </a:extLst>
          </p:cNvPr>
          <p:cNvGrpSpPr/>
          <p:nvPr/>
        </p:nvGrpSpPr>
        <p:grpSpPr>
          <a:xfrm>
            <a:off x="8169715" y="2830189"/>
            <a:ext cx="2436517" cy="3259130"/>
            <a:chOff x="6761602" y="2770576"/>
            <a:chExt cx="2436517" cy="3259130"/>
          </a:xfrm>
        </p:grpSpPr>
        <p:sp>
          <p:nvSpPr>
            <p:cNvPr id="33" name="Rectangle 32">
              <a:extLst>
                <a:ext uri="{FF2B5EF4-FFF2-40B4-BE49-F238E27FC236}">
                  <a16:creationId xmlns:a16="http://schemas.microsoft.com/office/drawing/2014/main" id="{FEE4D479-6CA5-4741-A440-CDCA34A2CA9F}"/>
                </a:ext>
              </a:extLst>
            </p:cNvPr>
            <p:cNvSpPr/>
            <p:nvPr/>
          </p:nvSpPr>
          <p:spPr>
            <a:xfrm>
              <a:off x="7662487" y="2770576"/>
              <a:ext cx="317374" cy="207387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1C78B5B3-6ADB-EC4C-8839-17A9A645CD38}"/>
                </a:ext>
              </a:extLst>
            </p:cNvPr>
            <p:cNvCxnSpPr>
              <a:cxnSpLocks/>
              <a:stCxn id="33" idx="2"/>
            </p:cNvCxnSpPr>
            <p:nvPr/>
          </p:nvCxnSpPr>
          <p:spPr>
            <a:xfrm>
              <a:off x="7821174" y="4844446"/>
              <a:ext cx="0" cy="85050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F6DD56D-BB76-C84F-8B3D-D3817E78CC05}"/>
                </a:ext>
              </a:extLst>
            </p:cNvPr>
            <p:cNvSpPr txBox="1"/>
            <p:nvPr/>
          </p:nvSpPr>
          <p:spPr>
            <a:xfrm>
              <a:off x="6761602" y="5660374"/>
              <a:ext cx="2436517" cy="369332"/>
            </a:xfrm>
            <a:prstGeom prst="rect">
              <a:avLst/>
            </a:prstGeom>
            <a:noFill/>
          </p:spPr>
          <p:txBody>
            <a:bodyPr wrap="square" rtlCol="0">
              <a:spAutoFit/>
            </a:bodyPr>
            <a:lstStyle/>
            <a:p>
              <a:pPr algn="ctr"/>
              <a:r>
                <a:rPr lang="en-US" dirty="0">
                  <a:solidFill>
                    <a:srgbClr val="008000"/>
                  </a:solidFill>
                  <a:latin typeface="Times" pitchFamily="2" charset="0"/>
                </a:rPr>
                <a:t>Energy consumption </a:t>
              </a:r>
            </a:p>
          </p:txBody>
        </p:sp>
      </p:grpSp>
    </p:spTree>
    <p:extLst>
      <p:ext uri="{BB962C8B-B14F-4D97-AF65-F5344CB8AC3E}">
        <p14:creationId xmlns:p14="http://schemas.microsoft.com/office/powerpoint/2010/main" val="79758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9834</TotalTime>
  <Words>2940</Words>
  <Application>Microsoft Macintosh PowerPoint</Application>
  <PresentationFormat>Widescreen</PresentationFormat>
  <Paragraphs>516</Paragraphs>
  <Slides>24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Times</vt:lpstr>
      <vt:lpstr>Times New Roman</vt:lpstr>
      <vt:lpstr>Wingdings</vt:lpstr>
      <vt:lpstr>Office Theme</vt:lpstr>
      <vt:lpstr>Optimal Joint Offloading and Wireless Scheduling for Parallel Computing with Deadlines</vt:lpstr>
      <vt:lpstr>Real-time Mobile Applications</vt:lpstr>
      <vt:lpstr>System Model</vt:lpstr>
      <vt:lpstr>System Model (Cont’)</vt:lpstr>
      <vt:lpstr>A Motivating Example</vt:lpstr>
      <vt:lpstr>A Motivating Example (Cont’)</vt:lpstr>
      <vt:lpstr>A Motivating Example (Cont’)</vt:lpstr>
      <vt:lpstr>A Motivating Example (Cont’)</vt:lpstr>
      <vt:lpstr>A Motivating Example (Cont’)</vt:lpstr>
      <vt:lpstr>A Motivating Example (Cont’)</vt:lpstr>
      <vt:lpstr>A Motivating Example (Cont’)</vt:lpstr>
      <vt:lpstr>A Motivating Example (Cont’)</vt:lpstr>
      <vt:lpstr>A Motivating Example (Cont’)</vt:lpstr>
      <vt:lpstr>Algorithm Design</vt:lpstr>
      <vt:lpstr>Joint Offloading and Scheduling Algorithm</vt:lpstr>
      <vt:lpstr>Algorithm Implement Roadmap</vt:lpstr>
      <vt:lpstr>Wireless Scheduling Decisions (1 Time Slot)</vt:lpstr>
      <vt:lpstr>Offloading Decisions(1 Time Slot)</vt:lpstr>
      <vt:lpstr>General Case (T Time Slots)</vt:lpstr>
      <vt:lpstr>Simulation Setup</vt:lpstr>
      <vt:lpstr>Simulation Results (1 Time Slot Deadline)</vt:lpstr>
      <vt:lpstr>Simulation Results (3 Time Slots Deadline)</vt:lpstr>
      <vt:lpstr>Conclusions &amp; Future work</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Joint Offloading and Wireless Scheduling for Parallel Computing with Deadlines</dc:title>
  <dc:creator>Xudong Qin</dc:creator>
  <cp:lastModifiedBy>qin xudong</cp:lastModifiedBy>
  <cp:revision>227</cp:revision>
  <cp:lastPrinted>2019-06-04T20:19:43Z</cp:lastPrinted>
  <dcterms:created xsi:type="dcterms:W3CDTF">2019-05-21T18:57:59Z</dcterms:created>
  <dcterms:modified xsi:type="dcterms:W3CDTF">2019-06-06T12:50:58Z</dcterms:modified>
</cp:coreProperties>
</file>