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497EB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9E6-4F87-AA38-252DB6E1A075}"/>
              </c:ext>
            </c:extLst>
          </c:dPt>
          <c:dPt>
            <c:idx val="1"/>
            <c:bubble3D val="0"/>
            <c:spPr>
              <a:solidFill>
                <a:srgbClr val="68AC5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9E6-4F87-AA38-252DB6E1A075}"/>
              </c:ext>
            </c:extLst>
          </c:dPt>
          <c:dPt>
            <c:idx val="2"/>
            <c:bubble3D val="0"/>
            <c:spPr>
              <a:solidFill>
                <a:srgbClr val="70A0A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9E6-4F87-AA38-252DB6E1A075}"/>
              </c:ext>
            </c:extLst>
          </c:dPt>
          <c:dPt>
            <c:idx val="3"/>
            <c:bubble3D val="0"/>
            <c:spPr>
              <a:solidFill>
                <a:srgbClr val="8CBDA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9E6-4F87-AA38-252DB6E1A075}"/>
              </c:ext>
            </c:extLst>
          </c:dPt>
          <c:dPt>
            <c:idx val="4"/>
            <c:bubble3D val="0"/>
            <c:spPr>
              <a:solidFill>
                <a:srgbClr val="566CA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9E6-4F87-AA38-252DB6E1A075}"/>
              </c:ext>
            </c:extLst>
          </c:dPt>
          <c:dPt>
            <c:idx val="5"/>
            <c:bubble3D val="0"/>
            <c:spPr>
              <a:solidFill>
                <a:srgbClr val="D0DCA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9E6-4F87-AA38-252DB6E1A075}"/>
              </c:ext>
            </c:extLst>
          </c:dPt>
          <c:dPt>
            <c:idx val="6"/>
            <c:bubble3D val="0"/>
            <c:spPr>
              <a:solidFill>
                <a:srgbClr val="0EEBB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B9E6-4F87-AA38-252DB6E1A075}"/>
              </c:ext>
            </c:extLst>
          </c:dPt>
          <c:dPt>
            <c:idx val="7"/>
            <c:bubble3D val="0"/>
            <c:spPr>
              <a:solidFill>
                <a:srgbClr val="E2AE7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B9E6-4F87-AA38-252DB6E1A075}"/>
              </c:ext>
            </c:extLst>
          </c:dPt>
          <c:dPt>
            <c:idx val="8"/>
            <c:bubble3D val="0"/>
            <c:spPr>
              <a:solidFill>
                <a:srgbClr val="394A9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B9E6-4F87-AA38-252DB6E1A075}"/>
              </c:ext>
            </c:extLst>
          </c:dPt>
          <c:dPt>
            <c:idx val="9"/>
            <c:bubble3D val="0"/>
            <c:spPr>
              <a:solidFill>
                <a:srgbClr val="9B3A4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B9E6-4F87-AA38-252DB6E1A075}"/>
              </c:ext>
            </c:extLst>
          </c:dPt>
          <c:val>
            <c:numRef>
              <c:f>Sheet1!$B$2:$B$11</c:f>
              <c:numCache>
                <c:formatCode>General</c:formatCode>
                <c:ptCount val="10"/>
                <c:pt idx="0">
                  <c:v>2</c:v>
                </c:pt>
                <c:pt idx="1">
                  <c:v>2.5</c:v>
                </c:pt>
                <c:pt idx="2">
                  <c:v>3</c:v>
                </c:pt>
                <c:pt idx="3">
                  <c:v>2</c:v>
                </c:pt>
                <c:pt idx="4">
                  <c:v>3</c:v>
                </c:pt>
                <c:pt idx="5">
                  <c:v>2</c:v>
                </c:pt>
                <c:pt idx="6">
                  <c:v>2.5</c:v>
                </c:pt>
                <c:pt idx="7">
                  <c:v>2</c:v>
                </c:pt>
                <c:pt idx="8">
                  <c:v>3</c:v>
                </c:pt>
                <c:pt idx="9">
                  <c:v>2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列2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Sheet1!$A$2:$A$11</c15:sqref>
                        </c15:formulaRef>
                      </c:ext>
                    </c:extLst>
                    <c:strCache>
                      <c:ptCount val="10"/>
                      <c:pt idx="0">
                        <c:v>变形杆菌</c:v>
                      </c:pt>
                      <c:pt idx="1">
                        <c:v>表皮葡萄球菌</c:v>
                      </c:pt>
                      <c:pt idx="2">
                        <c:v>大肠杆菌</c:v>
                      </c:pt>
                      <c:pt idx="3">
                        <c:v>肺克菌</c:v>
                      </c:pt>
                      <c:pt idx="4">
                        <c:v>金黄色葡萄球菌</c:v>
                      </c:pt>
                      <c:pt idx="5">
                        <c:v>耐药性金黄色葡萄球菌</c:v>
                      </c:pt>
                      <c:pt idx="6">
                        <c:v>卡他莫拉菌</c:v>
                      </c:pt>
                      <c:pt idx="7">
                        <c:v>凝固酶阴性葡萄球菌</c:v>
                      </c:pt>
                      <c:pt idx="8">
                        <c:v>铜绿假单胞菌</c:v>
                      </c:pt>
                      <c:pt idx="9">
                        <c:v>阴沟肠杆菌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14-B9E6-4F87-AA38-252DB6E1A075}"/>
            </c:ext>
          </c:extLst>
        </c:ser>
        <c:ser>
          <c:idx val="1"/>
          <c:order val="1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6-B9E6-4F87-AA38-252DB6E1A075}"/>
              </c:ext>
            </c:extLst>
          </c:dPt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Sheet1!$A$2:$A$11</c15:sqref>
                        </c15:formulaRef>
                      </c:ext>
                    </c:extLst>
                    <c:strCache>
                      <c:ptCount val="10"/>
                      <c:pt idx="0">
                        <c:v>变形杆菌</c:v>
                      </c:pt>
                      <c:pt idx="1">
                        <c:v>表皮葡萄球菌</c:v>
                      </c:pt>
                      <c:pt idx="2">
                        <c:v>大肠杆菌</c:v>
                      </c:pt>
                      <c:pt idx="3">
                        <c:v>肺克菌</c:v>
                      </c:pt>
                      <c:pt idx="4">
                        <c:v>金黄色葡萄球菌</c:v>
                      </c:pt>
                      <c:pt idx="5">
                        <c:v>耐药性金黄色葡萄球菌</c:v>
                      </c:pt>
                      <c:pt idx="6">
                        <c:v>卡他莫拉菌</c:v>
                      </c:pt>
                      <c:pt idx="7">
                        <c:v>凝固酶阴性葡萄球菌</c:v>
                      </c:pt>
                      <c:pt idx="8">
                        <c:v>铜绿假单胞菌</c:v>
                      </c:pt>
                      <c:pt idx="9">
                        <c:v>阴沟肠杆菌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17-B9E6-4F87-AA38-252DB6E1A0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F5C72D-91EA-8320-A7DA-F0A40F4E84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35016A-347F-4EBE-2E4B-9392CB22F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58224E-5AA6-7B06-3B5C-4D23207C1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40E3-5689-4A65-A9EA-605332DE59B3}" type="datetimeFigureOut">
              <a:rPr lang="zh-CN" altLang="en-US" smtClean="0"/>
              <a:t>2023-10-13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235336-4A51-710D-9072-D2925C2BE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229B57-5008-7E6C-E861-A3700A5B6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1671-EA89-46C6-B853-C3AB3318B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60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44A92E-1531-7E9C-3849-A58AF6F86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DACE7A-76CC-6B7C-3E71-C55B0DB7C6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D701A1-902F-76F1-C29D-7C5EDF658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40E3-5689-4A65-A9EA-605332DE59B3}" type="datetimeFigureOut">
              <a:rPr lang="zh-CN" altLang="en-US" smtClean="0"/>
              <a:t>2023-10-13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A0F673-0020-DC59-3C52-5727B3572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6833A8-1967-D9D1-FC9D-BA805A7F9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1671-EA89-46C6-B853-C3AB3318B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033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274889D-E216-4369-2606-F94E673F71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4667D5-D5E8-03E7-E9A4-9BA64984E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F700B7-FCF2-59E9-4B95-804201A6D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40E3-5689-4A65-A9EA-605332DE59B3}" type="datetimeFigureOut">
              <a:rPr lang="zh-CN" altLang="en-US" smtClean="0"/>
              <a:t>2023-10-13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D348BC-EFD2-D3A6-209B-2467BCEF8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D6256C-D0A9-4CE7-E9B5-DCB94E09A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1671-EA89-46C6-B853-C3AB3318B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453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3E016E-B876-DD7B-88D9-870914560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D25C51-0347-42B4-9BFB-6820DD583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3C6CFD-8A24-7963-DE8E-45AA613CC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40E3-5689-4A65-A9EA-605332DE59B3}" type="datetimeFigureOut">
              <a:rPr lang="zh-CN" altLang="en-US" smtClean="0"/>
              <a:t>2023-10-13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8AB864-3F8B-41B4-B6BB-F01D2A418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FB9719-A26A-1CA3-3FEB-77594CD9E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1671-EA89-46C6-B853-C3AB3318B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5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C8A2F0-F175-DA17-28F5-17CA38C19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DD4D00-7F5A-1132-5D3A-85373E90E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A96C77-57DA-1F98-0512-48DBCD566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40E3-5689-4A65-A9EA-605332DE59B3}" type="datetimeFigureOut">
              <a:rPr lang="zh-CN" altLang="en-US" smtClean="0"/>
              <a:t>2023-10-13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8832B7-3FFE-097D-B250-E77261D15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E800C1-B7C4-2E53-BF67-3F9494B50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1671-EA89-46C6-B853-C3AB3318B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83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A33DE7-BC92-D454-8750-BD4BF8E70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3526AD-F7FB-E806-82DC-1AB1F53E14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9EB354-A478-5C33-25A2-B3E236F3F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43E031-6051-F12D-C5B4-E5B97F0F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40E3-5689-4A65-A9EA-605332DE59B3}" type="datetimeFigureOut">
              <a:rPr lang="zh-CN" altLang="en-US" smtClean="0"/>
              <a:t>2023-10-13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6443A1-D5CA-AC56-AED5-B7C0B2641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CBFC95-BE65-BDC6-DFEA-3D5168C9F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1671-EA89-46C6-B853-C3AB3318B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14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C7D765-9B79-A58E-DCA5-21F2B41BE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A1F214-8AE0-9ED0-5434-AB917F52C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6BCB4B-09C0-A48C-AE38-616AC2A9C9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BD3DEF-FC3A-8AF5-DE68-681CC7C58D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1AC16A-6E82-5FC9-E75E-7FDAEECD91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AA54158-39F5-5F6C-BD9D-670084B38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40E3-5689-4A65-A9EA-605332DE59B3}" type="datetimeFigureOut">
              <a:rPr lang="zh-CN" altLang="en-US" smtClean="0"/>
              <a:t>2023-10-13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1DF88C6-BFED-AB80-1866-0483CA860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C522AF5-957E-CDAC-5FDA-02A0A9803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1671-EA89-46C6-B853-C3AB3318B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866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5D2ED7-7B45-B2A1-3C8A-964E003C3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A5BEC6A-BB7E-D2A4-9442-54F751EC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40E3-5689-4A65-A9EA-605332DE59B3}" type="datetimeFigureOut">
              <a:rPr lang="zh-CN" altLang="en-US" smtClean="0"/>
              <a:t>2023-10-13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73EA83-C357-DBF1-913F-FDB622A0E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8698D6-30A3-EA1B-C3F4-9F2D4740A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1671-EA89-46C6-B853-C3AB3318B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62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B187AED-E673-063A-F90E-2FB63B291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40E3-5689-4A65-A9EA-605332DE59B3}" type="datetimeFigureOut">
              <a:rPr lang="zh-CN" altLang="en-US" smtClean="0"/>
              <a:t>2023-10-13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FCDBC28-6176-3470-955A-BEDDB6F62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28C609-1933-7BB6-1481-6373A2E1C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1671-EA89-46C6-B853-C3AB3318B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304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D70D4B-0189-56A7-0C70-99466DDF0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D1DC78-9ADF-66D7-6E0C-7ADDA02BD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2A988C-07BE-6A21-EFB2-01C5F4972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A7EEBC-1ACE-F7D1-391F-5FAE3615E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40E3-5689-4A65-A9EA-605332DE59B3}" type="datetimeFigureOut">
              <a:rPr lang="zh-CN" altLang="en-US" smtClean="0"/>
              <a:t>2023-10-13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E417F9-5C95-BED3-EAC6-108912574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9E832C-A6BE-82B2-63B0-4A6106F35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1671-EA89-46C6-B853-C3AB3318B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133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551ED7-4239-FFB9-5F95-C7716A450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C9F4BE1-FEB9-ACD5-8258-CBC8B5E2BD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BBA4E2-6AF8-1C87-3DC3-FE5651F33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530E04-CD3C-D26F-D768-475EB82BE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40E3-5689-4A65-A9EA-605332DE59B3}" type="datetimeFigureOut">
              <a:rPr lang="zh-CN" altLang="en-US" smtClean="0"/>
              <a:t>2023-10-13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42B868-8868-7D74-A871-30DE0545C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E2CB0E-C3DD-5E05-9716-68C7EB034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1671-EA89-46C6-B853-C3AB3318B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376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B527944-DD26-3E72-C063-BA8C7C73E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37F4BF-C643-8C5E-6F94-C54D20B75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D193A1-45C3-28F8-D843-42B058FD3F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940E3-5689-4A65-A9EA-605332DE59B3}" type="datetimeFigureOut">
              <a:rPr lang="zh-CN" altLang="en-US" smtClean="0"/>
              <a:t>2023-10-13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DDF69D-40EC-F78D-28EA-05AB69CD8B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2A2349-F1E4-FE1F-089F-DC1217A246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51671-EA89-46C6-B853-C3AB3318B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584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434676C0-140A-A7D6-46A7-6D0C5F02E7D8}"/>
              </a:ext>
            </a:extLst>
          </p:cNvPr>
          <p:cNvSpPr/>
          <p:nvPr/>
        </p:nvSpPr>
        <p:spPr>
          <a:xfrm>
            <a:off x="1007024" y="1332692"/>
            <a:ext cx="9605329" cy="49448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235BF86-82B6-B8CC-A3D8-8FEDBA001E77}"/>
              </a:ext>
            </a:extLst>
          </p:cNvPr>
          <p:cNvSpPr txBox="1"/>
          <p:nvPr/>
        </p:nvSpPr>
        <p:spPr>
          <a:xfrm>
            <a:off x="1183688" y="2082873"/>
            <a:ext cx="7922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UnLabel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5923A8E-1461-A8E9-8B78-F6981FF155F1}"/>
              </a:ext>
            </a:extLst>
          </p:cNvPr>
          <p:cNvSpPr txBox="1"/>
          <p:nvPr/>
        </p:nvSpPr>
        <p:spPr>
          <a:xfrm>
            <a:off x="1381531" y="2452427"/>
            <a:ext cx="587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83763A0-E7FC-B269-4239-2E438D4E1AEB}"/>
              </a:ext>
            </a:extLst>
          </p:cNvPr>
          <p:cNvSpPr txBox="1"/>
          <p:nvPr/>
        </p:nvSpPr>
        <p:spPr>
          <a:xfrm>
            <a:off x="1348463" y="2947727"/>
            <a:ext cx="865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Actual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A3E50C3-792D-29AE-7FE2-80E97A5C7249}"/>
              </a:ext>
            </a:extLst>
          </p:cNvPr>
          <p:cNvSpPr txBox="1"/>
          <p:nvPr/>
        </p:nvSpPr>
        <p:spPr>
          <a:xfrm>
            <a:off x="1007024" y="3126601"/>
            <a:ext cx="1316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Un_Predict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8ABD8F8-1C7A-7D2B-D846-E52754898789}"/>
              </a:ext>
            </a:extLst>
          </p:cNvPr>
          <p:cNvSpPr txBox="1"/>
          <p:nvPr/>
        </p:nvSpPr>
        <p:spPr>
          <a:xfrm>
            <a:off x="1205144" y="3320926"/>
            <a:ext cx="1045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_Predict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3CF37EE-9E4B-62EC-C655-6F1A832F90F2}"/>
              </a:ext>
            </a:extLst>
          </p:cNvPr>
          <p:cNvSpPr txBox="1"/>
          <p:nvPr/>
        </p:nvSpPr>
        <p:spPr>
          <a:xfrm>
            <a:off x="9804383" y="2657470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1200" b="1" i="0" dirty="0">
                <a:solidFill>
                  <a:srgbClr val="333333"/>
                </a:solidFill>
                <a:effectLst/>
                <a:latin typeface="PingFang SC"/>
              </a:rPr>
              <a:t>Δ</a:t>
            </a:r>
            <a:r>
              <a:rPr lang="el-GR" altLang="zh-CN" sz="1200" b="1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λ</a:t>
            </a:r>
          </a:p>
        </p:txBody>
      </p:sp>
      <p:graphicFrame>
        <p:nvGraphicFramePr>
          <p:cNvPr id="11" name="图表 10">
            <a:extLst>
              <a:ext uri="{FF2B5EF4-FFF2-40B4-BE49-F238E27FC236}">
                <a16:creationId xmlns:a16="http://schemas.microsoft.com/office/drawing/2014/main" id="{473C2915-13B6-68C1-B44E-784F83AA59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8995766"/>
              </p:ext>
            </p:extLst>
          </p:nvPr>
        </p:nvGraphicFramePr>
        <p:xfrm>
          <a:off x="5909166" y="3784008"/>
          <a:ext cx="3957314" cy="23951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D848EA4-C0E7-E185-1835-30708E0DC516}"/>
              </a:ext>
            </a:extLst>
          </p:cNvPr>
          <p:cNvCxnSpPr>
            <a:cxnSpLocks/>
          </p:cNvCxnSpPr>
          <p:nvPr/>
        </p:nvCxnSpPr>
        <p:spPr>
          <a:xfrm>
            <a:off x="1923175" y="1905049"/>
            <a:ext cx="788120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175DFE8-C109-1D6D-C786-07DB854B671C}"/>
              </a:ext>
            </a:extLst>
          </p:cNvPr>
          <p:cNvCxnSpPr/>
          <p:nvPr/>
        </p:nvCxnSpPr>
        <p:spPr>
          <a:xfrm>
            <a:off x="6519559" y="3974199"/>
            <a:ext cx="0" cy="1188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A7FA49BC-2D08-38AC-1322-B648656DF157}"/>
              </a:ext>
            </a:extLst>
          </p:cNvPr>
          <p:cNvCxnSpPr>
            <a:cxnSpLocks/>
          </p:cNvCxnSpPr>
          <p:nvPr/>
        </p:nvCxnSpPr>
        <p:spPr>
          <a:xfrm>
            <a:off x="9806737" y="1840738"/>
            <a:ext cx="0" cy="11765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F45DDBE4-753B-6555-4187-881574C59028}"/>
              </a:ext>
            </a:extLst>
          </p:cNvPr>
          <p:cNvSpPr txBox="1"/>
          <p:nvPr/>
        </p:nvSpPr>
        <p:spPr>
          <a:xfrm>
            <a:off x="4705932" y="1494422"/>
            <a:ext cx="2794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Training Dataset(n = 50)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CA852A6A-D063-F0C9-ED5D-FFCDB7BA1189}"/>
              </a:ext>
            </a:extLst>
          </p:cNvPr>
          <p:cNvCxnSpPr>
            <a:cxnSpLocks/>
          </p:cNvCxnSpPr>
          <p:nvPr/>
        </p:nvCxnSpPr>
        <p:spPr>
          <a:xfrm>
            <a:off x="1951369" y="4034542"/>
            <a:ext cx="456373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6DAD56EA-CEC6-10E8-0F2B-0BF61604879D}"/>
              </a:ext>
            </a:extLst>
          </p:cNvPr>
          <p:cNvCxnSpPr/>
          <p:nvPr/>
        </p:nvCxnSpPr>
        <p:spPr>
          <a:xfrm>
            <a:off x="1947559" y="3974199"/>
            <a:ext cx="0" cy="1188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E37EA830-0655-36D4-5BB3-0A690572458B}"/>
              </a:ext>
            </a:extLst>
          </p:cNvPr>
          <p:cNvCxnSpPr/>
          <p:nvPr/>
        </p:nvCxnSpPr>
        <p:spPr>
          <a:xfrm>
            <a:off x="1923175" y="1834503"/>
            <a:ext cx="0" cy="1188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B49E074C-A53F-3879-E077-43A784229201}"/>
              </a:ext>
            </a:extLst>
          </p:cNvPr>
          <p:cNvSpPr txBox="1"/>
          <p:nvPr/>
        </p:nvSpPr>
        <p:spPr>
          <a:xfrm>
            <a:off x="3069360" y="3612198"/>
            <a:ext cx="2700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Testing Dataset(n = 25)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FA07CD9-8409-64E5-1F30-244890047009}"/>
              </a:ext>
            </a:extLst>
          </p:cNvPr>
          <p:cNvSpPr txBox="1"/>
          <p:nvPr/>
        </p:nvSpPr>
        <p:spPr>
          <a:xfrm>
            <a:off x="1193304" y="4330210"/>
            <a:ext cx="7922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UnLabel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465A78F-E591-916A-D639-A6CB462131C0}"/>
              </a:ext>
            </a:extLst>
          </p:cNvPr>
          <p:cNvSpPr txBox="1"/>
          <p:nvPr/>
        </p:nvSpPr>
        <p:spPr>
          <a:xfrm>
            <a:off x="1380365" y="4692379"/>
            <a:ext cx="587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C4BB42A-5BDB-5FB8-5E64-8921CF6208C5}"/>
              </a:ext>
            </a:extLst>
          </p:cNvPr>
          <p:cNvSpPr txBox="1"/>
          <p:nvPr/>
        </p:nvSpPr>
        <p:spPr>
          <a:xfrm>
            <a:off x="1318293" y="5214226"/>
            <a:ext cx="865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Actual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A487961-A2C2-0946-4ED4-8BC6C8832B1B}"/>
              </a:ext>
            </a:extLst>
          </p:cNvPr>
          <p:cNvSpPr txBox="1"/>
          <p:nvPr/>
        </p:nvSpPr>
        <p:spPr>
          <a:xfrm>
            <a:off x="976854" y="5393100"/>
            <a:ext cx="1316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Un_Predict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C9891F9-3FB9-4DDB-72FE-55745E372A9D}"/>
              </a:ext>
            </a:extLst>
          </p:cNvPr>
          <p:cNvSpPr txBox="1"/>
          <p:nvPr/>
        </p:nvSpPr>
        <p:spPr>
          <a:xfrm>
            <a:off x="1174974" y="5587425"/>
            <a:ext cx="1045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_Predict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图形 24">
            <a:extLst>
              <a:ext uri="{FF2B5EF4-FFF2-40B4-BE49-F238E27FC236}">
                <a16:creationId xmlns:a16="http://schemas.microsoft.com/office/drawing/2014/main" id="{82D284DD-6999-26C1-8A18-EBFE7085CD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196" t="42897" r="1589" b="44719"/>
          <a:stretch/>
        </p:blipFill>
        <p:spPr>
          <a:xfrm rot="10800000">
            <a:off x="1934749" y="3028157"/>
            <a:ext cx="7892157" cy="565200"/>
          </a:xfrm>
          <a:prstGeom prst="rect">
            <a:avLst/>
          </a:prstGeom>
        </p:spPr>
      </p:pic>
      <p:pic>
        <p:nvPicPr>
          <p:cNvPr id="26" name="图形 25">
            <a:extLst>
              <a:ext uri="{FF2B5EF4-FFF2-40B4-BE49-F238E27FC236}">
                <a16:creationId xmlns:a16="http://schemas.microsoft.com/office/drawing/2014/main" id="{245680C0-4086-0720-1137-81723CA9FC1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2235" t="45095" r="9758" b="43724"/>
          <a:stretch/>
        </p:blipFill>
        <p:spPr>
          <a:xfrm rot="10800000">
            <a:off x="1923175" y="5233503"/>
            <a:ext cx="4591925" cy="565200"/>
          </a:xfrm>
          <a:prstGeom prst="rect">
            <a:avLst/>
          </a:prstGeom>
        </p:spPr>
      </p:pic>
      <p:grpSp>
        <p:nvGrpSpPr>
          <p:cNvPr id="27" name="组合 26">
            <a:extLst>
              <a:ext uri="{FF2B5EF4-FFF2-40B4-BE49-F238E27FC236}">
                <a16:creationId xmlns:a16="http://schemas.microsoft.com/office/drawing/2014/main" id="{FD753763-51FB-9B56-36BC-D59104AC488F}"/>
              </a:ext>
            </a:extLst>
          </p:cNvPr>
          <p:cNvGrpSpPr/>
          <p:nvPr/>
        </p:nvGrpSpPr>
        <p:grpSpPr>
          <a:xfrm>
            <a:off x="9033244" y="3733268"/>
            <a:ext cx="1492175" cy="2630637"/>
            <a:chOff x="9262423" y="3673787"/>
            <a:chExt cx="1635219" cy="2792386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9C255A55-DF28-7A40-853B-989E45A3D331}"/>
                </a:ext>
              </a:extLst>
            </p:cNvPr>
            <p:cNvSpPr/>
            <p:nvPr/>
          </p:nvSpPr>
          <p:spPr>
            <a:xfrm>
              <a:off x="9262423" y="3737724"/>
              <a:ext cx="216000" cy="172720"/>
            </a:xfrm>
            <a:prstGeom prst="rect">
              <a:avLst/>
            </a:prstGeom>
            <a:solidFill>
              <a:srgbClr val="497EB2"/>
            </a:solidFill>
            <a:ln>
              <a:solidFill>
                <a:srgbClr val="9B3A4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>
                  <a:solidFill>
                    <a:srgbClr val="9467BD"/>
                  </a:solidFill>
                </a:ln>
                <a:solidFill>
                  <a:srgbClr val="9467BD"/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9256499-A5B0-CB5C-47B1-5B5BE680CF5F}"/>
                </a:ext>
              </a:extLst>
            </p:cNvPr>
            <p:cNvSpPr/>
            <p:nvPr/>
          </p:nvSpPr>
          <p:spPr>
            <a:xfrm>
              <a:off x="9262423" y="4015319"/>
              <a:ext cx="216000" cy="172720"/>
            </a:xfrm>
            <a:prstGeom prst="rect">
              <a:avLst/>
            </a:prstGeom>
            <a:solidFill>
              <a:srgbClr val="68AC5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39CC45B5-18D6-FCD4-2F84-4552CF6844FF}"/>
                </a:ext>
              </a:extLst>
            </p:cNvPr>
            <p:cNvSpPr/>
            <p:nvPr/>
          </p:nvSpPr>
          <p:spPr>
            <a:xfrm>
              <a:off x="9262423" y="4292914"/>
              <a:ext cx="216000" cy="172720"/>
            </a:xfrm>
            <a:prstGeom prst="rect">
              <a:avLst/>
            </a:prstGeom>
            <a:solidFill>
              <a:srgbClr val="70A0A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86B63DDA-2564-EC83-119F-76D09CAE2B82}"/>
                </a:ext>
              </a:extLst>
            </p:cNvPr>
            <p:cNvSpPr/>
            <p:nvPr/>
          </p:nvSpPr>
          <p:spPr>
            <a:xfrm>
              <a:off x="9262423" y="4570509"/>
              <a:ext cx="216000" cy="172720"/>
            </a:xfrm>
            <a:prstGeom prst="rect">
              <a:avLst/>
            </a:prstGeom>
            <a:solidFill>
              <a:srgbClr val="8CBDA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CE08F07A-613B-85DD-5CB3-19DBDBA9731E}"/>
                </a:ext>
              </a:extLst>
            </p:cNvPr>
            <p:cNvSpPr/>
            <p:nvPr/>
          </p:nvSpPr>
          <p:spPr>
            <a:xfrm>
              <a:off x="9262423" y="4848104"/>
              <a:ext cx="216000" cy="172720"/>
            </a:xfrm>
            <a:prstGeom prst="rect">
              <a:avLst/>
            </a:prstGeom>
            <a:solidFill>
              <a:srgbClr val="566CA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F710C5CC-C024-D346-CD4C-619CA5CF090F}"/>
                </a:ext>
              </a:extLst>
            </p:cNvPr>
            <p:cNvSpPr txBox="1"/>
            <p:nvPr/>
          </p:nvSpPr>
          <p:spPr>
            <a:xfrm>
              <a:off x="9484927" y="3673787"/>
              <a:ext cx="1034399" cy="294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P. vulgaris</a:t>
              </a: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F9131F7E-9AF5-78B4-EF3C-15A18EB5F586}"/>
                </a:ext>
              </a:extLst>
            </p:cNvPr>
            <p:cNvSpPr txBox="1"/>
            <p:nvPr/>
          </p:nvSpPr>
          <p:spPr>
            <a:xfrm>
              <a:off x="9484927" y="3951382"/>
              <a:ext cx="1263398" cy="294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S. </a:t>
              </a:r>
              <a:r>
                <a:rPr lang="en-US" altLang="zh-CN" sz="12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epidermidi</a:t>
              </a:r>
              <a:endPara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8538E143-D0EE-D597-C44F-9708F171C2A8}"/>
                </a:ext>
              </a:extLst>
            </p:cNvPr>
            <p:cNvSpPr txBox="1"/>
            <p:nvPr/>
          </p:nvSpPr>
          <p:spPr>
            <a:xfrm>
              <a:off x="9484927" y="4228977"/>
              <a:ext cx="701263" cy="294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E. coli</a:t>
              </a: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1CA83D41-FED6-81FA-3BB9-DADCF037F179}"/>
                </a:ext>
              </a:extLst>
            </p:cNvPr>
            <p:cNvSpPr txBox="1"/>
            <p:nvPr/>
          </p:nvSpPr>
          <p:spPr>
            <a:xfrm>
              <a:off x="9484927" y="4506572"/>
              <a:ext cx="1412715" cy="294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K. pneumoniae</a:t>
              </a: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37E6F855-F330-0EE3-1F64-A65E485A49EB}"/>
                </a:ext>
              </a:extLst>
            </p:cNvPr>
            <p:cNvSpPr txBox="1"/>
            <p:nvPr/>
          </p:nvSpPr>
          <p:spPr>
            <a:xfrm>
              <a:off x="9484927" y="4784167"/>
              <a:ext cx="697750" cy="294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MRSA</a:t>
              </a: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65144582-2EBC-CDCE-E497-EC225F4C9AAE}"/>
                </a:ext>
              </a:extLst>
            </p:cNvPr>
            <p:cNvSpPr/>
            <p:nvPr/>
          </p:nvSpPr>
          <p:spPr>
            <a:xfrm>
              <a:off x="9262423" y="5125699"/>
              <a:ext cx="216000" cy="172720"/>
            </a:xfrm>
            <a:prstGeom prst="rect">
              <a:avLst/>
            </a:prstGeom>
            <a:solidFill>
              <a:srgbClr val="D0DCA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2F4C9ED3-F37C-4F94-2D00-451F9B42ED6D}"/>
                </a:ext>
              </a:extLst>
            </p:cNvPr>
            <p:cNvSpPr txBox="1"/>
            <p:nvPr/>
          </p:nvSpPr>
          <p:spPr>
            <a:xfrm>
              <a:off x="9484927" y="5061762"/>
              <a:ext cx="688967" cy="294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MSSA</a:t>
              </a: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E6CD987A-9B32-795D-FC08-BA4D02887E69}"/>
                </a:ext>
              </a:extLst>
            </p:cNvPr>
            <p:cNvSpPr/>
            <p:nvPr/>
          </p:nvSpPr>
          <p:spPr>
            <a:xfrm>
              <a:off x="9262423" y="5403294"/>
              <a:ext cx="216000" cy="172720"/>
            </a:xfrm>
            <a:prstGeom prst="rect">
              <a:avLst/>
            </a:prstGeom>
            <a:solidFill>
              <a:srgbClr val="0EEBB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0BDA1CA9-3A20-8EE0-90B4-CBE90FF2FA09}"/>
                </a:ext>
              </a:extLst>
            </p:cNvPr>
            <p:cNvSpPr txBox="1"/>
            <p:nvPr/>
          </p:nvSpPr>
          <p:spPr>
            <a:xfrm>
              <a:off x="9484927" y="5339357"/>
              <a:ext cx="511542" cy="294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MC.</a:t>
              </a: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F00C20D9-0FC3-F717-E5EF-D1137E64102D}"/>
                </a:ext>
              </a:extLst>
            </p:cNvPr>
            <p:cNvSpPr/>
            <p:nvPr/>
          </p:nvSpPr>
          <p:spPr>
            <a:xfrm>
              <a:off x="9262423" y="5680889"/>
              <a:ext cx="216000" cy="172720"/>
            </a:xfrm>
            <a:prstGeom prst="rect">
              <a:avLst/>
            </a:prstGeom>
            <a:solidFill>
              <a:srgbClr val="E2AE7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733B333B-4423-477D-D79F-130DD6C58198}"/>
                </a:ext>
              </a:extLst>
            </p:cNvPr>
            <p:cNvSpPr txBox="1"/>
            <p:nvPr/>
          </p:nvSpPr>
          <p:spPr>
            <a:xfrm>
              <a:off x="9484927" y="5616952"/>
              <a:ext cx="567757" cy="294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Cns</a:t>
              </a:r>
              <a:r>
                <a:rPr lang="en-US" altLang="zh-CN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5F323792-B1FD-0FC0-5E35-45AF6D5F8579}"/>
                </a:ext>
              </a:extLst>
            </p:cNvPr>
            <p:cNvSpPr/>
            <p:nvPr/>
          </p:nvSpPr>
          <p:spPr>
            <a:xfrm>
              <a:off x="9262423" y="5958484"/>
              <a:ext cx="216000" cy="172720"/>
            </a:xfrm>
            <a:prstGeom prst="rect">
              <a:avLst/>
            </a:prstGeom>
            <a:solidFill>
              <a:srgbClr val="394A9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C1D6D769-4F5F-ADAE-4E94-261F880D79D5}"/>
                </a:ext>
              </a:extLst>
            </p:cNvPr>
            <p:cNvSpPr txBox="1"/>
            <p:nvPr/>
          </p:nvSpPr>
          <p:spPr>
            <a:xfrm>
              <a:off x="9484927" y="5894547"/>
              <a:ext cx="1287359" cy="294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P. aeruginosa</a:t>
              </a: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77D60CDC-4502-0BB4-99B0-36275E329549}"/>
                </a:ext>
              </a:extLst>
            </p:cNvPr>
            <p:cNvSpPr/>
            <p:nvPr/>
          </p:nvSpPr>
          <p:spPr>
            <a:xfrm>
              <a:off x="9262423" y="6236086"/>
              <a:ext cx="216000" cy="172720"/>
            </a:xfrm>
            <a:prstGeom prst="rect">
              <a:avLst/>
            </a:prstGeom>
            <a:solidFill>
              <a:srgbClr val="9B3A4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83994A1A-3F42-ED05-EF23-70B3C36F1AC5}"/>
                </a:ext>
              </a:extLst>
            </p:cNvPr>
            <p:cNvSpPr txBox="1"/>
            <p:nvPr/>
          </p:nvSpPr>
          <p:spPr>
            <a:xfrm>
              <a:off x="9484927" y="6172142"/>
              <a:ext cx="1026248" cy="294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E. cloacae</a:t>
              </a:r>
            </a:p>
          </p:txBody>
        </p:sp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BBEAA98E-FA61-4435-1D19-F040D3FC135A}"/>
              </a:ext>
            </a:extLst>
          </p:cNvPr>
          <p:cNvSpPr txBox="1"/>
          <p:nvPr/>
        </p:nvSpPr>
        <p:spPr>
          <a:xfrm>
            <a:off x="3810655" y="299510"/>
            <a:ext cx="45849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/>
              <a:t>模型针对标记与未标记预测效果对比</a:t>
            </a:r>
          </a:p>
        </p:txBody>
      </p:sp>
      <p:pic>
        <p:nvPicPr>
          <p:cNvPr id="49" name="图形 48">
            <a:extLst>
              <a:ext uri="{FF2B5EF4-FFF2-40B4-BE49-F238E27FC236}">
                <a16:creationId xmlns:a16="http://schemas.microsoft.com/office/drawing/2014/main" id="{D67E7174-5413-F17B-2B5D-53D4C64574E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12435" t="30499" r="25400" b="30255"/>
          <a:stretch/>
        </p:blipFill>
        <p:spPr>
          <a:xfrm flipH="1">
            <a:off x="1947559" y="4230723"/>
            <a:ext cx="4575600" cy="789178"/>
          </a:xfrm>
          <a:prstGeom prst="rect">
            <a:avLst/>
          </a:prstGeom>
        </p:spPr>
      </p:pic>
      <p:pic>
        <p:nvPicPr>
          <p:cNvPr id="50" name="图形 49">
            <a:extLst>
              <a:ext uri="{FF2B5EF4-FFF2-40B4-BE49-F238E27FC236}">
                <a16:creationId xmlns:a16="http://schemas.microsoft.com/office/drawing/2014/main" id="{CD67C8B9-76C3-3FC1-3749-8938B08FBD3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78218" t="29552" r="19188" b="28349"/>
          <a:stretch/>
        </p:blipFill>
        <p:spPr>
          <a:xfrm>
            <a:off x="10110710" y="2037078"/>
            <a:ext cx="316230" cy="1556279"/>
          </a:xfrm>
          <a:prstGeom prst="rect">
            <a:avLst/>
          </a:prstGeom>
        </p:spPr>
      </p:pic>
      <p:pic>
        <p:nvPicPr>
          <p:cNvPr id="51" name="图形 50">
            <a:extLst>
              <a:ext uri="{FF2B5EF4-FFF2-40B4-BE49-F238E27FC236}">
                <a16:creationId xmlns:a16="http://schemas.microsoft.com/office/drawing/2014/main" id="{0D37E831-0FB6-8027-B2C3-7444FC56901B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12493" t="38412" r="25432" b="37532"/>
          <a:stretch/>
        </p:blipFill>
        <p:spPr>
          <a:xfrm flipH="1">
            <a:off x="1931325" y="2038817"/>
            <a:ext cx="7880400" cy="727427"/>
          </a:xfrm>
          <a:prstGeom prst="rect">
            <a:avLst/>
          </a:prstGeom>
        </p:spPr>
      </p:pic>
      <p:sp>
        <p:nvSpPr>
          <p:cNvPr id="52" name="矩形 51">
            <a:extLst>
              <a:ext uri="{FF2B5EF4-FFF2-40B4-BE49-F238E27FC236}">
                <a16:creationId xmlns:a16="http://schemas.microsoft.com/office/drawing/2014/main" id="{562A2E94-1BEE-F849-781A-7707D96482F6}"/>
              </a:ext>
            </a:extLst>
          </p:cNvPr>
          <p:cNvSpPr/>
          <p:nvPr/>
        </p:nvSpPr>
        <p:spPr>
          <a:xfrm>
            <a:off x="9638648" y="3221355"/>
            <a:ext cx="156862" cy="171450"/>
          </a:xfrm>
          <a:prstGeom prst="rect">
            <a:avLst/>
          </a:prstGeom>
          <a:solidFill>
            <a:srgbClr val="0EEBB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512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D5280D1C-4296-0BD4-7D54-9ED45735A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709" y="1600197"/>
            <a:ext cx="9604800" cy="48024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50898F8-AA05-53D3-2758-BBDC50EAF646}"/>
              </a:ext>
            </a:extLst>
          </p:cNvPr>
          <p:cNvSpPr txBox="1"/>
          <p:nvPr/>
        </p:nvSpPr>
        <p:spPr>
          <a:xfrm>
            <a:off x="3914351" y="317983"/>
            <a:ext cx="4584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/>
              <a:t>特征区间段分类情况</a:t>
            </a:r>
          </a:p>
        </p:txBody>
      </p:sp>
    </p:spTree>
    <p:extLst>
      <p:ext uri="{BB962C8B-B14F-4D97-AF65-F5344CB8AC3E}">
        <p14:creationId xmlns:p14="http://schemas.microsoft.com/office/powerpoint/2010/main" val="78969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68</Words>
  <Application>Microsoft Office PowerPoint</Application>
  <PresentationFormat>宽屏</PresentationFormat>
  <Paragraphs>25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PingFang SC</vt:lpstr>
      <vt:lpstr>等线</vt:lpstr>
      <vt:lpstr>等线 Light</vt:lpstr>
      <vt:lpstr>Microsoft Yahei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chenyu mu</dc:creator>
  <cp:lastModifiedBy>chenyu mu</cp:lastModifiedBy>
  <cp:revision>3</cp:revision>
  <dcterms:created xsi:type="dcterms:W3CDTF">2023-10-10T03:19:02Z</dcterms:created>
  <dcterms:modified xsi:type="dcterms:W3CDTF">2023-10-13T07:57:51Z</dcterms:modified>
</cp:coreProperties>
</file>