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特征</a:t>
            </a:r>
            <a:r>
              <a:rPr lang="en-US" altLang="zh-CN"/>
              <a:t>X</a:t>
            </a:r>
            <a:r>
              <a:rPr lang="zh-CN" altLang="en-US"/>
              <a:t>射线谱与吸收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4800"/>
              <a:t>赵广义</a:t>
            </a:r>
            <a:endParaRPr lang="zh-CN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6410"/>
            <a:ext cx="10515600" cy="5690870"/>
          </a:xfrm>
        </p:spPr>
        <p:txBody>
          <a:bodyPr/>
          <a:p>
            <a:r>
              <a:rPr lang="en-US" altLang="zh-CN"/>
              <a:t>                                </a:t>
            </a:r>
            <a:r>
              <a:rPr lang="zh-CN" altLang="en-US" sz="3600"/>
              <a:t>实验内容</a:t>
            </a:r>
            <a:endParaRPr lang="zh-CN" altLang="en-US" sz="3600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）利用放射源的特征</a:t>
            </a:r>
            <a:r>
              <a:rPr lang="en-US" altLang="zh-CN"/>
              <a:t>X</a:t>
            </a:r>
            <a:r>
              <a:rPr lang="zh-CN" altLang="en-US"/>
              <a:t>射线对系统进行能量定标。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利用放射源</a:t>
            </a:r>
            <a:r>
              <a:rPr lang="en-US" altLang="zh-CN" baseline="30000"/>
              <a:t>238</a:t>
            </a:r>
            <a:r>
              <a:rPr lang="en-US" altLang="zh-CN"/>
              <a:t>pu</a:t>
            </a:r>
            <a:r>
              <a:rPr lang="zh-CN" altLang="en-US"/>
              <a:t>照射铜片，测量出铜片的特征</a:t>
            </a:r>
            <a:r>
              <a:rPr lang="en-US" altLang="zh-CN"/>
              <a:t>X</a:t>
            </a:r>
            <a:r>
              <a:rPr lang="zh-CN" altLang="en-US"/>
              <a:t>射线的道址，查表找出铜的特征</a:t>
            </a:r>
            <a:r>
              <a:rPr lang="en-US" altLang="zh-CN"/>
              <a:t>X</a:t>
            </a:r>
            <a:r>
              <a:rPr lang="zh-CN" altLang="en-US"/>
              <a:t>射线能量为</a:t>
            </a:r>
            <a:r>
              <a:rPr lang="en-US" altLang="zh-CN"/>
              <a:t>8.04keV. </a:t>
            </a:r>
            <a:r>
              <a:rPr lang="zh-CN" altLang="en-US"/>
              <a:t>利用铜片的特征</a:t>
            </a:r>
            <a:r>
              <a:rPr lang="en-US" altLang="zh-CN"/>
              <a:t>X</a:t>
            </a:r>
            <a:r>
              <a:rPr lang="zh-CN" altLang="en-US"/>
              <a:t>射线能量和道址以及放射源</a:t>
            </a:r>
            <a:r>
              <a:rPr lang="en-US" altLang="zh-CN" baseline="30000"/>
              <a:t>238</a:t>
            </a:r>
            <a:r>
              <a:rPr lang="en-US" altLang="zh-CN"/>
              <a:t>pu</a:t>
            </a:r>
            <a:r>
              <a:rPr lang="zh-CN" altLang="en-US"/>
              <a:t>的射线能量和道址，对系统进行能量定标。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）测量未知材料的原子序数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利用放射源</a:t>
            </a:r>
            <a:r>
              <a:rPr lang="en-US" altLang="zh-CN" baseline="30000">
                <a:sym typeface="+mn-ea"/>
              </a:rPr>
              <a:t>238</a:t>
            </a:r>
            <a:r>
              <a:rPr lang="en-US" altLang="zh-CN">
                <a:sym typeface="+mn-ea"/>
              </a:rPr>
              <a:t>pu</a:t>
            </a:r>
            <a:r>
              <a:rPr lang="zh-CN" altLang="en-US">
                <a:sym typeface="+mn-ea"/>
              </a:rPr>
              <a:t>照射未知材料，测量出未知材料的特征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射线的道址，并根据能量定标曲线，确定未知材料的特征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射线能量。查表根据特征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射线能量确定未知材料的原子序数。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0675"/>
            <a:ext cx="10515600" cy="5856605"/>
          </a:xfrm>
        </p:spPr>
        <p:txBody>
          <a:bodyPr/>
          <a:p>
            <a:r>
              <a:rPr lang="en-US" altLang="zh-CN"/>
              <a:t> 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）测量铝片对已知波长</a:t>
            </a:r>
            <a:r>
              <a:rPr lang="en-US" altLang="zh-CN"/>
              <a:t>X</a:t>
            </a:r>
            <a:r>
              <a:rPr lang="zh-CN" altLang="en-US"/>
              <a:t>射线的质量吸收系数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将铝片放在探测器和放射源之间，使</a:t>
            </a:r>
            <a:r>
              <a:rPr lang="en-US" altLang="zh-CN"/>
              <a:t>X</a:t>
            </a:r>
            <a:r>
              <a:rPr lang="zh-CN" altLang="en-US"/>
              <a:t>射线穿过吸收片进入探测器。放射源前加上准直系统，注意放射源、吸收片和探测器的几何位置保持严格不变。记录计数随铝片厚度</a:t>
            </a:r>
            <a:r>
              <a:rPr lang="en-US" altLang="zh-CN"/>
              <a:t>d</a:t>
            </a:r>
            <a:r>
              <a:rPr lang="zh-CN" altLang="en-US"/>
              <a:t>变化的数据（每个吸收片记录时间最少十分钟）。画出吸收曲线</a:t>
            </a:r>
            <a:r>
              <a:rPr lang="en-US" altLang="zh-CN"/>
              <a:t>lg</a:t>
            </a:r>
            <a:r>
              <a:rPr lang="zh-CN" altLang="en-US"/>
              <a:t>（</a:t>
            </a:r>
            <a:r>
              <a:rPr lang="en-US" altLang="zh-CN"/>
              <a:t>I/I</a:t>
            </a:r>
            <a:r>
              <a:rPr lang="en-US" altLang="zh-CN" baseline="-25000"/>
              <a:t>0</a:t>
            </a:r>
            <a:r>
              <a:rPr lang="zh-CN" altLang="en-US"/>
              <a:t>）</a:t>
            </a:r>
            <a:r>
              <a:rPr lang="en-US" altLang="zh-CN"/>
              <a:t>-d</a:t>
            </a:r>
            <a:r>
              <a:rPr lang="zh-CN" altLang="en-US"/>
              <a:t>，并算出质量吸收系数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aseline="-25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aseline="-25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9420"/>
            <a:ext cx="10515600" cy="579691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3200"/>
              <a:t>课后问题参考答案：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）指出</a:t>
            </a:r>
            <a:r>
              <a:rPr lang="en-US" altLang="zh-CN" baseline="30000"/>
              <a:t>238</a:t>
            </a:r>
            <a:r>
              <a:rPr lang="en-US" altLang="zh-CN"/>
              <a:t>pu</a:t>
            </a:r>
            <a:r>
              <a:rPr lang="zh-CN" altLang="en-US"/>
              <a:t>的</a:t>
            </a:r>
            <a:r>
              <a:rPr lang="en-US" altLang="zh-CN"/>
              <a:t>X</a:t>
            </a:r>
            <a:r>
              <a:rPr lang="zh-CN" altLang="en-US"/>
              <a:t>射线作为激发源适应分析元素范围。</a:t>
            </a:r>
            <a:endParaRPr lang="zh-CN" altLang="en-US"/>
          </a:p>
          <a:p>
            <a:r>
              <a:rPr lang="zh-CN" altLang="en-US"/>
              <a:t>答：根据公式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将</a:t>
            </a:r>
            <a:r>
              <a:rPr lang="en-US" altLang="zh-CN" baseline="30000">
                <a:sym typeface="+mn-ea"/>
              </a:rPr>
              <a:t>238</a:t>
            </a:r>
            <a:r>
              <a:rPr lang="en-US" altLang="zh-CN">
                <a:sym typeface="+mn-ea"/>
              </a:rPr>
              <a:t>pu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射线能量</a:t>
            </a:r>
            <a:r>
              <a:rPr lang="en-US" altLang="zh-CN">
                <a:sym typeface="+mn-ea"/>
              </a:rPr>
              <a:t>E=16.25keV,</a:t>
            </a:r>
            <a:r>
              <a:rPr lang="zh-CN" altLang="en-US">
                <a:sym typeface="+mn-ea"/>
              </a:rPr>
              <a:t>换算成频率带入上面公式，可算出适应分析元素的范围为</a:t>
            </a:r>
            <a:r>
              <a:rPr lang="en-US" altLang="zh-CN">
                <a:sym typeface="+mn-ea"/>
              </a:rPr>
              <a:t>Z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≤40.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或者参考下表，根据激发源能量大于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Kα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射线的能量，可查出适应分析元素的范围为</a:t>
            </a:r>
            <a:r>
              <a:rPr lang="en-US" altLang="zh-CN">
                <a:sym typeface="+mn-ea"/>
              </a:rPr>
              <a:t>Z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≤40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5730" y="2426335"/>
          <a:ext cx="3364865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39800" imgH="279400" progId="Equation.KSEE3">
                  <p:embed/>
                </p:oleObj>
              </mc:Choice>
              <mc:Fallback>
                <p:oleObj name="" r:id="rId1" imgW="939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5730" y="2426335"/>
                        <a:ext cx="3364865" cy="81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0675"/>
            <a:ext cx="10515600" cy="585660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元素周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321310"/>
            <a:ext cx="11465560" cy="619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955"/>
          </a:xfrm>
        </p:spPr>
        <p:txBody>
          <a:bodyPr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）为什么低能</a:t>
            </a:r>
            <a:r>
              <a:rPr lang="en-US" altLang="zh-CN"/>
              <a:t>X</a:t>
            </a:r>
            <a:r>
              <a:rPr lang="zh-CN" altLang="en-US"/>
              <a:t>射线的探测器采用铍元素。</a:t>
            </a:r>
            <a:endParaRPr lang="zh-CN" altLang="en-US"/>
          </a:p>
          <a:p>
            <a:r>
              <a:rPr lang="zh-CN" altLang="en-US"/>
              <a:t>金属铍是原子序数最小的稳定金属，它对</a:t>
            </a:r>
            <a:r>
              <a:rPr lang="en-US" altLang="zh-CN"/>
              <a:t>X</a:t>
            </a:r>
            <a:r>
              <a:rPr lang="zh-CN" altLang="en-US"/>
              <a:t>射线的屏蔽作用最小。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/>
              <a:t>放射源的特征峰随吸收片厚度的增加，各个吸收谱的峰位有什么不同，为什么？</a:t>
            </a:r>
            <a:endParaRPr lang="zh-CN" altLang="en-US"/>
          </a:p>
          <a:p>
            <a:r>
              <a:rPr lang="zh-CN" altLang="en-US"/>
              <a:t> 各个吸收谱的峰位会随着吸收片厚度的增加，向高能端移动。原因是能量越低，吸收系数越高，随着吸收片厚度的增加，低能被吸收的多，整个峰位向高能端移动。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</a:t>
            </a:r>
            <a:r>
              <a:rPr lang="zh-CN" altLang="en-US"/>
              <a:t>实验目的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熟悉特征</a:t>
            </a:r>
            <a:r>
              <a:rPr lang="en-US" altLang="zh-CN"/>
              <a:t>X</a:t>
            </a:r>
            <a:r>
              <a:rPr lang="zh-CN" altLang="en-US"/>
              <a:t>射线的产生原理，验证莫塞莱定律，求未知材料的原子序数。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了解</a:t>
            </a:r>
            <a:r>
              <a:rPr lang="en-US" altLang="zh-CN"/>
              <a:t>X</a:t>
            </a:r>
            <a:r>
              <a:rPr lang="zh-CN" altLang="en-US"/>
              <a:t>射线与物质的相互作用规律，测量吸收物质的质量吸收系数。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熟悉低能</a:t>
            </a:r>
            <a:r>
              <a:rPr lang="en-US" altLang="zh-CN"/>
              <a:t>X</a:t>
            </a:r>
            <a:r>
              <a:rPr lang="zh-CN" altLang="en-US"/>
              <a:t>射线探测器的原理与使用方法。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</a:t>
            </a:r>
            <a:r>
              <a:rPr lang="zh-CN" altLang="en-US"/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1.</a:t>
            </a:r>
            <a:r>
              <a:rPr lang="zh-CN" altLang="en-US"/>
              <a:t>特征</a:t>
            </a:r>
            <a:r>
              <a:rPr lang="en-US" altLang="zh-CN"/>
              <a:t>X</a:t>
            </a:r>
            <a:r>
              <a:rPr lang="zh-CN" altLang="en-US"/>
              <a:t>射线的产生和莫塞莱定律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）特征</a:t>
            </a:r>
            <a:r>
              <a:rPr lang="en-US" altLang="zh-CN"/>
              <a:t>X</a:t>
            </a:r>
            <a:r>
              <a:rPr lang="zh-CN" altLang="en-US"/>
              <a:t>射线的产生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高速电子（或其他射线）打到原子上，当电子（或其他射线）能量足够大时，可以将原子中电子击出轨道之外。此时在原子的内壳层上产生空穴，这个空穴很快被外层电子填充，多余的能量以</a:t>
            </a:r>
            <a:r>
              <a:rPr lang="en-US" altLang="zh-CN"/>
              <a:t>X</a:t>
            </a:r>
            <a:r>
              <a:rPr lang="zh-CN" altLang="en-US"/>
              <a:t>射线形式放出，这就是特征</a:t>
            </a:r>
            <a:r>
              <a:rPr lang="en-US" altLang="zh-CN"/>
              <a:t>X</a:t>
            </a:r>
            <a:r>
              <a:rPr lang="zh-CN" altLang="en-US"/>
              <a:t>射线。我们可以通过放射源衰变产生的辐射，打到某种元素上，使其内壳层产生空穴，从而产生该元素的特征</a:t>
            </a:r>
            <a:r>
              <a:rPr lang="en-US" altLang="zh-CN"/>
              <a:t>X</a:t>
            </a:r>
            <a:r>
              <a:rPr lang="zh-CN" altLang="en-US"/>
              <a:t>射线。</a:t>
            </a:r>
            <a:endParaRPr lang="zh-CN" altLang="en-US"/>
          </a:p>
        </p:txBody>
      </p:sp>
      <p:pic>
        <p:nvPicPr>
          <p:cNvPr id="4" name="图片 3" descr="t01af428014c47a21b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8590" y="1207135"/>
            <a:ext cx="3896360" cy="273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5" y="454660"/>
            <a:ext cx="10515600" cy="594931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en-US" altLang="zh-CN"/>
              <a:t>(b)</a:t>
            </a:r>
            <a:r>
              <a:rPr lang="zh-CN" altLang="en-US"/>
              <a:t>莫塞莱定律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根据波尔的原子理论，电子从</a:t>
            </a:r>
            <a:r>
              <a:rPr lang="en-US" altLang="zh-CN"/>
              <a:t>n2</a:t>
            </a:r>
            <a:r>
              <a:rPr lang="zh-CN" altLang="en-US"/>
              <a:t>能级跃迁到</a:t>
            </a:r>
            <a:r>
              <a:rPr lang="en-US" altLang="zh-CN"/>
              <a:t>n1</a:t>
            </a:r>
            <a:r>
              <a:rPr lang="zh-CN" altLang="en-US"/>
              <a:t>能级所发射的特征</a:t>
            </a:r>
            <a:r>
              <a:rPr lang="en-US" altLang="zh-CN"/>
              <a:t>X</a:t>
            </a:r>
            <a:r>
              <a:rPr lang="zh-CN" altLang="en-US"/>
              <a:t>射线能量为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其中</a:t>
            </a:r>
            <a:r>
              <a:rPr lang="en-US" altLang="zh-CN"/>
              <a:t>m</a:t>
            </a:r>
            <a:r>
              <a:rPr lang="zh-CN" altLang="en-US"/>
              <a:t>是电子质量，</a:t>
            </a:r>
            <a:r>
              <a:rPr lang="en-US" altLang="zh-CN"/>
              <a:t>e</a:t>
            </a:r>
            <a:r>
              <a:rPr lang="zh-CN" altLang="en-US"/>
              <a:t>是元电荷，</a:t>
            </a:r>
            <a:r>
              <a:rPr lang="en-US" altLang="zh-CN"/>
              <a:t>h</a:t>
            </a:r>
            <a:r>
              <a:rPr lang="zh-CN" altLang="en-US"/>
              <a:t>是普朗克常量，</a:t>
            </a:r>
            <a:r>
              <a:rPr lang="en-US" altLang="zh-CN"/>
              <a:t>Z</a:t>
            </a:r>
            <a:r>
              <a:rPr lang="zh-CN" altLang="en-US"/>
              <a:t>是原子序数，</a:t>
            </a:r>
            <a:r>
              <a:rPr lang="en-US" altLang="zh-CN"/>
              <a:t>n1</a:t>
            </a:r>
            <a:r>
              <a:rPr lang="zh-CN" altLang="en-US"/>
              <a:t>和</a:t>
            </a:r>
            <a:r>
              <a:rPr lang="en-US" altLang="zh-CN"/>
              <a:t>n2</a:t>
            </a:r>
            <a:r>
              <a:rPr lang="zh-CN" altLang="en-US"/>
              <a:t>是跃迁时候的主量子数。对于</a:t>
            </a:r>
            <a:r>
              <a:rPr lang="en-US" altLang="zh-CN"/>
              <a:t>K</a:t>
            </a:r>
            <a:r>
              <a:rPr lang="zh-CN" altLang="en-US"/>
              <a:t>线系，</a:t>
            </a:r>
            <a:r>
              <a:rPr lang="en-US" altLang="zh-CN"/>
              <a:t>n1=1,n2=1,2...,</a:t>
            </a:r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线系，</a:t>
            </a:r>
            <a:r>
              <a:rPr lang="en-US" altLang="zh-CN">
                <a:sym typeface="+mn-ea"/>
              </a:rPr>
              <a:t>n1=2,n2=2,3....,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是屏蔽修正项。设常量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79040" y="2010410"/>
          <a:ext cx="47028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171700" imgH="469900" progId="Equation.KSEE3">
                  <p:embed/>
                </p:oleObj>
              </mc:Choice>
              <mc:Fallback>
                <p:oleObj name="" r:id="rId1" imgW="2171700" imgH="4699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9040" y="2010410"/>
                        <a:ext cx="470281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08960" y="5240020"/>
          <a:ext cx="376809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739900" imgH="469900" progId="Equation.KSEE3">
                  <p:embed/>
                </p:oleObj>
              </mc:Choice>
              <mc:Fallback>
                <p:oleObj name="" r:id="rId3" imgW="1739900" imgH="4699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960" y="5240020"/>
                        <a:ext cx="376809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2740"/>
            <a:ext cx="10515600" cy="5844540"/>
          </a:xfrm>
        </p:spPr>
        <p:txBody>
          <a:bodyPr/>
          <a:p>
            <a:r>
              <a:rPr lang="zh-CN" altLang="en-US"/>
              <a:t>则上面公式可写成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+mn-ea"/>
                <a:cs typeface="+mn-ea"/>
              </a:rPr>
              <a:t>对于</a:t>
            </a:r>
            <a:r>
              <a:rPr lang="en-US" altLang="zh-CN">
                <a:latin typeface="+mn-ea"/>
                <a:cs typeface="+mn-ea"/>
              </a:rPr>
              <a:t>K</a:t>
            </a:r>
            <a:r>
              <a:rPr lang="zh-CN" altLang="en-US">
                <a:latin typeface="+mn-ea"/>
                <a:cs typeface="+mn-ea"/>
              </a:rPr>
              <a:t>系σ</a:t>
            </a:r>
            <a:r>
              <a:rPr lang="en-US" altLang="zh-CN">
                <a:latin typeface="+mn-ea"/>
                <a:cs typeface="+mn-ea"/>
              </a:rPr>
              <a:t>=1</a:t>
            </a:r>
            <a:r>
              <a:rPr lang="zh-CN" altLang="en-US">
                <a:latin typeface="+mn-ea"/>
                <a:cs typeface="+mn-ea"/>
              </a:rPr>
              <a:t>，</a:t>
            </a:r>
            <a:r>
              <a:rPr lang="zh-CN" altLang="en-US">
                <a:latin typeface="+mn-ea"/>
                <a:cs typeface="+mn-ea"/>
                <a:sym typeface="+mn-ea"/>
              </a:rPr>
              <a:t>对于</a:t>
            </a:r>
            <a:r>
              <a:rPr lang="en-US" altLang="zh-CN">
                <a:latin typeface="+mn-ea"/>
                <a:cs typeface="+mn-ea"/>
                <a:sym typeface="+mn-ea"/>
              </a:rPr>
              <a:t>L</a:t>
            </a:r>
            <a:r>
              <a:rPr lang="zh-CN" altLang="en-US">
                <a:latin typeface="+mn-ea"/>
                <a:cs typeface="+mn-ea"/>
                <a:sym typeface="+mn-ea"/>
              </a:rPr>
              <a:t>系σ</a:t>
            </a:r>
            <a:r>
              <a:rPr lang="en-US" altLang="zh-CN">
                <a:latin typeface="+mn-ea"/>
                <a:cs typeface="+mn-ea"/>
                <a:sym typeface="+mn-ea"/>
              </a:rPr>
              <a:t>=7.4</a:t>
            </a:r>
            <a:endParaRPr lang="en-US" altLang="zh-CN">
              <a:latin typeface="+mn-ea"/>
              <a:cs typeface="+mn-ea"/>
              <a:sym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从上式中可看出材料的原子序数和所发出的特征</a:t>
            </a:r>
            <a:r>
              <a:rPr lang="en-US" altLang="zh-CN">
                <a:latin typeface="+mn-ea"/>
                <a:cs typeface="+mn-ea"/>
              </a:rPr>
              <a:t>X</a:t>
            </a:r>
            <a:r>
              <a:rPr lang="zh-CN" altLang="en-US">
                <a:latin typeface="+mn-ea"/>
                <a:cs typeface="+mn-ea"/>
              </a:rPr>
              <a:t>射线频率的平方根成正比，这就是著名的莫塞莱定律。</a:t>
            </a:r>
            <a:endParaRPr lang="zh-CN" altLang="en-US">
              <a:latin typeface="+mn-ea"/>
              <a:cs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8030" y="1289050"/>
          <a:ext cx="3364865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39800" imgH="279400" progId="Equation.KSEE3">
                  <p:embed/>
                </p:oleObj>
              </mc:Choice>
              <mc:Fallback>
                <p:oleObj name="" r:id="rId1" imgW="939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8030" y="1289050"/>
                        <a:ext cx="3364865" cy="81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9430"/>
            <a:ext cx="10515600" cy="5657850"/>
          </a:xfrm>
        </p:spPr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特征</a:t>
            </a:r>
            <a:r>
              <a:rPr lang="en-US" altLang="zh-CN"/>
              <a:t>X</a:t>
            </a:r>
            <a:r>
              <a:rPr lang="zh-CN" altLang="en-US"/>
              <a:t>射线的吸收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</a:t>
            </a:r>
            <a:r>
              <a:rPr lang="en-US" altLang="zh-CN"/>
              <a:t>X</a:t>
            </a:r>
            <a:r>
              <a:rPr lang="zh-CN" altLang="en-US"/>
              <a:t>射线与物质相遇时，通常和物质发生以下几种相互作用。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）光电效应：当光量子的能量大于物质原子核外电子的束缚能时，光子能量全部转移给束缚电子，从原子内层把电子打出，形成光电子。光电效应的截面与光子的能量和吸收物质的原子序数</a:t>
            </a:r>
            <a:r>
              <a:rPr lang="en-US" altLang="zh-CN"/>
              <a:t>Z</a:t>
            </a:r>
            <a:r>
              <a:rPr lang="zh-CN" altLang="en-US"/>
              <a:t>有关</a:t>
            </a:r>
            <a:r>
              <a:rPr lang="en-US" altLang="zh-CN"/>
              <a:t>,</a:t>
            </a:r>
            <a:r>
              <a:rPr lang="zh-CN" altLang="en-US"/>
              <a:t>正比于</a:t>
            </a:r>
            <a:r>
              <a:rPr lang="en-US" altLang="zh-CN"/>
              <a:t>Z</a:t>
            </a:r>
            <a:r>
              <a:rPr lang="en-US" altLang="zh-CN" baseline="30000"/>
              <a:t>5</a:t>
            </a:r>
            <a:endParaRPr lang="en-US" altLang="zh-CN" baseline="30000"/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（</a:t>
            </a:r>
            <a:r>
              <a:rPr lang="en-US" altLang="zh-CN">
                <a:latin typeface="+mn-ea"/>
                <a:cs typeface="+mn-ea"/>
              </a:rPr>
              <a:t>b</a:t>
            </a:r>
            <a:r>
              <a:rPr lang="zh-CN" altLang="en-US">
                <a:latin typeface="+mn-ea"/>
                <a:cs typeface="+mn-ea"/>
              </a:rPr>
              <a:t>）康普顿散射：当</a:t>
            </a:r>
            <a:r>
              <a:rPr lang="en-US" altLang="zh-CN">
                <a:latin typeface="+mn-ea"/>
                <a:cs typeface="+mn-ea"/>
              </a:rPr>
              <a:t>X</a:t>
            </a:r>
            <a:r>
              <a:rPr lang="zh-CN" altLang="en-US">
                <a:latin typeface="+mn-ea"/>
                <a:cs typeface="+mn-ea"/>
              </a:rPr>
              <a:t>射线的光量子打到束缚力不大的电子或自由电子，此时</a:t>
            </a:r>
            <a:r>
              <a:rPr lang="en-US" altLang="zh-CN">
                <a:latin typeface="+mn-ea"/>
                <a:cs typeface="+mn-ea"/>
              </a:rPr>
              <a:t>X</a:t>
            </a:r>
            <a:r>
              <a:rPr lang="zh-CN" altLang="en-US">
                <a:latin typeface="+mn-ea"/>
                <a:cs typeface="+mn-ea"/>
              </a:rPr>
              <a:t>射线光量子损失一部分能量给电子，光量子改变方向，朝着其他方向散射，由于损失一部分能量而波长增大。电子接受能量后成为反冲电子沿另一方向运动。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（</a:t>
            </a:r>
            <a:r>
              <a:rPr lang="en-US" altLang="zh-CN">
                <a:latin typeface="+mn-ea"/>
                <a:cs typeface="+mn-ea"/>
              </a:rPr>
              <a:t>c</a:t>
            </a:r>
            <a:r>
              <a:rPr lang="zh-CN" altLang="en-US">
                <a:latin typeface="+mn-ea"/>
                <a:cs typeface="+mn-ea"/>
              </a:rPr>
              <a:t>）汤姆逊散射：低能光子与束缚电子之间发生弹性碰撞，碰撞后原子保持它的初始状态，而光子能量不变，运动方向发生变化，这种散射成为汤姆逊散射。</a:t>
            </a:r>
            <a:endParaRPr lang="en-US" altLang="zh-CN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955"/>
          </a:xfrm>
        </p:spPr>
        <p:txBody>
          <a:bodyPr/>
          <a:p>
            <a:r>
              <a:rPr lang="zh-CN" altLang="en-US"/>
              <a:t>强度为</a:t>
            </a:r>
            <a:r>
              <a:rPr lang="en-US" altLang="zh-CN"/>
              <a:t>I</a:t>
            </a:r>
            <a:r>
              <a:rPr lang="zh-CN" altLang="en-US"/>
              <a:t>一束</a:t>
            </a:r>
            <a:r>
              <a:rPr lang="en-US" altLang="zh-CN"/>
              <a:t>X</a:t>
            </a:r>
            <a:r>
              <a:rPr lang="zh-CN" altLang="en-US"/>
              <a:t>射线入射到吸收介质上，通过</a:t>
            </a:r>
            <a:r>
              <a:rPr lang="en-US" altLang="zh-CN"/>
              <a:t>dx</a:t>
            </a:r>
            <a:r>
              <a:rPr lang="zh-CN" altLang="en-US"/>
              <a:t>距离以后，强度变化为 </a:t>
            </a:r>
            <a:r>
              <a:rPr lang="en-US" altLang="zh-CN"/>
              <a:t>dI,</a:t>
            </a:r>
            <a:r>
              <a:rPr lang="zh-CN" altLang="en-US"/>
              <a:t>根据截面的定义，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=ΔI/(INΔX)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-dI=σNIdx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I=I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exp(-μX)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为通过厚度为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的吸收介质以后的强度，这里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为初始强度，μ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=σN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是衰减系数，单位是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也称为线性衰减系数。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令μ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=μ/ρ,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μ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称为质量吸收系数。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580"/>
          </a:xfrm>
        </p:spPr>
        <p:txBody>
          <a:bodyPr/>
          <a:p>
            <a:r>
              <a:rPr lang="en-US" altLang="zh-CN"/>
              <a:t>                                   </a:t>
            </a:r>
            <a:r>
              <a:rPr lang="en-US" altLang="zh-CN" sz="4000"/>
              <a:t> </a:t>
            </a:r>
            <a:r>
              <a:rPr lang="zh-CN" altLang="en-US" sz="4000"/>
              <a:t>实验装置</a:t>
            </a:r>
            <a:endParaRPr lang="zh-CN" altLang="en-US" sz="4000"/>
          </a:p>
          <a:p>
            <a:endParaRPr lang="zh-CN" altLang="en-US"/>
          </a:p>
          <a:p>
            <a:r>
              <a:rPr lang="zh-CN" altLang="en-US"/>
              <a:t>实验装置包括放射源、分析样品，铝吸收片，低能</a:t>
            </a:r>
            <a:r>
              <a:rPr lang="en-US" altLang="zh-CN"/>
              <a:t>X</a:t>
            </a:r>
            <a:r>
              <a:rPr lang="zh-CN" altLang="en-US"/>
              <a:t>射线探测器和铅屏蔽室组成。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放射源采用</a:t>
            </a:r>
            <a:r>
              <a:rPr lang="en-US" altLang="zh-CN" baseline="30000"/>
              <a:t>238</a:t>
            </a:r>
            <a:r>
              <a:rPr lang="en-US" altLang="zh-CN"/>
              <a:t>pu</a:t>
            </a:r>
            <a:r>
              <a:rPr lang="zh-CN" altLang="en-US"/>
              <a:t>衰变时候放射出</a:t>
            </a:r>
            <a:r>
              <a:rPr lang="en-US" altLang="zh-CN"/>
              <a:t>LX</a:t>
            </a:r>
            <a:r>
              <a:rPr lang="zh-CN" altLang="en-US"/>
              <a:t>射线，能量分别为</a:t>
            </a:r>
            <a:r>
              <a:rPr lang="en-US" altLang="zh-CN"/>
              <a:t>E</a:t>
            </a:r>
            <a:r>
              <a:rPr lang="en-US" altLang="zh-CN" baseline="-25000"/>
              <a:t>L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=13.5keV,10.2%;  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sym typeface="+mn-ea"/>
              </a:rPr>
              <a:t>L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β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=17.4keV,11.7%;   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sym typeface="+mn-ea"/>
              </a:rPr>
              <a:t>L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γ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=20.4keV,3.5%.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加权平均后的能量为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16.25keV.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低能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射线探测器采用薄窗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NaI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探测器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838200" y="241300"/>
            <a:ext cx="10515600" cy="5935980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实验装置连接示意图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内容占位符 3" descr="QQ图片20190922133425"/>
          <p:cNvPicPr>
            <a:picLocks noChangeAspect="1"/>
          </p:cNvPicPr>
          <p:nvPr/>
        </p:nvPicPr>
        <p:blipFill>
          <a:blip r:embed="rId1"/>
          <a:srcRect t="50861" r="-104"/>
          <a:stretch>
            <a:fillRect/>
          </a:stretch>
        </p:blipFill>
        <p:spPr>
          <a:xfrm>
            <a:off x="1180465" y="1278255"/>
            <a:ext cx="9718040" cy="460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演示</Application>
  <PresentationFormat>宽屏</PresentationFormat>
  <Paragraphs>100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Franklin Gothic Medium</vt:lpstr>
      <vt:lpstr>Arial Unicode MS</vt:lpstr>
      <vt:lpstr>Calibri</vt:lpstr>
      <vt:lpstr>Office 主题</vt:lpstr>
      <vt:lpstr>Equation.KSEE3</vt:lpstr>
      <vt:lpstr>Equation.KSEE3</vt:lpstr>
      <vt:lpstr>Equation.KSEE3</vt:lpstr>
      <vt:lpstr>Equation.KSEE3</vt:lpstr>
      <vt:lpstr>特征X射线谱与吸收</vt:lpstr>
      <vt:lpstr>                        实验目的</vt:lpstr>
      <vt:lpstr>                      实验原理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147</cp:revision>
  <dcterms:created xsi:type="dcterms:W3CDTF">2017-08-03T09:01:00Z</dcterms:created>
  <dcterms:modified xsi:type="dcterms:W3CDTF">2019-11-25T04:54:34Z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2052-11.1.0.8840</vt:lpwstr>
  </property>
</Properties>
</file>