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342" r:id="rId3"/>
    <p:sldId id="331" r:id="rId4"/>
    <p:sldId id="332" r:id="rId5"/>
    <p:sldId id="333" r:id="rId6"/>
    <p:sldId id="343" r:id="rId7"/>
    <p:sldId id="344" r:id="rId8"/>
    <p:sldId id="339" r:id="rId9"/>
    <p:sldId id="345" r:id="rId10"/>
    <p:sldId id="346" r:id="rId11"/>
    <p:sldId id="347" r:id="rId12"/>
    <p:sldId id="348" r:id="rId13"/>
    <p:sldId id="349" r:id="rId14"/>
    <p:sldId id="350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4F8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96" d="100"/>
          <a:sy n="96" d="100"/>
        </p:scale>
        <p:origin x="102" y="55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9783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9953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32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5053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1967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712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296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02496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56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4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2378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40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379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294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3526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265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4931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91004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72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40" y="0"/>
            <a:ext cx="5220024" cy="2037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06" y="371448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730135" y="1966015"/>
            <a:ext cx="10604270" cy="1150566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rgbClr val="4F87C7"/>
                </a:solidFill>
              </a:rPr>
              <a:t>PROJETO DA DISCIPLINA</a:t>
            </a:r>
            <a:br>
              <a:rPr lang="pt-BR" sz="4800" b="1" dirty="0">
                <a:solidFill>
                  <a:srgbClr val="4F87C7"/>
                </a:solidFill>
              </a:rPr>
            </a:br>
            <a:r>
              <a:rPr lang="pt-BR" sz="4000" b="1" dirty="0">
                <a:solidFill>
                  <a:srgbClr val="4F87C7"/>
                </a:solidFill>
              </a:rPr>
              <a:t>TÓPICOS DE BIGDATA EM PYTHON </a:t>
            </a:r>
            <a:endParaRPr lang="pt-BR" sz="4800" b="1" dirty="0">
              <a:solidFill>
                <a:srgbClr val="4F87C7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10AAE-7E9D-4CBD-8EC8-D7C08C52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617501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Elaboração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832" y="1301106"/>
            <a:ext cx="1603323" cy="2661293"/>
          </a:xfrm>
        </p:spPr>
        <p:txBody>
          <a:bodyPr>
            <a:noAutofit/>
          </a:bodyPr>
          <a:lstStyle/>
          <a:p>
            <a:pPr marL="0" indent="0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Tratamento, Reorganização e Remoção de colunas e 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B3A588A-60B2-4C13-930F-75686F9C979E}"/>
              </a:ext>
            </a:extLst>
          </p:cNvPr>
          <p:cNvSpPr txBox="1"/>
          <p:nvPr/>
        </p:nvSpPr>
        <p:spPr>
          <a:xfrm>
            <a:off x="7368753" y="2088771"/>
            <a:ext cx="1318047" cy="13849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Figura 2:</a:t>
            </a:r>
            <a:r>
              <a:rPr lang="pt-PT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Tratamento de arquivo e remoção das colunas de preço. Fonte: treatdata.py</a:t>
            </a:r>
            <a:endParaRPr lang="pt-BR" sz="12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C4A03BD-D143-4696-81AA-BEDF88B286A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55" y="1063231"/>
            <a:ext cx="5247640" cy="382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1571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Elaboração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21317" y="942228"/>
            <a:ext cx="8865056" cy="5839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Tratamento, Reorganização e Remoção de colunas e 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C237573-FFF2-451E-BE13-D2DA8F1583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7" y="1368685"/>
            <a:ext cx="6606907" cy="329183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386D99D-F5C4-463C-A585-B9FBEAED3EF2}"/>
              </a:ext>
            </a:extLst>
          </p:cNvPr>
          <p:cNvSpPr txBox="1"/>
          <p:nvPr/>
        </p:nvSpPr>
        <p:spPr>
          <a:xfrm>
            <a:off x="1192695" y="4629743"/>
            <a:ext cx="7126356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algn="just">
              <a:spcBef>
                <a:spcPts val="190"/>
              </a:spcBef>
              <a:spcAft>
                <a:spcPts val="0"/>
              </a:spcAft>
              <a:tabLst>
                <a:tab pos="928370" algn="l"/>
              </a:tabLst>
            </a:pPr>
            <a:r>
              <a:rPr lang="pt-PT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Figura 4:</a:t>
            </a:r>
            <a:r>
              <a:rPr lang="pt-PT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Interceção entre tabelas. Fonte: Main.py</a:t>
            </a:r>
            <a:r>
              <a:rPr lang="pt-PT" sz="1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243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Elaboração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21317" y="942228"/>
            <a:ext cx="8865056" cy="5839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Tratamento, Reorganização e Remoção de colunas e 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3E1ABEA3-9458-4D68-97EF-10D63B73A2D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28" y="1360088"/>
            <a:ext cx="6308733" cy="341943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824E98A-750E-47FA-B404-7C412714EAF3}"/>
              </a:ext>
            </a:extLst>
          </p:cNvPr>
          <p:cNvSpPr txBox="1"/>
          <p:nvPr/>
        </p:nvSpPr>
        <p:spPr>
          <a:xfrm>
            <a:off x="6818244" y="2398273"/>
            <a:ext cx="1530626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14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Figura 5: </a:t>
            </a:r>
            <a:r>
              <a:rPr lang="pt-PT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Save dos arquivos, e tratamento do promotional.csv. Fonte: Main.py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724048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Modelagem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310728" y="1279691"/>
            <a:ext cx="8865056" cy="5839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da IA para extração de insights.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150" name="Picture 6" descr="Quem é o dono do ChatGPT: insights e dicas de uso [maio de 2024]">
            <a:extLst>
              <a:ext uri="{FF2B5EF4-FFF2-40B4-BE49-F238E27FC236}">
                <a16:creationId xmlns:a16="http://schemas.microsoft.com/office/drawing/2014/main" id="{0CE366BD-63E2-414B-BF22-79636346C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76" y="2361465"/>
            <a:ext cx="1302554" cy="72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592A30-B922-4A2F-A9E2-BA7EEF1C5E1E}"/>
              </a:ext>
            </a:extLst>
          </p:cNvPr>
          <p:cNvSpPr txBox="1">
            <a:spLocks/>
          </p:cNvSpPr>
          <p:nvPr/>
        </p:nvSpPr>
        <p:spPr>
          <a:xfrm>
            <a:off x="457200" y="2170464"/>
            <a:ext cx="1755596" cy="4606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2947C43-FD01-4252-A1A0-C4EB9E1BD35E}"/>
              </a:ext>
            </a:extLst>
          </p:cNvPr>
          <p:cNvCxnSpPr>
            <a:cxnSpLocks/>
            <a:stCxn id="10" idx="2"/>
            <a:endCxn id="13" idx="1"/>
          </p:cNvCxnSpPr>
          <p:nvPr/>
        </p:nvCxnSpPr>
        <p:spPr>
          <a:xfrm>
            <a:off x="1334998" y="2631074"/>
            <a:ext cx="782949" cy="1365112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50AD95-3139-44EF-B16C-A65CD7B3CADB}"/>
              </a:ext>
            </a:extLst>
          </p:cNvPr>
          <p:cNvSpPr txBox="1">
            <a:spLocks/>
          </p:cNvSpPr>
          <p:nvPr/>
        </p:nvSpPr>
        <p:spPr>
          <a:xfrm>
            <a:off x="2117947" y="3565038"/>
            <a:ext cx="1399150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e Organização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860899-B94F-4151-82E2-C65F68F0A06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3517097" y="2601612"/>
            <a:ext cx="1054903" cy="1394574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CC74FE2-10B4-43B2-9982-51608C29FFF0}"/>
              </a:ext>
            </a:extLst>
          </p:cNvPr>
          <p:cNvSpPr txBox="1">
            <a:spLocks/>
          </p:cNvSpPr>
          <p:nvPr/>
        </p:nvSpPr>
        <p:spPr>
          <a:xfrm>
            <a:off x="4572000" y="2170464"/>
            <a:ext cx="1399150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das análises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0ABB6FC-95CC-4CFF-8425-197D90F3065D}"/>
              </a:ext>
            </a:extLst>
          </p:cNvPr>
          <p:cNvSpPr txBox="1">
            <a:spLocks/>
          </p:cNvSpPr>
          <p:nvPr/>
        </p:nvSpPr>
        <p:spPr>
          <a:xfrm>
            <a:off x="6773155" y="3133890"/>
            <a:ext cx="1755596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 e insights com IA.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D7689A-B55C-4628-B26D-9A2D03281AF3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5971150" y="2601612"/>
            <a:ext cx="802005" cy="9634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4582716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Modelagem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310728" y="1279691"/>
            <a:ext cx="8865056" cy="5839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Etapas do processamento.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2592A30-B922-4A2F-A9E2-BA7EEF1C5E1E}"/>
              </a:ext>
            </a:extLst>
          </p:cNvPr>
          <p:cNvSpPr txBox="1">
            <a:spLocks/>
          </p:cNvSpPr>
          <p:nvPr/>
        </p:nvSpPr>
        <p:spPr>
          <a:xfrm>
            <a:off x="457200" y="2170464"/>
            <a:ext cx="1755596" cy="460610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82947C43-FD01-4252-A1A0-C4EB9E1BD35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2212796" y="2400769"/>
            <a:ext cx="1363397" cy="1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C50AD95-3139-44EF-B16C-A65CD7B3CADB}"/>
              </a:ext>
            </a:extLst>
          </p:cNvPr>
          <p:cNvSpPr txBox="1">
            <a:spLocks/>
          </p:cNvSpPr>
          <p:nvPr/>
        </p:nvSpPr>
        <p:spPr>
          <a:xfrm>
            <a:off x="3576193" y="1971294"/>
            <a:ext cx="1399150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 e organização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E860899-B94F-4151-82E2-C65F68F0A06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975343" y="2400769"/>
            <a:ext cx="1533495" cy="167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CC74FE2-10B4-43B2-9982-51608C29FFF0}"/>
              </a:ext>
            </a:extLst>
          </p:cNvPr>
          <p:cNvSpPr txBox="1">
            <a:spLocks/>
          </p:cNvSpPr>
          <p:nvPr/>
        </p:nvSpPr>
        <p:spPr>
          <a:xfrm>
            <a:off x="6508838" y="1969621"/>
            <a:ext cx="1866289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processamento do front-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0ABB6FC-95CC-4CFF-8425-197D90F3065D}"/>
              </a:ext>
            </a:extLst>
          </p:cNvPr>
          <p:cNvSpPr txBox="1">
            <a:spLocks/>
          </p:cNvSpPr>
          <p:nvPr/>
        </p:nvSpPr>
        <p:spPr>
          <a:xfrm>
            <a:off x="6564185" y="3263065"/>
            <a:ext cx="1755596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Classificação e seleção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A4D7689A-B55C-4628-B26D-9A2D03281AF3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7441983" y="2831917"/>
            <a:ext cx="0" cy="43114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CF9282F-7189-4029-B1C3-D61911A82797}"/>
              </a:ext>
            </a:extLst>
          </p:cNvPr>
          <p:cNvSpPr txBox="1">
            <a:spLocks/>
          </p:cNvSpPr>
          <p:nvPr/>
        </p:nvSpPr>
        <p:spPr>
          <a:xfrm>
            <a:off x="3369856" y="3263065"/>
            <a:ext cx="2404287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</a:t>
            </a:r>
          </a:p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(Chart –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1CDA1C4-472A-44D4-895A-8D1047542600}"/>
              </a:ext>
            </a:extLst>
          </p:cNvPr>
          <p:cNvSpPr txBox="1">
            <a:spLocks/>
          </p:cNvSpPr>
          <p:nvPr/>
        </p:nvSpPr>
        <p:spPr>
          <a:xfrm>
            <a:off x="310728" y="3279896"/>
            <a:ext cx="2404287" cy="862296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90575" marR="0" indent="-333375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34440" marR="0" indent="-32004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272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84400" marR="0" indent="-355600" algn="l" defTabSz="4572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 panose="020B0604020202020204"/>
              <a:buChar char="•"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eaLnBrk="0" hangingPunct="0">
              <a:buFont typeface="Arial" panose="020B0604020202020204"/>
              <a:buNone/>
              <a:defRPr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Interpretação e geração de insights por IA.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23D8E3D-7D6F-48C2-988B-EFF69EA09CE9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5774143" y="3694213"/>
            <a:ext cx="790042" cy="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86CA06C4-C5AA-48A8-9BB0-B7E38DD55910}"/>
              </a:ext>
            </a:extLst>
          </p:cNvPr>
          <p:cNvCxnSpPr>
            <a:cxnSpLocks/>
            <a:stCxn id="25" idx="1"/>
            <a:endCxn id="26" idx="3"/>
          </p:cNvCxnSpPr>
          <p:nvPr/>
        </p:nvCxnSpPr>
        <p:spPr>
          <a:xfrm flipH="1">
            <a:off x="2715015" y="3694213"/>
            <a:ext cx="654841" cy="1683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52373796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BE2AF366-609B-4C9D-985E-116BFD09B2D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80" y="1359217"/>
            <a:ext cx="4249420" cy="280527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CEB374B2-AE18-46C1-BC39-C8F5D755005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20380"/>
            <a:ext cx="4392930" cy="315658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C58564D-FE50-4C97-918B-DE5C7F00C7F3}"/>
              </a:ext>
            </a:extLst>
          </p:cNvPr>
          <p:cNvSpPr txBox="1"/>
          <p:nvPr/>
        </p:nvSpPr>
        <p:spPr>
          <a:xfrm>
            <a:off x="4572000" y="4223422"/>
            <a:ext cx="2981739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Coluna - comparativo gratuito x pago. Fonte: domínio/Steam-Games.html</a:t>
            </a: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D5CD73C-F9DF-457F-9327-068379855FF6}"/>
              </a:ext>
            </a:extLst>
          </p:cNvPr>
          <p:cNvSpPr txBox="1"/>
          <p:nvPr/>
        </p:nvSpPr>
        <p:spPr>
          <a:xfrm>
            <a:off x="-99226" y="4164496"/>
            <a:ext cx="3975487" cy="57214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27305">
              <a:lnSpc>
                <a:spcPct val="115000"/>
              </a:lnSpc>
              <a:spcAft>
                <a:spcPts val="0"/>
              </a:spcAft>
              <a:tabLst>
                <a:tab pos="929005" algn="l"/>
              </a:tabLst>
            </a:pPr>
            <a:r>
              <a:rPr lang="pt-PT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Gráfico-Coluna - gamexdemonstração. Fonte: domínio/Steam-Games.html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54866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8" name="Imagem 7">
            <a:extLst>
              <a:ext uri="{FF2B5EF4-FFF2-40B4-BE49-F238E27FC236}">
                <a16:creationId xmlns:a16="http://schemas.microsoft.com/office/drawing/2014/main" id="{D50785BB-4230-44D4-A174-02B7280624A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50" y="1376677"/>
            <a:ext cx="7064099" cy="282373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944217" y="4190690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de Linha – Lançamento de Jogos por Ano. Fonte:</a:t>
            </a:r>
            <a:r>
              <a:rPr lang="pt-PT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domínio/Steam-Games.html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2897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1934210" y="4197582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Barras – Top 20 gêneros. Fonte: domínio/Games-Insights.html.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A422786-BDCE-442D-89B9-377A67CBD0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210" y="1136586"/>
            <a:ext cx="5275580" cy="306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2335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1834819" y="3968982"/>
            <a:ext cx="4572000" cy="819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marR="27305" algn="just">
              <a:lnSpc>
                <a:spcPct val="115000"/>
              </a:lnSpc>
              <a:spcAft>
                <a:spcPts val="0"/>
              </a:spcAft>
              <a:tabLst>
                <a:tab pos="929005" algn="l"/>
              </a:tabLst>
            </a:pPr>
            <a:r>
              <a:rPr lang="pt-PT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Barras – Top 20 Idiomas. Fonte: domínio/Games-Insights.html.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28575" algn="just">
              <a:lnSpc>
                <a:spcPct val="115000"/>
              </a:lnSpc>
              <a:tabLst>
                <a:tab pos="929005" algn="l"/>
              </a:tabLst>
            </a:pPr>
            <a:r>
              <a:rPr lang="pt-PT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5CABC7-7AD4-45F3-B8EC-C018B3D4FA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65325" y="1250315"/>
            <a:ext cx="5213350" cy="264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027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1198715" y="4241364"/>
            <a:ext cx="5192146" cy="8783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algn="just"/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Coluna – Top 20 Categorias mais Frequentes. Fonte: domínio/Categories.html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28575" algn="just">
              <a:lnSpc>
                <a:spcPct val="115000"/>
              </a:lnSpc>
              <a:tabLst>
                <a:tab pos="929005" algn="l"/>
              </a:tabLst>
            </a:pPr>
            <a:r>
              <a:rPr lang="pt-PT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03FB284-D6A1-47AF-8399-3115F8B3353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13" y="1081696"/>
            <a:ext cx="6016790" cy="31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931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8140" y="0"/>
            <a:ext cx="5220024" cy="203774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006" y="371448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-730135" y="2148895"/>
            <a:ext cx="10604270" cy="1150566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rgbClr val="4F87C7"/>
                </a:solidFill>
              </a:rPr>
              <a:t>PROJETO</a:t>
            </a:r>
            <a:br>
              <a:rPr lang="pt-BR" sz="3600" b="1" dirty="0">
                <a:solidFill>
                  <a:srgbClr val="4F87C7"/>
                </a:solidFill>
              </a:rPr>
            </a:br>
            <a:r>
              <a:rPr lang="pt-BR" sz="5400" b="1" dirty="0">
                <a:solidFill>
                  <a:srgbClr val="4F87C7"/>
                </a:solidFill>
              </a:rPr>
              <a:t>STEAMPOINT</a:t>
            </a:r>
            <a:endParaRPr lang="pt-BR" sz="6600" b="1" dirty="0">
              <a:solidFill>
                <a:srgbClr val="4F87C7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10AAE-7E9D-4CBD-8EC8-D7C08C527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617501"/>
            <a:ext cx="2857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10760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1198715" y="4241364"/>
            <a:ext cx="519214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algn="just"/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Coluna – Top 10 Jogos por Reviews. Fonte: domínio//Reviews.html</a:t>
            </a:r>
            <a:r>
              <a:rPr lang="pt-PT" sz="14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F7A5F42-4E04-4640-B2B1-FCD7CE99FE9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156" y="965894"/>
            <a:ext cx="6028538" cy="32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339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1158958" y="3969067"/>
            <a:ext cx="519214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algn="just"/>
            <a:r>
              <a:rPr lang="pt-PT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Gráfico Pizza – Distribuição de Jogos por Review. Fonte: domínio//Reviews.html</a:t>
            </a:r>
            <a:endParaRPr lang="pt-BR" sz="1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F88649-391C-4A40-BE9E-2D14C4D5E13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55" y="1174432"/>
            <a:ext cx="5292090" cy="27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3904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Visualização</a:t>
            </a:r>
            <a:r>
              <a:rPr lang="en-US" b="1" dirty="0">
                <a:solidFill>
                  <a:srgbClr val="0070C0"/>
                </a:solidFill>
              </a:rPr>
              <a:t> dos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1109262" y="3757103"/>
            <a:ext cx="519214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Gráfico Coluna – Top 10 Jogos por Recomendações. Fonte: domínio//Reviews.htm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8D4318-892C-4CD3-9FFB-57D2EB2C155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14" y="1615249"/>
            <a:ext cx="6525647" cy="214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057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Resultados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781270" y="1262271"/>
            <a:ext cx="7378755" cy="4524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pt-BR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Crescimento exponencial no número de lançamentos.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Parcela expressiva dos títulos possui notas baixas ou não avaliadas.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Jogos pagos e completos são a maioria.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Jogos com maior número de usuários tendem a ter maior recomendação.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Maior parte dos jogos são voltados a experiencias solo, Single Player.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Os maiores jogos tendem a ter mais avaliações.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Força de recomendação em jogos multiplayer, mundo aberto, personalização e/ou narrativas profundas.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Mais valor em jogos imersivos, com possibilidade de interação social e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rejogabilidade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Idioma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English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consolidou-se como idioma padrão da </a:t>
            </a:r>
            <a:r>
              <a:rPr lang="pt-BR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Steam</a:t>
            </a: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pt-BR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Crescente desenvolvimento no mercado chinês.</a:t>
            </a:r>
          </a:p>
          <a:p>
            <a:pPr marL="342900" indent="-342900" algn="just">
              <a:buAutoNum type="arabicPeriod"/>
            </a:pPr>
            <a:endParaRPr lang="pt-B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pt-B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pt-B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65268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Autofit/>
          </a:bodyPr>
          <a:lstStyle/>
          <a:p>
            <a:r>
              <a:rPr lang="en-US" sz="3600" b="1" dirty="0" err="1">
                <a:solidFill>
                  <a:srgbClr val="0070C0"/>
                </a:solidFill>
              </a:rPr>
              <a:t>Recomendações</a:t>
            </a:r>
            <a:r>
              <a:rPr lang="en-US" sz="3600" b="1" dirty="0">
                <a:solidFill>
                  <a:srgbClr val="0070C0"/>
                </a:solidFill>
              </a:rPr>
              <a:t> com base </a:t>
            </a:r>
            <a:r>
              <a:rPr lang="en-US" sz="3600" b="1" dirty="0" err="1">
                <a:solidFill>
                  <a:srgbClr val="0070C0"/>
                </a:solidFill>
              </a:rPr>
              <a:t>nas</a:t>
            </a:r>
            <a:r>
              <a:rPr lang="en-US" sz="3600" b="1" dirty="0">
                <a:solidFill>
                  <a:srgbClr val="0070C0"/>
                </a:solidFill>
              </a:rPr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análises</a:t>
            </a:r>
            <a:endParaRPr lang="en-US" sz="3600" b="1" dirty="0">
              <a:solidFill>
                <a:srgbClr val="0070C0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D898670-DBEF-4F6C-9EBA-832B96A19967}"/>
              </a:ext>
            </a:extLst>
          </p:cNvPr>
          <p:cNvSpPr txBox="1"/>
          <p:nvPr/>
        </p:nvSpPr>
        <p:spPr>
          <a:xfrm>
            <a:off x="882622" y="1759387"/>
            <a:ext cx="7378755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Construa e envolva uma comunidade ativa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</a:p>
          <a:p>
            <a:pPr marL="342900" indent="-342900" algn="just">
              <a:buAutoNum type="arabicPeriod"/>
            </a:pPr>
            <a:endParaRPr lang="pt-PT" i="1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Reavalie o uso de demos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endParaRPr lang="pt-B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pt-BR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>
              <a:buAutoNum type="arabicPeriod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Considere modelos gratuitos com monetização inteligente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</a:p>
          <a:p>
            <a:pPr marL="342900" indent="-342900" algn="just">
              <a:buAutoNum type="arabicPeriod"/>
            </a:pPr>
            <a:endParaRPr lang="pt-PT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indent="-342900" algn="just">
              <a:buAutoNum type="arabicPeriod"/>
            </a:pP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Invista em marketing desde o início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</a:t>
            </a:r>
            <a:endParaRPr lang="pt-BR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09803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10728" y="2372710"/>
            <a:ext cx="8229600" cy="857251"/>
          </a:xfrm>
        </p:spPr>
        <p:txBody>
          <a:bodyPr>
            <a:noAutofit/>
          </a:bodyPr>
          <a:lstStyle/>
          <a:p>
            <a:r>
              <a:rPr lang="en-US" sz="13800" b="1" dirty="0">
                <a:solidFill>
                  <a:srgbClr val="0070C0"/>
                </a:solidFill>
              </a:rPr>
              <a:t>FIM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27307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Grupo de </a:t>
            </a:r>
            <a:r>
              <a:rPr lang="en-US" b="1" dirty="0" err="1">
                <a:solidFill>
                  <a:srgbClr val="0070C0"/>
                </a:solidFill>
              </a:rPr>
              <a:t>Trabalho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785940" y="1833067"/>
            <a:ext cx="8550721" cy="18640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Sinézio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 da Silva Ramos Junior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– 202302375081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Paulo Henrique Ribeiro Chaves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– 202303677308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Felipe da Silva </a:t>
            </a:r>
            <a:r>
              <a:rPr 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Chimeres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- 202302589472 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Bruno Santos Oliveira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– 202302375138</a:t>
            </a:r>
          </a:p>
          <a:p>
            <a:pPr marL="0" indent="0">
              <a:buNone/>
            </a:pP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Gabriel Salazar </a:t>
            </a:r>
            <a:r>
              <a:rPr lang="pt-BR" sz="18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Araujo</a:t>
            </a:r>
            <a:r>
              <a:rPr lang="pt-BR" sz="1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 Alcântara </a:t>
            </a:r>
            <a:r>
              <a:rPr lang="pt-BR" sz="18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ahnschrift Light SemiCondensed" panose="020B0502040204020203" pitchFamily="34" charset="0"/>
                <a:ea typeface="Calibri" panose="020F0502020204030204" pitchFamily="34" charset="0"/>
              </a:rPr>
              <a:t>- 202302375022</a:t>
            </a:r>
            <a:endParaRPr lang="pt-BR" sz="2400" b="1" dirty="0">
              <a:solidFill>
                <a:schemeClr val="tx1">
                  <a:lumMod val="95000"/>
                  <a:lumOff val="5000"/>
                </a:schemeClr>
              </a:solidFill>
              <a:latin typeface="Bahnschrift Light SemiCondensed" panose="020B0502040204020203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</a:t>
            </a:r>
            <a:r>
              <a:rPr lang="en-US" b="1" dirty="0">
                <a:solidFill>
                  <a:srgbClr val="0070C0"/>
                </a:solidFill>
              </a:rPr>
              <a:t>, e </a:t>
            </a:r>
            <a:r>
              <a:rPr lang="en-US" b="1" dirty="0" err="1">
                <a:solidFill>
                  <a:srgbClr val="0070C0"/>
                </a:solidFill>
              </a:rPr>
              <a:t>Justificativa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244223" y="2038718"/>
            <a:ext cx="8442577" cy="2202646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das habilidades em Python e suas ferramentas.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 e utilização das bibliotecas em Java.</a:t>
            </a:r>
          </a:p>
          <a:p>
            <a:pPr marL="457200" indent="-457200" algn="just" eaLnBrk="0" hangingPunct="0">
              <a:buFont typeface="+mj-lt"/>
              <a:buAutoNum type="arabicPeriod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Mercado de jogos, e disponibilidade de dados.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 eaLnBrk="0" hangingPunct="0">
              <a:buFont typeface="+mj-lt"/>
              <a:buAutoNum type="arabicPeriod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Base de dados </a:t>
            </a:r>
            <a:r>
              <a:rPr lang="en-US" b="1" dirty="0" err="1">
                <a:solidFill>
                  <a:srgbClr val="0070C0"/>
                </a:solidFill>
              </a:rPr>
              <a:t>utilizados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499A029-7328-49EF-8B44-A8E9830EE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056" y="1341072"/>
            <a:ext cx="4437888" cy="3082006"/>
          </a:xfrm>
          <a:prstGeom prst="rect">
            <a:avLst/>
          </a:prstGeom>
        </p:spPr>
      </p:pic>
      <p:pic>
        <p:nvPicPr>
          <p:cNvPr id="2054" name="Picture 6" descr="Steam Logo Vector Files and more! by Lion In A Box Games">
            <a:extLst>
              <a:ext uri="{FF2B5EF4-FFF2-40B4-BE49-F238E27FC236}">
                <a16:creationId xmlns:a16="http://schemas.microsoft.com/office/drawing/2014/main" id="{4CCFF975-0681-4B2A-9C41-A48693225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02"/>
          <a:stretch/>
        </p:blipFill>
        <p:spPr bwMode="auto">
          <a:xfrm>
            <a:off x="7089214" y="1427870"/>
            <a:ext cx="1696977" cy="2535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AB298558-99A6-48AE-942A-FAE6EA5DC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43" y="1340798"/>
            <a:ext cx="1579290" cy="308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Tecnologias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Aplicadas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What is Python Coding? | Juni Learning">
            <a:extLst>
              <a:ext uri="{FF2B5EF4-FFF2-40B4-BE49-F238E27FC236}">
                <a16:creationId xmlns:a16="http://schemas.microsoft.com/office/drawing/2014/main" id="{48FD46A9-629B-4AFE-A682-459AA1855B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2656" y1="43490" x2="42656" y2="4349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77" t="21836" r="21352" b="21353"/>
          <a:stretch/>
        </p:blipFill>
        <p:spPr bwMode="auto">
          <a:xfrm>
            <a:off x="676297" y="1873454"/>
            <a:ext cx="1885820" cy="184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Flask &amp; React - From Zero to Full-Stack (with Samples)">
            <a:extLst>
              <a:ext uri="{FF2B5EF4-FFF2-40B4-BE49-F238E27FC236}">
                <a16:creationId xmlns:a16="http://schemas.microsoft.com/office/drawing/2014/main" id="{F88B4C6A-5912-463B-9F11-75DB9ACCBD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5" r="18152" b="14729"/>
          <a:stretch/>
        </p:blipFill>
        <p:spPr bwMode="auto">
          <a:xfrm>
            <a:off x="3325023" y="1331288"/>
            <a:ext cx="2288451" cy="1341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andas (software) – Wikipédia, a enciclopédia livre">
            <a:extLst>
              <a:ext uri="{FF2B5EF4-FFF2-40B4-BE49-F238E27FC236}">
                <a16:creationId xmlns:a16="http://schemas.microsoft.com/office/drawing/2014/main" id="{718B132B-E455-439B-9A48-2E5553EA2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44" y="2318241"/>
            <a:ext cx="2360559" cy="95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Introduction to Python Poetry: Why It's a Game-Changer for Python  Developers | by Akshat Gadodia | Medium">
            <a:extLst>
              <a:ext uri="{FF2B5EF4-FFF2-40B4-BE49-F238E27FC236}">
                <a16:creationId xmlns:a16="http://schemas.microsoft.com/office/drawing/2014/main" id="{61419906-BCCC-4294-926E-AE435D51F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533" y1="52417" x2="42533" y2="52417"/>
                        <a14:foregroundMark x1="54933" y1="56234" x2="54933" y2="56234"/>
                        <a14:foregroundMark x1="58133" y1="54198" x2="58133" y2="54198"/>
                        <a14:foregroundMark x1="69333" y1="48092" x2="69333" y2="48092"/>
                        <a14:foregroundMark x1="76667" y1="50636" x2="76667" y2="50636"/>
                        <a14:foregroundMark x1="86933" y1="61578" x2="86933" y2="615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778" y="3141669"/>
            <a:ext cx="2875059" cy="150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13390576-31D5-45D1-AFFA-01296A19280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51071" y="2094366"/>
            <a:ext cx="1174312" cy="504355"/>
          </a:xfrm>
          <a:prstGeom prst="bentConnector3">
            <a:avLst>
              <a:gd name="adj1" fmla="val 9996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0070C09D-3659-48D8-B07E-8DB0DBF6E848}"/>
              </a:ext>
            </a:extLst>
          </p:cNvPr>
          <p:cNvCxnSpPr>
            <a:cxnSpLocks/>
            <a:endCxn id="4106" idx="1"/>
          </p:cNvCxnSpPr>
          <p:nvPr/>
        </p:nvCxnSpPr>
        <p:spPr>
          <a:xfrm rot="16200000" flipH="1">
            <a:off x="2473797" y="3145953"/>
            <a:ext cx="961235" cy="53672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D5E51DA-9FD5-4196-9A7C-931EE0852CDF}"/>
              </a:ext>
            </a:extLst>
          </p:cNvPr>
          <p:cNvCxnSpPr>
            <a:endCxn id="4104" idx="1"/>
          </p:cNvCxnSpPr>
          <p:nvPr/>
        </p:nvCxnSpPr>
        <p:spPr>
          <a:xfrm flipV="1">
            <a:off x="2686050" y="2797507"/>
            <a:ext cx="3421094" cy="160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516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Tecnologias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Aplicadas</a:t>
            </a:r>
            <a:endParaRPr lang="en-US" b="1" dirty="0">
              <a:solidFill>
                <a:srgbClr val="0070C0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conheça a base da programação front-end: html, css e javascript">
            <a:extLst>
              <a:ext uri="{FF2B5EF4-FFF2-40B4-BE49-F238E27FC236}">
                <a16:creationId xmlns:a16="http://schemas.microsoft.com/office/drawing/2014/main" id="{737ACBC4-EC70-4493-82D3-DABB8CD62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3667" l="4167" r="95500">
                        <a14:foregroundMark x1="18667" y1="34333" x2="18667" y2="34333"/>
                        <a14:foregroundMark x1="22333" y1="60333" x2="22333" y2="60333"/>
                        <a14:foregroundMark x1="14000" y1="67333" x2="14000" y2="67333"/>
                        <a14:foregroundMark x1="4333" y1="62667" x2="4333" y2="62667"/>
                        <a14:foregroundMark x1="14000" y1="56667" x2="14000" y2="56667"/>
                        <a14:foregroundMark x1="14500" y1="48000" x2="15167" y2="47333"/>
                        <a14:foregroundMark x1="80000" y1="36667" x2="80333" y2="37000"/>
                        <a14:foregroundMark x1="81500" y1="42333" x2="82167" y2="46667"/>
                        <a14:foregroundMark x1="86333" y1="37667" x2="85000" y2="73000"/>
                        <a14:foregroundMark x1="93167" y1="49333" x2="88667" y2="60667"/>
                        <a14:foregroundMark x1="90833" y1="47333" x2="90833" y2="47333"/>
                        <a14:foregroundMark x1="91333" y1="46000" x2="91333" y2="46000"/>
                        <a14:foregroundMark x1="93000" y1="46000" x2="92000" y2="46000"/>
                        <a14:foregroundMark x1="91000" y1="45000" x2="88667" y2="45000"/>
                        <a14:foregroundMark x1="87667" y1="44667" x2="87667" y2="44667"/>
                        <a14:foregroundMark x1="95000" y1="40000" x2="94833" y2="64000"/>
                        <a14:foregroundMark x1="94833" y1="64000" x2="84000" y2="71667"/>
                        <a14:foregroundMark x1="84000" y1="71667" x2="95500" y2="44667"/>
                        <a14:foregroundMark x1="95500" y1="44667" x2="95167" y2="79333"/>
                        <a14:foregroundMark x1="85667" y1="69000" x2="91000" y2="76333"/>
                        <a14:foregroundMark x1="82500" y1="69333" x2="86667" y2="80667"/>
                        <a14:foregroundMark x1="81333" y1="66667" x2="81000" y2="76333"/>
                        <a14:foregroundMark x1="80833" y1="64333" x2="81500" y2="72667"/>
                        <a14:foregroundMark x1="79833" y1="64667" x2="83000" y2="75333"/>
                        <a14:foregroundMark x1="53667" y1="39333" x2="53167" y2="81000"/>
                        <a14:foregroundMark x1="48833" y1="43000" x2="45167" y2="86000"/>
                        <a14:foregroundMark x1="44333" y1="49667" x2="46500" y2="79667"/>
                        <a14:foregroundMark x1="45000" y1="48333" x2="44667" y2="81667"/>
                        <a14:foregroundMark x1="39833" y1="47667" x2="47167" y2="52667"/>
                        <a14:foregroundMark x1="41000" y1="44333" x2="50833" y2="45000"/>
                        <a14:foregroundMark x1="43500" y1="39333" x2="57000" y2="41667"/>
                        <a14:foregroundMark x1="44667" y1="40000" x2="52000" y2="40667"/>
                        <a14:foregroundMark x1="49167" y1="39667" x2="56167" y2="39333"/>
                        <a14:foregroundMark x1="56833" y1="38333" x2="57833" y2="51333"/>
                        <a14:foregroundMark x1="57667" y1="40000" x2="56333" y2="58000"/>
                        <a14:foregroundMark x1="57500" y1="42000" x2="52333" y2="70000"/>
                        <a14:foregroundMark x1="55833" y1="44333" x2="55833" y2="77333"/>
                        <a14:foregroundMark x1="57667" y1="67333" x2="57000" y2="84667"/>
                        <a14:foregroundMark x1="59000" y1="62333" x2="58000" y2="76667"/>
                        <a14:foregroundMark x1="58167" y1="64667" x2="57500" y2="83667"/>
                        <a14:foregroundMark x1="55500" y1="84000" x2="51833" y2="84667"/>
                        <a14:foregroundMark x1="49667" y1="90000" x2="49667" y2="91333"/>
                        <a14:foregroundMark x1="50667" y1="92333" x2="51000" y2="93667"/>
                        <a14:foregroundMark x1="22000" y1="54000" x2="21667" y2="75333"/>
                        <a14:foregroundMark x1="20333" y1="49667" x2="17667" y2="72000"/>
                        <a14:foregroundMark x1="21667" y1="48333" x2="20167" y2="68333"/>
                        <a14:foregroundMark x1="22833" y1="43333" x2="21667" y2="63333"/>
                        <a14:foregroundMark x1="25167" y1="44667" x2="25000" y2="52667"/>
                        <a14:foregroundMark x1="23000" y1="39000" x2="9667" y2="39667"/>
                        <a14:foregroundMark x1="10000" y1="36667" x2="20000" y2="38000"/>
                        <a14:foregroundMark x1="10167" y1="38000" x2="5500" y2="74000"/>
                        <a14:foregroundMark x1="5500" y1="53000" x2="8667" y2="79667"/>
                        <a14:foregroundMark x1="8667" y1="79667" x2="17167" y2="81333"/>
                        <a14:foregroundMark x1="17167" y1="81333" x2="20000" y2="75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28" y="1639246"/>
            <a:ext cx="4391025" cy="2195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5FC0E07-8242-4576-9FA6-3755A0B5BD4D}"/>
              </a:ext>
            </a:extLst>
          </p:cNvPr>
          <p:cNvSpPr txBox="1"/>
          <p:nvPr/>
        </p:nvSpPr>
        <p:spPr>
          <a:xfrm>
            <a:off x="1939502" y="1639246"/>
            <a:ext cx="11334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HTML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1151618-CDD1-42D4-8FB6-62DA200DF517}"/>
              </a:ext>
            </a:extLst>
          </p:cNvPr>
          <p:cNvSpPr txBox="1"/>
          <p:nvPr/>
        </p:nvSpPr>
        <p:spPr>
          <a:xfrm>
            <a:off x="5619777" y="2911442"/>
            <a:ext cx="2771775" cy="58477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DATATABLE JS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B2E832F-1EFB-41E9-83DA-7DC60174EC5D}"/>
              </a:ext>
            </a:extLst>
          </p:cNvPr>
          <p:cNvSpPr txBox="1"/>
          <p:nvPr/>
        </p:nvSpPr>
        <p:spPr>
          <a:xfrm>
            <a:off x="371221" y="1915471"/>
            <a:ext cx="11334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CSS</a:t>
            </a:r>
          </a:p>
        </p:txBody>
      </p:sp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1AE29139-1AFF-4814-8C8E-71B883A2CE7A}"/>
              </a:ext>
            </a:extLst>
          </p:cNvPr>
          <p:cNvCxnSpPr/>
          <p:nvPr/>
        </p:nvCxnSpPr>
        <p:spPr>
          <a:xfrm rot="5400000" flipH="1" flipV="1">
            <a:off x="4539136" y="1995961"/>
            <a:ext cx="1323029" cy="609600"/>
          </a:xfrm>
          <a:prstGeom prst="bentConnector3">
            <a:avLst>
              <a:gd name="adj1" fmla="val 99676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5128" name="Picture 8" descr="Introducing Chart.js: A Powerful JavaScript Library for Interactive Data  Visualization | by Dev Balaji | Medium">
            <a:extLst>
              <a:ext uri="{FF2B5EF4-FFF2-40B4-BE49-F238E27FC236}">
                <a16:creationId xmlns:a16="http://schemas.microsoft.com/office/drawing/2014/main" id="{47303333-85A9-4116-9EB2-BD3796C76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77" y="1286715"/>
            <a:ext cx="3067023" cy="9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AEC36FC8-ECCD-4554-978E-0A1F2BEF5698}"/>
              </a:ext>
            </a:extLst>
          </p:cNvPr>
          <p:cNvSpPr txBox="1"/>
          <p:nvPr/>
        </p:nvSpPr>
        <p:spPr>
          <a:xfrm>
            <a:off x="3679233" y="2067871"/>
            <a:ext cx="113347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</a:t>
            </a:r>
          </a:p>
        </p:txBody>
      </p:sp>
      <p:cxnSp>
        <p:nvCxnSpPr>
          <p:cNvPr id="18" name="Conector: Angulado 17">
            <a:extLst>
              <a:ext uri="{FF2B5EF4-FFF2-40B4-BE49-F238E27FC236}">
                <a16:creationId xmlns:a16="http://schemas.microsoft.com/office/drawing/2014/main" id="{4427D36D-C203-4E42-A8F9-D8417509123E}"/>
              </a:ext>
            </a:extLst>
          </p:cNvPr>
          <p:cNvCxnSpPr>
            <a:cxnSpLocks/>
          </p:cNvCxnSpPr>
          <p:nvPr/>
        </p:nvCxnSpPr>
        <p:spPr>
          <a:xfrm>
            <a:off x="4895852" y="2962278"/>
            <a:ext cx="834880" cy="314322"/>
          </a:xfrm>
          <a:prstGeom prst="bentConnector3">
            <a:avLst>
              <a:gd name="adj1" fmla="val 2083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438603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Elaboração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832" y="1171655"/>
            <a:ext cx="8865056" cy="5839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Tratamento, Reorganização e Remoção de colunas e 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B825655-5882-4E12-98AE-E8856F0DC40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37"/>
          <a:stretch/>
        </p:blipFill>
        <p:spPr>
          <a:xfrm>
            <a:off x="310728" y="1639246"/>
            <a:ext cx="6970343" cy="28221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B62C365-569D-4F93-827C-B5A38D0656B8}"/>
              </a:ext>
            </a:extLst>
          </p:cNvPr>
          <p:cNvSpPr txBox="1"/>
          <p:nvPr/>
        </p:nvSpPr>
        <p:spPr>
          <a:xfrm>
            <a:off x="310728" y="4461384"/>
            <a:ext cx="6162675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>
              <a:spcBef>
                <a:spcPts val="190"/>
              </a:spcBef>
              <a:spcAft>
                <a:spcPts val="0"/>
              </a:spcAft>
              <a:tabLst>
                <a:tab pos="928370" algn="l"/>
              </a:tabLst>
            </a:pPr>
            <a:r>
              <a:rPr lang="pt-PT" sz="14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Figura 1: Remoção da coluna de video e screenshors. Fonte: treatdata.py</a:t>
            </a:r>
            <a:endParaRPr lang="pt-BR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, </a:t>
            </a:r>
            <a:r>
              <a:rPr lang="en-US" b="1" dirty="0" err="1">
                <a:solidFill>
                  <a:srgbClr val="0070C0"/>
                </a:solidFill>
              </a:rPr>
              <a:t>Etapas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Elaboração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832" y="1301107"/>
            <a:ext cx="8865056" cy="5839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Tratamento, Reorganização e Remoção de colunas e 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7C8072E-42CC-4C32-9580-45B4E2A4059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2" y="1639245"/>
            <a:ext cx="6294068" cy="305657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B3A588A-60B2-4C13-930F-75686F9C979E}"/>
              </a:ext>
            </a:extLst>
          </p:cNvPr>
          <p:cNvSpPr txBox="1"/>
          <p:nvPr/>
        </p:nvSpPr>
        <p:spPr>
          <a:xfrm>
            <a:off x="310728" y="4660521"/>
            <a:ext cx="6172200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PT" sz="1200" b="1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Figura 2:</a:t>
            </a:r>
            <a:r>
              <a:rPr lang="pt-PT" sz="12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Tratamento de arquivo e remoção das colunas de preço. Fonte: treatdata.py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5851078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2649</TotalTime>
  <Words>615</Words>
  <Application>Microsoft Office PowerPoint</Application>
  <PresentationFormat>Apresentação na tela (16:9)</PresentationFormat>
  <Paragraphs>96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Bahnschrift Light SemiCondensed</vt:lpstr>
      <vt:lpstr>Calibri</vt:lpstr>
      <vt:lpstr>Times New Roman</vt:lpstr>
      <vt:lpstr>Office Theme</vt:lpstr>
      <vt:lpstr>PROJETO DA DISCIPLINA TÓPICOS DE BIGDATA EM PYTHON </vt:lpstr>
      <vt:lpstr>PROJETO STEAMPOINT</vt:lpstr>
      <vt:lpstr>Grupo de Trabalho</vt:lpstr>
      <vt:lpstr>Objetivo, e Justificativa do Projeto</vt:lpstr>
      <vt:lpstr>Base de dados utilizados</vt:lpstr>
      <vt:lpstr>Tecnologias Aplicadas</vt:lpstr>
      <vt:lpstr>Tecnologias Aplicadas</vt:lpstr>
      <vt:lpstr>Metodologia, Etapas e Elaboração</vt:lpstr>
      <vt:lpstr>Metodologia, Etapas e Elaboração</vt:lpstr>
      <vt:lpstr>Metodologia, Etapas e Elaboração</vt:lpstr>
      <vt:lpstr>Metodologia, Etapas e Elaboração</vt:lpstr>
      <vt:lpstr>Metodologia, Etapas e Elaboração</vt:lpstr>
      <vt:lpstr>Modelagem de Dados</vt:lpstr>
      <vt:lpstr>Modelagem de Dados</vt:lpstr>
      <vt:lpstr>Visualização dos Dados</vt:lpstr>
      <vt:lpstr>Visualização dos Dados</vt:lpstr>
      <vt:lpstr>Visualização dos Dados</vt:lpstr>
      <vt:lpstr>Visualização dos Dados</vt:lpstr>
      <vt:lpstr>Visualização dos Dados</vt:lpstr>
      <vt:lpstr>Visualização dos Dados</vt:lpstr>
      <vt:lpstr>Visualização dos Dados</vt:lpstr>
      <vt:lpstr>Visualização dos Dados</vt:lpstr>
      <vt:lpstr>Resultados</vt:lpstr>
      <vt:lpstr>Recomendações com base nas análises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SINEZIO DA SILVA RAMOS JUNIOR</cp:lastModifiedBy>
  <cp:revision>607</cp:revision>
  <dcterms:created xsi:type="dcterms:W3CDTF">2020-03-17T20:12:34Z</dcterms:created>
  <dcterms:modified xsi:type="dcterms:W3CDTF">2025-05-26T00:39:12Z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