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9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80" r:id="rId21"/>
    <p:sldId id="281" r:id="rId22"/>
    <p:sldId id="275" r:id="rId23"/>
    <p:sldId id="274" r:id="rId24"/>
    <p:sldId id="276" r:id="rId25"/>
    <p:sldId id="278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79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280"/>
            <p14:sldId id="281"/>
            <p14:sldId id="275"/>
            <p14:sldId id="274"/>
            <p14:sldId id="276"/>
            <p14:sldId id="278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&lt;h2&gt;Vertical (basic) form&lt;/h2&gt;</a:t>
            </a:r>
          </a:p>
          <a:p>
            <a:r>
              <a:rPr lang="en-US" altLang="zh-TW" dirty="0" smtClean="0"/>
              <a:t>  &lt;form action="/</a:t>
            </a:r>
            <a:r>
              <a:rPr lang="en-US" altLang="zh-TW" dirty="0" err="1" smtClean="0"/>
              <a:t>action_page.php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for="email"&gt;Email:&lt;/label&gt;</a:t>
            </a:r>
          </a:p>
          <a:p>
            <a:r>
              <a:rPr lang="en-US" altLang="zh-TW" dirty="0" smtClean="0"/>
              <a:t>      &lt;input type="email" class="form-control" id="email" placeholder="Enter email" name="email"&gt;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for="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"&gt;Password:&lt;/label&gt;</a:t>
            </a:r>
          </a:p>
          <a:p>
            <a:r>
              <a:rPr lang="en-US" altLang="zh-TW" dirty="0" smtClean="0"/>
              <a:t>      &lt;input type="password" class="form-control" id="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 placeholder="Enter password" name="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class="checkbox"&gt;</a:t>
            </a:r>
          </a:p>
          <a:p>
            <a:r>
              <a:rPr lang="en-US" altLang="zh-TW" dirty="0" smtClean="0"/>
              <a:t>      &lt;label&gt;&lt;input type="checkbox" name="remember"&gt; Remember me&lt;/label&gt;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-default"&gt;Submit&lt;/button&gt;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2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&lt;h2&gt;Horizontal form with static control&lt;/h2&gt;</a:t>
            </a:r>
          </a:p>
          <a:p>
            <a:r>
              <a:rPr lang="en-US" altLang="zh-TW" dirty="0" smtClean="0"/>
              <a:t>  &lt;form class="form-horizontal" action="/</a:t>
            </a:r>
            <a:r>
              <a:rPr lang="en-US" altLang="zh-TW" dirty="0" err="1" smtClean="0"/>
              <a:t>action_page.php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class="control-label col-sm-2" for="email"&gt;Email:&lt;/label&gt;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&lt;p class="form-control-static"&gt;someone@example.com&lt;/p&gt;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class="control-label col-sm-2" for="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"&gt;Password:&lt;/label&gt;</a:t>
            </a:r>
          </a:p>
          <a:p>
            <a:r>
              <a:rPr lang="en-US" altLang="zh-TW" dirty="0" smtClean="0"/>
              <a:t>      &lt;div class="col-sm-10"&gt;          </a:t>
            </a:r>
          </a:p>
          <a:p>
            <a:r>
              <a:rPr lang="en-US" altLang="zh-TW" dirty="0" smtClean="0"/>
              <a:t>        &lt;input type="password" class="form-control" id="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 placeholder="Enter password" name="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        </a:t>
            </a:r>
          </a:p>
          <a:p>
            <a:r>
              <a:rPr lang="en-US" altLang="zh-TW" dirty="0" smtClean="0"/>
              <a:t>      &lt;div class="col-sm-offset-2 col-sm-10"&gt;</a:t>
            </a:r>
          </a:p>
          <a:p>
            <a:r>
              <a:rPr lang="en-US" altLang="zh-TW" dirty="0" smtClean="0"/>
              <a:t>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-default"&gt;Submit&lt;/button&gt;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08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&lt;h2&gt;Horizontal form: Validation States&lt;/h2&gt;</a:t>
            </a:r>
          </a:p>
          <a:p>
            <a:r>
              <a:rPr lang="en-US" altLang="zh-TW" dirty="0" smtClean="0"/>
              <a:t>  &lt;form class="form-horizontal"&gt;</a:t>
            </a:r>
          </a:p>
          <a:p>
            <a:r>
              <a:rPr lang="en-US" altLang="zh-TW" dirty="0" smtClean="0"/>
              <a:t>    &lt;div class="form-group has-success has-feedback"&gt;</a:t>
            </a:r>
          </a:p>
          <a:p>
            <a:r>
              <a:rPr lang="en-US" altLang="zh-TW" dirty="0" smtClean="0"/>
              <a:t>      &lt;label class="col-sm-2 control-label" for="</a:t>
            </a:r>
            <a:r>
              <a:rPr lang="en-US" altLang="zh-TW" dirty="0" err="1" smtClean="0"/>
              <a:t>inputSuccess</a:t>
            </a:r>
            <a:r>
              <a:rPr lang="en-US" altLang="zh-TW" dirty="0" smtClean="0"/>
              <a:t>"&gt;Input with success and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&lt;input type="text" class="form-control" id="</a:t>
            </a:r>
            <a:r>
              <a:rPr lang="en-US" altLang="zh-TW" dirty="0" err="1" smtClean="0"/>
              <a:t>inputSuccess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-ok form-control-feedback"&gt;&lt;/span&gt;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 has-warning has-feedback"&gt;</a:t>
            </a:r>
          </a:p>
          <a:p>
            <a:r>
              <a:rPr lang="en-US" altLang="zh-TW" dirty="0" smtClean="0"/>
              <a:t>      &lt;label class="col-sm-2 control-label" for="</a:t>
            </a:r>
            <a:r>
              <a:rPr lang="en-US" altLang="zh-TW" dirty="0" err="1" smtClean="0"/>
              <a:t>inputWarning</a:t>
            </a:r>
            <a:r>
              <a:rPr lang="en-US" altLang="zh-TW" dirty="0" smtClean="0"/>
              <a:t>"&gt;Input with warning and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&lt;input type="text" class="form-control" id="</a:t>
            </a:r>
            <a:r>
              <a:rPr lang="en-US" altLang="zh-TW" dirty="0" err="1" smtClean="0"/>
              <a:t>inputWarning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-warning-sign form-control-feedback"&gt;&lt;/span&gt;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 has-error has-feedback"&gt;</a:t>
            </a:r>
          </a:p>
          <a:p>
            <a:r>
              <a:rPr lang="en-US" altLang="zh-TW" dirty="0" smtClean="0"/>
              <a:t>      &lt;label class="col-sm-2 control-label" for="</a:t>
            </a:r>
            <a:r>
              <a:rPr lang="en-US" altLang="zh-TW" dirty="0" err="1" smtClean="0"/>
              <a:t>inputError</a:t>
            </a:r>
            <a:r>
              <a:rPr lang="en-US" altLang="zh-TW" dirty="0" smtClean="0"/>
              <a:t>"&gt;Input with error and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&lt;input type="text" class="form-control" id="</a:t>
            </a:r>
            <a:r>
              <a:rPr lang="en-US" altLang="zh-TW" dirty="0" err="1" smtClean="0"/>
              <a:t>inputError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-remove form-control-feedback"&gt;&lt;/span&gt;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&lt;h2&gt;Horizontal form: Validation States&lt;/h2&gt;</a:t>
            </a:r>
          </a:p>
          <a:p>
            <a:r>
              <a:rPr lang="en-US" altLang="zh-TW" dirty="0" smtClean="0"/>
              <a:t>  &lt;form class="form-horizontal"&gt;</a:t>
            </a:r>
          </a:p>
          <a:p>
            <a:r>
              <a:rPr lang="en-US" altLang="zh-TW" dirty="0" smtClean="0"/>
              <a:t>    &lt;div class="form-group has-success has-feedback"&gt;</a:t>
            </a:r>
          </a:p>
          <a:p>
            <a:r>
              <a:rPr lang="en-US" altLang="zh-TW" dirty="0" smtClean="0"/>
              <a:t>      &lt;label class="col-sm-2 control-label" for="</a:t>
            </a:r>
            <a:r>
              <a:rPr lang="en-US" altLang="zh-TW" dirty="0" err="1" smtClean="0"/>
              <a:t>inputSuccess</a:t>
            </a:r>
            <a:r>
              <a:rPr lang="en-US" altLang="zh-TW" dirty="0" smtClean="0"/>
              <a:t>"&gt;Input with success and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&lt;input type="text" class="form-control" id="</a:t>
            </a:r>
            <a:r>
              <a:rPr lang="en-US" altLang="zh-TW" dirty="0" err="1" smtClean="0"/>
              <a:t>inputSuccess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-ok form-control-feedback"&gt;&lt;/span&gt;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 has-warning has-feedback"&gt;</a:t>
            </a:r>
          </a:p>
          <a:p>
            <a:r>
              <a:rPr lang="en-US" altLang="zh-TW" dirty="0" smtClean="0"/>
              <a:t>      &lt;label class="col-sm-2 control-label" for="</a:t>
            </a:r>
            <a:r>
              <a:rPr lang="en-US" altLang="zh-TW" dirty="0" err="1" smtClean="0"/>
              <a:t>inputWarning</a:t>
            </a:r>
            <a:r>
              <a:rPr lang="en-US" altLang="zh-TW" dirty="0" smtClean="0"/>
              <a:t>"&gt;Input with warning and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&lt;input type="text" class="form-control" id="</a:t>
            </a:r>
            <a:r>
              <a:rPr lang="en-US" altLang="zh-TW" dirty="0" err="1" smtClean="0"/>
              <a:t>inputWarning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-warning-sign form-control-feedback"&gt;&lt;/span&gt;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 has-error has-feedback"&gt;</a:t>
            </a:r>
          </a:p>
          <a:p>
            <a:r>
              <a:rPr lang="en-US" altLang="zh-TW" dirty="0" smtClean="0"/>
              <a:t>      &lt;label class="col-sm-2 control-label" for="</a:t>
            </a:r>
            <a:r>
              <a:rPr lang="en-US" altLang="zh-TW" dirty="0" err="1" smtClean="0"/>
              <a:t>inputError</a:t>
            </a:r>
            <a:r>
              <a:rPr lang="en-US" altLang="zh-TW" dirty="0" smtClean="0"/>
              <a:t>"&gt;Input with error and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&lt;input type="text" class="form-control" id="</a:t>
            </a:r>
            <a:r>
              <a:rPr lang="en-US" altLang="zh-TW" dirty="0" err="1" smtClean="0"/>
              <a:t>inputError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-remove form-control-feedback"&gt;&lt;/span&gt;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1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	&lt;h2&gt;Prepend or append text and icons to an input:&lt;/h2&gt;</a:t>
            </a:r>
          </a:p>
          <a:p>
            <a:r>
              <a:rPr lang="en-US" altLang="zh-TW" dirty="0" smtClean="0"/>
              <a:t>  	&lt;form&gt;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class="col-xs-4"&gt;</a:t>
            </a:r>
          </a:p>
          <a:p>
            <a:r>
              <a:rPr lang="en-US" altLang="zh-TW" dirty="0" smtClean="0"/>
              <a:t>                &lt;div class="input-group"&gt;</a:t>
            </a:r>
          </a:p>
          <a:p>
            <a:r>
              <a:rPr lang="en-US" altLang="zh-TW" dirty="0" smtClean="0"/>
              <a:t>                    &lt;span class="input-group-</a:t>
            </a:r>
            <a:r>
              <a:rPr lang="en-US" altLang="zh-TW" dirty="0" err="1" smtClean="0"/>
              <a:t>addon</a:t>
            </a:r>
            <a:r>
              <a:rPr lang="en-US" altLang="zh-TW" dirty="0" smtClean="0"/>
              <a:t>"&gt;&lt;span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-user"&gt;&lt;/span&gt;&lt;/span&gt;</a:t>
            </a:r>
          </a:p>
          <a:p>
            <a:r>
              <a:rPr lang="en-US" altLang="zh-TW" dirty="0" smtClean="0"/>
              <a:t>                    &lt;input type="text" class="form-control" placeholder="Username"&gt;</a:t>
            </a:r>
          </a:p>
          <a:p>
            <a:r>
              <a:rPr lang="en-US" altLang="zh-TW" dirty="0" smtClean="0"/>
              <a:t>                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class="col-xs-4"&gt;</a:t>
            </a:r>
          </a:p>
          <a:p>
            <a:r>
              <a:rPr lang="en-US" altLang="zh-TW" dirty="0" smtClean="0"/>
              <a:t>                &lt;div class="input-group"&gt;</a:t>
            </a:r>
          </a:p>
          <a:p>
            <a:r>
              <a:rPr lang="en-US" altLang="zh-TW" dirty="0" smtClean="0"/>
              <a:t>                    &lt;input type="text" class="form-control" placeholder="Amount"&gt;</a:t>
            </a:r>
          </a:p>
          <a:p>
            <a:r>
              <a:rPr lang="en-US" altLang="zh-TW" dirty="0" smtClean="0"/>
              <a:t>                    &lt;span class="input-group-</a:t>
            </a:r>
            <a:r>
              <a:rPr lang="en-US" altLang="zh-TW" dirty="0" err="1" smtClean="0"/>
              <a:t>addon</a:t>
            </a:r>
            <a:r>
              <a:rPr lang="en-US" altLang="zh-TW" dirty="0" smtClean="0"/>
              <a:t>"&gt;.00&lt;/span&gt;</a:t>
            </a:r>
          </a:p>
          <a:p>
            <a:r>
              <a:rPr lang="en-US" altLang="zh-TW" dirty="0" smtClean="0"/>
              <a:t>                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class="col-xs-4"&gt;</a:t>
            </a:r>
          </a:p>
          <a:p>
            <a:r>
              <a:rPr lang="en-US" altLang="zh-TW" dirty="0" smtClean="0"/>
              <a:t>                &lt;div class="input-group"&gt;</a:t>
            </a:r>
          </a:p>
          <a:p>
            <a:r>
              <a:rPr lang="en-US" altLang="zh-TW" dirty="0" smtClean="0"/>
              <a:t>                    &lt;span class="input-group-</a:t>
            </a:r>
            <a:r>
              <a:rPr lang="en-US" altLang="zh-TW" dirty="0" err="1" smtClean="0"/>
              <a:t>addon</a:t>
            </a:r>
            <a:r>
              <a:rPr lang="en-US" altLang="zh-TW" dirty="0" smtClean="0"/>
              <a:t>"&gt;$&lt;/span&gt;</a:t>
            </a:r>
          </a:p>
          <a:p>
            <a:r>
              <a:rPr lang="en-US" altLang="zh-TW" dirty="0" smtClean="0"/>
              <a:t>                    &lt;input type="text" class="form-control" placeholder="US Dollar"&gt;</a:t>
            </a:r>
          </a:p>
          <a:p>
            <a:r>
              <a:rPr lang="en-US" altLang="zh-TW" dirty="0" smtClean="0"/>
              <a:t>                    &lt;span class="input-group-</a:t>
            </a:r>
            <a:r>
              <a:rPr lang="en-US" altLang="zh-TW" dirty="0" err="1" smtClean="0"/>
              <a:t>addon</a:t>
            </a:r>
            <a:r>
              <a:rPr lang="en-US" altLang="zh-TW" dirty="0" smtClean="0"/>
              <a:t>"&gt;.00&lt;/span&gt;</a:t>
            </a:r>
          </a:p>
          <a:p>
            <a:r>
              <a:rPr lang="en-US" altLang="zh-TW" dirty="0" smtClean="0"/>
              <a:t>                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4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&lt;h2&gt;Inline form&lt;/h2&gt;</a:t>
            </a:r>
          </a:p>
          <a:p>
            <a:r>
              <a:rPr lang="en-US" altLang="zh-TW" dirty="0" smtClean="0"/>
              <a:t>  &lt;p&gt;Make the viewport larger than 768px wide to see that all of the form elements are inline, left aligned, and the labels are alongside.&lt;/p&gt;</a:t>
            </a:r>
          </a:p>
          <a:p>
            <a:r>
              <a:rPr lang="en-US" altLang="zh-TW" dirty="0" smtClean="0"/>
              <a:t>  &lt;form class="form-inline" action="/</a:t>
            </a:r>
            <a:r>
              <a:rPr lang="en-US" altLang="zh-TW" dirty="0" err="1" smtClean="0"/>
              <a:t>action_page.php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for="email"&gt;Email:&lt;/label&gt;</a:t>
            </a:r>
          </a:p>
          <a:p>
            <a:r>
              <a:rPr lang="en-US" altLang="zh-TW" dirty="0" smtClean="0"/>
              <a:t>      &lt;input type="email" class="form-control" id="email" placeholder="Enter email" name="email"&gt;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for="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"&gt;Password:&lt;/label&gt;</a:t>
            </a:r>
          </a:p>
          <a:p>
            <a:r>
              <a:rPr lang="en-US" altLang="zh-TW" dirty="0" smtClean="0"/>
              <a:t>      &lt;input type="password" class="form-control" id="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 placeholder="Enter password" name="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class="checkbox"&gt;</a:t>
            </a:r>
          </a:p>
          <a:p>
            <a:r>
              <a:rPr lang="en-US" altLang="zh-TW" dirty="0" smtClean="0"/>
              <a:t>      &lt;label&gt;&lt;input type="checkbox" name="remember"&gt; Remember me&lt;/label&gt;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-default"&gt;Submit&lt;/button&gt;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  <a:r>
              <a:rPr lang="zh-CN" altLang="en-US" dirty="0" smtClean="0"/>
              <a:t>ㄇ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78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&lt;h2&gt;Horizontal form&lt;/h2&gt;</a:t>
            </a:r>
          </a:p>
          <a:p>
            <a:r>
              <a:rPr lang="en-US" altLang="zh-TW" dirty="0" smtClean="0"/>
              <a:t>  &lt;form class="form-horizontal" action="/</a:t>
            </a:r>
            <a:r>
              <a:rPr lang="en-US" altLang="zh-TW" dirty="0" err="1" smtClean="0"/>
              <a:t>action_page.php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class="control-label col-sm-2" for="email"&gt;Email:&lt;/label&gt;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&lt;input type="email" class="form-control" id="email" placeholder="Enter email" name="email"&gt;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class="control-label col-sm-2" for="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"&gt;Password:&lt;/label&gt;</a:t>
            </a:r>
          </a:p>
          <a:p>
            <a:r>
              <a:rPr lang="en-US" altLang="zh-TW" dirty="0" smtClean="0"/>
              <a:t>      &lt;div class="col-sm-10"&gt;          </a:t>
            </a:r>
          </a:p>
          <a:p>
            <a:r>
              <a:rPr lang="en-US" altLang="zh-TW" dirty="0" smtClean="0"/>
              <a:t>        &lt;input type="password" class="form-control" id="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 placeholder="Enter password" name="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        </a:t>
            </a:r>
          </a:p>
          <a:p>
            <a:r>
              <a:rPr lang="en-US" altLang="zh-TW" dirty="0" smtClean="0"/>
              <a:t>      &lt;div class="col-sm-offset-2 col-sm-10"&gt;</a:t>
            </a:r>
          </a:p>
          <a:p>
            <a:r>
              <a:rPr lang="en-US" altLang="zh-TW" dirty="0" smtClean="0"/>
              <a:t>        &lt;div class="checkbox"&gt;</a:t>
            </a:r>
          </a:p>
          <a:p>
            <a:r>
              <a:rPr lang="en-US" altLang="zh-TW" dirty="0" smtClean="0"/>
              <a:t>          &lt;label&gt;&lt;input type="checkbox" name="remember"&gt; Remember me&lt;/label&gt;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        </a:t>
            </a:r>
          </a:p>
          <a:p>
            <a:r>
              <a:rPr lang="en-US" altLang="zh-TW" dirty="0" smtClean="0"/>
              <a:t>      &lt;div class="col-sm-offset-2 col-sm-10"&gt;</a:t>
            </a:r>
          </a:p>
          <a:p>
            <a:r>
              <a:rPr lang="en-US" altLang="zh-TW" dirty="0" smtClean="0"/>
              <a:t>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-default"&gt;Submit&lt;/button&gt;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4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&lt;head&gt;</a:t>
            </a:r>
          </a:p>
          <a:p>
            <a:r>
              <a:rPr lang="en-US" altLang="zh-TW" dirty="0" smtClean="0"/>
              <a:t>      &lt;title&gt;Bootstrap Example&lt;/title&gt;</a:t>
            </a:r>
          </a:p>
          <a:p>
            <a:r>
              <a:rPr lang="en-US" altLang="zh-TW" dirty="0" smtClean="0"/>
              <a:t>      &lt;meta charset="utf-8"&gt;</a:t>
            </a:r>
          </a:p>
          <a:p>
            <a:r>
              <a:rPr lang="en-US" altLang="zh-TW" dirty="0" smtClean="0"/>
              <a:t>      &lt;meta name="viewport" content="width=device-width, initial-scale=1"&gt;</a:t>
            </a:r>
          </a:p>
          <a:p>
            <a:r>
              <a:rPr lang="en-US" altLang="zh-TW" dirty="0" smtClean="0"/>
              <a:t>    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  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  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   &lt;/head&gt;</a:t>
            </a:r>
          </a:p>
          <a:p>
            <a:r>
              <a:rPr lang="en-US" altLang="zh-TW" dirty="0" smtClean="0"/>
              <a:t>   &lt;body&gt;</a:t>
            </a:r>
          </a:p>
          <a:p>
            <a:r>
              <a:rPr lang="en-US" altLang="zh-TW" dirty="0" smtClean="0"/>
              <a:t>      &lt;div class="container"&gt;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&lt;form&gt;</a:t>
            </a:r>
          </a:p>
          <a:p>
            <a:r>
              <a:rPr lang="en-US" altLang="zh-TW" dirty="0" smtClean="0"/>
              <a:t>            &lt;div class="form-group"&gt;</a:t>
            </a:r>
          </a:p>
          <a:p>
            <a:r>
              <a:rPr lang="en-US" altLang="zh-TW" dirty="0" smtClean="0"/>
              <a:t>               &lt;label class="control-label" for="</a:t>
            </a:r>
            <a:r>
              <a:rPr lang="en-US" altLang="zh-TW" dirty="0" err="1" smtClean="0"/>
              <a:t>inputLarge</a:t>
            </a:r>
            <a:r>
              <a:rPr lang="en-US" altLang="zh-TW" dirty="0" smtClean="0"/>
              <a:t>"&gt;Large input&lt;/label&gt;</a:t>
            </a:r>
          </a:p>
          <a:p>
            <a:r>
              <a:rPr lang="en-US" altLang="zh-TW" dirty="0" smtClean="0"/>
              <a:t>               &lt;input class="form-control input-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 type="text" id="</a:t>
            </a:r>
            <a:r>
              <a:rPr lang="en-US" altLang="zh-TW" dirty="0" err="1" smtClean="0"/>
              <a:t>inputLarge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class="form-group"&gt;</a:t>
            </a:r>
          </a:p>
          <a:p>
            <a:r>
              <a:rPr lang="en-US" altLang="zh-TW" dirty="0" smtClean="0"/>
              <a:t>               &lt;label class="control-label" for="</a:t>
            </a:r>
            <a:r>
              <a:rPr lang="en-US" altLang="zh-TW" dirty="0" err="1" smtClean="0"/>
              <a:t>inputDefault</a:t>
            </a:r>
            <a:r>
              <a:rPr lang="en-US" altLang="zh-TW" dirty="0" smtClean="0"/>
              <a:t>"&gt;Default input&lt;/label&gt;</a:t>
            </a:r>
          </a:p>
          <a:p>
            <a:r>
              <a:rPr lang="en-US" altLang="zh-TW" dirty="0" smtClean="0"/>
              <a:t>               &lt;input type="text" class="form-control" id="</a:t>
            </a:r>
            <a:r>
              <a:rPr lang="en-US" altLang="zh-TW" dirty="0" err="1" smtClean="0"/>
              <a:t>inputDefault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class="form-group"&gt;</a:t>
            </a:r>
          </a:p>
          <a:p>
            <a:r>
              <a:rPr lang="en-US" altLang="zh-TW" dirty="0" smtClean="0"/>
              <a:t>               &lt;label class="control-label" for="</a:t>
            </a:r>
            <a:r>
              <a:rPr lang="en-US" altLang="zh-TW" dirty="0" err="1" smtClean="0"/>
              <a:t>inputSmall</a:t>
            </a:r>
            <a:r>
              <a:rPr lang="en-US" altLang="zh-TW" dirty="0" smtClean="0"/>
              <a:t>"&gt;Small input&lt;/label&gt;</a:t>
            </a:r>
          </a:p>
          <a:p>
            <a:r>
              <a:rPr lang="en-US" altLang="zh-TW" dirty="0" smtClean="0"/>
              <a:t>               &lt;input class="form-control input-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" type="text" id="</a:t>
            </a:r>
            <a:r>
              <a:rPr lang="en-US" altLang="zh-TW" dirty="0" err="1" smtClean="0"/>
              <a:t>inputSmall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&lt;/form&gt;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&lt;/body&gt;</a:t>
            </a:r>
          </a:p>
          <a:p>
            <a:r>
              <a:rPr lang="en-US" altLang="zh-TW" dirty="0" smtClean="0"/>
              <a:t>&lt;/html&gt;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42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&lt;h2&gt;Form control: inline checkbox&lt;/h2&gt;</a:t>
            </a:r>
          </a:p>
          <a:p>
            <a:r>
              <a:rPr lang="en-US" altLang="zh-TW" dirty="0" smtClean="0"/>
              <a:t>  &lt;p&gt;The form below contains three inline checkboxes:&lt;/p&gt;</a:t>
            </a:r>
          </a:p>
          <a:p>
            <a:r>
              <a:rPr lang="en-US" altLang="zh-TW" dirty="0" smtClean="0"/>
              <a:t>  &lt;form&gt;</a:t>
            </a:r>
          </a:p>
          <a:p>
            <a:r>
              <a:rPr lang="en-US" altLang="zh-TW" dirty="0" smtClean="0"/>
              <a:t>    &lt;label class="checkbox-inline"&gt;</a:t>
            </a:r>
          </a:p>
          <a:p>
            <a:r>
              <a:rPr lang="en-US" altLang="zh-TW" dirty="0" smtClean="0"/>
              <a:t>      &lt;input type="checkbox" value=""&gt;Option 1</a:t>
            </a:r>
          </a:p>
          <a:p>
            <a:r>
              <a:rPr lang="en-US" altLang="zh-TW" dirty="0" smtClean="0"/>
              <a:t>    &lt;/label&gt;</a:t>
            </a:r>
          </a:p>
          <a:p>
            <a:r>
              <a:rPr lang="en-US" altLang="zh-TW" dirty="0" smtClean="0"/>
              <a:t>    &lt;label class="checkbox-inline"&gt;</a:t>
            </a:r>
          </a:p>
          <a:p>
            <a:r>
              <a:rPr lang="en-US" altLang="zh-TW" dirty="0" smtClean="0"/>
              <a:t>      &lt;input type="checkbox" value=""&gt;Option 2</a:t>
            </a:r>
          </a:p>
          <a:p>
            <a:r>
              <a:rPr lang="en-US" altLang="zh-TW" dirty="0" smtClean="0"/>
              <a:t>    &lt;/label&gt;</a:t>
            </a:r>
          </a:p>
          <a:p>
            <a:r>
              <a:rPr lang="en-US" altLang="zh-TW" dirty="0" smtClean="0"/>
              <a:t>    &lt;label class="checkbox-inline"&gt;</a:t>
            </a:r>
          </a:p>
          <a:p>
            <a:r>
              <a:rPr lang="en-US" altLang="zh-TW" dirty="0" smtClean="0"/>
              <a:t>      &lt;input type="checkbox" value=""&gt;Option 3</a:t>
            </a:r>
          </a:p>
          <a:p>
            <a:r>
              <a:rPr lang="en-US" altLang="zh-TW" dirty="0" smtClean="0"/>
              <a:t>    &lt;/label&gt;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78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&lt;h2&gt;Form control: radio buttons&lt;/h2&gt;</a:t>
            </a:r>
          </a:p>
          <a:p>
            <a:r>
              <a:rPr lang="en-US" altLang="zh-TW" dirty="0" smtClean="0"/>
              <a:t>  &lt;p&gt;The form below contains three radio buttons. The last option is disabled:&lt;/p&gt;</a:t>
            </a:r>
          </a:p>
          <a:p>
            <a:r>
              <a:rPr lang="en-US" altLang="zh-TW" dirty="0" smtClean="0"/>
              <a:t>  &lt;form&gt;</a:t>
            </a:r>
          </a:p>
          <a:p>
            <a:r>
              <a:rPr lang="en-US" altLang="zh-TW" dirty="0" smtClean="0"/>
              <a:t>    &lt;div class="radio"&gt;</a:t>
            </a:r>
          </a:p>
          <a:p>
            <a:r>
              <a:rPr lang="en-US" altLang="zh-TW" dirty="0" smtClean="0"/>
              <a:t>      &lt;label&gt;&lt;input type="radio" name="</a:t>
            </a:r>
            <a:r>
              <a:rPr lang="en-US" altLang="zh-TW" dirty="0" err="1" smtClean="0"/>
              <a:t>optradio</a:t>
            </a:r>
            <a:r>
              <a:rPr lang="en-US" altLang="zh-TW" dirty="0" smtClean="0"/>
              <a:t>"&gt;Option 1&lt;/label&gt;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class="radio"&gt;</a:t>
            </a:r>
          </a:p>
          <a:p>
            <a:r>
              <a:rPr lang="en-US" altLang="zh-TW" dirty="0" smtClean="0"/>
              <a:t>      &lt;label&gt;&lt;input type="radio" name="</a:t>
            </a:r>
            <a:r>
              <a:rPr lang="en-US" altLang="zh-TW" dirty="0" err="1" smtClean="0"/>
              <a:t>optradio</a:t>
            </a:r>
            <a:r>
              <a:rPr lang="en-US" altLang="zh-TW" dirty="0" smtClean="0"/>
              <a:t>"&gt;Option 2&lt;/label&gt;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class="radio disabled"&gt;</a:t>
            </a:r>
          </a:p>
          <a:p>
            <a:r>
              <a:rPr lang="en-US" altLang="zh-TW" dirty="0" smtClean="0"/>
              <a:t>      &lt;label&gt;&lt;input type="radio" name="</a:t>
            </a:r>
            <a:r>
              <a:rPr lang="en-US" altLang="zh-TW" dirty="0" err="1" smtClean="0"/>
              <a:t>optradio</a:t>
            </a:r>
            <a:r>
              <a:rPr lang="en-US" altLang="zh-TW" dirty="0" smtClean="0"/>
              <a:t>" disabled&gt;Option 3&lt;/label&gt;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14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&lt;h2&gt;Form control: inline radio buttons&lt;/h2&gt;</a:t>
            </a:r>
          </a:p>
          <a:p>
            <a:r>
              <a:rPr lang="en-US" altLang="zh-TW" dirty="0" smtClean="0"/>
              <a:t>  &lt;p&gt;The form below contains three inline radio buttons:&lt;/p&gt;</a:t>
            </a:r>
          </a:p>
          <a:p>
            <a:r>
              <a:rPr lang="en-US" altLang="zh-TW" dirty="0" smtClean="0"/>
              <a:t>  &lt;form&gt;</a:t>
            </a:r>
          </a:p>
          <a:p>
            <a:r>
              <a:rPr lang="en-US" altLang="zh-TW" dirty="0" smtClean="0"/>
              <a:t>    &lt;label class="radio-inline"&gt;</a:t>
            </a:r>
          </a:p>
          <a:p>
            <a:r>
              <a:rPr lang="en-US" altLang="zh-TW" dirty="0" smtClean="0"/>
              <a:t>      &lt;input type="radio" name="</a:t>
            </a:r>
            <a:r>
              <a:rPr lang="en-US" altLang="zh-TW" dirty="0" err="1" smtClean="0"/>
              <a:t>optradio</a:t>
            </a:r>
            <a:r>
              <a:rPr lang="en-US" altLang="zh-TW" dirty="0" smtClean="0"/>
              <a:t>"&gt;Option 1</a:t>
            </a:r>
          </a:p>
          <a:p>
            <a:r>
              <a:rPr lang="en-US" altLang="zh-TW" dirty="0" smtClean="0"/>
              <a:t>    &lt;/label&gt;</a:t>
            </a:r>
          </a:p>
          <a:p>
            <a:r>
              <a:rPr lang="en-US" altLang="zh-TW" dirty="0" smtClean="0"/>
              <a:t>    &lt;label class="radio-inline"&gt;</a:t>
            </a:r>
          </a:p>
          <a:p>
            <a:r>
              <a:rPr lang="en-US" altLang="zh-TW" dirty="0" smtClean="0"/>
              <a:t>      &lt;input type="radio" name="</a:t>
            </a:r>
            <a:r>
              <a:rPr lang="en-US" altLang="zh-TW" dirty="0" err="1" smtClean="0"/>
              <a:t>optradio</a:t>
            </a:r>
            <a:r>
              <a:rPr lang="en-US" altLang="zh-TW" dirty="0" smtClean="0"/>
              <a:t>"&gt;Option 2</a:t>
            </a:r>
          </a:p>
          <a:p>
            <a:r>
              <a:rPr lang="en-US" altLang="zh-TW" dirty="0" smtClean="0"/>
              <a:t>    &lt;/label&gt;</a:t>
            </a:r>
          </a:p>
          <a:p>
            <a:r>
              <a:rPr lang="en-US" altLang="zh-TW" dirty="0" smtClean="0"/>
              <a:t>    &lt;label class="radio-inline"&gt;</a:t>
            </a:r>
          </a:p>
          <a:p>
            <a:r>
              <a:rPr lang="en-US" altLang="zh-TW" dirty="0" smtClean="0"/>
              <a:t>      &lt;input type="radio" name="</a:t>
            </a:r>
            <a:r>
              <a:rPr lang="en-US" altLang="zh-TW" dirty="0" err="1" smtClean="0"/>
              <a:t>optradio</a:t>
            </a:r>
            <a:r>
              <a:rPr lang="en-US" altLang="zh-TW" dirty="0" smtClean="0"/>
              <a:t>"&gt;Option 3</a:t>
            </a:r>
          </a:p>
          <a:p>
            <a:r>
              <a:rPr lang="en-US" altLang="zh-TW" dirty="0" smtClean="0"/>
              <a:t>    &lt;/label&gt;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9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&lt;h2&gt;Form control: select&lt;/h2&gt;</a:t>
            </a:r>
          </a:p>
          <a:p>
            <a:r>
              <a:rPr lang="en-US" altLang="zh-TW" dirty="0" smtClean="0"/>
              <a:t>  &lt;p&gt;The form below contains two dropdown menus (select lists):&lt;/p&gt;</a:t>
            </a:r>
          </a:p>
          <a:p>
            <a:r>
              <a:rPr lang="en-US" altLang="zh-TW" dirty="0" smtClean="0"/>
              <a:t>  &lt;form&gt;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for="sel1"&gt;Select list (select one):&lt;/label&gt;</a:t>
            </a:r>
          </a:p>
          <a:p>
            <a:r>
              <a:rPr lang="en-US" altLang="zh-TW" dirty="0" smtClean="0"/>
              <a:t>      &lt;select class="form-control" id="sel1"&gt;</a:t>
            </a:r>
          </a:p>
          <a:p>
            <a:r>
              <a:rPr lang="en-US" altLang="zh-TW" dirty="0" smtClean="0"/>
              <a:t>        &lt;option&gt;1&lt;/option&gt;</a:t>
            </a:r>
          </a:p>
          <a:p>
            <a:r>
              <a:rPr lang="en-US" altLang="zh-TW" dirty="0" smtClean="0"/>
              <a:t>        &lt;option&gt;2&lt;/option&gt;</a:t>
            </a:r>
          </a:p>
          <a:p>
            <a:r>
              <a:rPr lang="en-US" altLang="zh-TW" dirty="0" smtClean="0"/>
              <a:t>        &lt;option&gt;3&lt;/option&gt;</a:t>
            </a:r>
          </a:p>
          <a:p>
            <a:r>
              <a:rPr lang="en-US" altLang="zh-TW" dirty="0" smtClean="0"/>
              <a:t>        &lt;option&gt;4&lt;/option&gt;</a:t>
            </a:r>
          </a:p>
          <a:p>
            <a:r>
              <a:rPr lang="en-US" altLang="zh-TW" dirty="0" smtClean="0"/>
              <a:t>      &lt;/select&gt;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&lt;label for="sel2"&gt;</a:t>
            </a:r>
            <a:r>
              <a:rPr lang="en-US" altLang="zh-TW" dirty="0" err="1" smtClean="0"/>
              <a:t>Mutiple</a:t>
            </a:r>
            <a:r>
              <a:rPr lang="en-US" altLang="zh-TW" dirty="0" smtClean="0"/>
              <a:t> select list (hold shift to select more than one):&lt;/label&gt;</a:t>
            </a:r>
          </a:p>
          <a:p>
            <a:r>
              <a:rPr lang="en-US" altLang="zh-TW" dirty="0" smtClean="0"/>
              <a:t>      &lt;select multiple class="form-control" id="sel2"&gt;</a:t>
            </a:r>
          </a:p>
          <a:p>
            <a:r>
              <a:rPr lang="en-US" altLang="zh-TW" dirty="0" smtClean="0"/>
              <a:t>        &lt;option&gt;1&lt;/option&gt;</a:t>
            </a:r>
          </a:p>
          <a:p>
            <a:r>
              <a:rPr lang="en-US" altLang="zh-TW" dirty="0" smtClean="0"/>
              <a:t>        &lt;option&gt;2&lt;/option&gt;</a:t>
            </a:r>
          </a:p>
          <a:p>
            <a:r>
              <a:rPr lang="en-US" altLang="zh-TW" dirty="0" smtClean="0"/>
              <a:t>        &lt;option&gt;3&lt;/option&gt;</a:t>
            </a:r>
          </a:p>
          <a:p>
            <a:r>
              <a:rPr lang="en-US" altLang="zh-TW" dirty="0" smtClean="0"/>
              <a:t>        &lt;option&gt;4&lt;/option&gt;</a:t>
            </a:r>
          </a:p>
          <a:p>
            <a:r>
              <a:rPr lang="en-US" altLang="zh-TW" dirty="0" smtClean="0"/>
              <a:t>        &lt;option&gt;5&lt;/option&gt;</a:t>
            </a:r>
          </a:p>
          <a:p>
            <a:r>
              <a:rPr lang="en-US" altLang="zh-TW" dirty="0" smtClean="0"/>
              <a:t>      &lt;/select&gt;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39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&lt;h2&gt;Horizontal form with static control&lt;/h2&gt;</a:t>
            </a:r>
          </a:p>
          <a:p>
            <a:r>
              <a:rPr lang="en-US" altLang="zh-TW" dirty="0" smtClean="0"/>
              <a:t>  &lt;form class="form-horizontal" action="/</a:t>
            </a:r>
            <a:r>
              <a:rPr lang="en-US" altLang="zh-TW" dirty="0" err="1" smtClean="0"/>
              <a:t>action_page.php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class="control-label col-sm-2" for="email"&gt;Email:&lt;/label&gt;</a:t>
            </a:r>
          </a:p>
          <a:p>
            <a:r>
              <a:rPr lang="en-US" altLang="zh-TW" dirty="0" smtClean="0"/>
              <a:t>      &lt;div class="col-sm-10"&gt;</a:t>
            </a:r>
          </a:p>
          <a:p>
            <a:r>
              <a:rPr lang="en-US" altLang="zh-TW" dirty="0" smtClean="0"/>
              <a:t>        &lt;p class="form-control-static"&gt;someone@example.com&lt;/p&gt;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</a:t>
            </a:r>
          </a:p>
          <a:p>
            <a:r>
              <a:rPr lang="en-US" altLang="zh-TW" dirty="0" smtClean="0"/>
              <a:t>      &lt;label class="control-label col-sm-2" for="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"&gt;Password:&lt;/label&gt;</a:t>
            </a:r>
          </a:p>
          <a:p>
            <a:r>
              <a:rPr lang="en-US" altLang="zh-TW" dirty="0" smtClean="0"/>
              <a:t>      &lt;div class="col-sm-10"&gt;          </a:t>
            </a:r>
          </a:p>
          <a:p>
            <a:r>
              <a:rPr lang="en-US" altLang="zh-TW" dirty="0" smtClean="0"/>
              <a:t>        &lt;input type="password" class="form-control" id="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 placeholder="Enter password" name="</a:t>
            </a:r>
            <a:r>
              <a:rPr lang="en-US" altLang="zh-TW" dirty="0" err="1" smtClean="0"/>
              <a:t>pwd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class="form-group"&gt;        </a:t>
            </a:r>
          </a:p>
          <a:p>
            <a:r>
              <a:rPr lang="en-US" altLang="zh-TW" dirty="0" smtClean="0"/>
              <a:t>      &lt;div class="col-sm-offset-2 col-sm-10"&gt;</a:t>
            </a:r>
          </a:p>
          <a:p>
            <a:r>
              <a:rPr lang="en-US" altLang="zh-TW" dirty="0" smtClean="0"/>
              <a:t>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-default"&gt;Submit&lt;/button&gt;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&lt;/form&gt;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bootstrap/tryit.asp?filename=trybs_form_checkbox&amp;stacked=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form_checkbox_inline&amp;stacked=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form_radio&amp;stacked=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form_radio_inline&amp;stacked=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form_select&amp;stacked=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form_horizontal_static&amp;stacked=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DI210GIV2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FKDEEEY65OQ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bootstrap/tryit.asp?filename=trybs_form_basic&amp;stacked=h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form_inline&amp;stacked=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bootstrap/tryit.asp?filename=trybs_form_horizontal&amp;stacked=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 </a:t>
            </a:r>
            <a:r>
              <a:rPr lang="en-US" altLang="zh-TW" dirty="0" smtClean="0">
                <a:effectLst/>
              </a:rPr>
              <a:t>Form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Inputs Size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82347"/>
            <a:ext cx="6173062" cy="2438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38" y="4349452"/>
            <a:ext cx="7183437" cy="2247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0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ffectLst/>
              </a:rPr>
              <a:t>Textarea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93193"/>
            <a:ext cx="5830887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3573016"/>
            <a:ext cx="7202487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3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Checkboxes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https://www.w3schools.com/bootstrap/tryit.asp?filename=trybs_form_checkbox&amp;stacked=h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708920"/>
            <a:ext cx="5716587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5013176"/>
            <a:ext cx="4353533" cy="160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6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Inline Checkboxes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checkbox-inline</a:t>
            </a:r>
            <a:r>
              <a:rPr lang="en-US" altLang="zh-TW" dirty="0"/>
              <a:t> class if you want the checkboxes to appear on the same </a:t>
            </a:r>
            <a:r>
              <a:rPr lang="en-US" altLang="zh-TW" dirty="0" smtClean="0"/>
              <a:t>line</a:t>
            </a:r>
          </a:p>
          <a:p>
            <a:r>
              <a:rPr lang="en-US" altLang="zh-TW" dirty="0" smtClean="0">
                <a:hlinkClick r:id="rId3"/>
              </a:rPr>
              <a:t>https://www.w3schools.com/bootstrap/tryit.asp?filename=trybs_form_checkbox_inline&amp;stacked=h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55" y="3573016"/>
            <a:ext cx="6602413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97152"/>
            <a:ext cx="410527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9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Radio </a:t>
            </a:r>
            <a:r>
              <a:rPr lang="en-US" altLang="zh-TW" dirty="0" smtClean="0">
                <a:effectLst/>
              </a:rPr>
              <a:t>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https://www.w3schools.com/bootstrap/tryit.asp?filename=trybs_form_radio&amp;stacked=h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4505325" cy="159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7" y="2708920"/>
            <a:ext cx="6497637" cy="195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Inline Radio 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https://www.w3schools.com/bootstrap/tryit.asp?filename=trybs_form_radio_inline&amp;stacked=h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973388"/>
            <a:ext cx="6802437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64" y="4437112"/>
            <a:ext cx="4724400" cy="1343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0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Select </a:t>
            </a:r>
            <a:r>
              <a:rPr lang="en-US" altLang="zh-TW" dirty="0" smtClean="0">
                <a:effectLst/>
              </a:rPr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https://www.w3schools.com/bootstrap/tryit.asp?filename=trybs_form_select&amp;stacked=h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183437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" y="3427994"/>
            <a:ext cx="7250113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2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Static </a:t>
            </a:r>
            <a:r>
              <a:rPr lang="en-US" altLang="zh-TW" dirty="0" smtClean="0">
                <a:effectLst/>
              </a:rPr>
              <a:t>Control </a:t>
            </a:r>
            <a:r>
              <a:rPr lang="en-US" altLang="zh-TW" sz="3000" dirty="0" smtClean="0">
                <a:effectLst/>
              </a:rPr>
              <a:t>(1/2)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/>
              </a:rPr>
              <a:t>If you need to insert </a:t>
            </a:r>
            <a:r>
              <a:rPr lang="en-US" altLang="zh-TW" b="1" dirty="0">
                <a:solidFill>
                  <a:srgbClr val="000000"/>
                </a:solidFill>
                <a:latin typeface="Verdana"/>
              </a:rPr>
              <a:t>plain text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 next to a form label within a horizontal form, use the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.form-control-static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 class on a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US" altLang="zh-TW" dirty="0" smtClean="0">
                <a:solidFill>
                  <a:srgbClr val="000000"/>
                </a:solidFill>
                <a:latin typeface="Verdana"/>
              </a:rPr>
              <a:t>element</a:t>
            </a:r>
          </a:p>
          <a:p>
            <a:r>
              <a:rPr lang="en-US" altLang="zh-TW" dirty="0" smtClean="0">
                <a:hlinkClick r:id="rId3"/>
              </a:rPr>
              <a:t>https://www.w3schools.com/bootstrap/tryit.asp?filename=trybs_form_horizontal_static&amp;stacked=h</a:t>
            </a:r>
            <a:endParaRPr lang="zh-TW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7259637" cy="2028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Static Control </a:t>
            </a:r>
            <a:r>
              <a:rPr lang="en-US" altLang="zh-TW" sz="3000" dirty="0" smtClean="0">
                <a:effectLst/>
              </a:rPr>
              <a:t>(2/2</a:t>
            </a:r>
            <a:r>
              <a:rPr lang="en-US" altLang="zh-TW" sz="3000" dirty="0">
                <a:effectLst/>
              </a:rPr>
              <a:t>)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154539" cy="3867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8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Form Control </a:t>
            </a:r>
            <a:r>
              <a:rPr lang="en-US" altLang="zh-TW" dirty="0" smtClean="0">
                <a:effectLst/>
              </a:rPr>
              <a:t>States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/>
              <a:t>DISABLED </a:t>
            </a:r>
            <a:r>
              <a:rPr lang="en-US" altLang="zh-TW" b="1" dirty="0"/>
              <a:t>INPUTS</a:t>
            </a:r>
            <a:r>
              <a:rPr lang="en-US" altLang="zh-TW" dirty="0"/>
              <a:t> - Add a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 attribute</a:t>
            </a:r>
            <a:r>
              <a:rPr lang="en-US" altLang="zh-TW" dirty="0"/>
              <a:t> to disable an input field</a:t>
            </a:r>
          </a:p>
          <a:p>
            <a:r>
              <a:rPr lang="en-US" altLang="zh-TW" b="1" dirty="0"/>
              <a:t>DISABLED FIELDSETS</a:t>
            </a:r>
            <a:r>
              <a:rPr lang="en-US" altLang="zh-TW" dirty="0"/>
              <a:t> - Add a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 attribute</a:t>
            </a:r>
            <a:r>
              <a:rPr lang="en-US" altLang="zh-TW" dirty="0"/>
              <a:t> to a </a:t>
            </a:r>
            <a:r>
              <a:rPr lang="en-US" altLang="zh-TW" dirty="0" err="1"/>
              <a:t>fieldset</a:t>
            </a:r>
            <a:r>
              <a:rPr lang="en-US" altLang="zh-TW" dirty="0"/>
              <a:t> to disable all controls within</a:t>
            </a:r>
          </a:p>
          <a:p>
            <a:r>
              <a:rPr lang="en-US" altLang="zh-TW" b="1" dirty="0"/>
              <a:t>READONLY INPUTS</a:t>
            </a:r>
            <a:r>
              <a:rPr lang="en-US" altLang="zh-TW" dirty="0"/>
              <a:t> - Add a 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readonly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attribute</a:t>
            </a:r>
            <a:r>
              <a:rPr lang="en-US" altLang="zh-TW" dirty="0"/>
              <a:t> to an input to prevent user input</a:t>
            </a:r>
          </a:p>
          <a:p>
            <a:r>
              <a:rPr lang="en-US" altLang="zh-TW" b="1" dirty="0"/>
              <a:t>VALIDATION STATES</a:t>
            </a:r>
            <a:r>
              <a:rPr lang="en-US" altLang="zh-TW" dirty="0"/>
              <a:t> - Bootstrap includes validation styles for error, warning, and success messages. To use, add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has-warning</a:t>
            </a:r>
            <a:r>
              <a:rPr lang="en-US" altLang="zh-TW" dirty="0"/>
              <a:t>,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has-error</a:t>
            </a:r>
            <a:r>
              <a:rPr lang="en-US" altLang="zh-TW" dirty="0"/>
              <a:t>, or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has-success</a:t>
            </a:r>
            <a:r>
              <a:rPr lang="en-US" altLang="zh-TW" dirty="0"/>
              <a:t> to the parent element</a:t>
            </a:r>
          </a:p>
          <a:p>
            <a:r>
              <a:rPr lang="en-US" altLang="zh-TW" b="1" dirty="0"/>
              <a:t>ICONS</a:t>
            </a:r>
            <a:r>
              <a:rPr lang="en-US" altLang="zh-TW" dirty="0"/>
              <a:t> - You can add feedback icons with 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has-feedback</a:t>
            </a:r>
            <a:r>
              <a:rPr lang="en-US" altLang="zh-TW" dirty="0"/>
              <a:t> class and an icon</a:t>
            </a:r>
          </a:p>
          <a:p>
            <a:r>
              <a:rPr lang="en-US" altLang="zh-TW" b="1" dirty="0"/>
              <a:t>HIDDEN LABELS</a:t>
            </a:r>
            <a:r>
              <a:rPr lang="en-US" altLang="zh-TW" dirty="0"/>
              <a:t> - Add a .</a:t>
            </a:r>
            <a:r>
              <a:rPr lang="en-US" altLang="zh-TW" dirty="0" err="1"/>
              <a:t>sr</a:t>
            </a:r>
            <a:r>
              <a:rPr lang="en-US" altLang="zh-TW" dirty="0"/>
              <a:t>-only class on non-visible labels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Form </a:t>
            </a:r>
            <a:r>
              <a:rPr lang="en-US" altLang="zh-TW" dirty="0" smtClean="0">
                <a:effectLst/>
              </a:rPr>
              <a:t>Layouts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 provides three types of form </a:t>
            </a:r>
            <a:r>
              <a:rPr lang="en-US" altLang="zh-TW" dirty="0" smtClean="0"/>
              <a:t>layouts: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Vertical </a:t>
            </a:r>
            <a:r>
              <a:rPr lang="en-US" altLang="zh-TW" b="1" dirty="0"/>
              <a:t>form </a:t>
            </a:r>
            <a:r>
              <a:rPr lang="en-US" altLang="zh-TW" b="1" dirty="0" smtClean="0"/>
              <a:t>(default)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Horizontal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Inline </a:t>
            </a:r>
            <a:r>
              <a:rPr lang="en-US" altLang="zh-TW" b="1" dirty="0" smtClean="0"/>
              <a:t>form</a:t>
            </a:r>
          </a:p>
          <a:p>
            <a:pPr marL="0" indent="0">
              <a:buNone/>
            </a:pPr>
            <a:endParaRPr lang="en-US" altLang="zh-TW" b="1" dirty="0" smtClean="0"/>
          </a:p>
          <a:p>
            <a:r>
              <a:rPr lang="en-US" altLang="zh-TW" dirty="0"/>
              <a:t>Standard rules for all three form </a:t>
            </a:r>
            <a:r>
              <a:rPr lang="en-US" altLang="zh-TW" dirty="0" smtClean="0"/>
              <a:t>layouts: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u="sng" dirty="0"/>
              <a:t>Wrap labels and form controls in</a:t>
            </a:r>
            <a:r>
              <a:rPr lang="en-US" altLang="zh-TW" dirty="0"/>
              <a:t> 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class="form-group"&gt;</a:t>
            </a:r>
            <a:r>
              <a:rPr lang="en-US" altLang="zh-TW" dirty="0"/>
              <a:t> (needed for optimum spacing)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Add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form-control</a:t>
            </a:r>
            <a:r>
              <a:rPr lang="en-US" altLang="zh-TW" dirty="0"/>
              <a:t> to all textual </a:t>
            </a:r>
            <a:r>
              <a:rPr lang="en-US" altLang="zh-TW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</a:t>
            </a:r>
            <a:r>
              <a:rPr lang="en-US" altLang="zh-TW" dirty="0"/>
              <a:t>, </a:t>
            </a:r>
            <a:r>
              <a:rPr lang="en-US" altLang="zh-TW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altLang="zh-TW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/>
              <a:t>, and </a:t>
            </a:r>
            <a:r>
              <a:rPr lang="en-US" altLang="zh-TW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</a:t>
            </a:r>
            <a:r>
              <a:rPr lang="en-US" altLang="zh-TW" dirty="0"/>
              <a:t> elements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6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Validation States </a:t>
            </a:r>
            <a:r>
              <a:rPr lang="en-US" altLang="zh-TW" sz="3000" b="1" dirty="0" smtClean="0"/>
              <a:t>(1/2)</a:t>
            </a:r>
            <a:endParaRPr lang="zh-TW" altLang="en-US" sz="30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229600" cy="434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Validation States </a:t>
            </a:r>
            <a:r>
              <a:rPr lang="en-US" altLang="zh-TW" sz="3000" b="1" dirty="0" smtClean="0"/>
              <a:t>(2/2</a:t>
            </a:r>
            <a:r>
              <a:rPr lang="en-US" altLang="zh-TW" sz="3000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https://www.w3schools.com/code/tryit.asp?filename=FKDI210GIV2Z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996952"/>
            <a:ext cx="66214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2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Input Groups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Creating Prepended and Appended </a:t>
            </a:r>
            <a:r>
              <a:rPr lang="en-US" altLang="zh-TW" b="1" dirty="0" smtClean="0">
                <a:effectLst/>
              </a:rPr>
              <a:t>Inputs</a:t>
            </a:r>
            <a:r>
              <a:rPr lang="en-US" altLang="zh-TW" sz="3000" b="1" dirty="0" smtClean="0">
                <a:effectLst/>
              </a:rPr>
              <a:t>(1/2)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 smtClean="0"/>
              <a:t>Wrap </a:t>
            </a:r>
            <a:r>
              <a:rPr lang="en-US" altLang="zh-TW" dirty="0"/>
              <a:t>the text or icon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a &lt;span&gt;</a:t>
            </a:r>
            <a:r>
              <a:rPr lang="en-US" altLang="zh-TW" dirty="0"/>
              <a:t> element having the </a:t>
            </a:r>
            <a:r>
              <a:rPr lang="en-US" altLang="zh-TW" dirty="0" smtClean="0"/>
              <a:t>class</a:t>
            </a:r>
            <a:r>
              <a:rPr lang="en-US" altLang="zh-TW" dirty="0"/>
              <a:t> </a:t>
            </a:r>
            <a:r>
              <a:rPr lang="en-US" altLang="zh-TW" dirty="0" smtClean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input-group-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addon</a:t>
            </a:r>
            <a:r>
              <a:rPr lang="en-US" altLang="zh-TW" dirty="0"/>
              <a:t> and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 it before or after the &lt;input&gt;</a:t>
            </a:r>
            <a:r>
              <a:rPr lang="en-US" altLang="zh-TW" dirty="0"/>
              <a:t> element.</a:t>
            </a:r>
          </a:p>
          <a:p>
            <a:r>
              <a:rPr lang="en-US" altLang="zh-TW" dirty="0"/>
              <a:t>Wrap both the &lt;span&gt; and text-based &lt;input&gt; element within a &lt;div&gt; element and apply the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input-group</a:t>
            </a:r>
            <a:r>
              <a:rPr lang="en-US" altLang="zh-TW" dirty="0"/>
              <a:t> on it.</a:t>
            </a:r>
          </a:p>
          <a:p>
            <a:r>
              <a:rPr lang="en-US" altLang="zh-TW" b="1" dirty="0" err="1"/>
              <a:t>Note:</a:t>
            </a:r>
            <a:r>
              <a:rPr lang="en-US" altLang="zh-TW" dirty="0" err="1"/>
              <a:t>Bootstrap's</a:t>
            </a:r>
            <a:r>
              <a:rPr lang="en-US" altLang="zh-TW" dirty="0"/>
              <a:t> prepending or appending feature is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available to text-based inputs</a:t>
            </a:r>
            <a:r>
              <a:rPr lang="en-US" altLang="zh-TW" dirty="0"/>
              <a:t>. It does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support 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or 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/>
              <a:t> elements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hlinkClick r:id="rId2"/>
              </a:rPr>
              <a:t>https://www.w3schools.com/code/tryit.asp?filename=FKDEEEY65OQT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0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Creating Prepended and Appended </a:t>
            </a:r>
            <a:r>
              <a:rPr lang="en-US" altLang="zh-TW" b="1" dirty="0" smtClean="0">
                <a:effectLst/>
              </a:rPr>
              <a:t>Inputs</a:t>
            </a:r>
            <a:r>
              <a:rPr lang="en-US" altLang="zh-TW" sz="3000" b="1" dirty="0" smtClean="0">
                <a:effectLst/>
              </a:rPr>
              <a:t>(2/2</a:t>
            </a:r>
            <a:r>
              <a:rPr lang="en-US" altLang="zh-TW" sz="3000" b="1" dirty="0">
                <a:effectLst/>
              </a:rPr>
              <a:t>)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1628800"/>
            <a:ext cx="8097381" cy="399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63" y="5745435"/>
            <a:ext cx="7050087" cy="92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8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Checkboxes and Radio Buttons </a:t>
            </a:r>
            <a:r>
              <a:rPr lang="en-US" altLang="zh-TW" b="1" dirty="0" err="1" smtClean="0">
                <a:effectLst/>
              </a:rPr>
              <a:t>Addons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69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Buttons </a:t>
            </a:r>
            <a:r>
              <a:rPr lang="en-US" altLang="zh-TW" b="1" dirty="0" err="1">
                <a:effectLst/>
              </a:rPr>
              <a:t>Addons</a:t>
            </a:r>
            <a:r>
              <a:rPr lang="en-US" altLang="zh-TW" b="1" dirty="0">
                <a:effectLst/>
              </a:rPr>
              <a:t> for Text </a:t>
            </a:r>
            <a:r>
              <a:rPr lang="en-US" altLang="zh-TW" b="1" dirty="0" smtClean="0">
                <a:effectLst/>
              </a:rPr>
              <a:t>Inputs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sz="5000" b="1" dirty="0">
                <a:effectLst/>
              </a:rPr>
              <a:t>Adding Button Dropdowns to Text Inputs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25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b="1" dirty="0">
                <a:effectLst/>
              </a:rPr>
              <a:t>Adding Segmented Dropdown Button </a:t>
            </a:r>
            <a:r>
              <a:rPr lang="en-US" altLang="zh-TW" sz="5000" b="1" dirty="0" smtClean="0">
                <a:effectLst/>
              </a:rPr>
              <a:t>Groups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18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Vertical Form (default</a:t>
            </a:r>
            <a:r>
              <a:rPr lang="en-US" altLang="zh-TW" dirty="0" smtClean="0">
                <a:effectLst/>
              </a:rPr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897328" cy="297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77072"/>
            <a:ext cx="3000375" cy="2676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539552" y="4869160"/>
            <a:ext cx="5184576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57200" y="4725144"/>
            <a:ext cx="5194920" cy="154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hlinkClick r:id="rId5"/>
              </a:rPr>
              <a:t>https://www.w3schools.com/bootstrap/tryit.asp?filename=trybs_form_basic&amp;stacked=h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0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Inline </a:t>
            </a:r>
            <a:r>
              <a:rPr lang="en-US" altLang="zh-TW" dirty="0" smtClean="0">
                <a:effectLst/>
              </a:rPr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Note: This only applies to forms within viewports that are </a:t>
            </a:r>
            <a:r>
              <a:rPr lang="en-US" altLang="zh-TW" b="1" dirty="0" smtClean="0"/>
              <a:t>at </a:t>
            </a:r>
            <a:r>
              <a:rPr lang="en-US" altLang="zh-TW" b="1" dirty="0"/>
              <a:t>least 768px wide</a:t>
            </a:r>
            <a:r>
              <a:rPr lang="en-US" altLang="zh-TW" b="1" dirty="0" smtClean="0"/>
              <a:t>!</a:t>
            </a:r>
          </a:p>
          <a:p>
            <a:r>
              <a:rPr lang="en-US" altLang="zh-TW" dirty="0" smtClean="0">
                <a:hlinkClick r:id="rId3"/>
              </a:rPr>
              <a:t>https://www.w3schools.com/bootstrap/tryit.asp?filename=trybs_form_inline&amp;stacked=h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0" y="3284984"/>
            <a:ext cx="8907463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99" y="4236296"/>
            <a:ext cx="7116763" cy="15811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4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Horizontal </a:t>
            </a:r>
            <a:r>
              <a:rPr lang="en-US" altLang="zh-TW" dirty="0" smtClean="0">
                <a:effectLst/>
              </a:rPr>
              <a:t>Form</a:t>
            </a:r>
            <a:r>
              <a:rPr lang="en-US" altLang="zh-TW" sz="3000" dirty="0" smtClean="0">
                <a:effectLst/>
              </a:rPr>
              <a:t>(1/3)</a:t>
            </a:r>
            <a:endParaRPr lang="zh-TW" altLang="en-US" sz="3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horizontal form means that the labels are aligned next to the input field (horizontal) on </a:t>
            </a:r>
            <a:r>
              <a:rPr lang="en-US" altLang="zh-TW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screens</a:t>
            </a:r>
          </a:p>
          <a:p>
            <a:r>
              <a:rPr lang="en-US" altLang="zh-TW" dirty="0"/>
              <a:t>On </a:t>
            </a:r>
            <a:r>
              <a:rPr lang="en-US" altLang="zh-TW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screens (767px and below), it will transform to a vertical form (labels are placed on top of each input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Additional rules for a horizontal form:</a:t>
            </a:r>
          </a:p>
          <a:p>
            <a:pPr lvl="1"/>
            <a:r>
              <a:rPr lang="en-US" altLang="zh-TW" dirty="0"/>
              <a:t>Add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form-horizontal</a:t>
            </a:r>
            <a:r>
              <a:rPr lang="en-US" altLang="zh-TW" dirty="0"/>
              <a:t> to the 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&lt;form&gt;</a:t>
            </a:r>
            <a:r>
              <a:rPr lang="en-US" altLang="zh-TW" dirty="0"/>
              <a:t> element</a:t>
            </a:r>
          </a:p>
          <a:p>
            <a:pPr lvl="1"/>
            <a:r>
              <a:rPr lang="en-US" altLang="zh-TW" dirty="0"/>
              <a:t>Add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control-label</a:t>
            </a:r>
            <a:r>
              <a:rPr lang="en-US" altLang="zh-TW" dirty="0"/>
              <a:t> to all 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&lt;label&gt;</a:t>
            </a:r>
            <a:r>
              <a:rPr lang="en-US" altLang="zh-TW" dirty="0"/>
              <a:t> elements</a:t>
            </a:r>
          </a:p>
          <a:p>
            <a:r>
              <a:rPr lang="en-US" altLang="zh-TW" b="1" dirty="0"/>
              <a:t>Tip:</a:t>
            </a:r>
            <a:r>
              <a:rPr lang="en-US" altLang="zh-TW" dirty="0"/>
              <a:t> Use Bootstrap's predefined grid classes to align labels and groups of form controls in a horizontal layout.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3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Horizontal </a:t>
            </a:r>
            <a:r>
              <a:rPr lang="en-US" altLang="zh-TW" dirty="0" smtClean="0">
                <a:effectLst/>
              </a:rPr>
              <a:t>Form</a:t>
            </a:r>
            <a:r>
              <a:rPr lang="en-US" altLang="zh-TW" sz="3000" dirty="0" smtClean="0">
                <a:effectLst/>
              </a:rPr>
              <a:t>(2/3</a:t>
            </a:r>
            <a:r>
              <a:rPr lang="en-US" altLang="zh-TW" sz="3000" dirty="0">
                <a:effectLst/>
              </a:rPr>
              <a:t>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28800"/>
            <a:ext cx="804068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2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Horizontal </a:t>
            </a:r>
            <a:r>
              <a:rPr lang="en-US" altLang="zh-TW" dirty="0" smtClean="0">
                <a:effectLst/>
              </a:rPr>
              <a:t>Form</a:t>
            </a:r>
            <a:r>
              <a:rPr lang="en-US" altLang="zh-TW" sz="3000" dirty="0" smtClean="0">
                <a:effectLst/>
              </a:rPr>
              <a:t>(3/3)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https://www.w3schools.com/bootstrap/tryit.asp?filename=trybs_form_horizontal&amp;stacked=h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2" y="3212976"/>
            <a:ext cx="7202487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4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Form </a:t>
            </a:r>
            <a:r>
              <a:rPr lang="en-US" altLang="zh-TW" dirty="0" smtClean="0">
                <a:effectLst/>
              </a:rPr>
              <a:t>Inputs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Bootstrap supports the following form controls</a:t>
            </a:r>
            <a:r>
              <a:rPr lang="en-US" altLang="zh-TW" dirty="0" smtClean="0"/>
              <a:t>: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Input, </a:t>
            </a:r>
            <a:r>
              <a:rPr lang="en-US" altLang="zh-TW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checkbox, radio, select</a:t>
            </a:r>
            <a:endParaRPr lang="en-US" altLang="zh-TW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1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 supports all the HTML5 input types: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r>
              <a:rPr lang="en-US" altLang="zh-TW" dirty="0"/>
              <a:t>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  <a:r>
              <a:rPr lang="en-US" altLang="zh-TW" dirty="0"/>
              <a:t>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-local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altLang="zh-TW" dirty="0"/>
              <a:t>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altLang="zh-TW" dirty="0"/>
              <a:t>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</a:t>
            </a:r>
            <a:r>
              <a:rPr lang="en-US" altLang="zh-TW" dirty="0"/>
              <a:t>, and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7583487" cy="242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8" y="4221088"/>
            <a:ext cx="7259637" cy="2343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4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2181</TotalTime>
  <Words>3577</Words>
  <Application>Microsoft Office PowerPoint</Application>
  <PresentationFormat>如螢幕大小 (4:3)</PresentationFormat>
  <Paragraphs>549</Paragraphs>
  <Slides>28</Slides>
  <Notes>14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高階主管</vt:lpstr>
      <vt:lpstr>Bootstrap Form</vt:lpstr>
      <vt:lpstr>Form Layouts</vt:lpstr>
      <vt:lpstr>Vertical Form (default)</vt:lpstr>
      <vt:lpstr>Inline Form</vt:lpstr>
      <vt:lpstr>Horizontal Form(1/3)</vt:lpstr>
      <vt:lpstr>Horizontal Form(2/3)</vt:lpstr>
      <vt:lpstr>Horizontal Form(3/3)</vt:lpstr>
      <vt:lpstr>Form Inputs</vt:lpstr>
      <vt:lpstr>Input</vt:lpstr>
      <vt:lpstr>Change Inputs Size</vt:lpstr>
      <vt:lpstr>Textarea</vt:lpstr>
      <vt:lpstr>Checkboxes</vt:lpstr>
      <vt:lpstr>Inline Checkboxes</vt:lpstr>
      <vt:lpstr>Radio Buttons</vt:lpstr>
      <vt:lpstr>Inline Radio Buttons</vt:lpstr>
      <vt:lpstr>Select List</vt:lpstr>
      <vt:lpstr>Static Control (1/2)</vt:lpstr>
      <vt:lpstr>Static Control (2/2)</vt:lpstr>
      <vt:lpstr>Form Control States</vt:lpstr>
      <vt:lpstr>Validation States (1/2)</vt:lpstr>
      <vt:lpstr>Validation States (2/2)</vt:lpstr>
      <vt:lpstr>Input Groups</vt:lpstr>
      <vt:lpstr>Creating Prepended and Appended Inputs(1/2)</vt:lpstr>
      <vt:lpstr>Creating Prepended and Appended Inputs(2/2)</vt:lpstr>
      <vt:lpstr>Checkboxes and Radio Buttons Addons</vt:lpstr>
      <vt:lpstr>Buttons Addons for Text Inputs</vt:lpstr>
      <vt:lpstr>Adding Button Dropdowns to Text Inputs</vt:lpstr>
      <vt:lpstr>Adding Segmented Dropdown Button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118</cp:revision>
  <dcterms:created xsi:type="dcterms:W3CDTF">2017-09-28T02:54:30Z</dcterms:created>
  <dcterms:modified xsi:type="dcterms:W3CDTF">2017-10-10T14:29:43Z</dcterms:modified>
</cp:coreProperties>
</file>