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77" r:id="rId13"/>
    <p:sldId id="268" r:id="rId14"/>
    <p:sldId id="269" r:id="rId15"/>
    <p:sldId id="278" r:id="rId16"/>
    <p:sldId id="270" r:id="rId17"/>
    <p:sldId id="279" r:id="rId18"/>
    <p:sldId id="280" r:id="rId19"/>
    <p:sldId id="273" r:id="rId20"/>
    <p:sldId id="281" r:id="rId21"/>
    <p:sldId id="282" r:id="rId22"/>
    <p:sldId id="271" r:id="rId23"/>
    <p:sldId id="272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67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77"/>
            <p14:sldId id="268"/>
            <p14:sldId id="269"/>
            <p14:sldId id="278"/>
            <p14:sldId id="270"/>
            <p14:sldId id="279"/>
            <p14:sldId id="280"/>
            <p14:sldId id="273"/>
            <p14:sldId id="281"/>
            <p14:sldId id="282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>
      <p:cViewPr varScale="1">
        <p:scale>
          <a:sx n="103" d="100"/>
          <a:sy n="10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https://www.w3schools.com/bootstrap/tryit.asp?filename=trybs_grid_ex1&amp;stacked=h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5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Hidden Responsive Classes&lt;/title&gt;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p{</a:t>
            </a:r>
          </a:p>
          <a:p>
            <a:r>
              <a:rPr lang="en-US" altLang="zh-TW" dirty="0" smtClean="0"/>
              <a:t>        padding: 20px;</a:t>
            </a:r>
          </a:p>
          <a:p>
            <a:r>
              <a:rPr lang="en-US" altLang="zh-TW" dirty="0" smtClean="0"/>
              <a:t>        background: #E6E6FA;</a:t>
            </a:r>
          </a:p>
          <a:p>
            <a:r>
              <a:rPr lang="en-US" altLang="zh-TW" dirty="0" smtClean="0"/>
              <a:t>        border-radius: 5px;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bs</a:t>
            </a:r>
            <a:r>
              <a:rPr lang="en-US" altLang="zh-TW" dirty="0" smtClean="0"/>
              <a:t>-example{</a:t>
            </a:r>
          </a:p>
          <a:p>
            <a:r>
              <a:rPr lang="en-US" altLang="zh-TW" dirty="0" smtClean="0"/>
              <a:t>    	margin: 20px;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&lt;div class="</a:t>
            </a:r>
            <a:r>
              <a:rPr lang="en-US" altLang="zh-TW" dirty="0" err="1" smtClean="0"/>
              <a:t>bs</a:t>
            </a:r>
            <a:r>
              <a:rPr lang="en-US" altLang="zh-TW" dirty="0" smtClean="0"/>
              <a:t>-example"&gt;</a:t>
            </a:r>
          </a:p>
          <a:p>
            <a:r>
              <a:rPr lang="en-US" altLang="zh-TW" dirty="0" smtClean="0"/>
              <a:t>    &lt;p class="hidden-</a:t>
            </a:r>
            <a:r>
              <a:rPr lang="en-US" altLang="zh-TW" dirty="0" err="1" smtClean="0"/>
              <a:t>xs</a:t>
            </a:r>
            <a:r>
              <a:rPr lang="en-US" altLang="zh-TW" dirty="0" smtClean="0"/>
              <a:t>"&gt;This paragraph is &lt;mark&gt;hidden only on&lt;/mark&gt; &lt;strong&gt;Extra Small Devices&lt;/strong&gt; that has screen width less than &lt;code&gt;768px&lt;/code&gt;.&lt;/p&gt;</a:t>
            </a:r>
          </a:p>
          <a:p>
            <a:r>
              <a:rPr lang="en-US" altLang="zh-TW" dirty="0" smtClean="0"/>
              <a:t>    &lt;p class="hidden-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"&gt;This paragraph is &lt;mark&gt;hidden only on&lt;/mark&gt; &lt;strong&gt;Small Devices&lt;/strong&gt; that has screen width greater than equal to &lt;code&gt;768px&lt;/code&gt; but less than &lt;code&gt;992px&lt;/code&gt;.&lt;/p&gt;</a:t>
            </a:r>
          </a:p>
          <a:p>
            <a:r>
              <a:rPr lang="en-US" altLang="zh-TW" dirty="0" smtClean="0"/>
              <a:t>    &lt;p class="hidden-md"&gt;This paragraph is &lt;mark&gt;hidden only on&lt;/mark&gt; &lt;strong&gt;Medium Devices&lt;/strong&gt; that has screen width greater than or equal to &lt;code&gt;992px&lt;/code&gt; but less than &lt;code&gt;1200px&lt;/code&gt;.&lt;/p&gt;</a:t>
            </a:r>
          </a:p>
          <a:p>
            <a:r>
              <a:rPr lang="en-US" altLang="zh-TW" dirty="0" smtClean="0"/>
              <a:t>    &lt;p class="hidden-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"&gt;This paragraph is &lt;mark&gt;hidden only on&lt;/mark&gt; &lt;strong&gt;Large Devices&lt;/strong&gt; that has screen width greater than or equal to &lt;code&gt;1200px&lt;/code&gt;.&lt;/p&gt;</a:t>
            </a:r>
          </a:p>
          <a:p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0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Columns Offsetting&lt;/title&gt;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/* Some custom styles to beautify this example */</a:t>
            </a:r>
          </a:p>
          <a:p>
            <a:r>
              <a:rPr lang="en-US" altLang="zh-TW" dirty="0" smtClean="0"/>
              <a:t>    .demo-content{</a:t>
            </a:r>
          </a:p>
          <a:p>
            <a:r>
              <a:rPr lang="en-US" altLang="zh-TW" dirty="0" smtClean="0"/>
              <a:t>        padding: 15px;</a:t>
            </a:r>
          </a:p>
          <a:p>
            <a:r>
              <a:rPr lang="en-US" altLang="zh-TW" dirty="0" smtClean="0"/>
              <a:t>        font-size: 18px;</a:t>
            </a:r>
          </a:p>
          <a:p>
            <a:r>
              <a:rPr lang="en-US" altLang="zh-TW" dirty="0" smtClean="0"/>
              <a:t>        min-height: 75px;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    margin-bottom: 10px;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.demo-content.bg-alt{</a:t>
            </a:r>
          </a:p>
          <a:p>
            <a:r>
              <a:rPr lang="en-US" altLang="zh-TW" dirty="0" smtClean="0"/>
              <a:t>        background: #abb1b8;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  &lt;!-- Open the output in a new blank tab (Click the arrow next to "Show Output" button) and resize the browser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class="col-sm-4"&gt;</a:t>
            </a:r>
          </a:p>
          <a:p>
            <a:r>
              <a:rPr lang="en-US" altLang="zh-TW" dirty="0" smtClean="0"/>
              <a:t>                &lt;div class="demo-content"&gt;.col-sm-4&lt;/div&gt;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class="col-sm-8"&gt;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-alt"&gt;.col-sm-8&lt;/div&gt;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class="col-sm-8 col-sm-offset-4"&gt;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-alt"&gt;.col-sm-8 .col-sm-offset-4&lt;/div&gt;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class="col-sm-9"&gt;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-alt"&gt;.col-sm-9&lt;/div&gt;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class="col-sm-6 col-sm-offset-3"&gt;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-alt"&gt;.col-sm-6 .col-sm-offset-3&lt;/div&gt;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class="col-sm-3"&gt;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class="col-sm-3 col-sm-offset-3"&gt;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-alt"&gt;.col-sm-3 .col-sm-offset-3&lt;/div&gt;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class="col-sm-3 col-sm-offset-3"&gt;</a:t>
            </a:r>
          </a:p>
          <a:p>
            <a:r>
              <a:rPr lang="en-US" altLang="zh-TW" dirty="0" smtClean="0"/>
              <a:t>                &lt;div class="demo-content"&gt;.col-sm-3 .col-sm-offset-3&lt;/div&gt;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                               		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78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class="container-fluid"&gt;</a:t>
            </a:r>
          </a:p>
          <a:p>
            <a:r>
              <a:rPr lang="en-US" altLang="zh-TW" dirty="0" smtClean="0"/>
              <a:t>  &lt;h1&gt;Hello World!&lt;/h1&gt;</a:t>
            </a:r>
          </a:p>
          <a:p>
            <a:r>
              <a:rPr lang="en-US" altLang="zh-TW" dirty="0" smtClean="0"/>
              <a:t>  &lt;p&gt;Resize the browser window to see the effect.&lt;/p&gt;</a:t>
            </a:r>
          </a:p>
          <a:p>
            <a:r>
              <a:rPr lang="en-US" altLang="zh-TW" dirty="0" smtClean="0"/>
              <a:t>  &lt;div class="row"&gt;</a:t>
            </a:r>
          </a:p>
          <a:p>
            <a:r>
              <a:rPr lang="en-US" altLang="zh-TW" dirty="0" smtClean="0"/>
              <a:t>    &lt;div class="col-xs-4 col-sm-4" style="</a:t>
            </a:r>
            <a:r>
              <a:rPr lang="en-US" altLang="zh-TW" dirty="0" err="1" smtClean="0"/>
              <a:t>background-color:lavender</a:t>
            </a:r>
            <a:r>
              <a:rPr lang="en-US" altLang="zh-TW" dirty="0" smtClean="0"/>
              <a:t>;"&gt;Three Equal Column 1&lt;/div&gt;</a:t>
            </a:r>
          </a:p>
          <a:p>
            <a:r>
              <a:rPr lang="en-US" altLang="zh-TW" dirty="0" smtClean="0"/>
              <a:t>    &lt;div class="col-xs-4 col-sm-4" style="</a:t>
            </a:r>
            <a:r>
              <a:rPr lang="en-US" altLang="zh-TW" dirty="0" err="1" smtClean="0"/>
              <a:t>background-color:lavenderblush</a:t>
            </a:r>
            <a:r>
              <a:rPr lang="en-US" altLang="zh-TW" dirty="0" smtClean="0"/>
              <a:t>;"&gt;Three Equal Column 2&lt;/div&gt;</a:t>
            </a:r>
          </a:p>
          <a:p>
            <a:r>
              <a:rPr lang="en-US" altLang="zh-TW" dirty="0" smtClean="0"/>
              <a:t>    &lt;div class="col-xs-4 col-sm-4" style="</a:t>
            </a:r>
            <a:r>
              <a:rPr lang="en-US" altLang="zh-TW" dirty="0" err="1" smtClean="0"/>
              <a:t>background-color:lavender</a:t>
            </a:r>
            <a:r>
              <a:rPr lang="en-US" altLang="zh-TW" dirty="0" smtClean="0"/>
              <a:t>;"&gt;Three Equal Column 3&lt;/div&gt;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4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Two Column Grid Layouts for Tablets and Desktops&lt;/title&gt;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/* Some custom styles to beautify this example */</a:t>
            </a:r>
          </a:p>
          <a:p>
            <a:r>
              <a:rPr lang="en-US" altLang="zh-TW" dirty="0" smtClean="0"/>
              <a:t>    .demo-content{</a:t>
            </a:r>
          </a:p>
          <a:p>
            <a:r>
              <a:rPr lang="en-US" altLang="zh-TW" dirty="0" smtClean="0"/>
              <a:t>        min-height: 100px;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.demo-content.bg-alt{</a:t>
            </a:r>
          </a:p>
          <a:p>
            <a:r>
              <a:rPr lang="en-US" altLang="zh-TW" dirty="0" smtClean="0"/>
              <a:t>        background: #abb1b8;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  &lt;!-- Open the output in a new blank tab (Click the arrow next to "Show Output" button) and resize the browser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&lt;h1&gt;Row with two columns divided in 1:2 ratio&lt;/h1&gt;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class="col-sm-4 demo-content"&gt;AAA&lt;/div&gt;</a:t>
            </a:r>
          </a:p>
          <a:p>
            <a:r>
              <a:rPr lang="en-US" altLang="zh-TW" dirty="0" smtClean="0"/>
              <a:t>            &lt;div class="col-sm-8 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-alt"&gt;BBB&lt;/div&gt;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  &lt;h1&gt;Row with two columns divided in 1:3 ratio&lt;/h1&gt;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class="col-sm-3 demo-content"&gt;CCC&lt;/div&gt;</a:t>
            </a:r>
          </a:p>
          <a:p>
            <a:r>
              <a:rPr lang="en-US" altLang="zh-TW" dirty="0" smtClean="0"/>
              <a:t>            &lt;div class="col-sm-9 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-alt"&gt;DDD&lt;/div&gt;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40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Column Wrapping&lt;/title&gt;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/* Some custom styles to beautify this example */</a:t>
            </a:r>
          </a:p>
          <a:p>
            <a:r>
              <a:rPr lang="en-US" altLang="zh-TW" dirty="0" smtClean="0"/>
              <a:t>    .demo-content{</a:t>
            </a:r>
          </a:p>
          <a:p>
            <a:r>
              <a:rPr lang="en-US" altLang="zh-TW" dirty="0" smtClean="0"/>
              <a:t>        padding: 15px;</a:t>
            </a:r>
          </a:p>
          <a:p>
            <a:r>
              <a:rPr lang="en-US" altLang="zh-TW" dirty="0" smtClean="0"/>
              <a:t>        font-size: 18px;</a:t>
            </a:r>
          </a:p>
          <a:p>
            <a:r>
              <a:rPr lang="en-US" altLang="zh-TW" dirty="0" smtClean="0"/>
              <a:t>        min-height: 100px;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    margin-bottom: 10px;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.demo-content.bg-alt{</a:t>
            </a:r>
          </a:p>
          <a:p>
            <a:r>
              <a:rPr lang="en-US" altLang="zh-TW" dirty="0" smtClean="0"/>
              <a:t>        background: #abb1b8;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  &lt;!-- Open the output in a new blank tab (Click the arrow next to "Show Output" button) and resize the browser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class="col-sm-3 col-md-2"&gt;</a:t>
            </a:r>
          </a:p>
          <a:p>
            <a:r>
              <a:rPr lang="en-US" altLang="zh-TW" dirty="0" smtClean="0"/>
              <a:t>                &lt;div class="demo-content"&gt;.col-sm-3 .col-md-2&lt;/div&gt;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class="col-sm-9 col-md-8"&gt;</a:t>
            </a:r>
          </a:p>
          <a:p>
            <a:r>
              <a:rPr lang="en-US" altLang="zh-TW" dirty="0" smtClean="0"/>
              <a:t>                &lt;div class="demo-content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-alt"&gt;.col-sm-9 .col-md-8&lt;/div&gt;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    &lt;div class="col-sm-12 col-md-2"&gt;</a:t>
            </a:r>
          </a:p>
          <a:p>
            <a:r>
              <a:rPr lang="en-US" altLang="zh-TW" dirty="0" smtClean="0"/>
              <a:t>                &lt;div class="demo-content flexible"&gt;.col-sm-12 .col-md-2&lt;/div&gt;</a:t>
            </a:r>
          </a:p>
          <a:p>
            <a:r>
              <a:rPr lang="en-US" altLang="zh-TW" dirty="0" smtClean="0"/>
              <a:t>  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54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Multi-Column Grid Layout for All Devices&lt;/title&gt;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p{</a:t>
            </a:r>
          </a:p>
          <a:p>
            <a:r>
              <a:rPr lang="en-US" altLang="zh-TW" dirty="0" smtClean="0"/>
              <a:t>        padding: 50px;</a:t>
            </a:r>
          </a:p>
          <a:p>
            <a:r>
              <a:rPr lang="en-US" altLang="zh-TW" dirty="0" smtClean="0"/>
              <a:t>        font-size: 32px;</a:t>
            </a:r>
          </a:p>
          <a:p>
            <a:r>
              <a:rPr lang="en-US" altLang="zh-TW" dirty="0" smtClean="0"/>
              <a:t>        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	&lt;!-- Open the output in a new blank tab (Click the arrow next to "Show Output" button) and resize the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class="col-sm-6 col-md-4 col-lg-3"&gt;&lt;p&gt;Box 1&lt;/p&gt;&lt;/div&gt;</a:t>
            </a:r>
          </a:p>
          <a:p>
            <a:r>
              <a:rPr lang="en-US" altLang="zh-TW" dirty="0" smtClean="0"/>
              <a:t>            &lt;div class="col-sm-6 col-md-4 col-lg-3"&gt;&lt;p&gt;Box 2&lt;/p&gt;&lt;/div&gt; </a:t>
            </a:r>
          </a:p>
          <a:p>
            <a:r>
              <a:rPr lang="en-US" altLang="zh-TW" dirty="0" smtClean="0"/>
              <a:t>            &lt;div class="col-sm-6 col-md-4 col-lg-3"&gt;&lt;p&gt;Box 3&lt;/p&gt;&lt;/div&gt;</a:t>
            </a:r>
          </a:p>
          <a:p>
            <a:r>
              <a:rPr lang="en-US" altLang="zh-TW" dirty="0" smtClean="0"/>
              <a:t>            &lt;div class="col-sm-6 col-md-4 col-lg-3"&gt;&lt;p&gt;Box 4&lt;/p&gt;&lt;/div&gt;</a:t>
            </a:r>
          </a:p>
          <a:p>
            <a:r>
              <a:rPr lang="en-US" altLang="zh-TW" dirty="0" smtClean="0"/>
              <a:t>            &lt;div class="col-sm-6 col-md-4 col-lg-3"&gt;&lt;p&gt;Box 5&lt;/p&gt;&lt;/div&gt;</a:t>
            </a:r>
          </a:p>
          <a:p>
            <a:r>
              <a:rPr lang="en-US" altLang="zh-TW" dirty="0" smtClean="0"/>
              <a:t>            &lt;div class="col-sm-6 col-md-4 col-lg-3"&gt;&lt;p&gt;Box 6&lt;/p&gt;&lt;/div&gt;</a:t>
            </a:r>
          </a:p>
          <a:p>
            <a:r>
              <a:rPr lang="en-US" altLang="zh-TW" dirty="0" smtClean="0"/>
              <a:t>            &lt;div class="col-sm-6 col-md-4 col-lg-3"&gt;&lt;p&gt;Box 7&lt;/p&gt;&lt;/div&gt;</a:t>
            </a:r>
          </a:p>
          <a:p>
            <a:r>
              <a:rPr lang="en-US" altLang="zh-TW" dirty="0" smtClean="0"/>
              <a:t>            &lt;div class="col-sm-6 col-md-4 col-lg-3"&gt;&lt;p&gt;Box 8&lt;/p&gt;&lt;/div&gt;</a:t>
            </a:r>
          </a:p>
          <a:p>
            <a:r>
              <a:rPr lang="en-US" altLang="zh-TW" dirty="0" smtClean="0"/>
              <a:t>            &lt;div class="col-sm-6 col-md-4 col-lg-3"&gt;&lt;p&gt;Box 9&lt;/p&gt;&lt;/div&gt;</a:t>
            </a:r>
          </a:p>
          <a:p>
            <a:r>
              <a:rPr lang="en-US" altLang="zh-TW" dirty="0" smtClean="0"/>
              <a:t>            &lt;div class="col-sm-6 col-md-4 col-lg-3"&gt;&lt;p&gt;Box 10&lt;/p&gt;&lt;/div&gt;</a:t>
            </a:r>
          </a:p>
          <a:p>
            <a:r>
              <a:rPr lang="en-US" altLang="zh-TW" dirty="0" smtClean="0"/>
              <a:t>            &lt;div class="col-sm-6 col-md-4 col-lg-3"&gt;&lt;p&gt;Box 11&lt;/p&gt;&lt;/div&gt;</a:t>
            </a:r>
          </a:p>
          <a:p>
            <a:r>
              <a:rPr lang="en-US" altLang="zh-TW" dirty="0" smtClean="0"/>
              <a:t>            &lt;div class="col-sm-6 col-md-4 col-lg-3"&gt;&lt;p&gt;Box 12&lt;/p&gt;&lt;/div&gt;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Multi-Column Grid Layout for All Devices&lt;/title&gt;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   .t1{</a:t>
            </a:r>
          </a:p>
          <a:p>
            <a:r>
              <a:rPr lang="en-US" altLang="zh-TW" dirty="0" smtClean="0"/>
              <a:t>    	padding : 50px;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#db33e5;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.t2{</a:t>
            </a:r>
          </a:p>
          <a:p>
            <a:r>
              <a:rPr lang="en-US" altLang="zh-TW" dirty="0" smtClean="0"/>
              <a:t>    	padding : 40px;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.t3{</a:t>
            </a:r>
          </a:p>
          <a:p>
            <a:r>
              <a:rPr lang="en-US" altLang="zh-TW" dirty="0" smtClean="0"/>
              <a:t>    	padding : 30px;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#dbdf52;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.t4 {</a:t>
            </a:r>
          </a:p>
          <a:p>
            <a:r>
              <a:rPr lang="en-US" altLang="zh-TW" dirty="0" smtClean="0"/>
              <a:t>        padding : 20px;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#33dfe5;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    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	&lt;!-- Open the output in a new blank tab (Click the arrow next to "Show Output" button) and resize the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class="col-sm-6 col-md-4 col-lg-3 t1"&gt;Box 1&lt;/div&gt;</a:t>
            </a:r>
          </a:p>
          <a:p>
            <a:r>
              <a:rPr lang="en-US" altLang="zh-TW" dirty="0" smtClean="0"/>
              <a:t>            &lt;div class="col-sm-6 col-md-4 col-lg-3 t2"&gt;Box 2&lt;/div&gt;</a:t>
            </a:r>
          </a:p>
          <a:p>
            <a:r>
              <a:rPr lang="en-US" altLang="zh-TW" dirty="0" smtClean="0"/>
              <a:t>            &lt;div class="col-sm-6 col-md-4 col-lg-3 t3"&gt;Box 3&lt;/div&gt;</a:t>
            </a:r>
          </a:p>
          <a:p>
            <a:r>
              <a:rPr lang="en-US" altLang="zh-TW" dirty="0" smtClean="0"/>
              <a:t>            &lt;div class="col-sm-6 col-md-4 col-lg-3 t4"&gt;Box 4&lt;/div&gt;</a:t>
            </a:r>
          </a:p>
          <a:p>
            <a:r>
              <a:rPr lang="en-US" altLang="zh-TW" dirty="0" smtClean="0"/>
              <a:t>            &lt;div class="col-sm-6 col-md-4 col-lg-3 t1"&gt;Box 5&lt;/div&gt;</a:t>
            </a:r>
          </a:p>
          <a:p>
            <a:r>
              <a:rPr lang="en-US" altLang="zh-TW" dirty="0" smtClean="0"/>
              <a:t>            &lt;div class="col-sm-6 col-md-4 col-lg-3 t2"&gt;Box 6&lt;/div&gt;</a:t>
            </a:r>
          </a:p>
          <a:p>
            <a:r>
              <a:rPr lang="en-US" altLang="zh-TW" dirty="0" smtClean="0"/>
              <a:t>            &lt;div class="col-sm-6 col-md-4 col-lg-3 t3"&gt;Box 7&lt;/div&gt;</a:t>
            </a:r>
          </a:p>
          <a:p>
            <a:r>
              <a:rPr lang="en-US" altLang="zh-TW" dirty="0" smtClean="0"/>
              <a:t>            &lt;div class="col-sm-6 col-md-4 col-lg-3 t4"&gt;Box 8&lt;/div&gt;</a:t>
            </a:r>
          </a:p>
          <a:p>
            <a:r>
              <a:rPr lang="en-US" altLang="zh-TW" dirty="0" smtClean="0"/>
              <a:t>            &lt;div class="col-sm-6 col-md-4 col-lg-3 t1"&gt;Box 9&lt;/div&gt;</a:t>
            </a:r>
          </a:p>
          <a:p>
            <a:r>
              <a:rPr lang="en-US" altLang="zh-TW" dirty="0" smtClean="0"/>
              <a:t>            &lt;div class="col-sm-6 col-md-4 col-lg-3 t2"&gt;Box 10&lt;/div&gt;</a:t>
            </a:r>
          </a:p>
          <a:p>
            <a:r>
              <a:rPr lang="en-US" altLang="zh-TW" dirty="0" smtClean="0"/>
              <a:t>            &lt;div class="col-sm-6 col-md-4 col-lg-3 t3"&gt;Box 11&lt;/div&gt;</a:t>
            </a:r>
          </a:p>
          <a:p>
            <a:r>
              <a:rPr lang="en-US" altLang="zh-TW" dirty="0" smtClean="0"/>
              <a:t>            &lt;div class="col-sm-6 col-md-4 col-lg-3 t4"&gt;Box 12&lt;/div&gt;            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3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Multi-Column Grid Layout for All Devices&lt;/title&gt;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   .t1{</a:t>
            </a:r>
          </a:p>
          <a:p>
            <a:r>
              <a:rPr lang="en-US" altLang="zh-TW" dirty="0" smtClean="0"/>
              <a:t>    	padding : 50px;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#db33e5;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.t2{</a:t>
            </a:r>
          </a:p>
          <a:p>
            <a:r>
              <a:rPr lang="en-US" altLang="zh-TW" dirty="0" smtClean="0"/>
              <a:t>    	padding : 40px;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.t3{</a:t>
            </a:r>
          </a:p>
          <a:p>
            <a:r>
              <a:rPr lang="en-US" altLang="zh-TW" dirty="0" smtClean="0"/>
              <a:t>    	padding : 30px;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#dbdf52;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.t4 {</a:t>
            </a:r>
          </a:p>
          <a:p>
            <a:r>
              <a:rPr lang="en-US" altLang="zh-TW" dirty="0" smtClean="0"/>
              <a:t>        padding : 20px;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#33dfe5;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    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	&lt;!-- Open the output in a new blank tab (Click the arrow next to "Show Output" button) and resize the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class="col-sm-6 col-md-4 col-lg-3 t1"&gt;Box 1&lt;/div&gt;</a:t>
            </a:r>
          </a:p>
          <a:p>
            <a:r>
              <a:rPr lang="en-US" altLang="zh-TW" dirty="0" smtClean="0"/>
              <a:t>            &lt;div class="col-sm-6 col-md-4 col-lg-3 t2"&gt;Box 2&lt;/div&gt;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t3"&gt;Box 3&lt;/div&gt;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t4"&gt;Box 4&lt;/div&gt;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t1"&gt;Box 5&lt;/div&gt;</a:t>
            </a:r>
          </a:p>
          <a:p>
            <a:r>
              <a:rPr lang="en-US" altLang="zh-TW" dirty="0" smtClean="0"/>
              <a:t>            &lt;div class="col-sm-6 col-md-4 col-lg-3 t2"&gt;Box 6&lt;/div&gt;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t3"&gt;Box 7&lt;/div&gt;</a:t>
            </a:r>
          </a:p>
          <a:p>
            <a:r>
              <a:rPr lang="en-US" altLang="zh-TW" dirty="0" smtClean="0"/>
              <a:t>            &lt;div class="col-sm-6 col-md-4 col-lg-3 t4"&gt;Box 8&lt;/div&gt;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t1"&gt;Box 9&lt;/div&gt;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t2"&gt;Box 10&lt;/div&gt;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t3"&gt;Box 11&lt;/div&gt;</a:t>
            </a:r>
          </a:p>
          <a:p>
            <a:r>
              <a:rPr lang="en-US" altLang="zh-TW" dirty="0" smtClean="0"/>
              <a:t>            &lt;div class="col-sm-6 col-md-4 col-lg-3 t4"&gt;Box 12&lt;/div&gt;            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Multi-Column Grid Layout for All Devices&lt;/title&gt;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   .t1{</a:t>
            </a:r>
          </a:p>
          <a:p>
            <a:r>
              <a:rPr lang="en-US" altLang="zh-TW" dirty="0" smtClean="0"/>
              <a:t>    	padding : 50px;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#db33e5;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.t2{</a:t>
            </a:r>
          </a:p>
          <a:p>
            <a:r>
              <a:rPr lang="en-US" altLang="zh-TW" dirty="0" smtClean="0"/>
              <a:t>    	padding : 40px;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.t3{</a:t>
            </a:r>
          </a:p>
          <a:p>
            <a:r>
              <a:rPr lang="en-US" altLang="zh-TW" dirty="0" smtClean="0"/>
              <a:t>    	padding : 30px;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#dbdf52;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 smtClean="0"/>
              <a:t>    .t4 {</a:t>
            </a:r>
          </a:p>
          <a:p>
            <a:r>
              <a:rPr lang="en-US" altLang="zh-TW" dirty="0" smtClean="0"/>
              <a:t>        padding : 20px;</a:t>
            </a:r>
          </a:p>
          <a:p>
            <a:r>
              <a:rPr lang="en-US" altLang="zh-TW" dirty="0" smtClean="0"/>
              <a:t>    	font-weight: bold;</a:t>
            </a:r>
          </a:p>
          <a:p>
            <a:r>
              <a:rPr lang="en-US" altLang="zh-TW" dirty="0" smtClean="0"/>
              <a:t>        text-align: center;</a:t>
            </a:r>
          </a:p>
          <a:p>
            <a:r>
              <a:rPr lang="en-US" altLang="zh-TW" dirty="0" smtClean="0"/>
              <a:t>        background: #33dfe5;</a:t>
            </a:r>
          </a:p>
          <a:p>
            <a:r>
              <a:rPr lang="en-US" altLang="zh-TW" dirty="0" smtClean="0"/>
              <a:t>        border:#000000 1px solid; </a:t>
            </a:r>
          </a:p>
          <a:p>
            <a:r>
              <a:rPr lang="en-US" altLang="zh-TW" dirty="0" smtClean="0"/>
              <a:t>    }    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	&lt;!-- Open the output in a new blank tab (Click the arrow next to "Show Output" button) and resize the window to understand how the Bootstrap responsive grid system works. --&gt;</a:t>
            </a:r>
          </a:p>
          <a:p>
            <a:r>
              <a:rPr lang="en-US" altLang="zh-TW" dirty="0" smtClean="0"/>
              <a:t>    &lt;div class="container"&gt;</a:t>
            </a:r>
          </a:p>
          <a:p>
            <a:r>
              <a:rPr lang="en-US" altLang="zh-TW" dirty="0" smtClean="0"/>
              <a:t>        &lt;div class="row"&gt;</a:t>
            </a:r>
          </a:p>
          <a:p>
            <a:r>
              <a:rPr lang="en-US" altLang="zh-TW" dirty="0" smtClean="0"/>
              <a:t>            &lt;div class="col-sm-6 col-md-4 col-lg-3 t1"&gt;Box 1&lt;/div&gt;</a:t>
            </a:r>
          </a:p>
          <a:p>
            <a:r>
              <a:rPr lang="en-US" altLang="zh-TW" dirty="0" smtClean="0"/>
              <a:t>            &lt;div class="col-sm-6 col-md-4 col-lg-3 t2"&gt;Box 2&lt;/div&gt;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t3"&gt;Box 3&lt;/div&gt;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t4"&gt;Box 4&lt;/div&gt;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t1"&gt;Box 5&lt;/div&gt;</a:t>
            </a:r>
          </a:p>
          <a:p>
            <a:r>
              <a:rPr lang="en-US" altLang="zh-TW" dirty="0" smtClean="0"/>
              <a:t>            &lt;div class="col-sm-6 col-md-4 col-lg-3 t2"&gt;Box 6&lt;/div&gt;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t3"&gt;Box 7&lt;/div&gt;</a:t>
            </a:r>
          </a:p>
          <a:p>
            <a:r>
              <a:rPr lang="en-US" altLang="zh-TW" dirty="0" smtClean="0"/>
              <a:t>            &lt;div class="col-sm-6 col-md-4 col-lg-3 t4"&gt;Box 8&lt;/div&gt;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t1"&gt;Box 9&lt;/div&gt;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visible-md-block"&gt;&lt;/div&gt;</a:t>
            </a:r>
          </a:p>
          <a:p>
            <a:r>
              <a:rPr lang="en-US" altLang="zh-TW" dirty="0" smtClean="0"/>
              <a:t>            &lt;div class="col-sm-6 col-md-4 col-lg-3 t2"&gt;Box 10&lt;/div&gt;</a:t>
            </a:r>
          </a:p>
          <a:p>
            <a:r>
              <a:rPr lang="en-US" altLang="zh-TW" dirty="0" smtClean="0"/>
              <a:t>            &lt;div class="</a:t>
            </a:r>
            <a:r>
              <a:rPr lang="en-US" altLang="zh-TW" dirty="0" err="1" smtClean="0"/>
              <a:t>clearfix</a:t>
            </a:r>
            <a:r>
              <a:rPr lang="en-US" altLang="zh-TW" dirty="0" smtClean="0"/>
              <a:t> 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-block"&gt;&lt;/div&gt;</a:t>
            </a:r>
          </a:p>
          <a:p>
            <a:r>
              <a:rPr lang="en-US" altLang="zh-TW" dirty="0" smtClean="0"/>
              <a:t>            &lt;div class="col-sm-6 col-md-4 col-lg-3 t3"&gt;Box 11&lt;/div&gt;</a:t>
            </a:r>
          </a:p>
          <a:p>
            <a:r>
              <a:rPr lang="en-US" altLang="zh-TW" dirty="0" smtClean="0"/>
              <a:t>            &lt;div class="col-sm-6 col-md-4 col-lg-3 t4"&gt;Box 12&lt;/div&gt;            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068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&lt;meta charset="utf-8"&gt;</a:t>
            </a:r>
          </a:p>
          <a:p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r>
              <a:rPr lang="en-US" altLang="zh-TW" dirty="0" smtClean="0"/>
              <a:t>&lt;meta name="viewport" content="width=device-width, initial-scale=1"&gt;</a:t>
            </a:r>
          </a:p>
          <a:p>
            <a:r>
              <a:rPr lang="en-US" altLang="zh-TW" dirty="0" smtClean="0"/>
              <a:t>&lt;title&gt;Example of Bootstrap 3 Visible Responsive Classes&lt;/title&gt;</a:t>
            </a:r>
          </a:p>
          <a:p>
            <a:r>
              <a:rPr lang="en-US" altLang="zh-TW" dirty="0" smtClean="0"/>
              <a:t>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/1.12.4/jquery.min.js"&gt;&lt;/script&gt;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p{</a:t>
            </a:r>
          </a:p>
          <a:p>
            <a:r>
              <a:rPr lang="en-US" altLang="zh-TW" dirty="0" smtClean="0"/>
              <a:t>        padding: 20px;</a:t>
            </a:r>
          </a:p>
          <a:p>
            <a:r>
              <a:rPr lang="en-US" altLang="zh-TW" dirty="0" smtClean="0"/>
              <a:t>        background: #FFF0F5;</a:t>
            </a:r>
          </a:p>
          <a:p>
            <a:r>
              <a:rPr lang="en-US" altLang="zh-TW" dirty="0" smtClean="0"/>
              <a:t>        border-radius: 5px;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.</a:t>
            </a:r>
            <a:r>
              <a:rPr lang="en-US" altLang="zh-TW" dirty="0" err="1" smtClean="0"/>
              <a:t>bs</a:t>
            </a:r>
            <a:r>
              <a:rPr lang="en-US" altLang="zh-TW" dirty="0" smtClean="0"/>
              <a:t>-example{</a:t>
            </a:r>
          </a:p>
          <a:p>
            <a:r>
              <a:rPr lang="en-US" altLang="zh-TW" dirty="0" smtClean="0"/>
              <a:t>    	margin: 20px;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&lt;div class="</a:t>
            </a:r>
            <a:r>
              <a:rPr lang="en-US" altLang="zh-TW" dirty="0" err="1" smtClean="0"/>
              <a:t>bs</a:t>
            </a:r>
            <a:r>
              <a:rPr lang="en-US" altLang="zh-TW" dirty="0" smtClean="0"/>
              <a:t>-example"&gt;</a:t>
            </a:r>
          </a:p>
          <a:p>
            <a:r>
              <a:rPr lang="en-US" altLang="zh-TW" dirty="0" smtClean="0"/>
              <a:t>    &lt;p class="visible-</a:t>
            </a:r>
            <a:r>
              <a:rPr lang="en-US" altLang="zh-TW" dirty="0" err="1" smtClean="0"/>
              <a:t>xs</a:t>
            </a:r>
            <a:r>
              <a:rPr lang="en-US" altLang="zh-TW" dirty="0" smtClean="0"/>
              <a:t>"&gt;This paragraph is visible only on &lt;strong&gt;Extra Small Devices&lt;/strong&gt; that has screen width less than &lt;code&gt;768px&lt;/code&gt;.&lt;/p&gt;</a:t>
            </a:r>
          </a:p>
          <a:p>
            <a:r>
              <a:rPr lang="en-US" altLang="zh-TW" dirty="0" smtClean="0"/>
              <a:t>    &lt;p class="visible-</a:t>
            </a:r>
            <a:r>
              <a:rPr lang="en-US" altLang="zh-TW" dirty="0" err="1" smtClean="0"/>
              <a:t>sm</a:t>
            </a:r>
            <a:r>
              <a:rPr lang="en-US" altLang="zh-TW" dirty="0" smtClean="0"/>
              <a:t>"&gt;This paragraph is visible only on &lt;strong&gt;Small Devices&lt;/strong&gt; that has screen width greater than equal to &lt;code&gt;768px&lt;/code&gt; but less than &lt;code&gt;992px&lt;/code&gt;.&lt;/p&gt;</a:t>
            </a:r>
          </a:p>
          <a:p>
            <a:r>
              <a:rPr lang="en-US" altLang="zh-TW" dirty="0" smtClean="0"/>
              <a:t>    &lt;p class="visible-md"&gt;This paragraph is visible only on &lt;strong&gt;Medium Devices&lt;/strong&gt; that has screen width greater than or equal to &lt;code&gt;992px&lt;/code&gt; but less than &lt;code&gt;1200px&lt;/code&gt;.&lt;/p&gt;</a:t>
            </a:r>
          </a:p>
          <a:p>
            <a:r>
              <a:rPr lang="en-US" altLang="zh-TW" dirty="0" smtClean="0"/>
              <a:t>    &lt;p class="visible-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"&gt;This paragraph is visible only on &lt;strong&gt;Large Devices&lt;/strong&gt; that has screen width greater than or equal to &lt;code&gt;1200px&lt;/code&gt;.&lt;/p&gt;</a:t>
            </a:r>
          </a:p>
          <a:p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5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R59JRHZH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R3SW2KTM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RJTMAJ6Z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republic.com/twitter-bootstrap-tutorial/bootstrap-grid-system.php#responsive-cla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RM3A3COW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SPX8JQHL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republic.com/twitter-bootstrap-tutorial/bootstrap-grid-examples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NWLIG6VZY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2T2R1MW8F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Grid System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n-US" altLang="zh-TW" dirty="0" smtClean="0"/>
              <a:t>What will happen when grid columns are more than 12?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2780928"/>
            <a:ext cx="82089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If more than 12 grid columns are placed within a single row, then each group of extra columns, as a whole, will wrap onto a new line.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55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three column layout</a:t>
            </a:r>
            <a:r>
              <a:rPr lang="en-US" altLang="zh-TW" dirty="0"/>
              <a:t> on </a:t>
            </a:r>
            <a:r>
              <a:rPr lang="en-US" altLang="zh-TW" b="1" dirty="0">
                <a:solidFill>
                  <a:srgbClr val="FF0000"/>
                </a:solidFill>
              </a:rPr>
              <a:t>medium devices </a:t>
            </a:r>
            <a:r>
              <a:rPr lang="en-US" altLang="zh-TW" dirty="0"/>
              <a:t>like laptops and desktops, as well as on tablets (e.g. Apple iPad) in landscape </a:t>
            </a:r>
            <a:r>
              <a:rPr lang="en-US" altLang="zh-TW" dirty="0" smtClean="0"/>
              <a:t>mode</a:t>
            </a:r>
          </a:p>
          <a:p>
            <a:r>
              <a:rPr lang="en-US" altLang="zh-TW" dirty="0" smtClean="0"/>
              <a:t>But </a:t>
            </a:r>
            <a:r>
              <a:rPr lang="en-US" altLang="zh-TW" dirty="0"/>
              <a:t>on </a:t>
            </a:r>
            <a:r>
              <a:rPr lang="en-US" altLang="zh-TW" b="1" dirty="0">
                <a:solidFill>
                  <a:srgbClr val="FF0000"/>
                </a:solidFill>
              </a:rPr>
              <a:t>small devices</a:t>
            </a:r>
            <a:r>
              <a:rPr lang="en-US" altLang="zh-TW" dirty="0"/>
              <a:t> like tablets in portrait mode, it will change into a </a:t>
            </a:r>
            <a:r>
              <a:rPr lang="en-US" altLang="zh-TW" b="1" dirty="0">
                <a:solidFill>
                  <a:srgbClr val="FF0000"/>
                </a:solidFill>
              </a:rPr>
              <a:t>two column layout</a:t>
            </a:r>
            <a:r>
              <a:rPr lang="en-US" altLang="zh-TW" dirty="0"/>
              <a:t> where the </a:t>
            </a:r>
            <a:r>
              <a:rPr lang="en-US" altLang="zh-TW" b="1" dirty="0">
                <a:solidFill>
                  <a:srgbClr val="FF0000"/>
                </a:solidFill>
              </a:rPr>
              <a:t>third column moves at the bottom of the first two columns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5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Answer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https://www.w3schools.com/code/tryit.asp?filename=FK2R59JRHZHK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93151"/>
            <a:ext cx="8356166" cy="168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71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 content boxes in all </a:t>
            </a:r>
            <a:r>
              <a:rPr lang="en-US" altLang="zh-TW" dirty="0" smtClean="0"/>
              <a:t>devices</a:t>
            </a:r>
          </a:p>
          <a:p>
            <a:r>
              <a:rPr lang="en-US" altLang="zh-TW" dirty="0"/>
              <a:t>mobile </a:t>
            </a:r>
            <a:r>
              <a:rPr lang="en-US" altLang="zh-TW" dirty="0" smtClean="0"/>
              <a:t>device : 12 </a:t>
            </a:r>
            <a:r>
              <a:rPr lang="en-US" altLang="zh-TW" dirty="0"/>
              <a:t>rows </a:t>
            </a:r>
            <a:r>
              <a:rPr lang="en-US" altLang="zh-TW" dirty="0" smtClean="0"/>
              <a:t> x </a:t>
            </a:r>
            <a:r>
              <a:rPr lang="en-US" altLang="zh-TW" dirty="0"/>
              <a:t>1 column </a:t>
            </a:r>
            <a:endParaRPr lang="en-US" altLang="zh-TW" dirty="0" smtClean="0"/>
          </a:p>
          <a:p>
            <a:r>
              <a:rPr lang="en-US" altLang="zh-TW" dirty="0" smtClean="0"/>
              <a:t>tablet : </a:t>
            </a:r>
            <a:r>
              <a:rPr lang="en-US" altLang="zh-TW" dirty="0"/>
              <a:t>6 rows </a:t>
            </a:r>
            <a:r>
              <a:rPr lang="en-US" altLang="zh-TW" dirty="0" smtClean="0"/>
              <a:t> x 2 columns</a:t>
            </a:r>
          </a:p>
          <a:p>
            <a:r>
              <a:rPr lang="en-US" altLang="zh-TW" dirty="0"/>
              <a:t>medium screen size </a:t>
            </a:r>
            <a:r>
              <a:rPr lang="en-US" altLang="zh-TW" dirty="0" smtClean="0"/>
              <a:t>devices: 4 rows x 3 columns</a:t>
            </a:r>
          </a:p>
          <a:p>
            <a:r>
              <a:rPr lang="en-US" altLang="zh-TW" dirty="0"/>
              <a:t>large screen </a:t>
            </a:r>
            <a:r>
              <a:rPr lang="en-US" altLang="zh-TW" dirty="0" smtClean="0"/>
              <a:t>devices : 3 rows x 4 columns</a:t>
            </a:r>
            <a:endParaRPr lang="zh-TW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7704856" cy="217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5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https://www.w3schools.com/code/tryit.asp?filename=FK2R3SW2KTM3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3" y="2564904"/>
            <a:ext cx="8423860" cy="383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600" dirty="0"/>
              <a:t>What if height of any column is taller than the other?</a:t>
            </a:r>
            <a:endParaRPr lang="zh-TW" altLang="en-US" sz="4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https://www.w3schools.com/code/tryit.asp?filename=FK2RJTMAJ6ZU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8109309" cy="399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height of any column is taller than the other it doesn't clear properly and break the layout. To fix this, use the combination of a </a:t>
            </a:r>
            <a:r>
              <a:rPr lang="en-US" altLang="zh-TW" b="1" i="1" dirty="0">
                <a:solidFill>
                  <a:srgbClr val="FF0000"/>
                </a:solidFill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</a:rPr>
              <a:t>clearfix</a:t>
            </a:r>
            <a:r>
              <a:rPr lang="en-US" altLang="zh-TW" dirty="0"/>
              <a:t> class and the responsive utility classes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 </a:t>
            </a:r>
            <a:r>
              <a:rPr lang="en-US" altLang="zh-TW" dirty="0">
                <a:hlinkClick r:id="rId3"/>
              </a:rPr>
              <a:t>responsive utility class</a:t>
            </a:r>
            <a:r>
              <a:rPr lang="en-US" altLang="zh-TW" dirty="0"/>
              <a:t> </a:t>
            </a:r>
            <a:r>
              <a:rPr lang="en-US" altLang="zh-TW" b="1" i="1" dirty="0">
                <a:solidFill>
                  <a:srgbClr val="FF0000"/>
                </a:solidFill>
              </a:rPr>
              <a:t>.visible-md-block</a:t>
            </a:r>
            <a:r>
              <a:rPr lang="en-US" altLang="zh-TW" dirty="0"/>
              <a:t> makes the </a:t>
            </a:r>
            <a:r>
              <a:rPr lang="en-US" altLang="zh-TW" b="1" i="1" dirty="0">
                <a:solidFill>
                  <a:srgbClr val="FF0000"/>
                </a:solidFill>
              </a:rPr>
              <a:t>.</a:t>
            </a:r>
            <a:r>
              <a:rPr lang="en-US" altLang="zh-TW" b="1" i="1" dirty="0" err="1">
                <a:solidFill>
                  <a:srgbClr val="FF0000"/>
                </a:solidFill>
              </a:rPr>
              <a:t>clearfix</a:t>
            </a:r>
            <a:r>
              <a:rPr lang="en-US" altLang="zh-TW" dirty="0"/>
              <a:t> class effective only on medium size devices and it is hidden </a:t>
            </a:r>
            <a:r>
              <a:rPr lang="en-US" altLang="zh-TW" dirty="0" smtClean="0"/>
              <a:t>on </a:t>
            </a:r>
            <a:r>
              <a:rPr lang="en-US" altLang="zh-TW" dirty="0"/>
              <a:t>other devices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67544" y="0"/>
            <a:ext cx="821925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.clearfix &amp; .visible-*-*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Demo: solving different column height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0232" y="1600200"/>
            <a:ext cx="2026568" cy="4525963"/>
          </a:xfrm>
        </p:spPr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https://www.w3schools.com/code/tryit.asp?filename=FK2RM3A3COWG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37645"/>
            <a:ext cx="621188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6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Bootstrap Responsive Utilities Classes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7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.visible-*-*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.visible-*-*</a:t>
            </a:r>
            <a:r>
              <a:rPr lang="en-US" altLang="zh-TW" dirty="0"/>
              <a:t> classes for each breakpoint come in three variations, one for each CSS display property value: inline, block and inline-block</a:t>
            </a:r>
            <a:r>
              <a:rPr lang="en-US" altLang="zh-TW" dirty="0" smtClean="0"/>
              <a:t>.   </a:t>
            </a:r>
            <a:r>
              <a:rPr lang="en-US" altLang="zh-TW" dirty="0" smtClean="0">
                <a:hlinkClick r:id="rId3"/>
              </a:rPr>
              <a:t>Example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63343"/>
              </p:ext>
            </p:extLst>
          </p:nvPr>
        </p:nvGraphicFramePr>
        <p:xfrm>
          <a:off x="791084" y="2924944"/>
          <a:ext cx="7704856" cy="2449953"/>
        </p:xfrm>
        <a:graphic>
          <a:graphicData uri="http://schemas.openxmlformats.org/drawingml/2006/table">
            <a:tbl>
              <a:tblPr/>
              <a:tblGrid>
                <a:gridCol w="1296144"/>
                <a:gridCol w="6408712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Class</a:t>
                      </a:r>
                    </a:p>
                  </a:txBody>
                  <a:tcPr marL="46076" marR="46076" marT="46076" marB="46076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Description</a:t>
                      </a:r>
                    </a:p>
                  </a:txBody>
                  <a:tcPr marL="46076" marR="46076" marT="46076" marB="46076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9121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484848"/>
                          </a:solidFill>
                          <a:effectLst/>
                        </a:rPr>
                        <a:t>.visible-xs-*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484848"/>
                          </a:solidFill>
                          <a:effectLst/>
                        </a:rPr>
                        <a:t>Makes the element visible only on extra small devices having screen width less than 768px. Hidden on others.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484848"/>
                          </a:solidFill>
                          <a:effectLst/>
                        </a:rPr>
                        <a:t>.visible-sm-*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484848"/>
                          </a:solidFill>
                          <a:effectLst/>
                        </a:rPr>
                        <a:t>Makes the element visible only on small devices having screen width greater than or equal to 768px (i.e. ≥768px) but less than 992px. Hidden on others.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484848"/>
                          </a:solidFill>
                          <a:effectLst/>
                        </a:rPr>
                        <a:t>.visible-md-*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484848"/>
                          </a:solidFill>
                          <a:effectLst/>
                        </a:rPr>
                        <a:t>Makes the element visible only on medium devices having screen width greater than or equal to 992px (i.e. ≥992px) but less than 1200px. Hidden on others.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484848"/>
                          </a:solidFill>
                          <a:effectLst/>
                        </a:rPr>
                        <a:t>.visible-lg-*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484848"/>
                          </a:solidFill>
                          <a:effectLst/>
                        </a:rPr>
                        <a:t>Makes the element visible only on large devices having screen width greater than or equal to 1200px (i.e. ≥1200px). Hidden on others.</a:t>
                      </a:r>
                    </a:p>
                  </a:txBody>
                  <a:tcPr marL="32911" marR="32911" marT="32911" marB="32911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517232"/>
            <a:ext cx="633571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Bootstrap Grid </a:t>
            </a:r>
            <a:r>
              <a:rPr lang="en-US" altLang="zh-TW" dirty="0" smtClean="0">
                <a:effectLst/>
              </a:rPr>
              <a:t>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https://www.tutorialrepublic.com/twitter-bootstrap-tutorial/bootstrap-grid-examples.php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90114"/>
            <a:ext cx="4427980" cy="459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2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.hidden-</a:t>
            </a:r>
            <a:r>
              <a:rPr lang="en-US" altLang="zh-TW" dirty="0"/>
              <a:t>*-*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Similarly you can use these hidden utility classes to hide the elements on certain devices</a:t>
            </a:r>
            <a:r>
              <a:rPr lang="en-US" altLang="zh-TW" dirty="0" smtClean="0"/>
              <a:t>.     </a:t>
            </a:r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5713"/>
              </p:ext>
            </p:extLst>
          </p:nvPr>
        </p:nvGraphicFramePr>
        <p:xfrm>
          <a:off x="683568" y="2492896"/>
          <a:ext cx="7848872" cy="2520280"/>
        </p:xfrm>
        <a:graphic>
          <a:graphicData uri="http://schemas.openxmlformats.org/drawingml/2006/table">
            <a:tbl>
              <a:tblPr/>
              <a:tblGrid>
                <a:gridCol w="1080120"/>
                <a:gridCol w="6768752"/>
              </a:tblGrid>
              <a:tr h="15028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Class</a:t>
                      </a:r>
                    </a:p>
                  </a:txBody>
                  <a:tcPr marL="48090" marR="48090" marT="48090" marB="4809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Description</a:t>
                      </a:r>
                    </a:p>
                  </a:txBody>
                  <a:tcPr marL="48090" marR="48090" marT="48090" marB="4809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55464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.hidden-xs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84848"/>
                          </a:solidFill>
                          <a:effectLst/>
                        </a:rPr>
                        <a:t>Hide the elements only on extra small devices having screen width less than 768px. Visible on others.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.hidden-sm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Hide the elements only on small devices having screen width greater than or equal to 768px (i.e. ≥768px) but less than 992px. Visible on others.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.hidden-md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Hide the elements only on medium devices having screen width greater than or equal to 992px (i.e. ≥992px) but less than 1200px. Visible on others.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9206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484848"/>
                          </a:solidFill>
                          <a:effectLst/>
                        </a:rPr>
                        <a:t>.hidden-lg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84848"/>
                          </a:solidFill>
                          <a:effectLst/>
                        </a:rPr>
                        <a:t>Hide the elements only on large devices having screen width greater than or equal to 1200px (i.e. ≥1200px). Visible on others.</a:t>
                      </a:r>
                    </a:p>
                  </a:txBody>
                  <a:tcPr marL="34350" marR="34350" marT="34350" marB="3435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634523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28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using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.visible-*-* </a:t>
            </a:r>
            <a:r>
              <a:rPr lang="en-US" altLang="zh-TW" dirty="0" smtClean="0"/>
              <a:t>and </a:t>
            </a:r>
            <a:r>
              <a:rPr lang="en-US" altLang="zh-TW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.hidden-*-*  </a:t>
            </a:r>
            <a:r>
              <a:rPr lang="en-US" altLang="zh-TW" dirty="0" smtClean="0"/>
              <a:t>to display and hide some elements.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1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Offsetting the Grid </a:t>
            </a:r>
            <a:r>
              <a:rPr lang="en-US" altLang="zh-TW" b="1" dirty="0" smtClean="0">
                <a:effectLst/>
              </a:rPr>
              <a:t>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Moving </a:t>
            </a:r>
            <a:r>
              <a:rPr lang="en-US" altLang="zh-TW" dirty="0"/>
              <a:t>grid columns to the right for alignment purpose using the column offset classes like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.col-md-offset-*</a:t>
            </a:r>
            <a:r>
              <a:rPr lang="en-US" altLang="zh-TW" dirty="0"/>
              <a:t>,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.col-</a:t>
            </a:r>
            <a:r>
              <a:rPr lang="en-US" altLang="zh-TW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-offset-*</a:t>
            </a:r>
            <a:r>
              <a:rPr lang="en-US" altLang="zh-TW" dirty="0"/>
              <a:t>, etc</a:t>
            </a:r>
            <a:r>
              <a:rPr lang="en-US" altLang="zh-TW" dirty="0" smtClean="0"/>
              <a:t>.</a:t>
            </a:r>
          </a:p>
          <a:p>
            <a:pPr fontAlgn="base"/>
            <a:r>
              <a:rPr lang="en-US" altLang="zh-TW" dirty="0"/>
              <a:t>These classes offset the columns by simply increasing its left margin by specified number of columns. </a:t>
            </a:r>
            <a:endParaRPr lang="en-US" altLang="zh-TW" dirty="0" smtClean="0"/>
          </a:p>
          <a:p>
            <a:pPr fontAlgn="base"/>
            <a:r>
              <a:rPr lang="en-US" altLang="zh-TW" dirty="0" smtClean="0"/>
              <a:t>For </a:t>
            </a:r>
            <a:r>
              <a:rPr lang="en-US" altLang="zh-TW" dirty="0"/>
              <a:t>example, the class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.col-sm-offset-4</a:t>
            </a:r>
            <a:r>
              <a:rPr lang="en-US" altLang="zh-TW" dirty="0"/>
              <a:t> on the column 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.col-sm-8</a:t>
            </a:r>
            <a:r>
              <a:rPr lang="en-US" altLang="zh-TW" dirty="0"/>
              <a:t> moves it to the right over four columns from its original position.</a:t>
            </a:r>
          </a:p>
          <a:p>
            <a:r>
              <a:rPr lang="en-US" altLang="zh-TW" dirty="0" smtClean="0">
                <a:hlinkClick r:id="rId3"/>
              </a:rPr>
              <a:t>https://www.w3schools.com/code/tryit.asp?filename=FK2T2R1MW8F6</a:t>
            </a:r>
            <a:endParaRPr lang="en-US" altLang="zh-TW" dirty="0" smtClean="0"/>
          </a:p>
          <a:p>
            <a:r>
              <a:rPr lang="en-US" altLang="zh-TW" sz="3200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it yourself</a:t>
            </a:r>
            <a:endParaRPr lang="zh-TW" altLang="en-US" sz="3200" b="1" i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7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</a:rPr>
              <a:t>Nesting of Grid </a:t>
            </a:r>
            <a:r>
              <a:rPr lang="en-US" altLang="zh-TW" b="1" dirty="0" smtClean="0">
                <a:effectLst/>
              </a:rPr>
              <a:t>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5733256"/>
            <a:ext cx="8229600" cy="67667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Practice:</a:t>
            </a:r>
            <a:r>
              <a:rPr lang="en-US" altLang="zh-TW" dirty="0" smtClean="0"/>
              <a:t> making an 18 equal column layout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41" y="2924944"/>
            <a:ext cx="545890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74" y="2943761"/>
            <a:ext cx="3354426" cy="24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132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The Bootstrap grid columns are nestable, that means you can put rows and columns inside an existing column.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66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Very import! 12 </a:t>
            </a:r>
            <a:r>
              <a:rPr lang="en-US" altLang="zh-TW" dirty="0" smtClean="0">
                <a:effectLst/>
              </a:rPr>
              <a:t>columns!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Bootstrap's grid system allows up to 12 columns across the page.</a:t>
            </a:r>
          </a:p>
          <a:p>
            <a:r>
              <a:rPr lang="en-US" altLang="zh-TW" dirty="0"/>
              <a:t>If you do not want to use all 12 columns individually, you can group the columns together to create wider columns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Bootstrap's grid system is responsive, and the columns will re-arrange automatically depending on the screen size.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9" y="3534963"/>
            <a:ext cx="81050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1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Grid </a:t>
            </a:r>
            <a:r>
              <a:rPr lang="en-US" altLang="zh-TW" dirty="0" smtClean="0">
                <a:effectLst/>
              </a:rPr>
              <a:t>Classes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5157192"/>
            <a:ext cx="8363272" cy="9689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Applying </a:t>
            </a:r>
            <a:r>
              <a:rPr lang="en-US" altLang="zh-TW" dirty="0"/>
              <a:t>any </a:t>
            </a:r>
            <a:r>
              <a:rPr lang="en-US" altLang="zh-TW" b="1" i="1" dirty="0">
                <a:solidFill>
                  <a:srgbClr val="FF0000"/>
                </a:solidFill>
              </a:rPr>
              <a:t>.col-</a:t>
            </a:r>
            <a:r>
              <a:rPr lang="en-US" altLang="zh-TW" b="1" i="1" dirty="0" err="1">
                <a:solidFill>
                  <a:srgbClr val="FF0000"/>
                </a:solidFill>
              </a:rPr>
              <a:t>sm</a:t>
            </a:r>
            <a:r>
              <a:rPr lang="en-US" altLang="zh-TW" b="1" i="1" dirty="0">
                <a:solidFill>
                  <a:srgbClr val="FF0000"/>
                </a:solidFill>
              </a:rPr>
              <a:t>-*</a:t>
            </a:r>
            <a:r>
              <a:rPr lang="en-US" altLang="zh-TW" dirty="0"/>
              <a:t> class to an element will not only affect its styling on small devices, but also on medium and large devices having a screen size greater than or equal to 768px (i.e. ≥768px) if </a:t>
            </a:r>
            <a:r>
              <a:rPr lang="en-US" altLang="zh-TW" b="1" i="1" dirty="0">
                <a:solidFill>
                  <a:srgbClr val="FF0000"/>
                </a:solidFill>
              </a:rPr>
              <a:t>.col-md-*</a:t>
            </a:r>
            <a:r>
              <a:rPr lang="en-US" altLang="zh-TW" dirty="0"/>
              <a:t> and </a:t>
            </a:r>
            <a:r>
              <a:rPr lang="en-US" altLang="zh-TW" b="1" i="1" dirty="0">
                <a:solidFill>
                  <a:srgbClr val="FF0000"/>
                </a:solidFill>
              </a:rPr>
              <a:t>.col-</a:t>
            </a:r>
            <a:r>
              <a:rPr lang="en-US" altLang="zh-TW" b="1" i="1" dirty="0" err="1">
                <a:solidFill>
                  <a:srgbClr val="FF0000"/>
                </a:solidFill>
              </a:rPr>
              <a:t>lg</a:t>
            </a:r>
            <a:r>
              <a:rPr lang="en-US" altLang="zh-TW" b="1" i="1" dirty="0">
                <a:solidFill>
                  <a:srgbClr val="FF0000"/>
                </a:solidFill>
              </a:rPr>
              <a:t>-*</a:t>
            </a:r>
            <a:r>
              <a:rPr lang="en-US" altLang="zh-TW" dirty="0"/>
              <a:t> class </a:t>
            </a:r>
            <a:r>
              <a:rPr lang="en-US" altLang="zh-TW" b="1" dirty="0"/>
              <a:t>is not present</a:t>
            </a:r>
            <a:r>
              <a:rPr lang="en-US" altLang="zh-TW" dirty="0"/>
              <a:t>.  Similarly the .col-md-* </a:t>
            </a:r>
            <a:r>
              <a:rPr lang="en-US" altLang="zh-TW" dirty="0" smtClean="0"/>
              <a:t>class.</a:t>
            </a:r>
            <a:endParaRPr lang="zh-TW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1874"/>
            <a:ext cx="8129504" cy="342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Structure of a Bootstrap </a:t>
            </a:r>
            <a:r>
              <a:rPr lang="en-US" altLang="zh-TW" dirty="0" smtClean="0">
                <a:effectLst/>
              </a:rPr>
              <a:t>Grid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760640" cy="482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7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to make three equal columns</a:t>
            </a:r>
          </a:p>
          <a:p>
            <a:r>
              <a:rPr lang="en-US" altLang="zh-TW" dirty="0" smtClean="0"/>
              <a:t>Make sure it always keep three column at all 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no matter what device size is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726916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1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2836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9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different  column ratio</a:t>
            </a:r>
          </a:p>
          <a:p>
            <a:endParaRPr lang="zh-TW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8032101" cy="2774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7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 2</a:t>
            </a:r>
            <a:endParaRPr lang="zh-TW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00200"/>
            <a:ext cx="6264695" cy="50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7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1096</TotalTime>
  <Words>2714</Words>
  <Application>Microsoft Office PowerPoint</Application>
  <PresentationFormat>如螢幕大小 (4:3)</PresentationFormat>
  <Paragraphs>597</Paragraphs>
  <Slides>23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高階主管</vt:lpstr>
      <vt:lpstr>Bootstrap Grid System</vt:lpstr>
      <vt:lpstr>Bootstrap Grid Examples</vt:lpstr>
      <vt:lpstr>Very import! 12 columns!</vt:lpstr>
      <vt:lpstr>Grid Classes</vt:lpstr>
      <vt:lpstr>Basic Structure of a Bootstrap Grid</vt:lpstr>
      <vt:lpstr>Practice 1</vt:lpstr>
      <vt:lpstr>Answer 1</vt:lpstr>
      <vt:lpstr>Practice 2</vt:lpstr>
      <vt:lpstr>Answer 2</vt:lpstr>
      <vt:lpstr>Practice 3</vt:lpstr>
      <vt:lpstr>Practice 4</vt:lpstr>
      <vt:lpstr>Answer 4</vt:lpstr>
      <vt:lpstr>Practice 5</vt:lpstr>
      <vt:lpstr>Answer 5</vt:lpstr>
      <vt:lpstr>What if height of any column is taller than the other?</vt:lpstr>
      <vt:lpstr> </vt:lpstr>
      <vt:lpstr>Demo: solving different column height problem</vt:lpstr>
      <vt:lpstr>Bootstrap Responsive Utilities Classes</vt:lpstr>
      <vt:lpstr>.visible-*-*</vt:lpstr>
      <vt:lpstr>.hidden-*-*</vt:lpstr>
      <vt:lpstr>Practice</vt:lpstr>
      <vt:lpstr>Offsetting the Grid Columns</vt:lpstr>
      <vt:lpstr>Nesting of Grid Columns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55</cp:revision>
  <dcterms:created xsi:type="dcterms:W3CDTF">2017-09-28T02:54:30Z</dcterms:created>
  <dcterms:modified xsi:type="dcterms:W3CDTF">2017-10-19T14:06:01Z</dcterms:modified>
</cp:coreProperties>
</file>