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3588" cy="6858000"/>
  <p:notesSz cx="6858000" cy="9144000"/>
  <p:embeddedFontLst>
    <p:embeddedFont>
      <p:font typeface="微軟正黑體" panose="020B0604030504040204" pitchFamily="34" charset="-120"/>
      <p:regular r:id="rId24"/>
      <p:bold r:id="rId25"/>
    </p:embeddedFont>
    <p:embeddedFont>
      <p:font typeface="Arial Black" panose="020B0A04020102020204" pitchFamily="34" charset="0"/>
      <p:regular r:id="rId26"/>
      <p:bold r:id="rId27"/>
    </p:embeddedFont>
    <p:embeddedFont>
      <p:font typeface="Cambria" panose="02040503050406030204" pitchFamily="18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grG7FwuPCVpadBzNhKxRExklfZ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56" d="100"/>
          <a:sy n="156" d="100"/>
        </p:scale>
        <p:origin x="45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:notes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fld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Hello everyone. We present "A Data Augmentation System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for Traffic Violation Video Generation Based on Diffusion Model."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My name is Ting-Hao Hsu.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work is done in collaboration with Shih-Yu Sun, Chia-Yen Huang,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Cheng-Han Hsieh, Chun-Wei Tsai and we are bachelor from National Sun Yat-sen University.</a:t>
            </a:r>
            <a:endParaRPr/>
          </a:p>
        </p:txBody>
      </p:sp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>
          <a:extLst>
            <a:ext uri="{FF2B5EF4-FFF2-40B4-BE49-F238E27FC236}">
              <a16:creationId xmlns:a16="http://schemas.microsoft.com/office/drawing/2014/main" id="{FAFDF0C5-1F4A-A7CD-0C30-C0F42AD8B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>
            <a:extLst>
              <a:ext uri="{FF2B5EF4-FFF2-40B4-BE49-F238E27FC236}">
                <a16:creationId xmlns:a16="http://schemas.microsoft.com/office/drawing/2014/main" id="{DBD696C2-07C1-AB37-88E0-F6DFC387F017}"/>
              </a:ext>
            </a:extLst>
          </p:cNvPr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3:notes">
            <a:extLst>
              <a:ext uri="{FF2B5EF4-FFF2-40B4-BE49-F238E27FC236}">
                <a16:creationId xmlns:a16="http://schemas.microsoft.com/office/drawing/2014/main" id="{6CA1CE3D-465C-0742-7F6A-912700519F5A}"/>
              </a:ext>
            </a:extLst>
          </p:cNvPr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:notes">
            <a:extLst>
              <a:ext uri="{FF2B5EF4-FFF2-40B4-BE49-F238E27FC236}">
                <a16:creationId xmlns:a16="http://schemas.microsoft.com/office/drawing/2014/main" id="{2F283A66-59CF-2352-CAB8-96427AE1883E}"/>
              </a:ext>
            </a:extLst>
          </p:cNvPr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:notes">
            <a:extLst>
              <a:ext uri="{FF2B5EF4-FFF2-40B4-BE49-F238E27FC236}">
                <a16:creationId xmlns:a16="http://schemas.microsoft.com/office/drawing/2014/main" id="{61D5880F-FAAA-F78B-C28E-A8E14BC47A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4" name="Google Shape;44;p3:notes">
            <a:extLst>
              <a:ext uri="{FF2B5EF4-FFF2-40B4-BE49-F238E27FC236}">
                <a16:creationId xmlns:a16="http://schemas.microsoft.com/office/drawing/2014/main" id="{FFC9B459-16E0-3BF4-5272-0E3BB6FAE5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7264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>
          <a:extLst>
            <a:ext uri="{FF2B5EF4-FFF2-40B4-BE49-F238E27FC236}">
              <a16:creationId xmlns:a16="http://schemas.microsoft.com/office/drawing/2014/main" id="{68032DAC-9F2D-6C1B-EC02-8C77C66A0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>
            <a:extLst>
              <a:ext uri="{FF2B5EF4-FFF2-40B4-BE49-F238E27FC236}">
                <a16:creationId xmlns:a16="http://schemas.microsoft.com/office/drawing/2014/main" id="{D375DDEA-D025-8509-2937-89F104C97891}"/>
              </a:ext>
            </a:extLst>
          </p:cNvPr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3:notes">
            <a:extLst>
              <a:ext uri="{FF2B5EF4-FFF2-40B4-BE49-F238E27FC236}">
                <a16:creationId xmlns:a16="http://schemas.microsoft.com/office/drawing/2014/main" id="{840B2279-ADEA-01EF-5D7C-9450837998BA}"/>
              </a:ext>
            </a:extLst>
          </p:cNvPr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:notes">
            <a:extLst>
              <a:ext uri="{FF2B5EF4-FFF2-40B4-BE49-F238E27FC236}">
                <a16:creationId xmlns:a16="http://schemas.microsoft.com/office/drawing/2014/main" id="{CB5DD449-4A89-A65A-29AB-67CD71512947}"/>
              </a:ext>
            </a:extLst>
          </p:cNvPr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:notes">
            <a:extLst>
              <a:ext uri="{FF2B5EF4-FFF2-40B4-BE49-F238E27FC236}">
                <a16:creationId xmlns:a16="http://schemas.microsoft.com/office/drawing/2014/main" id="{6BC975E9-E68A-3421-03B1-C61F1021FC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4" name="Google Shape;44;p3:notes">
            <a:extLst>
              <a:ext uri="{FF2B5EF4-FFF2-40B4-BE49-F238E27FC236}">
                <a16:creationId xmlns:a16="http://schemas.microsoft.com/office/drawing/2014/main" id="{68C97F89-89D0-62F7-293B-F676822C39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9646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>
          <a:extLst>
            <a:ext uri="{FF2B5EF4-FFF2-40B4-BE49-F238E27FC236}">
              <a16:creationId xmlns:a16="http://schemas.microsoft.com/office/drawing/2014/main" id="{3B10D8F7-FCAB-0C59-A6D2-8823D6825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>
            <a:extLst>
              <a:ext uri="{FF2B5EF4-FFF2-40B4-BE49-F238E27FC236}">
                <a16:creationId xmlns:a16="http://schemas.microsoft.com/office/drawing/2014/main" id="{50C6D284-C3DD-EA27-81CC-EB5F0EE5270F}"/>
              </a:ext>
            </a:extLst>
          </p:cNvPr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3:notes">
            <a:extLst>
              <a:ext uri="{FF2B5EF4-FFF2-40B4-BE49-F238E27FC236}">
                <a16:creationId xmlns:a16="http://schemas.microsoft.com/office/drawing/2014/main" id="{83C5E69E-DEEC-2B9A-E86D-708FA51C2E30}"/>
              </a:ext>
            </a:extLst>
          </p:cNvPr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:notes">
            <a:extLst>
              <a:ext uri="{FF2B5EF4-FFF2-40B4-BE49-F238E27FC236}">
                <a16:creationId xmlns:a16="http://schemas.microsoft.com/office/drawing/2014/main" id="{8CF4DBA6-8237-BFBD-26A7-A0F7D9C7DA1D}"/>
              </a:ext>
            </a:extLst>
          </p:cNvPr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:notes">
            <a:extLst>
              <a:ext uri="{FF2B5EF4-FFF2-40B4-BE49-F238E27FC236}">
                <a16:creationId xmlns:a16="http://schemas.microsoft.com/office/drawing/2014/main" id="{E5F248E4-1A94-2B00-B279-ABD79AD725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4" name="Google Shape;44;p3:notes">
            <a:extLst>
              <a:ext uri="{FF2B5EF4-FFF2-40B4-BE49-F238E27FC236}">
                <a16:creationId xmlns:a16="http://schemas.microsoft.com/office/drawing/2014/main" id="{00117A94-DE1E-599F-E1EA-814B5EC9A8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4765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>
          <a:extLst>
            <a:ext uri="{FF2B5EF4-FFF2-40B4-BE49-F238E27FC236}">
              <a16:creationId xmlns:a16="http://schemas.microsoft.com/office/drawing/2014/main" id="{A9166709-22AF-606C-863B-2332BE3CC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>
            <a:extLst>
              <a:ext uri="{FF2B5EF4-FFF2-40B4-BE49-F238E27FC236}">
                <a16:creationId xmlns:a16="http://schemas.microsoft.com/office/drawing/2014/main" id="{A8C584C6-FFE3-F112-A221-8E94DA67AD1C}"/>
              </a:ext>
            </a:extLst>
          </p:cNvPr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3:notes">
            <a:extLst>
              <a:ext uri="{FF2B5EF4-FFF2-40B4-BE49-F238E27FC236}">
                <a16:creationId xmlns:a16="http://schemas.microsoft.com/office/drawing/2014/main" id="{F27E4EA9-945B-B410-1EC4-5FA992B8E84F}"/>
              </a:ext>
            </a:extLst>
          </p:cNvPr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:notes">
            <a:extLst>
              <a:ext uri="{FF2B5EF4-FFF2-40B4-BE49-F238E27FC236}">
                <a16:creationId xmlns:a16="http://schemas.microsoft.com/office/drawing/2014/main" id="{BFC81AAD-61AC-9DE3-EC0E-24EC0AF3CD71}"/>
              </a:ext>
            </a:extLst>
          </p:cNvPr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:notes">
            <a:extLst>
              <a:ext uri="{FF2B5EF4-FFF2-40B4-BE49-F238E27FC236}">
                <a16:creationId xmlns:a16="http://schemas.microsoft.com/office/drawing/2014/main" id="{07665F15-F2D3-BB85-D072-1848CBFBA3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4" name="Google Shape;44;p3:notes">
            <a:extLst>
              <a:ext uri="{FF2B5EF4-FFF2-40B4-BE49-F238E27FC236}">
                <a16:creationId xmlns:a16="http://schemas.microsoft.com/office/drawing/2014/main" id="{BBCF2C9F-2A34-DCBD-B6FB-88BCD0F634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3936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>
          <a:extLst>
            <a:ext uri="{FF2B5EF4-FFF2-40B4-BE49-F238E27FC236}">
              <a16:creationId xmlns:a16="http://schemas.microsoft.com/office/drawing/2014/main" id="{26015A7F-3E8D-8503-F5D5-512D3F0B4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>
            <a:extLst>
              <a:ext uri="{FF2B5EF4-FFF2-40B4-BE49-F238E27FC236}">
                <a16:creationId xmlns:a16="http://schemas.microsoft.com/office/drawing/2014/main" id="{670C0BAE-BC7D-E143-532A-2755273AEE70}"/>
              </a:ext>
            </a:extLst>
          </p:cNvPr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3:notes">
            <a:extLst>
              <a:ext uri="{FF2B5EF4-FFF2-40B4-BE49-F238E27FC236}">
                <a16:creationId xmlns:a16="http://schemas.microsoft.com/office/drawing/2014/main" id="{4ECD4CF0-D2FE-0B19-CCF1-39A2A8D7A369}"/>
              </a:ext>
            </a:extLst>
          </p:cNvPr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:notes">
            <a:extLst>
              <a:ext uri="{FF2B5EF4-FFF2-40B4-BE49-F238E27FC236}">
                <a16:creationId xmlns:a16="http://schemas.microsoft.com/office/drawing/2014/main" id="{5C1D67A5-0557-5636-E35C-5F41C53E002F}"/>
              </a:ext>
            </a:extLst>
          </p:cNvPr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:notes">
            <a:extLst>
              <a:ext uri="{FF2B5EF4-FFF2-40B4-BE49-F238E27FC236}">
                <a16:creationId xmlns:a16="http://schemas.microsoft.com/office/drawing/2014/main" id="{4903876F-A77E-C4BA-8CAC-6AADB8E8B2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4" name="Google Shape;44;p3:notes">
            <a:extLst>
              <a:ext uri="{FF2B5EF4-FFF2-40B4-BE49-F238E27FC236}">
                <a16:creationId xmlns:a16="http://schemas.microsoft.com/office/drawing/2014/main" id="{CFA42BEC-DEA8-BE2E-EC95-9E11721E52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2792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>
          <a:extLst>
            <a:ext uri="{FF2B5EF4-FFF2-40B4-BE49-F238E27FC236}">
              <a16:creationId xmlns:a16="http://schemas.microsoft.com/office/drawing/2014/main" id="{E0322787-C12A-7A30-BAA2-C6234DC9B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>
            <a:extLst>
              <a:ext uri="{FF2B5EF4-FFF2-40B4-BE49-F238E27FC236}">
                <a16:creationId xmlns:a16="http://schemas.microsoft.com/office/drawing/2014/main" id="{84BAF7A1-8B70-B246-7490-AF2E8CB20C43}"/>
              </a:ext>
            </a:extLst>
          </p:cNvPr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3:notes">
            <a:extLst>
              <a:ext uri="{FF2B5EF4-FFF2-40B4-BE49-F238E27FC236}">
                <a16:creationId xmlns:a16="http://schemas.microsoft.com/office/drawing/2014/main" id="{8616BCB9-4C73-5511-991D-3997C84EF53B}"/>
              </a:ext>
            </a:extLst>
          </p:cNvPr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:notes">
            <a:extLst>
              <a:ext uri="{FF2B5EF4-FFF2-40B4-BE49-F238E27FC236}">
                <a16:creationId xmlns:a16="http://schemas.microsoft.com/office/drawing/2014/main" id="{4C97C64E-C03E-0CD1-8F2A-B27B92C88A50}"/>
              </a:ext>
            </a:extLst>
          </p:cNvPr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:notes">
            <a:extLst>
              <a:ext uri="{FF2B5EF4-FFF2-40B4-BE49-F238E27FC236}">
                <a16:creationId xmlns:a16="http://schemas.microsoft.com/office/drawing/2014/main" id="{CF1078C7-7191-7115-AD9A-76D76C8597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4" name="Google Shape;44;p3:notes">
            <a:extLst>
              <a:ext uri="{FF2B5EF4-FFF2-40B4-BE49-F238E27FC236}">
                <a16:creationId xmlns:a16="http://schemas.microsoft.com/office/drawing/2014/main" id="{9DB33000-D316-399E-D748-7D2D0D8544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2276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>
          <a:extLst>
            <a:ext uri="{FF2B5EF4-FFF2-40B4-BE49-F238E27FC236}">
              <a16:creationId xmlns:a16="http://schemas.microsoft.com/office/drawing/2014/main" id="{27715624-9F0F-D5AD-5E2F-EBE4680F7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>
            <a:extLst>
              <a:ext uri="{FF2B5EF4-FFF2-40B4-BE49-F238E27FC236}">
                <a16:creationId xmlns:a16="http://schemas.microsoft.com/office/drawing/2014/main" id="{66687622-951B-25A6-9066-4A8A912345BA}"/>
              </a:ext>
            </a:extLst>
          </p:cNvPr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3:notes">
            <a:extLst>
              <a:ext uri="{FF2B5EF4-FFF2-40B4-BE49-F238E27FC236}">
                <a16:creationId xmlns:a16="http://schemas.microsoft.com/office/drawing/2014/main" id="{DB4BC4FE-6E89-50D4-518C-AB5C06409A4B}"/>
              </a:ext>
            </a:extLst>
          </p:cNvPr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:notes">
            <a:extLst>
              <a:ext uri="{FF2B5EF4-FFF2-40B4-BE49-F238E27FC236}">
                <a16:creationId xmlns:a16="http://schemas.microsoft.com/office/drawing/2014/main" id="{15223408-35DD-FD32-E411-483A6AB635F7}"/>
              </a:ext>
            </a:extLst>
          </p:cNvPr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:notes">
            <a:extLst>
              <a:ext uri="{FF2B5EF4-FFF2-40B4-BE49-F238E27FC236}">
                <a16:creationId xmlns:a16="http://schemas.microsoft.com/office/drawing/2014/main" id="{988E694B-14D3-82E2-5BBB-5F3C478F58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4" name="Google Shape;44;p3:notes">
            <a:extLst>
              <a:ext uri="{FF2B5EF4-FFF2-40B4-BE49-F238E27FC236}">
                <a16:creationId xmlns:a16="http://schemas.microsoft.com/office/drawing/2014/main" id="{DFCB8A2B-5178-1F45-7E12-245AB24AE5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9895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>
          <a:extLst>
            <a:ext uri="{FF2B5EF4-FFF2-40B4-BE49-F238E27FC236}">
              <a16:creationId xmlns:a16="http://schemas.microsoft.com/office/drawing/2014/main" id="{07B790FA-6A7F-4386-9680-BC4E94ACD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>
            <a:extLst>
              <a:ext uri="{FF2B5EF4-FFF2-40B4-BE49-F238E27FC236}">
                <a16:creationId xmlns:a16="http://schemas.microsoft.com/office/drawing/2014/main" id="{D7358EF1-1073-3170-4078-1D4271FFF522}"/>
              </a:ext>
            </a:extLst>
          </p:cNvPr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3:notes">
            <a:extLst>
              <a:ext uri="{FF2B5EF4-FFF2-40B4-BE49-F238E27FC236}">
                <a16:creationId xmlns:a16="http://schemas.microsoft.com/office/drawing/2014/main" id="{7872B18A-6C28-7D8F-0081-594A708B8A78}"/>
              </a:ext>
            </a:extLst>
          </p:cNvPr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:notes">
            <a:extLst>
              <a:ext uri="{FF2B5EF4-FFF2-40B4-BE49-F238E27FC236}">
                <a16:creationId xmlns:a16="http://schemas.microsoft.com/office/drawing/2014/main" id="{1B6C5B45-8D41-B5EB-DEF9-74E17DCE4452}"/>
              </a:ext>
            </a:extLst>
          </p:cNvPr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:notes">
            <a:extLst>
              <a:ext uri="{FF2B5EF4-FFF2-40B4-BE49-F238E27FC236}">
                <a16:creationId xmlns:a16="http://schemas.microsoft.com/office/drawing/2014/main" id="{6B777060-4FAF-F4B7-DDF5-BF453AF76E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4" name="Google Shape;44;p3:notes">
            <a:extLst>
              <a:ext uri="{FF2B5EF4-FFF2-40B4-BE49-F238E27FC236}">
                <a16:creationId xmlns:a16="http://schemas.microsoft.com/office/drawing/2014/main" id="{E5A980E5-6825-7CBB-220E-57FAED1BCE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9141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>
          <a:extLst>
            <a:ext uri="{FF2B5EF4-FFF2-40B4-BE49-F238E27FC236}">
              <a16:creationId xmlns:a16="http://schemas.microsoft.com/office/drawing/2014/main" id="{2944649E-9A21-FC6E-8543-B92AB9C86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>
            <a:extLst>
              <a:ext uri="{FF2B5EF4-FFF2-40B4-BE49-F238E27FC236}">
                <a16:creationId xmlns:a16="http://schemas.microsoft.com/office/drawing/2014/main" id="{98B5E1DC-B1FA-2AEA-89D0-201B27AF8BDC}"/>
              </a:ext>
            </a:extLst>
          </p:cNvPr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3:notes">
            <a:extLst>
              <a:ext uri="{FF2B5EF4-FFF2-40B4-BE49-F238E27FC236}">
                <a16:creationId xmlns:a16="http://schemas.microsoft.com/office/drawing/2014/main" id="{A10AFC26-1A34-4658-2B9E-B6FF2DC97882}"/>
              </a:ext>
            </a:extLst>
          </p:cNvPr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:notes">
            <a:extLst>
              <a:ext uri="{FF2B5EF4-FFF2-40B4-BE49-F238E27FC236}">
                <a16:creationId xmlns:a16="http://schemas.microsoft.com/office/drawing/2014/main" id="{747A876A-E707-6B5F-DA7C-4EE401B5993B}"/>
              </a:ext>
            </a:extLst>
          </p:cNvPr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:notes">
            <a:extLst>
              <a:ext uri="{FF2B5EF4-FFF2-40B4-BE49-F238E27FC236}">
                <a16:creationId xmlns:a16="http://schemas.microsoft.com/office/drawing/2014/main" id="{8335ECF8-FBE6-0360-1760-8FDE4A1FA1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4" name="Google Shape;44;p3:notes">
            <a:extLst>
              <a:ext uri="{FF2B5EF4-FFF2-40B4-BE49-F238E27FC236}">
                <a16:creationId xmlns:a16="http://schemas.microsoft.com/office/drawing/2014/main" id="{A028A828-43AC-24B2-4A00-FA3007086B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4497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>
          <a:extLst>
            <a:ext uri="{FF2B5EF4-FFF2-40B4-BE49-F238E27FC236}">
              <a16:creationId xmlns:a16="http://schemas.microsoft.com/office/drawing/2014/main" id="{B7FEFE56-11A9-0514-B322-9703D1673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>
            <a:extLst>
              <a:ext uri="{FF2B5EF4-FFF2-40B4-BE49-F238E27FC236}">
                <a16:creationId xmlns:a16="http://schemas.microsoft.com/office/drawing/2014/main" id="{B91F4CAE-6C58-F8F7-67BB-D03D2FF9E964}"/>
              </a:ext>
            </a:extLst>
          </p:cNvPr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3:notes">
            <a:extLst>
              <a:ext uri="{FF2B5EF4-FFF2-40B4-BE49-F238E27FC236}">
                <a16:creationId xmlns:a16="http://schemas.microsoft.com/office/drawing/2014/main" id="{FBE4E59E-8DD1-3BF0-3B08-C5A23C996B62}"/>
              </a:ext>
            </a:extLst>
          </p:cNvPr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:notes">
            <a:extLst>
              <a:ext uri="{FF2B5EF4-FFF2-40B4-BE49-F238E27FC236}">
                <a16:creationId xmlns:a16="http://schemas.microsoft.com/office/drawing/2014/main" id="{86D5AC4C-8150-C1D0-8717-1FDEC9734CD3}"/>
              </a:ext>
            </a:extLst>
          </p:cNvPr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:notes">
            <a:extLst>
              <a:ext uri="{FF2B5EF4-FFF2-40B4-BE49-F238E27FC236}">
                <a16:creationId xmlns:a16="http://schemas.microsoft.com/office/drawing/2014/main" id="{BD5502A5-6B5F-9AD1-BF64-284C492975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4" name="Google Shape;44;p3:notes">
            <a:extLst>
              <a:ext uri="{FF2B5EF4-FFF2-40B4-BE49-F238E27FC236}">
                <a16:creationId xmlns:a16="http://schemas.microsoft.com/office/drawing/2014/main" id="{A194A9EA-C792-EF97-64AE-543BA9F918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1889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3:notes"/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4" name="Google Shape;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>
          <a:extLst>
            <a:ext uri="{FF2B5EF4-FFF2-40B4-BE49-F238E27FC236}">
              <a16:creationId xmlns:a16="http://schemas.microsoft.com/office/drawing/2014/main" id="{32BB6C29-703A-626E-7DAF-20800D454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>
            <a:extLst>
              <a:ext uri="{FF2B5EF4-FFF2-40B4-BE49-F238E27FC236}">
                <a16:creationId xmlns:a16="http://schemas.microsoft.com/office/drawing/2014/main" id="{B565B7B7-AA43-3548-7041-BE7E6052893F}"/>
              </a:ext>
            </a:extLst>
          </p:cNvPr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3:notes">
            <a:extLst>
              <a:ext uri="{FF2B5EF4-FFF2-40B4-BE49-F238E27FC236}">
                <a16:creationId xmlns:a16="http://schemas.microsoft.com/office/drawing/2014/main" id="{F95D9B1F-833A-7E18-60E5-00EBD3C82D32}"/>
              </a:ext>
            </a:extLst>
          </p:cNvPr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:notes">
            <a:extLst>
              <a:ext uri="{FF2B5EF4-FFF2-40B4-BE49-F238E27FC236}">
                <a16:creationId xmlns:a16="http://schemas.microsoft.com/office/drawing/2014/main" id="{4EEB263C-3E96-2231-AA50-CA8CF763FA78}"/>
              </a:ext>
            </a:extLst>
          </p:cNvPr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:notes">
            <a:extLst>
              <a:ext uri="{FF2B5EF4-FFF2-40B4-BE49-F238E27FC236}">
                <a16:creationId xmlns:a16="http://schemas.microsoft.com/office/drawing/2014/main" id="{3CE342CF-B1E7-D999-B611-6AD1484853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4" name="Google Shape;44;p3:notes">
            <a:extLst>
              <a:ext uri="{FF2B5EF4-FFF2-40B4-BE49-F238E27FC236}">
                <a16:creationId xmlns:a16="http://schemas.microsoft.com/office/drawing/2014/main" id="{B284DA33-AC86-DCBA-F3E6-E5D5199227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407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>
          <a:extLst>
            <a:ext uri="{FF2B5EF4-FFF2-40B4-BE49-F238E27FC236}">
              <a16:creationId xmlns:a16="http://schemas.microsoft.com/office/drawing/2014/main" id="{22F6079D-8B2D-43B4-09DE-0C3BE059B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>
            <a:extLst>
              <a:ext uri="{FF2B5EF4-FFF2-40B4-BE49-F238E27FC236}">
                <a16:creationId xmlns:a16="http://schemas.microsoft.com/office/drawing/2014/main" id="{3B4FD5C6-7C9C-D9C4-4338-8FD08AFBEC3A}"/>
              </a:ext>
            </a:extLst>
          </p:cNvPr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3:notes">
            <a:extLst>
              <a:ext uri="{FF2B5EF4-FFF2-40B4-BE49-F238E27FC236}">
                <a16:creationId xmlns:a16="http://schemas.microsoft.com/office/drawing/2014/main" id="{ED03C749-8A99-64C5-D230-BA1020277A44}"/>
              </a:ext>
            </a:extLst>
          </p:cNvPr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:notes">
            <a:extLst>
              <a:ext uri="{FF2B5EF4-FFF2-40B4-BE49-F238E27FC236}">
                <a16:creationId xmlns:a16="http://schemas.microsoft.com/office/drawing/2014/main" id="{8F6A7995-C126-C6F6-906E-6BE11FA6A7E9}"/>
              </a:ext>
            </a:extLst>
          </p:cNvPr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:notes">
            <a:extLst>
              <a:ext uri="{FF2B5EF4-FFF2-40B4-BE49-F238E27FC236}">
                <a16:creationId xmlns:a16="http://schemas.microsoft.com/office/drawing/2014/main" id="{1BCF8313-4477-B2AF-7660-F37D7E68B4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4" name="Google Shape;44;p3:notes">
            <a:extLst>
              <a:ext uri="{FF2B5EF4-FFF2-40B4-BE49-F238E27FC236}">
                <a16:creationId xmlns:a16="http://schemas.microsoft.com/office/drawing/2014/main" id="{8F58430D-4495-E10D-1452-2AD7438812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6000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>
          <a:extLst>
            <a:ext uri="{FF2B5EF4-FFF2-40B4-BE49-F238E27FC236}">
              <a16:creationId xmlns:a16="http://schemas.microsoft.com/office/drawing/2014/main" id="{217F92C4-1957-4584-2EAE-C8C3282B8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>
            <a:extLst>
              <a:ext uri="{FF2B5EF4-FFF2-40B4-BE49-F238E27FC236}">
                <a16:creationId xmlns:a16="http://schemas.microsoft.com/office/drawing/2014/main" id="{248DC55E-8EED-874D-24B1-7E7D53343D68}"/>
              </a:ext>
            </a:extLst>
          </p:cNvPr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3:notes">
            <a:extLst>
              <a:ext uri="{FF2B5EF4-FFF2-40B4-BE49-F238E27FC236}">
                <a16:creationId xmlns:a16="http://schemas.microsoft.com/office/drawing/2014/main" id="{79E33338-6A1D-781A-806F-FC889BDBDAFC}"/>
              </a:ext>
            </a:extLst>
          </p:cNvPr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:notes">
            <a:extLst>
              <a:ext uri="{FF2B5EF4-FFF2-40B4-BE49-F238E27FC236}">
                <a16:creationId xmlns:a16="http://schemas.microsoft.com/office/drawing/2014/main" id="{C83EC5BD-350F-2573-FC8D-7F7C535587D7}"/>
              </a:ext>
            </a:extLst>
          </p:cNvPr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:notes">
            <a:extLst>
              <a:ext uri="{FF2B5EF4-FFF2-40B4-BE49-F238E27FC236}">
                <a16:creationId xmlns:a16="http://schemas.microsoft.com/office/drawing/2014/main" id="{98CF8124-1776-FCAE-5F06-37CE89BF06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4" name="Google Shape;44;p3:notes">
            <a:extLst>
              <a:ext uri="{FF2B5EF4-FFF2-40B4-BE49-F238E27FC236}">
                <a16:creationId xmlns:a16="http://schemas.microsoft.com/office/drawing/2014/main" id="{8F6298E6-CCBD-8697-C912-BB64B2725B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723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>
          <a:extLst>
            <a:ext uri="{FF2B5EF4-FFF2-40B4-BE49-F238E27FC236}">
              <a16:creationId xmlns:a16="http://schemas.microsoft.com/office/drawing/2014/main" id="{223E9641-F626-0B49-B12C-40B655193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>
            <a:extLst>
              <a:ext uri="{FF2B5EF4-FFF2-40B4-BE49-F238E27FC236}">
                <a16:creationId xmlns:a16="http://schemas.microsoft.com/office/drawing/2014/main" id="{3A785A68-7131-24B2-24C2-C151D5898310}"/>
              </a:ext>
            </a:extLst>
          </p:cNvPr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3:notes">
            <a:extLst>
              <a:ext uri="{FF2B5EF4-FFF2-40B4-BE49-F238E27FC236}">
                <a16:creationId xmlns:a16="http://schemas.microsoft.com/office/drawing/2014/main" id="{A7E82C49-4CDC-6C3B-E855-516C747FE492}"/>
              </a:ext>
            </a:extLst>
          </p:cNvPr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:notes">
            <a:extLst>
              <a:ext uri="{FF2B5EF4-FFF2-40B4-BE49-F238E27FC236}">
                <a16:creationId xmlns:a16="http://schemas.microsoft.com/office/drawing/2014/main" id="{54062263-899F-5525-9BDA-7B649F9A0663}"/>
              </a:ext>
            </a:extLst>
          </p:cNvPr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:notes">
            <a:extLst>
              <a:ext uri="{FF2B5EF4-FFF2-40B4-BE49-F238E27FC236}">
                <a16:creationId xmlns:a16="http://schemas.microsoft.com/office/drawing/2014/main" id="{B4FF3C2F-59B8-C5CC-4EB7-8343862318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4" name="Google Shape;44;p3:notes">
            <a:extLst>
              <a:ext uri="{FF2B5EF4-FFF2-40B4-BE49-F238E27FC236}">
                <a16:creationId xmlns:a16="http://schemas.microsoft.com/office/drawing/2014/main" id="{F8E9F5E8-2804-927E-7819-FB8330E7F2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4691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>
          <a:extLst>
            <a:ext uri="{FF2B5EF4-FFF2-40B4-BE49-F238E27FC236}">
              <a16:creationId xmlns:a16="http://schemas.microsoft.com/office/drawing/2014/main" id="{7840971C-E300-A7FE-D322-F6232ED5C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>
            <a:extLst>
              <a:ext uri="{FF2B5EF4-FFF2-40B4-BE49-F238E27FC236}">
                <a16:creationId xmlns:a16="http://schemas.microsoft.com/office/drawing/2014/main" id="{74302F97-DDD2-485E-1E50-2F8442C61E95}"/>
              </a:ext>
            </a:extLst>
          </p:cNvPr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3:notes">
            <a:extLst>
              <a:ext uri="{FF2B5EF4-FFF2-40B4-BE49-F238E27FC236}">
                <a16:creationId xmlns:a16="http://schemas.microsoft.com/office/drawing/2014/main" id="{55ACEB21-3682-66E5-49FB-8E5DCB86B18D}"/>
              </a:ext>
            </a:extLst>
          </p:cNvPr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:notes">
            <a:extLst>
              <a:ext uri="{FF2B5EF4-FFF2-40B4-BE49-F238E27FC236}">
                <a16:creationId xmlns:a16="http://schemas.microsoft.com/office/drawing/2014/main" id="{C077D563-433B-60D3-0051-E9AC638A2313}"/>
              </a:ext>
            </a:extLst>
          </p:cNvPr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:notes">
            <a:extLst>
              <a:ext uri="{FF2B5EF4-FFF2-40B4-BE49-F238E27FC236}">
                <a16:creationId xmlns:a16="http://schemas.microsoft.com/office/drawing/2014/main" id="{A42CADC0-3C70-A6CD-F373-F4280C292B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4" name="Google Shape;44;p3:notes">
            <a:extLst>
              <a:ext uri="{FF2B5EF4-FFF2-40B4-BE49-F238E27FC236}">
                <a16:creationId xmlns:a16="http://schemas.microsoft.com/office/drawing/2014/main" id="{F7855868-EAF5-52D9-CD8F-EF880647E6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94598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>
          <a:extLst>
            <a:ext uri="{FF2B5EF4-FFF2-40B4-BE49-F238E27FC236}">
              <a16:creationId xmlns:a16="http://schemas.microsoft.com/office/drawing/2014/main" id="{033CBA92-4612-4468-8A4B-B9721F67A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>
            <a:extLst>
              <a:ext uri="{FF2B5EF4-FFF2-40B4-BE49-F238E27FC236}">
                <a16:creationId xmlns:a16="http://schemas.microsoft.com/office/drawing/2014/main" id="{75ADA998-995C-82F9-3730-3DD1BD3D13C5}"/>
              </a:ext>
            </a:extLst>
          </p:cNvPr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3:notes">
            <a:extLst>
              <a:ext uri="{FF2B5EF4-FFF2-40B4-BE49-F238E27FC236}">
                <a16:creationId xmlns:a16="http://schemas.microsoft.com/office/drawing/2014/main" id="{551797A4-1B9A-97CD-06C1-CF009ED2CC64}"/>
              </a:ext>
            </a:extLst>
          </p:cNvPr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:notes">
            <a:extLst>
              <a:ext uri="{FF2B5EF4-FFF2-40B4-BE49-F238E27FC236}">
                <a16:creationId xmlns:a16="http://schemas.microsoft.com/office/drawing/2014/main" id="{2DF561D6-C1E9-EE68-FDDE-E4A45D8F7B73}"/>
              </a:ext>
            </a:extLst>
          </p:cNvPr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:notes">
            <a:extLst>
              <a:ext uri="{FF2B5EF4-FFF2-40B4-BE49-F238E27FC236}">
                <a16:creationId xmlns:a16="http://schemas.microsoft.com/office/drawing/2014/main" id="{64A3B120-3DAB-DC14-E389-0B2D15D182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4" name="Google Shape;44;p3:notes">
            <a:extLst>
              <a:ext uri="{FF2B5EF4-FFF2-40B4-BE49-F238E27FC236}">
                <a16:creationId xmlns:a16="http://schemas.microsoft.com/office/drawing/2014/main" id="{22AF1891-714F-4EAA-7F06-6BA5557D4E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0080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>
          <a:extLst>
            <a:ext uri="{FF2B5EF4-FFF2-40B4-BE49-F238E27FC236}">
              <a16:creationId xmlns:a16="http://schemas.microsoft.com/office/drawing/2014/main" id="{BA322843-6AD3-05D5-8F69-C2648C3F3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>
            <a:extLst>
              <a:ext uri="{FF2B5EF4-FFF2-40B4-BE49-F238E27FC236}">
                <a16:creationId xmlns:a16="http://schemas.microsoft.com/office/drawing/2014/main" id="{6A3203BC-AAD6-8DB8-E5D3-81F75C4B7E7D}"/>
              </a:ext>
            </a:extLst>
          </p:cNvPr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3:notes">
            <a:extLst>
              <a:ext uri="{FF2B5EF4-FFF2-40B4-BE49-F238E27FC236}">
                <a16:creationId xmlns:a16="http://schemas.microsoft.com/office/drawing/2014/main" id="{0D97CB34-4C16-E7C8-D5AA-C735B0DB9228}"/>
              </a:ext>
            </a:extLst>
          </p:cNvPr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:notes">
            <a:extLst>
              <a:ext uri="{FF2B5EF4-FFF2-40B4-BE49-F238E27FC236}">
                <a16:creationId xmlns:a16="http://schemas.microsoft.com/office/drawing/2014/main" id="{B8D75ED0-65FA-17A1-94B2-0AFC6DFA6080}"/>
              </a:ext>
            </a:extLst>
          </p:cNvPr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:notes">
            <a:extLst>
              <a:ext uri="{FF2B5EF4-FFF2-40B4-BE49-F238E27FC236}">
                <a16:creationId xmlns:a16="http://schemas.microsoft.com/office/drawing/2014/main" id="{5503D981-EA1F-93F7-1DF5-C03F5DE126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4" name="Google Shape;44;p3:notes">
            <a:extLst>
              <a:ext uri="{FF2B5EF4-FFF2-40B4-BE49-F238E27FC236}">
                <a16:creationId xmlns:a16="http://schemas.microsoft.com/office/drawing/2014/main" id="{B9EFE2F3-7303-2B11-701B-671E5BA887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3741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>
          <a:extLst>
            <a:ext uri="{FF2B5EF4-FFF2-40B4-BE49-F238E27FC236}">
              <a16:creationId xmlns:a16="http://schemas.microsoft.com/office/drawing/2014/main" id="{4917931B-FA99-2B76-6593-05D76241A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>
            <a:extLst>
              <a:ext uri="{FF2B5EF4-FFF2-40B4-BE49-F238E27FC236}">
                <a16:creationId xmlns:a16="http://schemas.microsoft.com/office/drawing/2014/main" id="{CE61CCD5-6651-E273-9AB1-C1C28543B3F6}"/>
              </a:ext>
            </a:extLst>
          </p:cNvPr>
          <p:cNvSpPr txBox="1"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3:notes">
            <a:extLst>
              <a:ext uri="{FF2B5EF4-FFF2-40B4-BE49-F238E27FC236}">
                <a16:creationId xmlns:a16="http://schemas.microsoft.com/office/drawing/2014/main" id="{948FEE9B-B4B3-51DB-2B4C-59BE1C3575E8}"/>
              </a:ext>
            </a:extLst>
          </p:cNvPr>
          <p:cNvSpPr/>
          <p:nvPr/>
        </p:nvSpPr>
        <p:spPr>
          <a:xfrm>
            <a:off x="3884760" y="8685360"/>
            <a:ext cx="29682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:notes">
            <a:extLst>
              <a:ext uri="{FF2B5EF4-FFF2-40B4-BE49-F238E27FC236}">
                <a16:creationId xmlns:a16="http://schemas.microsoft.com/office/drawing/2014/main" id="{52BD6564-E329-6B00-23A2-D393C586211D}"/>
              </a:ext>
            </a:extLst>
          </p:cNvPr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:notes">
            <a:extLst>
              <a:ext uri="{FF2B5EF4-FFF2-40B4-BE49-F238E27FC236}">
                <a16:creationId xmlns:a16="http://schemas.microsoft.com/office/drawing/2014/main" id="{ADFB7554-E413-95D1-ED77-0659145CEB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4" name="Google Shape;44;p3:notes">
            <a:extLst>
              <a:ext uri="{FF2B5EF4-FFF2-40B4-BE49-F238E27FC236}">
                <a16:creationId xmlns:a16="http://schemas.microsoft.com/office/drawing/2014/main" id="{B66440FE-2A6B-391F-5134-5CA482843D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763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/>
          <p:nvPr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rgbClr val="48586F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title"/>
          </p:nvPr>
        </p:nvSpPr>
        <p:spPr>
          <a:xfrm>
            <a:off x="637309" y="157018"/>
            <a:ext cx="9347200" cy="67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/>
          <p:nvPr/>
        </p:nvSpPr>
        <p:spPr>
          <a:xfrm>
            <a:off x="0" y="0"/>
            <a:ext cx="12191760" cy="914040"/>
          </a:xfrm>
          <a:prstGeom prst="rect">
            <a:avLst/>
          </a:prstGeom>
          <a:solidFill>
            <a:srgbClr val="485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9"/>
          <p:cNvSpPr/>
          <p:nvPr/>
        </p:nvSpPr>
        <p:spPr>
          <a:xfrm>
            <a:off x="11887200" y="914400"/>
            <a:ext cx="304560" cy="5943240"/>
          </a:xfrm>
          <a:prstGeom prst="rect">
            <a:avLst/>
          </a:prstGeom>
          <a:solidFill>
            <a:srgbClr val="25557B">
              <a:alpha val="5058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9"/>
          <p:cNvSpPr/>
          <p:nvPr/>
        </p:nvSpPr>
        <p:spPr>
          <a:xfrm>
            <a:off x="-17640" y="343080"/>
            <a:ext cx="8043480" cy="678960"/>
          </a:xfrm>
          <a:custGeom>
            <a:avLst/>
            <a:gdLst/>
            <a:ahLst/>
            <a:cxnLst/>
            <a:rect l="l" t="t" r="r" b="b"/>
            <a:pathLst>
              <a:path w="3800" h="428" extrusionOk="0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</p:spPr>
      </p:sp>
      <p:sp>
        <p:nvSpPr>
          <p:cNvPr id="9" name="Google Shape;9;p19"/>
          <p:cNvSpPr/>
          <p:nvPr/>
        </p:nvSpPr>
        <p:spPr>
          <a:xfrm>
            <a:off x="507960" y="6505560"/>
            <a:ext cx="2539800" cy="2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249382" y="120600"/>
            <a:ext cx="11333617" cy="701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87E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"/>
          <p:cNvSpPr/>
          <p:nvPr/>
        </p:nvSpPr>
        <p:spPr>
          <a:xfrm>
            <a:off x="158620" y="1651379"/>
            <a:ext cx="11908997" cy="191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zh-TW" altLang="en-US" sz="4000" b="1" i="0" u="none" strike="noStrike" cap="none" dirty="0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>應用多種差分演化演算法於參數單目標最佳化問題</a:t>
            </a:r>
            <a:endParaRPr lang="en-US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8138" y="4041409"/>
            <a:ext cx="12189960" cy="1449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66CCFF"/>
                </a:solidFill>
                <a:latin typeface="Arial Black"/>
                <a:ea typeface="Arial Black"/>
                <a:cs typeface="Arial Black"/>
                <a:sym typeface="Arial Black"/>
              </a:rPr>
              <a:t>B103040008 </a:t>
            </a:r>
            <a:r>
              <a:rPr lang="zh-TW" altLang="en-US" sz="2800" b="1" i="0" u="none" strike="noStrike" cap="none" dirty="0">
                <a:solidFill>
                  <a:srgbClr val="66CCFF"/>
                </a:solidFill>
                <a:latin typeface="Arial Black"/>
                <a:ea typeface="Arial Black"/>
                <a:cs typeface="Arial Black"/>
                <a:sym typeface="Arial Black"/>
              </a:rPr>
              <a:t>許廷豪</a:t>
            </a:r>
            <a:endParaRPr lang="en-US" sz="16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>
          <a:extLst>
            <a:ext uri="{FF2B5EF4-FFF2-40B4-BE49-F238E27FC236}">
              <a16:creationId xmlns:a16="http://schemas.microsoft.com/office/drawing/2014/main" id="{22DDDE9B-99E9-0A24-1124-EE04C03F2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6" name="Google Shape;46;p3">
                <a:extLst>
                  <a:ext uri="{FF2B5EF4-FFF2-40B4-BE49-F238E27FC236}">
                    <a16:creationId xmlns:a16="http://schemas.microsoft.com/office/drawing/2014/main" id="{7F0F8106-89A9-A90F-B066-43153389F743}"/>
                  </a:ext>
                </a:extLst>
              </p:cNvPr>
              <p:cNvSpPr/>
              <p:nvPr/>
            </p:nvSpPr>
            <p:spPr>
              <a:xfrm>
                <a:off x="507958" y="1219320"/>
                <a:ext cx="10667881" cy="24075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 marL="33804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r>
                  <a:rPr lang="en-US" altLang="zh-TW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jSO</a:t>
                </a: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是基於</a:t>
                </a:r>
                <a:r>
                  <a:rPr lang="en-US" altLang="zh-TW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L-</a:t>
                </a:r>
                <a:r>
                  <a:rPr lang="en-US" altLang="zh-TW" sz="2400" dirty="0">
                    <a:solidFill>
                      <a:schemeClr val="dk1"/>
                    </a:solidFill>
                  </a:rPr>
                  <a:t>SH</a:t>
                </a:r>
                <a:r>
                  <a:rPr lang="en-US" altLang="zh-TW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ADE</a:t>
                </a: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的延伸</a:t>
                </a:r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3804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14:m>
                  <m:oMath xmlns:m="http://schemas.openxmlformats.org/officeDocument/2006/math">
                    <m:r>
                      <a:rPr lang="zh-TW" altLang="en-US" sz="24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為</m:t>
                    </m:r>
                    <m:r>
                      <a:rPr lang="en-US" altLang="zh-TW" sz="2400" b="1" i="1" u="none" strike="noStrike" cap="none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𝑭</m:t>
                    </m:r>
                    <m:r>
                      <a:rPr lang="zh-TW" altLang="en-US" sz="24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TW" sz="24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𝑪𝑹</m:t>
                    </m:r>
                    <m:r>
                      <a:rPr lang="en-US" altLang="zh-TW" sz="24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加入了更多限制，如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𝑪𝑹</m:t>
                    </m:r>
                    <m:r>
                      <a:rPr lang="en-US" altLang="zh-TW" sz="24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初期不會低於</a:t>
                </a:r>
                <a:r>
                  <a:rPr lang="en-US" altLang="zh-TW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0.7</a:t>
                </a:r>
              </a:p>
              <a:p>
                <a:pPr marL="33804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突變策略做了更新，引入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𝒋𝑭</m:t>
                    </m:r>
                  </m:oMath>
                </a14:m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讓演算法能有更精確的控制</a:t>
                </a:r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3804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endParaRPr lang="en-US" altLang="zh-TW" sz="2400" dirty="0">
                  <a:solidFill>
                    <a:schemeClr val="dk1"/>
                  </a:solidFill>
                </a:endParaRPr>
              </a:p>
              <a:p>
                <a:pPr marL="360" algn="just">
                  <a:spcBef>
                    <a:spcPts val="700"/>
                  </a:spcBef>
                  <a:buSzPts val="2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𝑗</m:t>
                          </m:r>
                        </m:sub>
                      </m:sSub>
                      <m:r>
                        <a:rPr lang="en-US" altLang="zh-TW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sSub>
                        <m:sSubPr>
                          <m:ctrlPr>
                            <a:rPr lang="zh-TW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𝑗</m:t>
                          </m:r>
                        </m:sub>
                      </m:sSub>
                      <m:r>
                        <a:rPr lang="en-US" altLang="zh-TW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+</m:t>
                      </m:r>
                      <m:r>
                        <a:rPr lang="en-US" altLang="zh-TW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𝑗𝐹</m:t>
                      </m:r>
                      <m:r>
                        <a:rPr lang="en-US" altLang="zh-TW" sz="1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⋅</m:t>
                      </m:r>
                      <m:d>
                        <m:dPr>
                          <m:ctrlPr>
                            <a:rPr lang="zh-TW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𝑝𝑏𝑒𝑠𝑡</m:t>
                              </m:r>
                              <m:r>
                                <a:rPr lang="en-US" altLang="zh-TW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,</m:t>
                              </m:r>
                              <m:r>
                                <a:rPr lang="en-US" altLang="zh-TW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TW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+</m:t>
                      </m:r>
                      <m:r>
                        <a:rPr lang="en-US" altLang="zh-TW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zh-TW" sz="1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⋅</m:t>
                      </m:r>
                      <m:d>
                        <m:dPr>
                          <m:ctrlPr>
                            <a:rPr lang="zh-TW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360" algn="just">
                  <a:spcBef>
                    <a:spcPts val="700"/>
                  </a:spcBef>
                  <a:buSzPts val="2400"/>
                </a:pPr>
                <a:endParaRPr lang="en-US" altLang="zh-TW" sz="18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360" algn="just">
                  <a:spcBef>
                    <a:spcPts val="700"/>
                  </a:spcBef>
                  <a:buSzPts val="2400"/>
                </a:pPr>
                <a:endParaRPr lang="zh-TW" altLang="zh-TW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33804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60" algn="just">
                  <a:spcBef>
                    <a:spcPts val="700"/>
                  </a:spcBef>
                  <a:buSzPts val="2400"/>
                </a:pPr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60" algn="just">
                  <a:spcBef>
                    <a:spcPts val="700"/>
                  </a:spcBef>
                  <a:buSzPts val="2400"/>
                </a:pPr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3804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endParaRPr lang="zh-TW" altLang="zh-TW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338040" lvl="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endParaRPr lang="en-US" altLang="zh-TW" sz="2400" dirty="0">
                  <a:solidFill>
                    <a:schemeClr val="dk1"/>
                  </a:solidFill>
                </a:endParaRPr>
              </a:p>
              <a:p>
                <a:pPr marL="360" lvl="0" algn="just">
                  <a:spcBef>
                    <a:spcPts val="700"/>
                  </a:spcBef>
                  <a:buSzPts val="2400"/>
                </a:pPr>
                <a:endParaRPr lang="en-US" altLang="zh-TW" sz="2400" dirty="0">
                  <a:solidFill>
                    <a:schemeClr val="dk1"/>
                  </a:solidFill>
                </a:endParaRPr>
              </a:p>
              <a:p>
                <a:pPr marL="338040" marR="0" lvl="0" indent="-337680" algn="just" rtl="0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Char char="❖"/>
                </a:pPr>
                <a:endParaRPr lang="zh-TW" altLang="en-US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46" name="Google Shape;46;p3">
                <a:extLst>
                  <a:ext uri="{FF2B5EF4-FFF2-40B4-BE49-F238E27FC236}">
                    <a16:creationId xmlns:a16="http://schemas.microsoft.com/office/drawing/2014/main" id="{7F0F8106-89A9-A90F-B066-43153389F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58" y="1219320"/>
                <a:ext cx="10667881" cy="2407595"/>
              </a:xfrm>
              <a:prstGeom prst="rect">
                <a:avLst/>
              </a:prstGeom>
              <a:blipFill>
                <a:blip r:embed="rId3"/>
                <a:stretch>
                  <a:fillRect l="-1086" t="-2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Google Shape;47;p3">
            <a:extLst>
              <a:ext uri="{FF2B5EF4-FFF2-40B4-BE49-F238E27FC236}">
                <a16:creationId xmlns:a16="http://schemas.microsoft.com/office/drawing/2014/main" id="{80B79DD4-D74D-73FD-7C44-506B60F9136D}"/>
              </a:ext>
            </a:extLst>
          </p:cNvPr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3">
            <a:extLst>
              <a:ext uri="{FF2B5EF4-FFF2-40B4-BE49-F238E27FC236}">
                <a16:creationId xmlns:a16="http://schemas.microsoft.com/office/drawing/2014/main" id="{67E4A0C8-DF38-185A-D177-6AA032D71D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08" y="157018"/>
            <a:ext cx="11329671" cy="67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zh-TW" altLang="en-US" sz="3600" dirty="0"/>
              <a:t>增強控制歷史自適應差分演算法（</a:t>
            </a:r>
            <a:r>
              <a:rPr lang="en-US" altLang="zh-TW" sz="3600" dirty="0" err="1"/>
              <a:t>jSO</a:t>
            </a:r>
            <a:r>
              <a:rPr lang="zh-TW" altLang="en-US" sz="3600" dirty="0"/>
              <a:t>）</a:t>
            </a:r>
            <a:endParaRPr lang="zh-TW" alt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36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>
          <a:extLst>
            <a:ext uri="{FF2B5EF4-FFF2-40B4-BE49-F238E27FC236}">
              <a16:creationId xmlns:a16="http://schemas.microsoft.com/office/drawing/2014/main" id="{47C8F3F4-6D69-A955-8E2F-1EB22C45A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>
            <a:extLst>
              <a:ext uri="{FF2B5EF4-FFF2-40B4-BE49-F238E27FC236}">
                <a16:creationId xmlns:a16="http://schemas.microsoft.com/office/drawing/2014/main" id="{79DDA541-46E5-75DC-899A-43E1B2205EDE}"/>
              </a:ext>
            </a:extLst>
          </p:cNvPr>
          <p:cNvSpPr/>
          <p:nvPr/>
        </p:nvSpPr>
        <p:spPr>
          <a:xfrm>
            <a:off x="507958" y="1219321"/>
            <a:ext cx="10667881" cy="1861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8040" indent="-337680" algn="just">
              <a:spcBef>
                <a:spcPts val="700"/>
              </a:spcBef>
              <a:buSzPts val="2400"/>
              <a:buFont typeface="Noto Sans Symbols"/>
              <a:buChar char="❖"/>
            </a:pPr>
            <a:r>
              <a:rPr lang="zh-TW" alt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此次實驗在上面五個自適應</a:t>
            </a:r>
            <a:r>
              <a:rPr lang="en-US" altLang="zh-TW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r>
              <a:rPr lang="zh-TW" alt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上加入了正交轉換，以測試差分對於正交基底的準確性</a:t>
            </a:r>
            <a:endParaRPr lang="en-US" altLang="zh-TW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8040" indent="-337680" algn="just">
              <a:spcBef>
                <a:spcPts val="700"/>
              </a:spcBef>
              <a:buSzPts val="2400"/>
              <a:buFont typeface="Noto Sans Symbols"/>
              <a:buChar char="❖"/>
            </a:pPr>
            <a:r>
              <a:rPr lang="zh-TW" altLang="en-US" sz="2400" dirty="0">
                <a:solidFill>
                  <a:schemeClr val="dk1"/>
                </a:solidFill>
              </a:rPr>
              <a:t>在第</a:t>
            </a:r>
            <a:r>
              <a:rPr lang="en-US" altLang="zh-TW" sz="2400" dirty="0">
                <a:solidFill>
                  <a:schemeClr val="dk1"/>
                </a:solidFill>
              </a:rPr>
              <a:t>75%</a:t>
            </a:r>
            <a:r>
              <a:rPr lang="zh-TW" altLang="en-US" sz="2400" dirty="0">
                <a:solidFill>
                  <a:schemeClr val="dk1"/>
                </a:solidFill>
              </a:rPr>
              <a:t>個世代時，以歷史上的最優個體群做為基底並正交化，然後將整套系統的基底轉換成正交基底</a:t>
            </a:r>
            <a:endParaRPr lang="en-US" altLang="zh-TW" sz="2400" dirty="0">
              <a:solidFill>
                <a:schemeClr val="dk1"/>
              </a:solidFill>
            </a:endParaRPr>
          </a:p>
          <a:p>
            <a:pPr marL="360" algn="just">
              <a:spcBef>
                <a:spcPts val="700"/>
              </a:spcBef>
              <a:buSzPts val="2400"/>
            </a:pPr>
            <a:endParaRPr lang="en-US" altLang="zh-TW" sz="2400" dirty="0">
              <a:solidFill>
                <a:schemeClr val="dk1"/>
              </a:solidFill>
            </a:endParaRPr>
          </a:p>
          <a:p>
            <a:pPr marL="360" algn="just">
              <a:spcBef>
                <a:spcPts val="700"/>
              </a:spcBef>
              <a:buSzPts val="2400"/>
            </a:pPr>
            <a:endParaRPr lang="en-US" altLang="zh-TW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60" algn="just">
              <a:spcBef>
                <a:spcPts val="700"/>
              </a:spcBef>
              <a:buSzPts val="2400"/>
            </a:pPr>
            <a:endParaRPr lang="zh-TW" altLang="zh-TW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38040" indent="-337680" algn="just">
              <a:spcBef>
                <a:spcPts val="700"/>
              </a:spcBef>
              <a:buSzPts val="2400"/>
              <a:buFont typeface="Noto Sans Symbols"/>
              <a:buChar char="❖"/>
            </a:pPr>
            <a:endParaRPr lang="en-US" altLang="zh-TW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" algn="just">
              <a:spcBef>
                <a:spcPts val="700"/>
              </a:spcBef>
              <a:buSzPts val="2400"/>
            </a:pPr>
            <a:endParaRPr lang="en-US" altLang="zh-TW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" algn="just">
              <a:spcBef>
                <a:spcPts val="700"/>
              </a:spcBef>
              <a:buSzPts val="2400"/>
            </a:pPr>
            <a:endParaRPr lang="en-US" altLang="zh-TW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8040" indent="-337680" algn="just">
              <a:spcBef>
                <a:spcPts val="700"/>
              </a:spcBef>
              <a:buSzPts val="2400"/>
              <a:buFont typeface="Noto Sans Symbols"/>
              <a:buChar char="❖"/>
            </a:pPr>
            <a:endParaRPr lang="zh-TW" altLang="zh-TW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38040" lvl="0" indent="-337680" algn="just">
              <a:spcBef>
                <a:spcPts val="700"/>
              </a:spcBef>
              <a:buSzPts val="2400"/>
              <a:buFont typeface="Noto Sans Symbols"/>
              <a:buChar char="❖"/>
            </a:pPr>
            <a:endParaRPr lang="en-US" altLang="zh-TW" sz="2400" dirty="0">
              <a:solidFill>
                <a:schemeClr val="dk1"/>
              </a:solidFill>
            </a:endParaRPr>
          </a:p>
          <a:p>
            <a:pPr marL="360" lvl="0" algn="just">
              <a:spcBef>
                <a:spcPts val="700"/>
              </a:spcBef>
              <a:buSzPts val="2400"/>
            </a:pPr>
            <a:endParaRPr lang="en-US" altLang="zh-TW" sz="2400" dirty="0">
              <a:solidFill>
                <a:schemeClr val="dk1"/>
              </a:solidFill>
            </a:endParaRPr>
          </a:p>
          <a:p>
            <a:pPr marL="338040" marR="0" lvl="0" indent="-33768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❖"/>
            </a:pPr>
            <a:endParaRPr lang="zh-TW" alt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>
            <a:extLst>
              <a:ext uri="{FF2B5EF4-FFF2-40B4-BE49-F238E27FC236}">
                <a16:creationId xmlns:a16="http://schemas.microsoft.com/office/drawing/2014/main" id="{26942B6B-A439-7CCA-1F83-AADC607C1B49}"/>
              </a:ext>
            </a:extLst>
          </p:cNvPr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3">
            <a:extLst>
              <a:ext uri="{FF2B5EF4-FFF2-40B4-BE49-F238E27FC236}">
                <a16:creationId xmlns:a16="http://schemas.microsoft.com/office/drawing/2014/main" id="{CC6B4FD1-1042-BC12-ADA3-8BF96E537C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08" y="157018"/>
            <a:ext cx="11329671" cy="67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zh-TW" altLang="en-US" sz="3600" dirty="0"/>
              <a:t>正交轉換</a:t>
            </a:r>
            <a:endParaRPr lang="zh-TW" alt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17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>
          <a:extLst>
            <a:ext uri="{FF2B5EF4-FFF2-40B4-BE49-F238E27FC236}">
              <a16:creationId xmlns:a16="http://schemas.microsoft.com/office/drawing/2014/main" id="{D71213C9-D916-119A-72A9-D35B85FA8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>
            <a:extLst>
              <a:ext uri="{FF2B5EF4-FFF2-40B4-BE49-F238E27FC236}">
                <a16:creationId xmlns:a16="http://schemas.microsoft.com/office/drawing/2014/main" id="{C94AFB4B-FED5-7338-A4C3-41F68B2D0727}"/>
              </a:ext>
            </a:extLst>
          </p:cNvPr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3">
            <a:extLst>
              <a:ext uri="{FF2B5EF4-FFF2-40B4-BE49-F238E27FC236}">
                <a16:creationId xmlns:a16="http://schemas.microsoft.com/office/drawing/2014/main" id="{9BEB0415-D93C-2758-05C2-AF20C6813D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08" y="157018"/>
            <a:ext cx="11329671" cy="67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zh-TW" altLang="en-US" sz="3600" dirty="0"/>
              <a:t>實驗結果（</a:t>
            </a:r>
            <a:r>
              <a:rPr lang="en-US" altLang="zh-TW" sz="3600" dirty="0"/>
              <a:t>2</a:t>
            </a:r>
            <a:r>
              <a:rPr lang="zh-TW" altLang="en-US" sz="3600" dirty="0"/>
              <a:t>維、最小值）</a:t>
            </a:r>
            <a:endParaRPr lang="zh-TW" altLang="en-US" sz="3600" dirty="0">
              <a:solidFill>
                <a:srgbClr val="FFFFFF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68935DD-4F2C-074B-44EB-54D221F9F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03411"/>
              </p:ext>
            </p:extLst>
          </p:nvPr>
        </p:nvGraphicFramePr>
        <p:xfrm>
          <a:off x="711882" y="1356258"/>
          <a:ext cx="10463957" cy="47622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8146">
                  <a:extLst>
                    <a:ext uri="{9D8B030D-6E8A-4147-A177-3AD203B41FA5}">
                      <a16:colId xmlns:a16="http://schemas.microsoft.com/office/drawing/2014/main" val="1561094842"/>
                    </a:ext>
                  </a:extLst>
                </a:gridCol>
                <a:gridCol w="1273410">
                  <a:extLst>
                    <a:ext uri="{9D8B030D-6E8A-4147-A177-3AD203B41FA5}">
                      <a16:colId xmlns:a16="http://schemas.microsoft.com/office/drawing/2014/main" val="2417318380"/>
                    </a:ext>
                  </a:extLst>
                </a:gridCol>
                <a:gridCol w="1254885">
                  <a:extLst>
                    <a:ext uri="{9D8B030D-6E8A-4147-A177-3AD203B41FA5}">
                      <a16:colId xmlns:a16="http://schemas.microsoft.com/office/drawing/2014/main" val="1350034393"/>
                    </a:ext>
                  </a:extLst>
                </a:gridCol>
                <a:gridCol w="1580957">
                  <a:extLst>
                    <a:ext uri="{9D8B030D-6E8A-4147-A177-3AD203B41FA5}">
                      <a16:colId xmlns:a16="http://schemas.microsoft.com/office/drawing/2014/main" val="1721222549"/>
                    </a:ext>
                  </a:extLst>
                </a:gridCol>
                <a:gridCol w="1467324">
                  <a:extLst>
                    <a:ext uri="{9D8B030D-6E8A-4147-A177-3AD203B41FA5}">
                      <a16:colId xmlns:a16="http://schemas.microsoft.com/office/drawing/2014/main" val="2933462201"/>
                    </a:ext>
                  </a:extLst>
                </a:gridCol>
                <a:gridCol w="1211656">
                  <a:extLst>
                    <a:ext uri="{9D8B030D-6E8A-4147-A177-3AD203B41FA5}">
                      <a16:colId xmlns:a16="http://schemas.microsoft.com/office/drawing/2014/main" val="2034108599"/>
                    </a:ext>
                  </a:extLst>
                </a:gridCol>
                <a:gridCol w="1757579">
                  <a:extLst>
                    <a:ext uri="{9D8B030D-6E8A-4147-A177-3AD203B41FA5}">
                      <a16:colId xmlns:a16="http://schemas.microsoft.com/office/drawing/2014/main" val="3727306421"/>
                    </a:ext>
                  </a:extLst>
                </a:gridCol>
              </a:tblGrid>
              <a:tr h="28512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演算法</a:t>
                      </a:r>
                      <a:endParaRPr lang="zh-TW" sz="16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Ackley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Rastrigin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HappyCat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Rosenbrock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Zakharov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Michalewicz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8069646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DE</a:t>
                      </a:r>
                      <a:endParaRPr lang="zh-TW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4.4409e-16</a:t>
                      </a:r>
                      <a:endParaRPr lang="zh-TW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2.1181e-05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9.599e-102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-1.8013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0009228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SADE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4.4409e-16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2.1440e-05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9.375e-90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-1.8013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2031027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SADE_O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4.4409e-16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9.5457e-06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3.289e-90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-1.8013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6260150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JADE</a:t>
                      </a:r>
                      <a:endParaRPr lang="zh-TW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4.4409e-16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4.1180e-03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9.746e-73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-1.8013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5159360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JADE_O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4.4409e-16</a:t>
                      </a:r>
                      <a:endParaRPr lang="zh-TW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5.6752e-03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2.392e-74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-1.8013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3535066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SHADE</a:t>
                      </a:r>
                      <a:endParaRPr lang="zh-TW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4.4409e-16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2.9052e-04</a:t>
                      </a:r>
                      <a:endParaRPr lang="zh-TW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7.203e-71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-1.8013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185807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SHADE_O</a:t>
                      </a:r>
                      <a:endParaRPr lang="zh-TW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4.4409e-16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9.4926e-04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2.804e-68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-1.8013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0646706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LSHADE</a:t>
                      </a:r>
                      <a:endParaRPr lang="zh-TW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4.4409e-16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6.7953e-07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4.295e-197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-1.8013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0510507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LSHADE_O</a:t>
                      </a:r>
                      <a:endParaRPr lang="zh-TW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4.4409e-16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3.6910e-05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5.319e-197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-1.8013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722108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JSO</a:t>
                      </a:r>
                      <a:endParaRPr lang="zh-TW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4.4409e-16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3.2413e-06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2.592e-262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-1.8013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98698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JSO_O</a:t>
                      </a:r>
                      <a:endParaRPr lang="zh-TW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4.4409e-16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3.9232e-04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7.301e-269</a:t>
                      </a:r>
                      <a:endParaRPr lang="zh-TW" sz="16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-1.8013</a:t>
                      </a:r>
                      <a:endParaRPr lang="zh-TW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9166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798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>
          <a:extLst>
            <a:ext uri="{FF2B5EF4-FFF2-40B4-BE49-F238E27FC236}">
              <a16:creationId xmlns:a16="http://schemas.microsoft.com/office/drawing/2014/main" id="{1F074A80-1470-D05A-6B8C-4D2B638C8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>
            <a:extLst>
              <a:ext uri="{FF2B5EF4-FFF2-40B4-BE49-F238E27FC236}">
                <a16:creationId xmlns:a16="http://schemas.microsoft.com/office/drawing/2014/main" id="{8F64D995-2532-6E9D-F207-7682FEA89425}"/>
              </a:ext>
            </a:extLst>
          </p:cNvPr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3">
            <a:extLst>
              <a:ext uri="{FF2B5EF4-FFF2-40B4-BE49-F238E27FC236}">
                <a16:creationId xmlns:a16="http://schemas.microsoft.com/office/drawing/2014/main" id="{02FEB0F2-A5EC-97D8-5647-0FDA195077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08" y="157018"/>
            <a:ext cx="11329671" cy="67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zh-TW" altLang="en-US" sz="3600" dirty="0"/>
              <a:t>實驗結果（</a:t>
            </a:r>
            <a:r>
              <a:rPr lang="en-US" altLang="zh-TW" sz="3600" dirty="0"/>
              <a:t>2</a:t>
            </a:r>
            <a:r>
              <a:rPr lang="zh-TW" altLang="en-US" sz="3600" dirty="0"/>
              <a:t>維、平均值）</a:t>
            </a:r>
            <a:endParaRPr lang="zh-TW" altLang="en-US" sz="3600" dirty="0">
              <a:solidFill>
                <a:srgbClr val="FFFFFF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1FB8BBC-8DB2-4B60-97A6-B09D5D813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404375"/>
              </p:ext>
            </p:extLst>
          </p:nvPr>
        </p:nvGraphicFramePr>
        <p:xfrm>
          <a:off x="711882" y="1356258"/>
          <a:ext cx="10463957" cy="50849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8146">
                  <a:extLst>
                    <a:ext uri="{9D8B030D-6E8A-4147-A177-3AD203B41FA5}">
                      <a16:colId xmlns:a16="http://schemas.microsoft.com/office/drawing/2014/main" val="1561094842"/>
                    </a:ext>
                  </a:extLst>
                </a:gridCol>
                <a:gridCol w="1273410">
                  <a:extLst>
                    <a:ext uri="{9D8B030D-6E8A-4147-A177-3AD203B41FA5}">
                      <a16:colId xmlns:a16="http://schemas.microsoft.com/office/drawing/2014/main" val="2417318380"/>
                    </a:ext>
                  </a:extLst>
                </a:gridCol>
                <a:gridCol w="1254885">
                  <a:extLst>
                    <a:ext uri="{9D8B030D-6E8A-4147-A177-3AD203B41FA5}">
                      <a16:colId xmlns:a16="http://schemas.microsoft.com/office/drawing/2014/main" val="1350034393"/>
                    </a:ext>
                  </a:extLst>
                </a:gridCol>
                <a:gridCol w="1580957">
                  <a:extLst>
                    <a:ext uri="{9D8B030D-6E8A-4147-A177-3AD203B41FA5}">
                      <a16:colId xmlns:a16="http://schemas.microsoft.com/office/drawing/2014/main" val="1721222549"/>
                    </a:ext>
                  </a:extLst>
                </a:gridCol>
                <a:gridCol w="1467324">
                  <a:extLst>
                    <a:ext uri="{9D8B030D-6E8A-4147-A177-3AD203B41FA5}">
                      <a16:colId xmlns:a16="http://schemas.microsoft.com/office/drawing/2014/main" val="2933462201"/>
                    </a:ext>
                  </a:extLst>
                </a:gridCol>
                <a:gridCol w="1211656">
                  <a:extLst>
                    <a:ext uri="{9D8B030D-6E8A-4147-A177-3AD203B41FA5}">
                      <a16:colId xmlns:a16="http://schemas.microsoft.com/office/drawing/2014/main" val="2034108599"/>
                    </a:ext>
                  </a:extLst>
                </a:gridCol>
                <a:gridCol w="1757579">
                  <a:extLst>
                    <a:ext uri="{9D8B030D-6E8A-4147-A177-3AD203B41FA5}">
                      <a16:colId xmlns:a16="http://schemas.microsoft.com/office/drawing/2014/main" val="3727306421"/>
                    </a:ext>
                  </a:extLst>
                </a:gridCol>
              </a:tblGrid>
              <a:tr h="28512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zh-TW" alt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演算法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Ackley</a:t>
                      </a:r>
                      <a:endParaRPr lang="zh-TW" altLang="en-US" sz="1600" b="1" i="0" u="none" strike="noStrike" cap="none" dirty="0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Rastrigin</a:t>
                      </a:r>
                      <a:endParaRPr lang="zh-TW" altLang="en-US" sz="1600" b="1" i="0" u="none" strike="noStrike" cap="none" dirty="0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HappyCat</a:t>
                      </a:r>
                      <a:endParaRPr lang="zh-TW" altLang="en-US" sz="1600" b="1" i="0" u="none" strike="noStrike" cap="none" dirty="0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Rosenbrock</a:t>
                      </a:r>
                      <a:endParaRPr lang="zh-TW" altLang="en-US" sz="1600" b="1" i="0" u="none" strike="noStrike" cap="none" dirty="0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Zakharov</a:t>
                      </a:r>
                      <a:endParaRPr lang="zh-TW" altLang="en-US" sz="1600" b="1" i="0" u="none" strike="noStrike" cap="none" dirty="0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Michalewicz</a:t>
                      </a:r>
                      <a:endParaRPr lang="zh-TW" altLang="en-US" sz="1600" b="1" i="0" u="none" strike="noStrike" cap="none" dirty="0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8069646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DE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4.4409e-16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3.3165e-02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4.2076e-03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5.9814e-10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3.8074e-97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-1.8005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0009228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SADE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4.4409e-16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8.8798e-03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4.3513e-74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-1.8013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2031027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SADE_O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4.4409e-16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8.8419e-03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2.2267e-76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-1.8013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6260150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JADE</a:t>
                      </a:r>
                      <a:endParaRPr lang="zh-TW" altLang="en-US" sz="1600" b="1" i="0" u="none" strike="noStrike" cap="none" dirty="0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4.4409e-16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1.3797e-02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4.3490e-68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-1.8013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5159360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JADE_O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4.4409e-16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1.2833e-02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8.1762e-32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1.7312e-69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-1.8013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3535066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SHADE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4.4409e-16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6.8820e-03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1.4116e-62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-1.8013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185807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SHADE_O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4.4409e-16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6.4095e-03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9.8897e-63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-1.8013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0646706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LSHADE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4.4409e-16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3.7855e-03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1.4281e-176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-1.8013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0510507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LSHADE_O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4.4409e-16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3.1907e-03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4.7173e-182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-1.8013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722108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JSO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4.4409e-16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6.7159e-03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4.1934e-242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-1.8013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98698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JSO_O</a:t>
                      </a:r>
                      <a:endParaRPr lang="zh-TW" altLang="en-US" sz="1600" b="1" i="0" u="none" strike="noStrike" cap="none" dirty="0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4.4409e-16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8.6492e-03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1.2813e-237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-1.8013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9166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40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>
          <a:extLst>
            <a:ext uri="{FF2B5EF4-FFF2-40B4-BE49-F238E27FC236}">
              <a16:creationId xmlns:a16="http://schemas.microsoft.com/office/drawing/2014/main" id="{12F7B97D-4931-EE53-C82F-229DAD146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>
            <a:extLst>
              <a:ext uri="{FF2B5EF4-FFF2-40B4-BE49-F238E27FC236}">
                <a16:creationId xmlns:a16="http://schemas.microsoft.com/office/drawing/2014/main" id="{18E35CFE-B81A-930D-4F30-D66CFEA559D6}"/>
              </a:ext>
            </a:extLst>
          </p:cNvPr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3">
            <a:extLst>
              <a:ext uri="{FF2B5EF4-FFF2-40B4-BE49-F238E27FC236}">
                <a16:creationId xmlns:a16="http://schemas.microsoft.com/office/drawing/2014/main" id="{79562EF0-DCE5-DC81-80E2-BD3AEE4755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08" y="157018"/>
            <a:ext cx="11329671" cy="67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zh-TW" altLang="en-US" sz="3600" dirty="0"/>
              <a:t>實驗結果（</a:t>
            </a:r>
            <a:r>
              <a:rPr lang="en-US" altLang="zh-TW" sz="3600" dirty="0"/>
              <a:t>10</a:t>
            </a:r>
            <a:r>
              <a:rPr lang="zh-TW" altLang="en-US" sz="3600" dirty="0"/>
              <a:t>維、最小值）</a:t>
            </a:r>
            <a:endParaRPr lang="zh-TW" altLang="en-US" sz="3600" dirty="0">
              <a:solidFill>
                <a:srgbClr val="FFFFFF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DDF7742-65DE-E94C-FC91-E0DD43512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883315"/>
              </p:ext>
            </p:extLst>
          </p:nvPr>
        </p:nvGraphicFramePr>
        <p:xfrm>
          <a:off x="711882" y="1356258"/>
          <a:ext cx="10463957" cy="50849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8146">
                  <a:extLst>
                    <a:ext uri="{9D8B030D-6E8A-4147-A177-3AD203B41FA5}">
                      <a16:colId xmlns:a16="http://schemas.microsoft.com/office/drawing/2014/main" val="1561094842"/>
                    </a:ext>
                  </a:extLst>
                </a:gridCol>
                <a:gridCol w="1273410">
                  <a:extLst>
                    <a:ext uri="{9D8B030D-6E8A-4147-A177-3AD203B41FA5}">
                      <a16:colId xmlns:a16="http://schemas.microsoft.com/office/drawing/2014/main" val="2417318380"/>
                    </a:ext>
                  </a:extLst>
                </a:gridCol>
                <a:gridCol w="1254885">
                  <a:extLst>
                    <a:ext uri="{9D8B030D-6E8A-4147-A177-3AD203B41FA5}">
                      <a16:colId xmlns:a16="http://schemas.microsoft.com/office/drawing/2014/main" val="1350034393"/>
                    </a:ext>
                  </a:extLst>
                </a:gridCol>
                <a:gridCol w="1580957">
                  <a:extLst>
                    <a:ext uri="{9D8B030D-6E8A-4147-A177-3AD203B41FA5}">
                      <a16:colId xmlns:a16="http://schemas.microsoft.com/office/drawing/2014/main" val="1721222549"/>
                    </a:ext>
                  </a:extLst>
                </a:gridCol>
                <a:gridCol w="1467324">
                  <a:extLst>
                    <a:ext uri="{9D8B030D-6E8A-4147-A177-3AD203B41FA5}">
                      <a16:colId xmlns:a16="http://schemas.microsoft.com/office/drawing/2014/main" val="2933462201"/>
                    </a:ext>
                  </a:extLst>
                </a:gridCol>
                <a:gridCol w="1211656">
                  <a:extLst>
                    <a:ext uri="{9D8B030D-6E8A-4147-A177-3AD203B41FA5}">
                      <a16:colId xmlns:a16="http://schemas.microsoft.com/office/drawing/2014/main" val="2034108599"/>
                    </a:ext>
                  </a:extLst>
                </a:gridCol>
                <a:gridCol w="1757579">
                  <a:extLst>
                    <a:ext uri="{9D8B030D-6E8A-4147-A177-3AD203B41FA5}">
                      <a16:colId xmlns:a16="http://schemas.microsoft.com/office/drawing/2014/main" val="3727306421"/>
                    </a:ext>
                  </a:extLst>
                </a:gridCol>
              </a:tblGrid>
              <a:tr h="28512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zh-TW" altLang="en-US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演算法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Ackley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Rastrigin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HappyCat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Rosenbrock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Zakharov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Michalewicz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8069646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DE</a:t>
                      </a:r>
                      <a:endParaRPr lang="zh-TW" altLang="en-US" sz="1600" b="1" i="0" u="none" strike="noStrike" cap="none" dirty="0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4.4409e-16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1.0990e+00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4.1491e-02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5.3544e+00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2.5550e-01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-9.3510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0009228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SADE</a:t>
                      </a:r>
                      <a:endParaRPr lang="zh-TW" altLang="en-US" sz="1600" b="1" i="0" u="none" strike="noStrike" cap="none" dirty="0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3.9968e-15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2.8995e-02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3.7472e-138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-9.6601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2031027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SADE_O</a:t>
                      </a:r>
                      <a:endParaRPr lang="zh-TW" altLang="en-US" sz="1600" b="1" i="0" u="none" strike="noStrike" cap="none" dirty="0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4.4409e-16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4.6415e-02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1.4289e-130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-9.6601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6260150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JADE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4.4409e-16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3.5281e-02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3.6297e-20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8.4531e-58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-9.6601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5159360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JADE_O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4.4409e-16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2.3923e-02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1.1688e-17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1.6839e-64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-9.6601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3535066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SHADE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4.4409e-16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3.0568e-02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5.5102e-154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-9.6601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185807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SHADE_O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4.4409e-16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4.2606e-02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3.0863e-156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-9.6601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0646706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LSHADE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3.9968e-15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4.1997e-02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1.1000e-94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-9.6601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0510507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LSHADE_O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4.4409e-16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2.1129e-02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2.8991e-29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5.5437e-98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-9.6601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722108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JSO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4.4409e-16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3.6184e-02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1.1244e-78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-9.6601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98698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JSO_O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4.4409e-16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2.5102e-02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2.7849e-80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-9.6601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9166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125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>
          <a:extLst>
            <a:ext uri="{FF2B5EF4-FFF2-40B4-BE49-F238E27FC236}">
              <a16:creationId xmlns:a16="http://schemas.microsoft.com/office/drawing/2014/main" id="{3EF94FBA-B85D-F887-D9E8-E81A98A2D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>
            <a:extLst>
              <a:ext uri="{FF2B5EF4-FFF2-40B4-BE49-F238E27FC236}">
                <a16:creationId xmlns:a16="http://schemas.microsoft.com/office/drawing/2014/main" id="{A6623C4A-7817-F88D-B52C-708BACBAFC44}"/>
              </a:ext>
            </a:extLst>
          </p:cNvPr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3">
            <a:extLst>
              <a:ext uri="{FF2B5EF4-FFF2-40B4-BE49-F238E27FC236}">
                <a16:creationId xmlns:a16="http://schemas.microsoft.com/office/drawing/2014/main" id="{87C5896A-6F5F-EB60-03D4-000340E492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08" y="157018"/>
            <a:ext cx="11329671" cy="67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zh-TW" altLang="en-US" sz="3600" dirty="0"/>
              <a:t>實驗結果（</a:t>
            </a:r>
            <a:r>
              <a:rPr lang="en-US" altLang="zh-TW" sz="3600" dirty="0"/>
              <a:t>10</a:t>
            </a:r>
            <a:r>
              <a:rPr lang="zh-TW" altLang="en-US" sz="3600" dirty="0"/>
              <a:t>維、平均值）</a:t>
            </a:r>
            <a:endParaRPr lang="zh-TW" altLang="en-US" sz="3600" dirty="0">
              <a:solidFill>
                <a:srgbClr val="FFFFFF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F0174B6-31EC-F5AD-0D51-470F183C0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495789"/>
              </p:ext>
            </p:extLst>
          </p:nvPr>
        </p:nvGraphicFramePr>
        <p:xfrm>
          <a:off x="711882" y="1356258"/>
          <a:ext cx="10463957" cy="51655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8146">
                  <a:extLst>
                    <a:ext uri="{9D8B030D-6E8A-4147-A177-3AD203B41FA5}">
                      <a16:colId xmlns:a16="http://schemas.microsoft.com/office/drawing/2014/main" val="1561094842"/>
                    </a:ext>
                  </a:extLst>
                </a:gridCol>
                <a:gridCol w="1273410">
                  <a:extLst>
                    <a:ext uri="{9D8B030D-6E8A-4147-A177-3AD203B41FA5}">
                      <a16:colId xmlns:a16="http://schemas.microsoft.com/office/drawing/2014/main" val="2417318380"/>
                    </a:ext>
                  </a:extLst>
                </a:gridCol>
                <a:gridCol w="1254885">
                  <a:extLst>
                    <a:ext uri="{9D8B030D-6E8A-4147-A177-3AD203B41FA5}">
                      <a16:colId xmlns:a16="http://schemas.microsoft.com/office/drawing/2014/main" val="1350034393"/>
                    </a:ext>
                  </a:extLst>
                </a:gridCol>
                <a:gridCol w="1580957">
                  <a:extLst>
                    <a:ext uri="{9D8B030D-6E8A-4147-A177-3AD203B41FA5}">
                      <a16:colId xmlns:a16="http://schemas.microsoft.com/office/drawing/2014/main" val="1721222549"/>
                    </a:ext>
                  </a:extLst>
                </a:gridCol>
                <a:gridCol w="1467324">
                  <a:extLst>
                    <a:ext uri="{9D8B030D-6E8A-4147-A177-3AD203B41FA5}">
                      <a16:colId xmlns:a16="http://schemas.microsoft.com/office/drawing/2014/main" val="2933462201"/>
                    </a:ext>
                  </a:extLst>
                </a:gridCol>
                <a:gridCol w="1211656">
                  <a:extLst>
                    <a:ext uri="{9D8B030D-6E8A-4147-A177-3AD203B41FA5}">
                      <a16:colId xmlns:a16="http://schemas.microsoft.com/office/drawing/2014/main" val="2034108599"/>
                    </a:ext>
                  </a:extLst>
                </a:gridCol>
                <a:gridCol w="1757579">
                  <a:extLst>
                    <a:ext uri="{9D8B030D-6E8A-4147-A177-3AD203B41FA5}">
                      <a16:colId xmlns:a16="http://schemas.microsoft.com/office/drawing/2014/main" val="3727306421"/>
                    </a:ext>
                  </a:extLst>
                </a:gridCol>
              </a:tblGrid>
              <a:tr h="28512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zh-TW" altLang="en-US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演算法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Ackley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Rastrigin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HappyCat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Rosenbrock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Zakharov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Michalewicz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8069646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DE</a:t>
                      </a:r>
                      <a:endParaRPr lang="zh-TW" altLang="en-US" sz="1600" b="1" i="0" u="none" strike="noStrike" cap="none" dirty="0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3.8784e-15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5.1201e+00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8.8952e-02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5.5926e+01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2.2104e+00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-8.7760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0009228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SADE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3.9968e-15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7.3892e-02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3.9866e-01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4.6825e-121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-9.6586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2031027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SADE_O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3.8784e-15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9.8301e-02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9.9059e-07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1.1368e-114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-9.6601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6260150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JADE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3.5231e-15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6.2265e-02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7.8715e-16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3.5576e-48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-9.6601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5159360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JADE_O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3.6415e-15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6.0615e-02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2.1385e-14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7.4012e-51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-9.6546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3535066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SHADE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3.7600e-15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1.0187e-01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9.1222e-124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-9.6589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185807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SHADE_O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3.8784e-15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8.4861e-02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6.1012e-123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-9.6600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0646706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LSHADE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3.9968e-15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8.0644e-02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9.0283e-89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-9.6601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0510507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LSHADE_O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3.7600e-15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5.7520e-02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8.7623e-28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3.1572e-90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-9.6601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722108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JSO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3.7600e-15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7.7162e-02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4.4551e-71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-9.6601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98698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JSO_O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3.2863e-15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5.6561e-02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4.5922e-71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-9.6601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9166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98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>
          <a:extLst>
            <a:ext uri="{FF2B5EF4-FFF2-40B4-BE49-F238E27FC236}">
              <a16:creationId xmlns:a16="http://schemas.microsoft.com/office/drawing/2014/main" id="{856124E5-259C-3C17-F1EE-01143650B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>
            <a:extLst>
              <a:ext uri="{FF2B5EF4-FFF2-40B4-BE49-F238E27FC236}">
                <a16:creationId xmlns:a16="http://schemas.microsoft.com/office/drawing/2014/main" id="{4A576156-3239-C4A7-A7AF-57E5AA9943A5}"/>
              </a:ext>
            </a:extLst>
          </p:cNvPr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3">
            <a:extLst>
              <a:ext uri="{FF2B5EF4-FFF2-40B4-BE49-F238E27FC236}">
                <a16:creationId xmlns:a16="http://schemas.microsoft.com/office/drawing/2014/main" id="{EC1526AC-F6E3-FD13-1F76-FF446EE77A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08" y="157018"/>
            <a:ext cx="11329671" cy="67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zh-TW" altLang="en-US" sz="3600" dirty="0"/>
              <a:t>實驗結果（</a:t>
            </a:r>
            <a:r>
              <a:rPr lang="en-US" altLang="zh-TW" sz="3600" dirty="0"/>
              <a:t>30</a:t>
            </a:r>
            <a:r>
              <a:rPr lang="zh-TW" altLang="en-US" sz="3600" dirty="0"/>
              <a:t>維、最小值）</a:t>
            </a:r>
            <a:endParaRPr lang="zh-TW" altLang="en-US" sz="3600" dirty="0">
              <a:solidFill>
                <a:srgbClr val="FFFFFF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C6FB855-CC32-BBBB-6DCB-8BEBCD885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421270"/>
              </p:ext>
            </p:extLst>
          </p:nvPr>
        </p:nvGraphicFramePr>
        <p:xfrm>
          <a:off x="711882" y="1356258"/>
          <a:ext cx="10463957" cy="4842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8146">
                  <a:extLst>
                    <a:ext uri="{9D8B030D-6E8A-4147-A177-3AD203B41FA5}">
                      <a16:colId xmlns:a16="http://schemas.microsoft.com/office/drawing/2014/main" val="1561094842"/>
                    </a:ext>
                  </a:extLst>
                </a:gridCol>
                <a:gridCol w="1273410">
                  <a:extLst>
                    <a:ext uri="{9D8B030D-6E8A-4147-A177-3AD203B41FA5}">
                      <a16:colId xmlns:a16="http://schemas.microsoft.com/office/drawing/2014/main" val="2417318380"/>
                    </a:ext>
                  </a:extLst>
                </a:gridCol>
                <a:gridCol w="1254885">
                  <a:extLst>
                    <a:ext uri="{9D8B030D-6E8A-4147-A177-3AD203B41FA5}">
                      <a16:colId xmlns:a16="http://schemas.microsoft.com/office/drawing/2014/main" val="1350034393"/>
                    </a:ext>
                  </a:extLst>
                </a:gridCol>
                <a:gridCol w="1580957">
                  <a:extLst>
                    <a:ext uri="{9D8B030D-6E8A-4147-A177-3AD203B41FA5}">
                      <a16:colId xmlns:a16="http://schemas.microsoft.com/office/drawing/2014/main" val="1721222549"/>
                    </a:ext>
                  </a:extLst>
                </a:gridCol>
                <a:gridCol w="1467324">
                  <a:extLst>
                    <a:ext uri="{9D8B030D-6E8A-4147-A177-3AD203B41FA5}">
                      <a16:colId xmlns:a16="http://schemas.microsoft.com/office/drawing/2014/main" val="2933462201"/>
                    </a:ext>
                  </a:extLst>
                </a:gridCol>
                <a:gridCol w="1211656">
                  <a:extLst>
                    <a:ext uri="{9D8B030D-6E8A-4147-A177-3AD203B41FA5}">
                      <a16:colId xmlns:a16="http://schemas.microsoft.com/office/drawing/2014/main" val="2034108599"/>
                    </a:ext>
                  </a:extLst>
                </a:gridCol>
                <a:gridCol w="1757579">
                  <a:extLst>
                    <a:ext uri="{9D8B030D-6E8A-4147-A177-3AD203B41FA5}">
                      <a16:colId xmlns:a16="http://schemas.microsoft.com/office/drawing/2014/main" val="3727306421"/>
                    </a:ext>
                  </a:extLst>
                </a:gridCol>
              </a:tblGrid>
              <a:tr h="285120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zh-TW" altLang="en-US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演算法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Ackley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Rastrigin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HappyCat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Rosenbrock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Zakharov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Michalewicz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8069646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DE</a:t>
                      </a:r>
                      <a:endParaRPr lang="zh-TW" altLang="en-US" sz="1600" b="1" i="0" u="none" strike="noStrike" cap="none" dirty="0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7.5495e-15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2.2974e+01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5.1048e-01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1.3598e+03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1.4733e+01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-26.1695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0009228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SADE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7.5495e-15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1.5548e-01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2.3814e-26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8.0082e-40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-29.6309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2031027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SADE_O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3.9968e-15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2.2800e-01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3.3361e-27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4.3819e-38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-29.5972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6260150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JADE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3.9968e-15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1.4624e-01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2.4685e-22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1.2362e-30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-29.5410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5159360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JADE_O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3.9968e-15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1.3379e-01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2.6041e-17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1.6096e-31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-29.1490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3535066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SHADE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7.5495e-15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1.3636e-01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8.2500e-62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-29.6309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185807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SHADE_O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7.5495e-15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1.7564e-01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6.0872e-63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-29.6309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0646706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LSHADE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3.9968e-15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1.1612e-01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7.0989e-47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-29.6309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0510507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LSHADE_O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3.9968e-15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5.5907e-04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9.7544e-02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1.6500e-17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1.7534e-51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-27.7421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722108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JSO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3.9968e-15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1.3400e-01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1.3849e-20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1.0819e-35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-29.4745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98698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JSO_O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3.9968e-15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1.0887e-01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4.1290e-21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1.5171e-36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-29.4997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9166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765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>
          <a:extLst>
            <a:ext uri="{FF2B5EF4-FFF2-40B4-BE49-F238E27FC236}">
              <a16:creationId xmlns:a16="http://schemas.microsoft.com/office/drawing/2014/main" id="{30CDF9A3-DC19-1997-360F-E1988E487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>
            <a:extLst>
              <a:ext uri="{FF2B5EF4-FFF2-40B4-BE49-F238E27FC236}">
                <a16:creationId xmlns:a16="http://schemas.microsoft.com/office/drawing/2014/main" id="{E159366E-D24B-69E3-F734-44FC38CF4AA2}"/>
              </a:ext>
            </a:extLst>
          </p:cNvPr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3">
            <a:extLst>
              <a:ext uri="{FF2B5EF4-FFF2-40B4-BE49-F238E27FC236}">
                <a16:creationId xmlns:a16="http://schemas.microsoft.com/office/drawing/2014/main" id="{5D74E33C-FBF5-8E6C-F9B1-A7F490F438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08" y="157018"/>
            <a:ext cx="11329671" cy="67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zh-TW" altLang="en-US" sz="3600" dirty="0"/>
              <a:t>實驗結果（</a:t>
            </a:r>
            <a:r>
              <a:rPr lang="en-US" altLang="zh-TW" sz="3600" dirty="0"/>
              <a:t>30</a:t>
            </a:r>
            <a:r>
              <a:rPr lang="zh-TW" altLang="en-US" sz="3600" dirty="0"/>
              <a:t>維、平均值）</a:t>
            </a:r>
            <a:endParaRPr lang="zh-TW" altLang="en-US" sz="3600" dirty="0">
              <a:solidFill>
                <a:srgbClr val="FFFFFF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359D81C-9C6F-689D-7E5E-FB3696FA8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403034"/>
              </p:ext>
            </p:extLst>
          </p:nvPr>
        </p:nvGraphicFramePr>
        <p:xfrm>
          <a:off x="711882" y="1452778"/>
          <a:ext cx="10463957" cy="4842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8146">
                  <a:extLst>
                    <a:ext uri="{9D8B030D-6E8A-4147-A177-3AD203B41FA5}">
                      <a16:colId xmlns:a16="http://schemas.microsoft.com/office/drawing/2014/main" val="1561094842"/>
                    </a:ext>
                  </a:extLst>
                </a:gridCol>
                <a:gridCol w="1273410">
                  <a:extLst>
                    <a:ext uri="{9D8B030D-6E8A-4147-A177-3AD203B41FA5}">
                      <a16:colId xmlns:a16="http://schemas.microsoft.com/office/drawing/2014/main" val="2417318380"/>
                    </a:ext>
                  </a:extLst>
                </a:gridCol>
                <a:gridCol w="1254885">
                  <a:extLst>
                    <a:ext uri="{9D8B030D-6E8A-4147-A177-3AD203B41FA5}">
                      <a16:colId xmlns:a16="http://schemas.microsoft.com/office/drawing/2014/main" val="1350034393"/>
                    </a:ext>
                  </a:extLst>
                </a:gridCol>
                <a:gridCol w="1580957">
                  <a:extLst>
                    <a:ext uri="{9D8B030D-6E8A-4147-A177-3AD203B41FA5}">
                      <a16:colId xmlns:a16="http://schemas.microsoft.com/office/drawing/2014/main" val="1721222549"/>
                    </a:ext>
                  </a:extLst>
                </a:gridCol>
                <a:gridCol w="1467324">
                  <a:extLst>
                    <a:ext uri="{9D8B030D-6E8A-4147-A177-3AD203B41FA5}">
                      <a16:colId xmlns:a16="http://schemas.microsoft.com/office/drawing/2014/main" val="2933462201"/>
                    </a:ext>
                  </a:extLst>
                </a:gridCol>
                <a:gridCol w="1211656">
                  <a:extLst>
                    <a:ext uri="{9D8B030D-6E8A-4147-A177-3AD203B41FA5}">
                      <a16:colId xmlns:a16="http://schemas.microsoft.com/office/drawing/2014/main" val="2034108599"/>
                    </a:ext>
                  </a:extLst>
                </a:gridCol>
                <a:gridCol w="1757579">
                  <a:extLst>
                    <a:ext uri="{9D8B030D-6E8A-4147-A177-3AD203B41FA5}">
                      <a16:colId xmlns:a16="http://schemas.microsoft.com/office/drawing/2014/main" val="3727306421"/>
                    </a:ext>
                  </a:extLst>
                </a:gridCol>
              </a:tblGrid>
              <a:tr h="285120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zh-TW" alt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演算法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Ackley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Rastrigin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HappyCat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Rosenbrock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Zakharov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Michalewicz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8069646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DE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6.9310e-01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4.5648e+01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2.2875e+00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4.4270e+03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4.3755e+01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-22.8867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0009228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SADE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6.2853e-01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3.9790e-14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3.1581e-01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1.8091e+00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1.2993e-33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-29.6220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2031027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SADE_O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1.0557e-01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3.3963e-01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7.9732e-01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2.0369e-30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-29.4405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6260150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JADE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4.1152e-15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4.3115e-01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1.9299e-01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5.3155e-01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2.7466e-25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-29.3457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5159360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JADE_O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4.2336e-15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1.1077e+00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1.9947e-01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7.9732e-01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1.6455e-24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-28.7325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3535066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SHADE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3.1044e-02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2.7583e-01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5.3155e-01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3.8353e-56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-29.6275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185807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SHADE_O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3.1044e-02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2.6661e-01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9.3021e-01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3.6485e-57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-29.6289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0646706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LSHADE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3.9968e-15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1.6975e-01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1.1997e-28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9.4465e-33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-29.6309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0510507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LSHADE_O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3.9968e-15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5.9428e-01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1.4271e-01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2.6615e-11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7.2198e-45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-27.1653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722108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JSO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3.9968e-15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5.6843e-15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1.7623e-01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5.6999e-18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9.1690e-32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-29.3425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98698"/>
                  </a:ext>
                </a:extLst>
              </a:tr>
              <a:tr h="407011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JSO_O</a:t>
                      </a:r>
                      <a:endParaRPr lang="zh-TW" altLang="en-US" sz="1600" b="1" i="0" u="none" strike="noStrike" cap="none">
                        <a:solidFill>
                          <a:schemeClr val="lt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3.9968e-15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7.5791e-15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1.7204e-01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1.5288e-17</a:t>
                      </a:r>
                      <a:endParaRPr lang="zh-TW" altLang="en-US" sz="16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3.5075e-32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-29.3604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9166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899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>
          <a:extLst>
            <a:ext uri="{FF2B5EF4-FFF2-40B4-BE49-F238E27FC236}">
              <a16:creationId xmlns:a16="http://schemas.microsoft.com/office/drawing/2014/main" id="{37558992-8418-A966-DE54-16CB74EE4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>
            <a:extLst>
              <a:ext uri="{FF2B5EF4-FFF2-40B4-BE49-F238E27FC236}">
                <a16:creationId xmlns:a16="http://schemas.microsoft.com/office/drawing/2014/main" id="{EC6F87B2-AB08-8495-ED1A-3459160C48C1}"/>
              </a:ext>
            </a:extLst>
          </p:cNvPr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3">
            <a:extLst>
              <a:ext uri="{FF2B5EF4-FFF2-40B4-BE49-F238E27FC236}">
                <a16:creationId xmlns:a16="http://schemas.microsoft.com/office/drawing/2014/main" id="{57C04601-410B-A7AD-3BF0-92D594669C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08" y="157018"/>
            <a:ext cx="11329671" cy="67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zh-TW" altLang="en-US" sz="3600" dirty="0"/>
              <a:t>實驗結果</a:t>
            </a:r>
            <a:r>
              <a:rPr lang="en-US" altLang="zh-TW" sz="3600" dirty="0"/>
              <a:t>—</a:t>
            </a:r>
            <a:r>
              <a:rPr lang="zh-TW" altLang="en-US" sz="3600" dirty="0"/>
              <a:t>正交的適用性（維度）</a:t>
            </a:r>
            <a:endParaRPr lang="zh-TW" altLang="en-US" sz="3600" dirty="0">
              <a:solidFill>
                <a:srgbClr val="FFFFFF"/>
              </a:solidFill>
            </a:endParaRPr>
          </a:p>
        </p:txBody>
      </p:sp>
      <p:sp>
        <p:nvSpPr>
          <p:cNvPr id="3" name="Google Shape;46;p3">
            <a:extLst>
              <a:ext uri="{FF2B5EF4-FFF2-40B4-BE49-F238E27FC236}">
                <a16:creationId xmlns:a16="http://schemas.microsoft.com/office/drawing/2014/main" id="{EFEE45FB-A882-E436-001F-57C1CE703DA6}"/>
              </a:ext>
            </a:extLst>
          </p:cNvPr>
          <p:cNvSpPr/>
          <p:nvPr/>
        </p:nvSpPr>
        <p:spPr>
          <a:xfrm>
            <a:off x="507958" y="1219321"/>
            <a:ext cx="10667881" cy="153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8040" indent="-337680" algn="just">
              <a:spcBef>
                <a:spcPts val="700"/>
              </a:spcBef>
              <a:buSzPts val="2400"/>
              <a:buFont typeface="Noto Sans Symbols"/>
              <a:buChar char="❖"/>
            </a:pPr>
            <a:r>
              <a:rPr lang="zh-TW" alt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自適應演算法表現良好，能夠更加貼合各類問題</a:t>
            </a:r>
            <a:endParaRPr lang="en-US" altLang="zh-TW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8040" indent="-337680" algn="just">
              <a:spcBef>
                <a:spcPts val="700"/>
              </a:spcBef>
              <a:buSzPts val="2400"/>
              <a:buFont typeface="Noto Sans Symbols"/>
              <a:buChar char="❖"/>
            </a:pPr>
            <a:r>
              <a:rPr lang="zh-TW" altLang="en-US" sz="2400" dirty="0">
                <a:solidFill>
                  <a:schemeClr val="dk1"/>
                </a:solidFill>
              </a:rPr>
              <a:t>正交基底轉換表現不穩定，有時候能幫助演算法找到最小值，有時卻會擾過收斂過程。是否要加入此功能要視情況而定</a:t>
            </a:r>
            <a:endParaRPr lang="en-US" altLang="zh-TW" sz="2400" dirty="0">
              <a:solidFill>
                <a:schemeClr val="dk1"/>
              </a:solidFill>
            </a:endParaRPr>
          </a:p>
          <a:p>
            <a:pPr marL="360" algn="just">
              <a:spcBef>
                <a:spcPts val="700"/>
              </a:spcBef>
              <a:buSzPts val="2400"/>
            </a:pPr>
            <a:endParaRPr lang="en-US" altLang="zh-TW" sz="2400" dirty="0">
              <a:solidFill>
                <a:schemeClr val="dk1"/>
              </a:solidFill>
            </a:endParaRPr>
          </a:p>
          <a:p>
            <a:pPr marL="360" algn="just">
              <a:spcBef>
                <a:spcPts val="700"/>
              </a:spcBef>
              <a:buSzPts val="2400"/>
            </a:pPr>
            <a:endParaRPr lang="en-US" altLang="zh-TW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60" algn="just">
              <a:spcBef>
                <a:spcPts val="700"/>
              </a:spcBef>
              <a:buSzPts val="2400"/>
            </a:pPr>
            <a:endParaRPr lang="zh-TW" altLang="zh-TW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38040" indent="-337680" algn="just">
              <a:spcBef>
                <a:spcPts val="700"/>
              </a:spcBef>
              <a:buSzPts val="2400"/>
              <a:buFont typeface="Noto Sans Symbols"/>
              <a:buChar char="❖"/>
            </a:pPr>
            <a:endParaRPr lang="en-US" altLang="zh-TW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" algn="just">
              <a:spcBef>
                <a:spcPts val="700"/>
              </a:spcBef>
              <a:buSzPts val="2400"/>
            </a:pPr>
            <a:endParaRPr lang="en-US" altLang="zh-TW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" algn="just">
              <a:spcBef>
                <a:spcPts val="700"/>
              </a:spcBef>
              <a:buSzPts val="2400"/>
            </a:pPr>
            <a:endParaRPr lang="en-US" altLang="zh-TW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8040" indent="-337680" algn="just">
              <a:spcBef>
                <a:spcPts val="700"/>
              </a:spcBef>
              <a:buSzPts val="2400"/>
              <a:buFont typeface="Noto Sans Symbols"/>
              <a:buChar char="❖"/>
            </a:pPr>
            <a:endParaRPr lang="zh-TW" altLang="zh-TW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38040" lvl="0" indent="-337680" algn="just">
              <a:spcBef>
                <a:spcPts val="700"/>
              </a:spcBef>
              <a:buSzPts val="2400"/>
              <a:buFont typeface="Noto Sans Symbols"/>
              <a:buChar char="❖"/>
            </a:pPr>
            <a:endParaRPr lang="en-US" altLang="zh-TW" sz="2400" dirty="0">
              <a:solidFill>
                <a:schemeClr val="dk1"/>
              </a:solidFill>
            </a:endParaRPr>
          </a:p>
          <a:p>
            <a:pPr marL="360" lvl="0" algn="just">
              <a:spcBef>
                <a:spcPts val="700"/>
              </a:spcBef>
              <a:buSzPts val="2400"/>
            </a:pPr>
            <a:endParaRPr lang="en-US" altLang="zh-TW" sz="2400" dirty="0">
              <a:solidFill>
                <a:schemeClr val="dk1"/>
              </a:solidFill>
            </a:endParaRPr>
          </a:p>
          <a:p>
            <a:pPr marL="338040" marR="0" lvl="0" indent="-33768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❖"/>
            </a:pPr>
            <a:endParaRPr lang="zh-TW" alt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0F1C613-259C-F000-FC42-3049F6847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75132"/>
              </p:ext>
            </p:extLst>
          </p:nvPr>
        </p:nvGraphicFramePr>
        <p:xfrm>
          <a:off x="815742" y="2954613"/>
          <a:ext cx="10667880" cy="32347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3485">
                  <a:extLst>
                    <a:ext uri="{9D8B030D-6E8A-4147-A177-3AD203B41FA5}">
                      <a16:colId xmlns:a16="http://schemas.microsoft.com/office/drawing/2014/main" val="2182125104"/>
                    </a:ext>
                  </a:extLst>
                </a:gridCol>
                <a:gridCol w="1333485">
                  <a:extLst>
                    <a:ext uri="{9D8B030D-6E8A-4147-A177-3AD203B41FA5}">
                      <a16:colId xmlns:a16="http://schemas.microsoft.com/office/drawing/2014/main" val="585264775"/>
                    </a:ext>
                  </a:extLst>
                </a:gridCol>
                <a:gridCol w="1333485">
                  <a:extLst>
                    <a:ext uri="{9D8B030D-6E8A-4147-A177-3AD203B41FA5}">
                      <a16:colId xmlns:a16="http://schemas.microsoft.com/office/drawing/2014/main" val="493120549"/>
                    </a:ext>
                  </a:extLst>
                </a:gridCol>
                <a:gridCol w="1333485">
                  <a:extLst>
                    <a:ext uri="{9D8B030D-6E8A-4147-A177-3AD203B41FA5}">
                      <a16:colId xmlns:a16="http://schemas.microsoft.com/office/drawing/2014/main" val="2683868051"/>
                    </a:ext>
                  </a:extLst>
                </a:gridCol>
                <a:gridCol w="1333485">
                  <a:extLst>
                    <a:ext uri="{9D8B030D-6E8A-4147-A177-3AD203B41FA5}">
                      <a16:colId xmlns:a16="http://schemas.microsoft.com/office/drawing/2014/main" val="3587882527"/>
                    </a:ext>
                  </a:extLst>
                </a:gridCol>
                <a:gridCol w="1333485">
                  <a:extLst>
                    <a:ext uri="{9D8B030D-6E8A-4147-A177-3AD203B41FA5}">
                      <a16:colId xmlns:a16="http://schemas.microsoft.com/office/drawing/2014/main" val="3713991318"/>
                    </a:ext>
                  </a:extLst>
                </a:gridCol>
                <a:gridCol w="1333485">
                  <a:extLst>
                    <a:ext uri="{9D8B030D-6E8A-4147-A177-3AD203B41FA5}">
                      <a16:colId xmlns:a16="http://schemas.microsoft.com/office/drawing/2014/main" val="3120506530"/>
                    </a:ext>
                  </a:extLst>
                </a:gridCol>
                <a:gridCol w="1333485">
                  <a:extLst>
                    <a:ext uri="{9D8B030D-6E8A-4147-A177-3AD203B41FA5}">
                      <a16:colId xmlns:a16="http://schemas.microsoft.com/office/drawing/2014/main" val="3974587296"/>
                    </a:ext>
                  </a:extLst>
                </a:gridCol>
              </a:tblGrid>
              <a:tr h="6661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 err="1">
                          <a:effectLst/>
                        </a:rPr>
                        <a:t>維度</a:t>
                      </a:r>
                      <a:endParaRPr lang="zh-TW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 err="1">
                          <a:effectLst/>
                        </a:rPr>
                        <a:t>類型</a:t>
                      </a:r>
                      <a:endParaRPr lang="zh-TW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O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N</a:t>
                      </a:r>
                      <a:endParaRPr lang="zh-TW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=</a:t>
                      </a:r>
                      <a:endParaRPr lang="zh-TW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總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O勝率(%)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N勝率(%)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0209258"/>
                  </a:ext>
                </a:extLst>
              </a:tr>
              <a:tr h="4281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2D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min</a:t>
                      </a:r>
                      <a:endParaRPr lang="zh-TW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30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13.33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20.0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1427729"/>
                  </a:ext>
                </a:extLst>
              </a:tr>
              <a:tr h="4281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2D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avg</a:t>
                      </a:r>
                      <a:endParaRPr lang="zh-TW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19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30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26.67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10.0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3286136"/>
                  </a:ext>
                </a:extLst>
              </a:tr>
              <a:tr h="4281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10D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min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zh-TW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30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30.0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16.67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8340964"/>
                  </a:ext>
                </a:extLst>
              </a:tr>
              <a:tr h="4281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10D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avg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zh-TW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30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40.0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30.0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3376879"/>
                  </a:ext>
                </a:extLst>
              </a:tr>
              <a:tr h="4281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30D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min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zh-TW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30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36.67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30.0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2049593"/>
                  </a:ext>
                </a:extLst>
              </a:tr>
              <a:tr h="4281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30D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avg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zh-TW" sz="18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30</a:t>
                      </a:r>
                      <a:endParaRPr lang="zh-TW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36.67</a:t>
                      </a:r>
                      <a:endParaRPr lang="zh-TW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</a:rPr>
                        <a:t>50.0</a:t>
                      </a:r>
                      <a:endParaRPr lang="zh-TW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9427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012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>
          <a:extLst>
            <a:ext uri="{FF2B5EF4-FFF2-40B4-BE49-F238E27FC236}">
              <a16:creationId xmlns:a16="http://schemas.microsoft.com/office/drawing/2014/main" id="{5D19F97A-E955-DDF1-263E-50678103C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>
            <a:extLst>
              <a:ext uri="{FF2B5EF4-FFF2-40B4-BE49-F238E27FC236}">
                <a16:creationId xmlns:a16="http://schemas.microsoft.com/office/drawing/2014/main" id="{6E22AF4F-0721-2DE7-B6FA-BABBDE545AAC}"/>
              </a:ext>
            </a:extLst>
          </p:cNvPr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3">
            <a:extLst>
              <a:ext uri="{FF2B5EF4-FFF2-40B4-BE49-F238E27FC236}">
                <a16:creationId xmlns:a16="http://schemas.microsoft.com/office/drawing/2014/main" id="{8D443A08-7C61-2387-EEFE-C838DB68B0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08" y="157018"/>
            <a:ext cx="11329671" cy="67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zh-TW" altLang="en-US" sz="3600" dirty="0"/>
              <a:t>實驗結果</a:t>
            </a:r>
            <a:r>
              <a:rPr lang="en-US" altLang="zh-TW" sz="3600" dirty="0"/>
              <a:t>—</a:t>
            </a:r>
            <a:r>
              <a:rPr lang="zh-TW" altLang="en-US" sz="3600" dirty="0"/>
              <a:t>正交的適用性（測試函數）</a:t>
            </a:r>
            <a:endParaRPr lang="zh-TW" altLang="en-US" sz="3600" dirty="0">
              <a:solidFill>
                <a:srgbClr val="FFFFFF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766B060-0437-5104-4657-51F1B00C7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57161"/>
              </p:ext>
            </p:extLst>
          </p:nvPr>
        </p:nvGraphicFramePr>
        <p:xfrm>
          <a:off x="398899" y="1404775"/>
          <a:ext cx="10567768" cy="47533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0971">
                  <a:extLst>
                    <a:ext uri="{9D8B030D-6E8A-4147-A177-3AD203B41FA5}">
                      <a16:colId xmlns:a16="http://schemas.microsoft.com/office/drawing/2014/main" val="2883965477"/>
                    </a:ext>
                  </a:extLst>
                </a:gridCol>
                <a:gridCol w="1320971">
                  <a:extLst>
                    <a:ext uri="{9D8B030D-6E8A-4147-A177-3AD203B41FA5}">
                      <a16:colId xmlns:a16="http://schemas.microsoft.com/office/drawing/2014/main" val="1046327863"/>
                    </a:ext>
                  </a:extLst>
                </a:gridCol>
                <a:gridCol w="1320971">
                  <a:extLst>
                    <a:ext uri="{9D8B030D-6E8A-4147-A177-3AD203B41FA5}">
                      <a16:colId xmlns:a16="http://schemas.microsoft.com/office/drawing/2014/main" val="163122901"/>
                    </a:ext>
                  </a:extLst>
                </a:gridCol>
                <a:gridCol w="1320971">
                  <a:extLst>
                    <a:ext uri="{9D8B030D-6E8A-4147-A177-3AD203B41FA5}">
                      <a16:colId xmlns:a16="http://schemas.microsoft.com/office/drawing/2014/main" val="4104926750"/>
                    </a:ext>
                  </a:extLst>
                </a:gridCol>
                <a:gridCol w="1320971">
                  <a:extLst>
                    <a:ext uri="{9D8B030D-6E8A-4147-A177-3AD203B41FA5}">
                      <a16:colId xmlns:a16="http://schemas.microsoft.com/office/drawing/2014/main" val="429055457"/>
                    </a:ext>
                  </a:extLst>
                </a:gridCol>
                <a:gridCol w="1320971">
                  <a:extLst>
                    <a:ext uri="{9D8B030D-6E8A-4147-A177-3AD203B41FA5}">
                      <a16:colId xmlns:a16="http://schemas.microsoft.com/office/drawing/2014/main" val="2427062934"/>
                    </a:ext>
                  </a:extLst>
                </a:gridCol>
                <a:gridCol w="1320971">
                  <a:extLst>
                    <a:ext uri="{9D8B030D-6E8A-4147-A177-3AD203B41FA5}">
                      <a16:colId xmlns:a16="http://schemas.microsoft.com/office/drawing/2014/main" val="2242846891"/>
                    </a:ext>
                  </a:extLst>
                </a:gridCol>
                <a:gridCol w="1320971">
                  <a:extLst>
                    <a:ext uri="{9D8B030D-6E8A-4147-A177-3AD203B41FA5}">
                      <a16:colId xmlns:a16="http://schemas.microsoft.com/office/drawing/2014/main" val="1704393558"/>
                    </a:ext>
                  </a:extLst>
                </a:gridCol>
              </a:tblGrid>
              <a:tr h="4338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函數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類型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O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N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=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總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O勝率(%)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N勝率(%)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extLst>
                  <a:ext uri="{0D108BD9-81ED-4DB2-BD59-A6C34878D82A}">
                    <a16:rowId xmlns:a16="http://schemas.microsoft.com/office/drawing/2014/main" val="2008255977"/>
                  </a:ext>
                </a:extLst>
              </a:tr>
              <a:tr h="209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Ackley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min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20.0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0.0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extLst>
                  <a:ext uri="{0D108BD9-81ED-4DB2-BD59-A6C34878D82A}">
                    <a16:rowId xmlns:a16="http://schemas.microsoft.com/office/drawing/2014/main" val="1373681823"/>
                  </a:ext>
                </a:extLst>
              </a:tr>
              <a:tr h="209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Ackley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avg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26.67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20.0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extLst>
                  <a:ext uri="{0D108BD9-81ED-4DB2-BD59-A6C34878D82A}">
                    <a16:rowId xmlns:a16="http://schemas.microsoft.com/office/drawing/2014/main" val="1015384979"/>
                  </a:ext>
                </a:extLst>
              </a:tr>
              <a:tr h="209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Rastrigin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min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14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0.0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6.67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extLst>
                  <a:ext uri="{0D108BD9-81ED-4DB2-BD59-A6C34878D82A}">
                    <a16:rowId xmlns:a16="http://schemas.microsoft.com/office/drawing/2014/main" val="409372338"/>
                  </a:ext>
                </a:extLst>
              </a:tr>
              <a:tr h="2099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Rastrigin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avg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6.67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20.0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extLst>
                  <a:ext uri="{0D108BD9-81ED-4DB2-BD59-A6C34878D82A}">
                    <a16:rowId xmlns:a16="http://schemas.microsoft.com/office/drawing/2014/main" val="2050754923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HappyCat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min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46.67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53.33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extLst>
                  <a:ext uri="{0D108BD9-81ED-4DB2-BD59-A6C34878D82A}">
                    <a16:rowId xmlns:a16="http://schemas.microsoft.com/office/drawing/2014/main" val="3647122226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HappyCat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avg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73.33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26.67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extLst>
                  <a:ext uri="{0D108BD9-81ED-4DB2-BD59-A6C34878D82A}">
                    <a16:rowId xmlns:a16="http://schemas.microsoft.com/office/drawing/2014/main" val="27743776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Rosenbrock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min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13.33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26.67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extLst>
                  <a:ext uri="{0D108BD9-81ED-4DB2-BD59-A6C34878D82A}">
                    <a16:rowId xmlns:a16="http://schemas.microsoft.com/office/drawing/2014/main" val="705496654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Rosenbrock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avg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13.33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46.67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extLst>
                  <a:ext uri="{0D108BD9-81ED-4DB2-BD59-A6C34878D82A}">
                    <a16:rowId xmlns:a16="http://schemas.microsoft.com/office/drawing/2014/main" val="3859206430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Zakharov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min</a:t>
                      </a:r>
                      <a:endParaRPr lang="zh-TW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73.33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26.67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extLst>
                  <a:ext uri="{0D108BD9-81ED-4DB2-BD59-A6C34878D82A}">
                    <a16:rowId xmlns:a16="http://schemas.microsoft.com/office/drawing/2014/main" val="2896611908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Zakharov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avg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60.0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40.0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extLst>
                  <a:ext uri="{0D108BD9-81ED-4DB2-BD59-A6C34878D82A}">
                    <a16:rowId xmlns:a16="http://schemas.microsoft.com/office/drawing/2014/main" val="1499381692"/>
                  </a:ext>
                </a:extLst>
              </a:tr>
              <a:tr h="2309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Michalewicz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min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6.67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20.0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extLst>
                  <a:ext uri="{0D108BD9-81ED-4DB2-BD59-A6C34878D82A}">
                    <a16:rowId xmlns:a16="http://schemas.microsoft.com/office/drawing/2014/main" val="1660216041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Michalewicz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avg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26.67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26.67</a:t>
                      </a:r>
                      <a:endParaRPr lang="zh-TW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7701" marR="67701" marT="0" marB="0"/>
                </a:tc>
                <a:extLst>
                  <a:ext uri="{0D108BD9-81ED-4DB2-BD59-A6C34878D82A}">
                    <a16:rowId xmlns:a16="http://schemas.microsoft.com/office/drawing/2014/main" val="381813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5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6" name="Google Shape;46;p3"/>
              <p:cNvSpPr/>
              <p:nvPr/>
            </p:nvSpPr>
            <p:spPr>
              <a:xfrm>
                <a:off x="507959" y="1219320"/>
                <a:ext cx="6138318" cy="38129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 marL="338040" marR="0" lvl="0" indent="-337680" algn="just" rtl="0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Char char="❖"/>
                </a:pP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有著和基因演算法相似的概念，</a:t>
                </a:r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60" marR="0" lvl="0" algn="just" rtl="0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</a:pP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以族群的交配、變異、選擇出發</a:t>
                </a:r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38040" marR="0" lvl="0" indent="-337680" algn="just" rtl="0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Char char="❖"/>
                </a:pP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先對個體變異，而變異的</a:t>
                </a:r>
                <a:r>
                  <a:rPr lang="zh-TW" altLang="en-US" sz="2400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方向</a:t>
                </a: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和</a:t>
                </a:r>
                <a:r>
                  <a:rPr lang="zh-TW" altLang="en-US" sz="2400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距離</a:t>
                </a: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由族群內的個體決定，以及差分距離</a:t>
                </a:r>
                <a14:m>
                  <m:oMath xmlns:m="http://schemas.openxmlformats.org/officeDocument/2006/math">
                    <m:r>
                      <a:rPr lang="en-US" altLang="zh-TW" sz="2400" b="1" i="1" u="none" strike="noStrike" cap="none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𝑭</m:t>
                    </m:r>
                  </m:oMath>
                </a14:m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決定。</a:t>
                </a:r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38040" marR="0" lvl="0" indent="-337680" algn="just" rtl="0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Char char="❖"/>
                </a:pP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交配時則是依</a:t>
                </a:r>
                <a:r>
                  <a:rPr lang="zh-TW" altLang="en-US" sz="2400" b="1" i="0" u="none" strike="noStrike" cap="none" dirty="0">
                    <a:solidFill>
                      <a:schemeClr val="dk1"/>
                    </a:solidFill>
                    <a:ea typeface="Arial"/>
                    <a:cs typeface="Arial"/>
                    <a:sym typeface="Arial"/>
                  </a:rPr>
                  <a:t>交配率</a:t>
                </a:r>
                <a14:m>
                  <m:oMath xmlns:m="http://schemas.openxmlformats.org/officeDocument/2006/math">
                    <m:r>
                      <a:rPr lang="en-US" altLang="zh-TW" sz="2400" b="1" i="1" u="none" strike="noStrike" cap="none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𝑪𝑹</m:t>
                    </m:r>
                  </m:oMath>
                </a14:m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決定個體要用原本的基因，還是變異後的基因</a:t>
                </a:r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38040" marR="0" lvl="0" indent="-337680" algn="just" rtl="0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Char char="❖"/>
                </a:pP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選擇時採用</a:t>
                </a:r>
                <a:r>
                  <a:rPr lang="zh-TW" altLang="en-US" sz="2400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貪婪</a:t>
                </a: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策略，若新個體比舊個體差，則新個體加入新世代，反之舊個體繼續留著。</a:t>
                </a:r>
                <a:endParaRPr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46" name="Google Shape;46;p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59" y="1219320"/>
                <a:ext cx="6138318" cy="3812948"/>
              </a:xfrm>
              <a:prstGeom prst="rect">
                <a:avLst/>
              </a:prstGeom>
              <a:blipFill>
                <a:blip r:embed="rId3"/>
                <a:stretch>
                  <a:fillRect l="-1887" t="-160" r="-1589" b="-39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Google Shape;47;p3"/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637309" y="157018"/>
            <a:ext cx="9347200" cy="67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zh-TW" altLang="en-US" dirty="0"/>
              <a:t>差分進化演算法（</a:t>
            </a:r>
            <a:r>
              <a:rPr lang="en-US" altLang="zh-TW" dirty="0"/>
              <a:t>DE</a:t>
            </a:r>
            <a:r>
              <a:rPr lang="zh-TW" altLang="en-US" dirty="0"/>
              <a:t>）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3666B01-E95C-D4DE-A65A-E4294D100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041" y="1219320"/>
            <a:ext cx="5007588" cy="45088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>
          <a:extLst>
            <a:ext uri="{FF2B5EF4-FFF2-40B4-BE49-F238E27FC236}">
              <a16:creationId xmlns:a16="http://schemas.microsoft.com/office/drawing/2014/main" id="{481C118E-9B29-24BE-ABB9-43A832DE5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>
            <a:extLst>
              <a:ext uri="{FF2B5EF4-FFF2-40B4-BE49-F238E27FC236}">
                <a16:creationId xmlns:a16="http://schemas.microsoft.com/office/drawing/2014/main" id="{7B042602-0726-ED58-6B19-2281CA0B9BD4}"/>
              </a:ext>
            </a:extLst>
          </p:cNvPr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3">
            <a:extLst>
              <a:ext uri="{FF2B5EF4-FFF2-40B4-BE49-F238E27FC236}">
                <a16:creationId xmlns:a16="http://schemas.microsoft.com/office/drawing/2014/main" id="{F1C208F6-BBF8-4178-60B3-5A95DBD74F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08" y="157018"/>
            <a:ext cx="11329671" cy="67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zh-TW" altLang="en-US" sz="3600" dirty="0"/>
              <a:t>實驗結果</a:t>
            </a:r>
            <a:r>
              <a:rPr lang="en-US" altLang="zh-TW" sz="3600" dirty="0"/>
              <a:t>—</a:t>
            </a:r>
            <a:r>
              <a:rPr lang="zh-TW" altLang="en-US" sz="3600" dirty="0"/>
              <a:t>正交的適用性（演算法）</a:t>
            </a:r>
            <a:endParaRPr lang="zh-TW" altLang="en-US" sz="3600" dirty="0">
              <a:solidFill>
                <a:srgbClr val="FFFFFF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F85148D-7E52-001B-099D-83E9877CD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09577"/>
              </p:ext>
            </p:extLst>
          </p:nvPr>
        </p:nvGraphicFramePr>
        <p:xfrm>
          <a:off x="1100552" y="1796404"/>
          <a:ext cx="10357064" cy="42309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4633">
                  <a:extLst>
                    <a:ext uri="{9D8B030D-6E8A-4147-A177-3AD203B41FA5}">
                      <a16:colId xmlns:a16="http://schemas.microsoft.com/office/drawing/2014/main" val="2290604439"/>
                    </a:ext>
                  </a:extLst>
                </a:gridCol>
                <a:gridCol w="1294633">
                  <a:extLst>
                    <a:ext uri="{9D8B030D-6E8A-4147-A177-3AD203B41FA5}">
                      <a16:colId xmlns:a16="http://schemas.microsoft.com/office/drawing/2014/main" val="3914961913"/>
                    </a:ext>
                  </a:extLst>
                </a:gridCol>
                <a:gridCol w="1294633">
                  <a:extLst>
                    <a:ext uri="{9D8B030D-6E8A-4147-A177-3AD203B41FA5}">
                      <a16:colId xmlns:a16="http://schemas.microsoft.com/office/drawing/2014/main" val="3310659632"/>
                    </a:ext>
                  </a:extLst>
                </a:gridCol>
                <a:gridCol w="1294633">
                  <a:extLst>
                    <a:ext uri="{9D8B030D-6E8A-4147-A177-3AD203B41FA5}">
                      <a16:colId xmlns:a16="http://schemas.microsoft.com/office/drawing/2014/main" val="3068594053"/>
                    </a:ext>
                  </a:extLst>
                </a:gridCol>
                <a:gridCol w="1294633">
                  <a:extLst>
                    <a:ext uri="{9D8B030D-6E8A-4147-A177-3AD203B41FA5}">
                      <a16:colId xmlns:a16="http://schemas.microsoft.com/office/drawing/2014/main" val="3580490909"/>
                    </a:ext>
                  </a:extLst>
                </a:gridCol>
                <a:gridCol w="1294633">
                  <a:extLst>
                    <a:ext uri="{9D8B030D-6E8A-4147-A177-3AD203B41FA5}">
                      <a16:colId xmlns:a16="http://schemas.microsoft.com/office/drawing/2014/main" val="4107651015"/>
                    </a:ext>
                  </a:extLst>
                </a:gridCol>
                <a:gridCol w="1294633">
                  <a:extLst>
                    <a:ext uri="{9D8B030D-6E8A-4147-A177-3AD203B41FA5}">
                      <a16:colId xmlns:a16="http://schemas.microsoft.com/office/drawing/2014/main" val="146057551"/>
                    </a:ext>
                  </a:extLst>
                </a:gridCol>
                <a:gridCol w="1294633">
                  <a:extLst>
                    <a:ext uri="{9D8B030D-6E8A-4147-A177-3AD203B41FA5}">
                      <a16:colId xmlns:a16="http://schemas.microsoft.com/office/drawing/2014/main" val="1159100034"/>
                    </a:ext>
                  </a:extLst>
                </a:gridCol>
              </a:tblGrid>
              <a:tr h="7009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演算法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類型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O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N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=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總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O勝率(%)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N勝率(%)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3262150"/>
                  </a:ext>
                </a:extLst>
              </a:tr>
              <a:tr h="3349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 err="1">
                          <a:effectLst/>
                        </a:rPr>
                        <a:t>SaDE</a:t>
                      </a:r>
                      <a:endParaRPr lang="zh-TW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min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18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27.78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27.78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2029828"/>
                  </a:ext>
                </a:extLst>
              </a:tr>
              <a:tr h="3349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 err="1">
                          <a:effectLst/>
                        </a:rPr>
                        <a:t>SaDE</a:t>
                      </a:r>
                      <a:endParaRPr lang="zh-TW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avg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18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44.44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27.78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1647306"/>
                  </a:ext>
                </a:extLst>
              </a:tr>
              <a:tr h="3349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JADE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min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18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27.78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22.22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6128017"/>
                  </a:ext>
                </a:extLst>
              </a:tr>
              <a:tr h="3349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JADE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avg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zh-TW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18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22.22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55.56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6638120"/>
                  </a:ext>
                </a:extLst>
              </a:tr>
              <a:tr h="3349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SHADE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min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18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11.11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22.22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703571"/>
                  </a:ext>
                </a:extLst>
              </a:tr>
              <a:tr h="3349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SHADE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avg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18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38.89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16.67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0289325"/>
                  </a:ext>
                </a:extLst>
              </a:tr>
              <a:tr h="4148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L-SHADE</a:t>
                      </a:r>
                      <a:endParaRPr lang="zh-TW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min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18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27.78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33.33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7749559"/>
                  </a:ext>
                </a:extLst>
              </a:tr>
              <a:tr h="4357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L-SHADE</a:t>
                      </a:r>
                      <a:endParaRPr lang="zh-TW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avg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18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38.89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22.22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9296482"/>
                  </a:ext>
                </a:extLst>
              </a:tr>
              <a:tr h="3349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 err="1">
                          <a:effectLst/>
                        </a:rPr>
                        <a:t>jSO</a:t>
                      </a:r>
                      <a:endParaRPr lang="zh-TW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min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18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38.89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5.56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730589"/>
                  </a:ext>
                </a:extLst>
              </a:tr>
              <a:tr h="3349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 err="1">
                          <a:effectLst/>
                        </a:rPr>
                        <a:t>jSO</a:t>
                      </a:r>
                      <a:endParaRPr lang="zh-TW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avg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18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27.78</a:t>
                      </a:r>
                      <a:endParaRPr lang="zh-TW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27.78</a:t>
                      </a:r>
                      <a:endParaRPr lang="zh-TW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52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241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1">
            <a:extLst>
              <a:ext uri="{FF2B5EF4-FFF2-40B4-BE49-F238E27FC236}">
                <a16:creationId xmlns:a16="http://schemas.microsoft.com/office/drawing/2014/main" id="{4E677533-E829-2217-8BE5-497D08B3BF41}"/>
              </a:ext>
            </a:extLst>
          </p:cNvPr>
          <p:cNvSpPr/>
          <p:nvPr/>
        </p:nvSpPr>
        <p:spPr>
          <a:xfrm>
            <a:off x="158620" y="1651379"/>
            <a:ext cx="11908997" cy="191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zh-TW" sz="4000" b="1" i="0" u="none" strike="noStrike" cap="none" dirty="0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rPr>
              <a:t>Thank you!</a:t>
            </a:r>
            <a:endParaRPr lang="en-US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67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>
          <a:extLst>
            <a:ext uri="{FF2B5EF4-FFF2-40B4-BE49-F238E27FC236}">
              <a16:creationId xmlns:a16="http://schemas.microsoft.com/office/drawing/2014/main" id="{3D815772-1366-7F70-D38B-9520CAD69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6" name="Google Shape;46;p3">
                <a:extLst>
                  <a:ext uri="{FF2B5EF4-FFF2-40B4-BE49-F238E27FC236}">
                    <a16:creationId xmlns:a16="http://schemas.microsoft.com/office/drawing/2014/main" id="{F56124E8-DC7B-A749-4B62-313109E75E76}"/>
                  </a:ext>
                </a:extLst>
              </p:cNvPr>
              <p:cNvSpPr/>
              <p:nvPr/>
            </p:nvSpPr>
            <p:spPr>
              <a:xfrm>
                <a:off x="507959" y="1219320"/>
                <a:ext cx="6138318" cy="5009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 marL="338040" marR="0" lvl="0" indent="-337680" algn="just" rtl="0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Char char="❖"/>
                </a:pP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本次實驗中採用兩種變異策略，在變異時會隨機選擇</a:t>
                </a:r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3804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r>
                  <a:rPr lang="en-US" altLang="zh-TW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rand/1</a:t>
                </a: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傾向</a:t>
                </a:r>
                <a:r>
                  <a:rPr lang="zh-TW" altLang="en-US" sz="2400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探索</a:t>
                </a: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各個解空間，確保了族群的多樣性。</a:t>
                </a:r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60" algn="just">
                  <a:spcBef>
                    <a:spcPts val="700"/>
                  </a:spcBef>
                  <a:buSzPts val="2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𝑗</m:t>
                          </m:r>
                        </m:sub>
                      </m:sSub>
                      <m:r>
                        <a:rPr lang="en-US" altLang="zh-TW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sSub>
                        <m:sSubPr>
                          <m:ctrlPr>
                            <a:rPr lang="zh-TW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𝑗</m:t>
                          </m:r>
                        </m:sub>
                      </m:sSub>
                      <m:r>
                        <a:rPr lang="en-US" altLang="zh-TW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+</m:t>
                      </m:r>
                      <m:r>
                        <a:rPr lang="en-US" altLang="zh-TW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𝐹</m:t>
                      </m:r>
                      <m:r>
                        <a:rPr lang="en-US" altLang="zh-TW" sz="1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⋅</m:t>
                      </m:r>
                      <m:d>
                        <m:dPr>
                          <m:ctrlPr>
                            <a:rPr lang="zh-TW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zh-TW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33804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3804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r>
                  <a:rPr lang="en-US" altLang="zh-TW" sz="24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current-to-best/1</a:t>
                </a: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則確保了</a:t>
                </a:r>
                <a:r>
                  <a:rPr lang="zh-TW" altLang="en-US" sz="2400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收斂</a:t>
                </a: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能力，讓</a:t>
                </a:r>
                <a:r>
                  <a:rPr lang="en-US" altLang="zh-TW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</a:t>
                </a: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能進一步的得到極小值</a:t>
                </a:r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3804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60" algn="just">
                  <a:spcBef>
                    <a:spcPts val="700"/>
                  </a:spcBef>
                  <a:buSzPts val="2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𝑗</m:t>
                          </m:r>
                        </m:sub>
                      </m:sSub>
                      <m:r>
                        <a:rPr lang="en-US" altLang="zh-TW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 </m:t>
                      </m:r>
                      <m:sSub>
                        <m:sSubPr>
                          <m:ctrlPr>
                            <a:rPr lang="zh-TW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𝑖</m:t>
                          </m:r>
                          <m:r>
                            <a:rPr lang="en-US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,</m:t>
                          </m:r>
                          <m:r>
                            <a:rPr lang="en-US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𝑗</m:t>
                          </m:r>
                        </m:sub>
                      </m:sSub>
                      <m:r>
                        <a:rPr lang="en-US" altLang="zh-TW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+</m:t>
                      </m:r>
                      <m:r>
                        <a:rPr lang="en-US" altLang="zh-TW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𝐹</m:t>
                      </m:r>
                      <m:r>
                        <a:rPr lang="en-US" altLang="zh-TW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⋅</m:t>
                      </m:r>
                      <m:d>
                        <m:dPr>
                          <m:ctrlPr>
                            <a:rPr lang="zh-TW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𝑏𝑒𝑠𝑡</m:t>
                              </m:r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,</m:t>
                              </m:r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zh-TW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𝑖</m:t>
                              </m:r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,</m:t>
                              </m:r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TW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+ </m:t>
                      </m:r>
                      <m:r>
                        <a:rPr lang="en-US" altLang="zh-TW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𝐹</m:t>
                      </m:r>
                      <m:r>
                        <a:rPr lang="en-US" altLang="zh-TW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⋅</m:t>
                      </m:r>
                      <m:d>
                        <m:dPr>
                          <m:ctrlPr>
                            <a:rPr lang="zh-TW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zh-TW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33804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endParaRPr lang="zh-TW" altLang="zh-TW" sz="24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38040" marR="0" lvl="0" indent="-337680" algn="just" rtl="0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Char char="❖"/>
                </a:pPr>
                <a:endParaRPr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46" name="Google Shape;46;p3">
                <a:extLst>
                  <a:ext uri="{FF2B5EF4-FFF2-40B4-BE49-F238E27FC236}">
                    <a16:creationId xmlns:a16="http://schemas.microsoft.com/office/drawing/2014/main" id="{F56124E8-DC7B-A749-4B62-313109E75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59" y="1219320"/>
                <a:ext cx="6138318" cy="5009646"/>
              </a:xfrm>
              <a:prstGeom prst="rect">
                <a:avLst/>
              </a:prstGeom>
              <a:blipFill>
                <a:blip r:embed="rId3"/>
                <a:stretch>
                  <a:fillRect l="-1887" t="-122" r="-15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Google Shape;47;p3">
            <a:extLst>
              <a:ext uri="{FF2B5EF4-FFF2-40B4-BE49-F238E27FC236}">
                <a16:creationId xmlns:a16="http://schemas.microsoft.com/office/drawing/2014/main" id="{0CF9259B-A96E-9A5B-D425-A0F7E8083D86}"/>
              </a:ext>
            </a:extLst>
          </p:cNvPr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3">
            <a:extLst>
              <a:ext uri="{FF2B5EF4-FFF2-40B4-BE49-F238E27FC236}">
                <a16:creationId xmlns:a16="http://schemas.microsoft.com/office/drawing/2014/main" id="{1F09D06B-3990-E30D-A597-417D186BB8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09" y="157018"/>
            <a:ext cx="9347200" cy="67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altLang="zh-TW" dirty="0">
                <a:solidFill>
                  <a:srgbClr val="FFFFFF"/>
                </a:solidFill>
              </a:rPr>
              <a:t>DE-</a:t>
            </a:r>
            <a:r>
              <a:rPr lang="zh-TW" altLang="en-US" dirty="0">
                <a:solidFill>
                  <a:srgbClr val="FFFFFF"/>
                </a:solidFill>
              </a:rPr>
              <a:t>變異策略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94397A-2B99-0742-8302-068CA4B29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041" y="1219320"/>
            <a:ext cx="5007588" cy="450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5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>
          <a:extLst>
            <a:ext uri="{FF2B5EF4-FFF2-40B4-BE49-F238E27FC236}">
              <a16:creationId xmlns:a16="http://schemas.microsoft.com/office/drawing/2014/main" id="{10176514-08CE-4466-1950-0DBFE794B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>
            <a:extLst>
              <a:ext uri="{FF2B5EF4-FFF2-40B4-BE49-F238E27FC236}">
                <a16:creationId xmlns:a16="http://schemas.microsoft.com/office/drawing/2014/main" id="{48D133EA-68D9-067A-0621-6E654B094628}"/>
              </a:ext>
            </a:extLst>
          </p:cNvPr>
          <p:cNvSpPr/>
          <p:nvPr/>
        </p:nvSpPr>
        <p:spPr>
          <a:xfrm>
            <a:off x="507959" y="1219319"/>
            <a:ext cx="6138318" cy="464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8040" marR="0" lvl="0" indent="-33768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❖"/>
            </a:pPr>
            <a:r>
              <a:rPr lang="en-US" altLang="zh-TW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SaDE</a:t>
            </a:r>
            <a:r>
              <a:rPr lang="zh-TW" alt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基於</a:t>
            </a:r>
            <a:r>
              <a:rPr lang="en-US" altLang="zh-TW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r>
              <a:rPr lang="zh-TW" alt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上再加入了兩種機制，</a:t>
            </a:r>
            <a:r>
              <a:rPr lang="zh-TW" alt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策略選擇</a:t>
            </a:r>
            <a:r>
              <a:rPr lang="zh-TW" alt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和</a:t>
            </a:r>
            <a:r>
              <a:rPr lang="zh-TW" alt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參數分布</a:t>
            </a:r>
            <a:r>
              <a:rPr lang="zh-TW" alt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lang="en-US" altLang="zh-TW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8040" marR="0" lvl="0" indent="-33768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❖"/>
            </a:pPr>
            <a:r>
              <a:rPr lang="zh-TW" alt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策略選擇根據</a:t>
            </a:r>
            <a:r>
              <a:rPr lang="zh-TW" altLang="zh-TW" sz="2400" dirty="0">
                <a:solidFill>
                  <a:schemeClr val="dk1"/>
                </a:solidFill>
              </a:rPr>
              <a:t>兩種策略的產生更優個體</a:t>
            </a:r>
            <a:r>
              <a:rPr lang="zh-TW" altLang="zh-TW" sz="2400" b="1" dirty="0">
                <a:solidFill>
                  <a:schemeClr val="dk1"/>
                </a:solidFill>
              </a:rPr>
              <a:t>成功率</a:t>
            </a:r>
            <a:r>
              <a:rPr lang="zh-TW" altLang="zh-TW" sz="2400" dirty="0">
                <a:solidFill>
                  <a:schemeClr val="dk1"/>
                </a:solidFill>
              </a:rPr>
              <a:t>，自動計算下一個世代兩種策略的採用機率</a:t>
            </a:r>
            <a:endParaRPr lang="en-US" altLang="zh-TW" sz="2400" dirty="0">
              <a:solidFill>
                <a:schemeClr val="dk1"/>
              </a:solidFill>
            </a:endParaRPr>
          </a:p>
          <a:p>
            <a:pPr marL="338040" marR="0" lvl="0" indent="-33768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❖"/>
            </a:pPr>
            <a:r>
              <a:rPr lang="zh-TW" altLang="en-US" sz="2400" dirty="0">
                <a:solidFill>
                  <a:schemeClr val="dk1"/>
                </a:solidFill>
              </a:rPr>
              <a:t>在兩種策略的選擇中會傾向一種</a:t>
            </a:r>
            <a:r>
              <a:rPr lang="zh-TW" altLang="en-US" sz="2400" b="1" dirty="0">
                <a:solidFill>
                  <a:schemeClr val="dk1"/>
                </a:solidFill>
              </a:rPr>
              <a:t>探索</a:t>
            </a:r>
            <a:r>
              <a:rPr lang="zh-TW" altLang="en-US" sz="2400" dirty="0">
                <a:solidFill>
                  <a:schemeClr val="dk1"/>
                </a:solidFill>
              </a:rPr>
              <a:t>、一種</a:t>
            </a:r>
            <a:r>
              <a:rPr lang="zh-TW" altLang="en-US" sz="2400" b="1" dirty="0">
                <a:solidFill>
                  <a:schemeClr val="dk1"/>
                </a:solidFill>
              </a:rPr>
              <a:t>收斂</a:t>
            </a:r>
            <a:endParaRPr lang="en-US" altLang="zh-TW" sz="2400" b="1" dirty="0">
              <a:solidFill>
                <a:schemeClr val="dk1"/>
              </a:solidFill>
            </a:endParaRPr>
          </a:p>
          <a:p>
            <a:pPr marL="338040" marR="0" lvl="0" indent="-33768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❖"/>
            </a:pPr>
            <a:r>
              <a:rPr lang="zh-TW" altLang="en-US" sz="2400" dirty="0">
                <a:solidFill>
                  <a:schemeClr val="dk1"/>
                </a:solidFill>
              </a:rPr>
              <a:t>本次實驗使用</a:t>
            </a:r>
            <a:r>
              <a:rPr lang="en-US" altLang="zh-TW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rand/1</a:t>
            </a:r>
            <a:r>
              <a:rPr lang="zh-TW" altLang="en-US" sz="2400" dirty="0">
                <a:solidFill>
                  <a:schemeClr val="dk1"/>
                </a:solidFill>
              </a:rPr>
              <a:t>做為探索策略、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current-to-best/1</a:t>
            </a:r>
            <a:r>
              <a:rPr lang="zh-TW" altLang="en-US" sz="2400" dirty="0">
                <a:solidFill>
                  <a:schemeClr val="dk1"/>
                </a:solidFill>
              </a:rPr>
              <a:t>做為收斂策略</a:t>
            </a:r>
            <a:endParaRPr lang="en-US" altLang="zh-TW" sz="2400" dirty="0">
              <a:solidFill>
                <a:schemeClr val="dk1"/>
              </a:solidFill>
            </a:endParaRPr>
          </a:p>
          <a:p>
            <a:pPr marL="338040" marR="0" lvl="0" indent="-33768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❖"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>
            <a:extLst>
              <a:ext uri="{FF2B5EF4-FFF2-40B4-BE49-F238E27FC236}">
                <a16:creationId xmlns:a16="http://schemas.microsoft.com/office/drawing/2014/main" id="{6A3830F3-D6A5-9AB7-38F5-C60DFA83CF1C}"/>
              </a:ext>
            </a:extLst>
          </p:cNvPr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3">
            <a:extLst>
              <a:ext uri="{FF2B5EF4-FFF2-40B4-BE49-F238E27FC236}">
                <a16:creationId xmlns:a16="http://schemas.microsoft.com/office/drawing/2014/main" id="{206307F8-6FF4-1BEF-59BB-5902E43247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09" y="157018"/>
            <a:ext cx="9347200" cy="67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zh-TW" altLang="en-US" dirty="0">
                <a:solidFill>
                  <a:srgbClr val="FFFFFF"/>
                </a:solidFill>
              </a:rPr>
              <a:t>自適應</a:t>
            </a:r>
            <a:r>
              <a:rPr lang="zh-TW" altLang="en-US" dirty="0"/>
              <a:t>差分進化演算法（</a:t>
            </a:r>
            <a:r>
              <a:rPr lang="en-US" altLang="zh-TW" dirty="0" err="1"/>
              <a:t>SaDE</a:t>
            </a:r>
            <a:r>
              <a:rPr lang="zh-TW" altLang="en-US" dirty="0"/>
              <a:t>）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4CF279F-C146-4A8E-5DB5-A5ED7E7DB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441" y="1219319"/>
            <a:ext cx="4443164" cy="505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7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>
          <a:extLst>
            <a:ext uri="{FF2B5EF4-FFF2-40B4-BE49-F238E27FC236}">
              <a16:creationId xmlns:a16="http://schemas.microsoft.com/office/drawing/2014/main" id="{6649569E-5EC8-D7CC-CE07-0B61693C7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6" name="Google Shape;46;p3">
                <a:extLst>
                  <a:ext uri="{FF2B5EF4-FFF2-40B4-BE49-F238E27FC236}">
                    <a16:creationId xmlns:a16="http://schemas.microsoft.com/office/drawing/2014/main" id="{6C240382-90C7-70A3-54E3-D3DA27D7A1AE}"/>
                  </a:ext>
                </a:extLst>
              </p:cNvPr>
              <p:cNvSpPr/>
              <p:nvPr/>
            </p:nvSpPr>
            <p:spPr>
              <a:xfrm>
                <a:off x="507959" y="1219319"/>
                <a:ext cx="6138318" cy="46475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 marL="338040" lvl="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參數分布指重要的超參數</a:t>
                </a:r>
                <a14:m>
                  <m:oMath xmlns:m="http://schemas.openxmlformats.org/officeDocument/2006/math">
                    <m:r>
                      <a:rPr lang="en-US" altLang="zh-TW" sz="2400" b="1" i="1" u="none" strike="noStrike" cap="none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𝑭</m:t>
                    </m:r>
                  </m:oMath>
                </a14:m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𝑪𝑹</m:t>
                    </m:r>
                    <m:r>
                      <a:rPr lang="en-US" altLang="zh-TW" sz="24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常態分布化，使這些參數不再依賴於固定常數。</a:t>
                </a:r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38040" marR="0" lvl="0" indent="-337680" algn="just" rtl="0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Char char="❖"/>
                </a:pP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分布能夠增加解空間探索能力，進而讓演算法更容易跳出局部最小值。</a:t>
                </a:r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38040" marR="0" lvl="0" indent="-337680" algn="just" rtl="0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Char char="❖"/>
                </a:pP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一旦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𝑪𝑹</m:t>
                    </m:r>
                  </m:oMath>
                </a14:m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值創造出了新個體，</a:t>
                </a:r>
                <a:r>
                  <a:rPr lang="en-US" altLang="zh-TW" sz="24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SaDE</a:t>
                </a: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會紀錄並依紀錄平均決定下一次的分布的平均值。</a:t>
                </a:r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38040" marR="0" lvl="0" indent="-337680" algn="just" rtl="0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Char char="❖"/>
                </a:pPr>
                <a:endParaRPr lang="zh-TW" altLang="en-US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46" name="Google Shape;46;p3">
                <a:extLst>
                  <a:ext uri="{FF2B5EF4-FFF2-40B4-BE49-F238E27FC236}">
                    <a16:creationId xmlns:a16="http://schemas.microsoft.com/office/drawing/2014/main" id="{6C240382-90C7-70A3-54E3-D3DA27D7A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59" y="1219319"/>
                <a:ext cx="6138318" cy="4647569"/>
              </a:xfrm>
              <a:prstGeom prst="rect">
                <a:avLst/>
              </a:prstGeom>
              <a:blipFill>
                <a:blip r:embed="rId3"/>
                <a:stretch>
                  <a:fillRect l="-1887" t="-131" r="-66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Google Shape;47;p3">
            <a:extLst>
              <a:ext uri="{FF2B5EF4-FFF2-40B4-BE49-F238E27FC236}">
                <a16:creationId xmlns:a16="http://schemas.microsoft.com/office/drawing/2014/main" id="{276CEE74-10C0-641A-935A-192A818D6F92}"/>
              </a:ext>
            </a:extLst>
          </p:cNvPr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3">
            <a:extLst>
              <a:ext uri="{FF2B5EF4-FFF2-40B4-BE49-F238E27FC236}">
                <a16:creationId xmlns:a16="http://schemas.microsoft.com/office/drawing/2014/main" id="{96E2EACB-5C53-ECA2-6243-792F14764C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09" y="157018"/>
            <a:ext cx="9347200" cy="67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zh-TW" altLang="en-US" dirty="0">
                <a:solidFill>
                  <a:srgbClr val="FFFFFF"/>
                </a:solidFill>
              </a:rPr>
              <a:t>自適應</a:t>
            </a:r>
            <a:r>
              <a:rPr lang="zh-TW" altLang="en-US" dirty="0"/>
              <a:t>差分進化演算法（</a:t>
            </a:r>
            <a:r>
              <a:rPr lang="en-US" altLang="zh-TW" dirty="0" err="1"/>
              <a:t>SaDE</a:t>
            </a:r>
            <a:r>
              <a:rPr lang="zh-TW" altLang="en-US" dirty="0"/>
              <a:t>）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DFA4010-07E4-FFC8-DF8C-8253B0763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441" y="1219319"/>
            <a:ext cx="4443164" cy="505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9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>
          <a:extLst>
            <a:ext uri="{FF2B5EF4-FFF2-40B4-BE49-F238E27FC236}">
              <a16:creationId xmlns:a16="http://schemas.microsoft.com/office/drawing/2014/main" id="{FE5C6712-A7E9-19DE-6928-41F0AD2DF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6" name="Google Shape;46;p3">
                <a:extLst>
                  <a:ext uri="{FF2B5EF4-FFF2-40B4-BE49-F238E27FC236}">
                    <a16:creationId xmlns:a16="http://schemas.microsoft.com/office/drawing/2014/main" id="{E1F87942-A009-7D00-C5FD-1ADA13DCC952}"/>
                  </a:ext>
                </a:extLst>
              </p:cNvPr>
              <p:cNvSpPr/>
              <p:nvPr/>
            </p:nvSpPr>
            <p:spPr>
              <a:xfrm>
                <a:off x="507959" y="1219319"/>
                <a:ext cx="6138318" cy="46475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 marL="338040" lvl="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r>
                  <a:rPr lang="en-US" altLang="zh-TW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JADE</a:t>
                </a: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和</a:t>
                </a:r>
                <a:r>
                  <a:rPr lang="en-US" altLang="zh-TW" sz="24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SaDE</a:t>
                </a: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一樣利用分布決定</a:t>
                </a:r>
                <a14:m>
                  <m:oMath xmlns:m="http://schemas.openxmlformats.org/officeDocument/2006/math">
                    <m:r>
                      <a:rPr lang="en-US" altLang="zh-TW" sz="2400" b="1" i="1" u="none" strike="noStrike" cap="none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𝑭</m:t>
                    </m:r>
                  </m:oMath>
                </a14:m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𝑪𝑹</m:t>
                    </m:r>
                  </m:oMath>
                </a14:m>
                <a:endParaRPr lang="en-US" altLang="zh-TW" sz="2400" b="1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 marL="338040" lvl="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14:m>
                  <m:oMath xmlns:m="http://schemas.openxmlformats.org/officeDocument/2006/math">
                    <m:r>
                      <a:rPr lang="zh-TW" altLang="en-US" sz="24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但</m:t>
                    </m:r>
                    <m:r>
                      <a:rPr lang="zh-TW" altLang="en-US" sz="24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也</m:t>
                    </m:r>
                    <m:r>
                      <a:rPr lang="zh-TW" altLang="en-US" sz="24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為</m:t>
                    </m:r>
                    <m:r>
                      <a:rPr lang="en-US" altLang="zh-TW" sz="24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紀錄成功值，並以高斯分布決定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的採樣。</a:t>
                </a:r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38040" lvl="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𝑪𝑹</m:t>
                    </m:r>
                  </m:oMath>
                </a14:m>
                <a:r>
                  <a:rPr lang="zh-TW" altLang="en-US" sz="2400" dirty="0">
                    <a:solidFill>
                      <a:schemeClr val="dk1"/>
                    </a:solidFill>
                  </a:rPr>
                  <a:t>分布的平均值以下面方程式更新</a:t>
                </a:r>
                <a:endParaRPr lang="en-US" altLang="zh-TW" sz="2400" dirty="0">
                  <a:solidFill>
                    <a:schemeClr val="dk1"/>
                  </a:solidFill>
                </a:endParaRPr>
              </a:p>
              <a:p>
                <a:pPr marL="338040" lvl="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endParaRPr lang="en-US" altLang="zh-TW" sz="2400" dirty="0">
                  <a:solidFill>
                    <a:schemeClr val="dk1"/>
                  </a:solidFill>
                </a:endParaRPr>
              </a:p>
              <a:p>
                <a:pPr marL="360" lvl="0" algn="just">
                  <a:spcBef>
                    <a:spcPts val="700"/>
                  </a:spcBef>
                  <a:buSzPts val="2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smtClean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TW" sz="18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TW" sz="18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n-US" altLang="zh-TW" sz="18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mean</m:t>
                      </m:r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𝐶𝑅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60" lvl="0" algn="just">
                  <a:spcBef>
                    <a:spcPts val="700"/>
                  </a:spcBef>
                  <a:buSzPts val="2400"/>
                </a:pPr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3804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TW" altLang="en-US" sz="2400" dirty="0">
                    <a:solidFill>
                      <a:schemeClr val="dk1"/>
                    </a:solidFill>
                  </a:rPr>
                  <a:t>分布的平均值以下面方程式更新</a:t>
                </a:r>
                <a:endParaRPr lang="en-US" altLang="zh-TW" sz="2400" dirty="0">
                  <a:solidFill>
                    <a:schemeClr val="dk1"/>
                  </a:solidFill>
                </a:endParaRPr>
              </a:p>
              <a:p>
                <a:pPr marL="33804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endParaRPr lang="en-US" altLang="zh-TW" sz="2400" dirty="0">
                  <a:solidFill>
                    <a:schemeClr val="dk1"/>
                  </a:solidFill>
                </a:endParaRPr>
              </a:p>
              <a:p>
                <a:pPr marL="360" algn="just">
                  <a:spcBef>
                    <a:spcPts val="700"/>
                  </a:spcBef>
                  <a:buSzPts val="2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sz="18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TW" sz="18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TW" sz="180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  <m:e>
                              <m:sSubSup>
                                <m:sSubSup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  <m:e>
                              <m:sSub>
                                <m:sSub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sz="2400" dirty="0">
                  <a:solidFill>
                    <a:schemeClr val="dk1"/>
                  </a:solidFill>
                </a:endParaRPr>
              </a:p>
              <a:p>
                <a:pPr marL="338040" marR="0" lvl="0" indent="-337680" algn="just" rtl="0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Char char="❖"/>
                </a:pPr>
                <a:endParaRPr lang="zh-TW" altLang="en-US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46" name="Google Shape;46;p3">
                <a:extLst>
                  <a:ext uri="{FF2B5EF4-FFF2-40B4-BE49-F238E27FC236}">
                    <a16:creationId xmlns:a16="http://schemas.microsoft.com/office/drawing/2014/main" id="{E1F87942-A009-7D00-C5FD-1ADA13DCC9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59" y="1219319"/>
                <a:ext cx="6138318" cy="4647569"/>
              </a:xfrm>
              <a:prstGeom prst="rect">
                <a:avLst/>
              </a:prstGeom>
              <a:blipFill>
                <a:blip r:embed="rId3"/>
                <a:stretch>
                  <a:fillRect l="-1887" t="-131" r="-2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Google Shape;47;p3">
            <a:extLst>
              <a:ext uri="{FF2B5EF4-FFF2-40B4-BE49-F238E27FC236}">
                <a16:creationId xmlns:a16="http://schemas.microsoft.com/office/drawing/2014/main" id="{F7CBC5A0-F72E-5BDB-9934-2F90D006C838}"/>
              </a:ext>
            </a:extLst>
          </p:cNvPr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3">
            <a:extLst>
              <a:ext uri="{FF2B5EF4-FFF2-40B4-BE49-F238E27FC236}">
                <a16:creationId xmlns:a16="http://schemas.microsoft.com/office/drawing/2014/main" id="{9F2C5BC6-BA74-5C4B-59BC-C8544CE039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09" y="157018"/>
            <a:ext cx="9347200" cy="67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zh-TW" altLang="en-US" dirty="0">
                <a:solidFill>
                  <a:srgbClr val="FFFFFF"/>
                </a:solidFill>
              </a:rPr>
              <a:t>引入檔案庫之自適應差分演算法</a:t>
            </a:r>
            <a:r>
              <a:rPr lang="zh-TW" altLang="en-US" dirty="0"/>
              <a:t>（</a:t>
            </a:r>
            <a:r>
              <a:rPr lang="en-US" altLang="zh-TW" dirty="0"/>
              <a:t>JADE</a:t>
            </a:r>
            <a:r>
              <a:rPr lang="zh-TW" altLang="en-US" dirty="0"/>
              <a:t>）</a:t>
            </a:r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FBE558-26AC-3330-1C72-50E84D41F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547" y="1319436"/>
            <a:ext cx="4222761" cy="512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6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>
          <a:extLst>
            <a:ext uri="{FF2B5EF4-FFF2-40B4-BE49-F238E27FC236}">
              <a16:creationId xmlns:a16="http://schemas.microsoft.com/office/drawing/2014/main" id="{804BF3ED-3D79-BEB1-2629-DE22B52E5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6" name="Google Shape;46;p3">
                <a:extLst>
                  <a:ext uri="{FF2B5EF4-FFF2-40B4-BE49-F238E27FC236}">
                    <a16:creationId xmlns:a16="http://schemas.microsoft.com/office/drawing/2014/main" id="{99FEA949-6B2E-D773-D5AE-A16E629ECE40}"/>
                  </a:ext>
                </a:extLst>
              </p:cNvPr>
              <p:cNvSpPr/>
              <p:nvPr/>
            </p:nvSpPr>
            <p:spPr>
              <a:xfrm>
                <a:off x="507959" y="1219319"/>
                <a:ext cx="6138318" cy="52299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 marL="33804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r>
                  <a:rPr lang="en-US" altLang="zh-TW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JADE</a:t>
                </a: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不採用</a:t>
                </a:r>
                <a:r>
                  <a:rPr lang="en-US" altLang="zh-TW" sz="24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SaDE</a:t>
                </a: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的兩策略變體，而是利用新的變體策略：</a:t>
                </a:r>
                <a:r>
                  <a:rPr lang="en-US" altLang="zh-TW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current-to-</a:t>
                </a:r>
                <a:r>
                  <a:rPr lang="en-US" altLang="zh-TW" sz="24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pbest</a:t>
                </a:r>
                <a:r>
                  <a:rPr lang="en-US" altLang="zh-TW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/1</a:t>
                </a:r>
              </a:p>
              <a:p>
                <a:pPr marL="33804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endParaRPr lang="zh-TW" altLang="zh-TW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360" algn="just">
                  <a:spcBef>
                    <a:spcPts val="700"/>
                  </a:spcBef>
                  <a:buSzPts val="2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𝑗</m:t>
                          </m:r>
                        </m:sub>
                      </m:sSub>
                      <m:r>
                        <a:rPr lang="en-US" altLang="zh-TW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 </m:t>
                      </m:r>
                      <m:sSub>
                        <m:sSubPr>
                          <m:ctrlPr>
                            <a:rPr lang="zh-TW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𝑖</m:t>
                          </m:r>
                          <m:r>
                            <a:rPr lang="en-US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,</m:t>
                          </m:r>
                          <m:r>
                            <a:rPr lang="en-US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𝑗</m:t>
                          </m:r>
                        </m:sub>
                      </m:sSub>
                      <m:r>
                        <a:rPr lang="en-US" altLang="zh-TW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+</m:t>
                      </m:r>
                      <m:r>
                        <a:rPr lang="en-US" altLang="zh-TW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𝐹</m:t>
                      </m:r>
                      <m:r>
                        <a:rPr lang="en-US" altLang="zh-TW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⋅</m:t>
                      </m:r>
                      <m:d>
                        <m:dPr>
                          <m:ctrlPr>
                            <a:rPr lang="zh-TW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𝑝𝑏𝑒𝑠𝑡</m:t>
                              </m:r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,</m:t>
                              </m:r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zh-TW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𝑖</m:t>
                              </m:r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,</m:t>
                              </m:r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TW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+ </m:t>
                      </m:r>
                      <m:r>
                        <a:rPr lang="en-US" altLang="zh-TW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𝐹</m:t>
                      </m:r>
                      <m:r>
                        <a:rPr lang="en-US" altLang="zh-TW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⋅</m:t>
                      </m:r>
                      <m:d>
                        <m:dPr>
                          <m:ctrlPr>
                            <a:rPr lang="zh-TW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60" algn="just">
                  <a:spcBef>
                    <a:spcPts val="700"/>
                  </a:spcBef>
                  <a:buSzPts val="2400"/>
                </a:pPr>
                <a:endParaRPr lang="zh-TW" altLang="zh-TW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338040" lvl="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因為只採用一種策略，</a:t>
                </a:r>
                <a:r>
                  <a:rPr lang="en-US" altLang="zh-TW" sz="2400" dirty="0">
                    <a:solidFill>
                      <a:schemeClr val="dk1"/>
                    </a:solidFill>
                  </a:rPr>
                  <a:t>JADE</a:t>
                </a:r>
                <a:r>
                  <a:rPr lang="zh-TW" altLang="en-US" sz="2400" dirty="0">
                    <a:solidFill>
                      <a:schemeClr val="dk1"/>
                    </a:solidFill>
                  </a:rPr>
                  <a:t>引入了</a:t>
                </a:r>
                <a:r>
                  <a:rPr lang="zh-TW" altLang="en-US" sz="2400" b="1" dirty="0">
                    <a:solidFill>
                      <a:schemeClr val="dk1"/>
                    </a:solidFill>
                  </a:rPr>
                  <a:t>檔案庫機制</a:t>
                </a:r>
                <a:endParaRPr lang="en-US" altLang="zh-TW" sz="2400" b="1" dirty="0">
                  <a:solidFill>
                    <a:schemeClr val="dk1"/>
                  </a:solidFill>
                </a:endParaRPr>
              </a:p>
              <a:p>
                <a:pPr marL="338040" lvl="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被淘汰的個體會被加入到檔案庫中，並可能被選為差分的選項</a:t>
                </a:r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38040" lvl="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𝑝𝑏𝑒𝑠𝑡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為世代中前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sz="2400" dirty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%</a:t>
                </a:r>
                <a:r>
                  <a:rPr lang="zh-TW" altLang="en-US" sz="2400" dirty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的優良個體，可以確保收斂</a:t>
                </a:r>
                <a:endParaRPr lang="en-US" altLang="zh-TW" sz="2400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 marL="338040" lvl="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𝑠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從世代選出、</a:t>
                </a:r>
                <a:r>
                  <a:rPr lang="zh-TW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𝑡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chemeClr val="dk1"/>
                    </a:solidFill>
                    <a:latin typeface="Cambria Math" panose="02040503050406030204" pitchFamily="18" charset="0"/>
                  </a:rPr>
                  <a:t>從世代或檔案庫選出，可以確保探索</a:t>
                </a:r>
                <a:endParaRPr lang="en-US" altLang="zh-TW" sz="2400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 marL="338040" lvl="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endParaRPr lang="en-US" altLang="zh-TW" sz="2400" dirty="0">
                  <a:solidFill>
                    <a:schemeClr val="dk1"/>
                  </a:solidFill>
                </a:endParaRPr>
              </a:p>
              <a:p>
                <a:pPr marL="360" lvl="0" algn="just">
                  <a:spcBef>
                    <a:spcPts val="700"/>
                  </a:spcBef>
                  <a:buSzPts val="2400"/>
                </a:pPr>
                <a:endParaRPr lang="en-US" altLang="zh-TW" sz="2400" dirty="0">
                  <a:solidFill>
                    <a:schemeClr val="dk1"/>
                  </a:solidFill>
                </a:endParaRPr>
              </a:p>
              <a:p>
                <a:pPr marL="338040" marR="0" lvl="0" indent="-337680" algn="just" rtl="0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Char char="❖"/>
                </a:pPr>
                <a:endParaRPr lang="zh-TW" altLang="en-US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46" name="Google Shape;46;p3">
                <a:extLst>
                  <a:ext uri="{FF2B5EF4-FFF2-40B4-BE49-F238E27FC236}">
                    <a16:creationId xmlns:a16="http://schemas.microsoft.com/office/drawing/2014/main" id="{99FEA949-6B2E-D773-D5AE-A16E629EC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59" y="1219319"/>
                <a:ext cx="6138318" cy="5229989"/>
              </a:xfrm>
              <a:prstGeom prst="rect">
                <a:avLst/>
              </a:prstGeom>
              <a:blipFill>
                <a:blip r:embed="rId3"/>
                <a:stretch>
                  <a:fillRect l="-1887" t="-117" r="-1589" b="-57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Google Shape;47;p3">
            <a:extLst>
              <a:ext uri="{FF2B5EF4-FFF2-40B4-BE49-F238E27FC236}">
                <a16:creationId xmlns:a16="http://schemas.microsoft.com/office/drawing/2014/main" id="{C364BD43-B697-B2FD-8ABC-CB86DFEF0EF5}"/>
              </a:ext>
            </a:extLst>
          </p:cNvPr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3">
            <a:extLst>
              <a:ext uri="{FF2B5EF4-FFF2-40B4-BE49-F238E27FC236}">
                <a16:creationId xmlns:a16="http://schemas.microsoft.com/office/drawing/2014/main" id="{0B6E5ED3-6957-C907-D3B5-771D2446CD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09" y="157018"/>
            <a:ext cx="9347200" cy="67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zh-TW" altLang="en-US" dirty="0">
                <a:solidFill>
                  <a:srgbClr val="FFFFFF"/>
                </a:solidFill>
              </a:rPr>
              <a:t>引入檔案庫之自適應差分演算法</a:t>
            </a:r>
            <a:r>
              <a:rPr lang="zh-TW" altLang="en-US" dirty="0"/>
              <a:t>（</a:t>
            </a:r>
            <a:r>
              <a:rPr lang="en-US" altLang="zh-TW" dirty="0"/>
              <a:t>JADE</a:t>
            </a:r>
            <a:r>
              <a:rPr lang="zh-TW" altLang="en-US" dirty="0"/>
              <a:t>）</a:t>
            </a:r>
            <a:endParaRPr lang="zh-TW" altLang="en-US" dirty="0">
              <a:solidFill>
                <a:srgbClr val="FFFFFF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6B760D-8670-3272-4160-EA7B18DD6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547" y="1319436"/>
            <a:ext cx="4222761" cy="512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80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>
          <a:extLst>
            <a:ext uri="{FF2B5EF4-FFF2-40B4-BE49-F238E27FC236}">
              <a16:creationId xmlns:a16="http://schemas.microsoft.com/office/drawing/2014/main" id="{CFAB6303-8E3E-DD7A-6A8C-66ECBD3DA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6" name="Google Shape;46;p3">
                <a:extLst>
                  <a:ext uri="{FF2B5EF4-FFF2-40B4-BE49-F238E27FC236}">
                    <a16:creationId xmlns:a16="http://schemas.microsoft.com/office/drawing/2014/main" id="{ED2442B4-96C0-7D9B-53D2-F0A7BFA5AD0D}"/>
                  </a:ext>
                </a:extLst>
              </p:cNvPr>
              <p:cNvSpPr/>
              <p:nvPr/>
            </p:nvSpPr>
            <p:spPr>
              <a:xfrm>
                <a:off x="507958" y="1219320"/>
                <a:ext cx="10667881" cy="21252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 marL="33804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r>
                  <a:rPr lang="en-US" altLang="zh-TW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SHADE</a:t>
                </a: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是基於</a:t>
                </a:r>
                <a:r>
                  <a:rPr lang="en-US" altLang="zh-TW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JADE</a:t>
                </a: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的延伸</a:t>
                </a:r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3804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將參數的記錄機制推廣，將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𝑪</m:t>
                    </m:r>
                    <m:sSub>
                      <m:sSubPr>
                        <m:ctrlPr>
                          <a:rPr lang="zh-TW" altLang="zh-TW" sz="24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TW" sz="2400" b="1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記入</a:t>
                </a:r>
                <a:r>
                  <a:rPr lang="zh-TW" altLang="en-US" sz="2400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歷史庫</a:t>
                </a: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中</a:t>
                </a:r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3804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每次要使用</a:t>
                </a:r>
                <a14:m>
                  <m:oMath xmlns:m="http://schemas.openxmlformats.org/officeDocument/2006/math">
                    <m:r>
                      <a:rPr lang="en-US" altLang="zh-TW" sz="2400" b="1" i="1" u="none" strike="noStrike" cap="none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𝑪𝑹</m:t>
                    </m:r>
                  </m:oMath>
                </a14:m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時會從歷史庫中隨機取用，並依此建立分布再採樣</a:t>
                </a:r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3804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這能夠避免</a:t>
                </a:r>
                <a14:m>
                  <m:oMath xmlns:m="http://schemas.openxmlformats.org/officeDocument/2006/math">
                    <m:r>
                      <a:rPr lang="en-US" altLang="zh-TW" sz="2400" b="1" i="1" u="none" strike="noStrike" cap="none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𝑪𝑹</m:t>
                    </m:r>
                  </m:oMath>
                </a14:m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過早收斂，影響演算法的運作</a:t>
                </a:r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3804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3804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endParaRPr lang="zh-TW" altLang="zh-TW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338040" lvl="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endParaRPr lang="en-US" altLang="zh-TW" sz="2400" dirty="0">
                  <a:solidFill>
                    <a:schemeClr val="dk1"/>
                  </a:solidFill>
                </a:endParaRPr>
              </a:p>
              <a:p>
                <a:pPr marL="360" lvl="0" algn="just">
                  <a:spcBef>
                    <a:spcPts val="700"/>
                  </a:spcBef>
                  <a:buSzPts val="2400"/>
                </a:pPr>
                <a:endParaRPr lang="en-US" altLang="zh-TW" sz="2400" dirty="0">
                  <a:solidFill>
                    <a:schemeClr val="dk1"/>
                  </a:solidFill>
                </a:endParaRPr>
              </a:p>
              <a:p>
                <a:pPr marL="338040" marR="0" lvl="0" indent="-337680" algn="just" rtl="0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Char char="❖"/>
                </a:pPr>
                <a:endParaRPr lang="zh-TW" altLang="en-US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46" name="Google Shape;46;p3">
                <a:extLst>
                  <a:ext uri="{FF2B5EF4-FFF2-40B4-BE49-F238E27FC236}">
                    <a16:creationId xmlns:a16="http://schemas.microsoft.com/office/drawing/2014/main" id="{ED2442B4-96C0-7D9B-53D2-F0A7BFA5A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58" y="1219320"/>
                <a:ext cx="10667881" cy="2125298"/>
              </a:xfrm>
              <a:prstGeom prst="rect">
                <a:avLst/>
              </a:prstGeom>
              <a:blipFill>
                <a:blip r:embed="rId3"/>
                <a:stretch>
                  <a:fillRect l="-1086" t="-2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Google Shape;47;p3">
            <a:extLst>
              <a:ext uri="{FF2B5EF4-FFF2-40B4-BE49-F238E27FC236}">
                <a16:creationId xmlns:a16="http://schemas.microsoft.com/office/drawing/2014/main" id="{70DDD524-AE5E-BF53-E4BD-4082CE5DD244}"/>
              </a:ext>
            </a:extLst>
          </p:cNvPr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3">
            <a:extLst>
              <a:ext uri="{FF2B5EF4-FFF2-40B4-BE49-F238E27FC236}">
                <a16:creationId xmlns:a16="http://schemas.microsoft.com/office/drawing/2014/main" id="{3F32DCC5-BB00-EBCB-F68F-FAB488794E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08" y="157018"/>
            <a:ext cx="11329671" cy="67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zh-TW" altLang="en-US" dirty="0"/>
              <a:t>基於成功歷史自適應差分演算法（</a:t>
            </a:r>
            <a:r>
              <a:rPr lang="en-US" altLang="zh-TW" dirty="0"/>
              <a:t>SHADE</a:t>
            </a:r>
            <a:r>
              <a:rPr lang="zh-TW" altLang="en-US" dirty="0"/>
              <a:t>）</a:t>
            </a:r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64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>
          <a:extLst>
            <a:ext uri="{FF2B5EF4-FFF2-40B4-BE49-F238E27FC236}">
              <a16:creationId xmlns:a16="http://schemas.microsoft.com/office/drawing/2014/main" id="{FC5970F6-864D-30E6-589E-FC1926D5D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6" name="Google Shape;46;p3">
                <a:extLst>
                  <a:ext uri="{FF2B5EF4-FFF2-40B4-BE49-F238E27FC236}">
                    <a16:creationId xmlns:a16="http://schemas.microsoft.com/office/drawing/2014/main" id="{398625B4-ECBE-9BCB-56A8-B977458AE1EA}"/>
                  </a:ext>
                </a:extLst>
              </p:cNvPr>
              <p:cNvSpPr/>
              <p:nvPr/>
            </p:nvSpPr>
            <p:spPr>
              <a:xfrm>
                <a:off x="507958" y="1219320"/>
                <a:ext cx="10667881" cy="25548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6800" rIns="90000" bIns="46800" anchor="t" anchorCtr="0">
                <a:noAutofit/>
              </a:bodyPr>
              <a:lstStyle/>
              <a:p>
                <a:pPr marL="33804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r>
                  <a:rPr lang="en-US" altLang="zh-TW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L-SHADE</a:t>
                </a: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是基於</a:t>
                </a:r>
                <a:r>
                  <a:rPr lang="en-US" altLang="zh-TW" sz="2400" dirty="0">
                    <a:solidFill>
                      <a:schemeClr val="dk1"/>
                    </a:solidFill>
                  </a:rPr>
                  <a:t>SH</a:t>
                </a:r>
                <a:r>
                  <a:rPr lang="en-US" altLang="zh-TW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ADE</a:t>
                </a: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的延伸</a:t>
                </a:r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3804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引入了</a:t>
                </a:r>
                <a:r>
                  <a:rPr lang="zh-TW" altLang="en-US" sz="2400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線性族群控制</a:t>
                </a:r>
                <a:endParaRPr lang="en-US" altLang="zh-TW" sz="24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3804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前期使用大範圍的族群，可以增加探索效率</a:t>
                </a:r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3804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後期因族群縮小，不會有過多擾動，能夠增加收斂效率</a:t>
                </a:r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3804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自</a:t>
                </a:r>
                <a:r>
                  <a:rPr lang="en-US" altLang="zh-TW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L-SHADE</a:t>
                </a:r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開始，三個最重要的超參數</a:t>
                </a:r>
                <a14:m>
                  <m:oMath xmlns:m="http://schemas.openxmlformats.org/officeDocument/2006/math">
                    <m:r>
                      <a:rPr lang="en-US" altLang="zh-TW" sz="2400" b="1" i="1" u="none" strike="noStrike" cap="none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𝑭</m:t>
                    </m:r>
                    <m:r>
                      <a:rPr lang="zh-TW" altLang="en-US" sz="24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TW" sz="24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𝑪𝑹</m:t>
                    </m:r>
                    <m:r>
                      <a:rPr lang="en-US" altLang="zh-TW" sz="24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、和族群數量</a:t>
                </a:r>
                <a14:m>
                  <m:oMath xmlns:m="http://schemas.openxmlformats.org/officeDocument/2006/math">
                    <m:r>
                      <a:rPr lang="en-US" altLang="zh-TW" sz="2400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𝑵𝑷</m:t>
                    </m:r>
                    <m:r>
                      <a:rPr lang="en-US" altLang="zh-TW" sz="24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4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皆已自適應</a:t>
                </a:r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60" algn="just">
                  <a:spcBef>
                    <a:spcPts val="700"/>
                  </a:spcBef>
                  <a:buSzPts val="2400"/>
                </a:pPr>
                <a:endParaRPr lang="en-US" altLang="zh-TW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33804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endParaRPr lang="zh-TW" altLang="zh-TW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338040" lvl="0" indent="-337680" algn="just">
                  <a:spcBef>
                    <a:spcPts val="700"/>
                  </a:spcBef>
                  <a:buSzPts val="2400"/>
                  <a:buFont typeface="Noto Sans Symbols"/>
                  <a:buChar char="❖"/>
                </a:pPr>
                <a:endParaRPr lang="en-US" altLang="zh-TW" sz="2400" dirty="0">
                  <a:solidFill>
                    <a:schemeClr val="dk1"/>
                  </a:solidFill>
                </a:endParaRPr>
              </a:p>
              <a:p>
                <a:pPr marL="360" lvl="0" algn="just">
                  <a:spcBef>
                    <a:spcPts val="700"/>
                  </a:spcBef>
                  <a:buSzPts val="2400"/>
                </a:pPr>
                <a:endParaRPr lang="en-US" altLang="zh-TW" sz="2400" dirty="0">
                  <a:solidFill>
                    <a:schemeClr val="dk1"/>
                  </a:solidFill>
                </a:endParaRPr>
              </a:p>
              <a:p>
                <a:pPr marL="338040" marR="0" lvl="0" indent="-337680" algn="just" rtl="0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Char char="❖"/>
                </a:pPr>
                <a:endParaRPr lang="zh-TW" altLang="en-US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mc:Choice>
        <mc:Fallback>
          <p:sp>
            <p:nvSpPr>
              <p:cNvPr id="46" name="Google Shape;46;p3">
                <a:extLst>
                  <a:ext uri="{FF2B5EF4-FFF2-40B4-BE49-F238E27FC236}">
                    <a16:creationId xmlns:a16="http://schemas.microsoft.com/office/drawing/2014/main" id="{398625B4-ECBE-9BCB-56A8-B977458AE1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58" y="1219320"/>
                <a:ext cx="10667881" cy="2554882"/>
              </a:xfrm>
              <a:prstGeom prst="rect">
                <a:avLst/>
              </a:prstGeom>
              <a:blipFill>
                <a:blip r:embed="rId3"/>
                <a:stretch>
                  <a:fillRect l="-1086" t="-239" r="-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Google Shape;47;p3">
            <a:extLst>
              <a:ext uri="{FF2B5EF4-FFF2-40B4-BE49-F238E27FC236}">
                <a16:creationId xmlns:a16="http://schemas.microsoft.com/office/drawing/2014/main" id="{3DDAD77A-68D2-F764-EDED-587FD542FA82}"/>
              </a:ext>
            </a:extLst>
          </p:cNvPr>
          <p:cNvSpPr txBox="1"/>
          <p:nvPr/>
        </p:nvSpPr>
        <p:spPr>
          <a:xfrm>
            <a:off x="11175840" y="6505560"/>
            <a:ext cx="1112400" cy="25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3">
            <a:extLst>
              <a:ext uri="{FF2B5EF4-FFF2-40B4-BE49-F238E27FC236}">
                <a16:creationId xmlns:a16="http://schemas.microsoft.com/office/drawing/2014/main" id="{F09B79AB-0920-EAA9-5CF0-59618ABE87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08" y="157018"/>
            <a:ext cx="11329671" cy="67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zh-TW" altLang="en-US" sz="3600" dirty="0"/>
              <a:t>使用族群控制之基於歷史自適應差分演算法（</a:t>
            </a:r>
            <a:r>
              <a:rPr lang="en-US" altLang="zh-TW" sz="3600" dirty="0"/>
              <a:t>L-SHADE</a:t>
            </a:r>
            <a:r>
              <a:rPr lang="zh-TW" altLang="en-US" sz="3600" dirty="0"/>
              <a:t>）</a:t>
            </a:r>
            <a:endParaRPr lang="zh-TW" alt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47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1937</Words>
  <Application>Microsoft Office PowerPoint</Application>
  <PresentationFormat>自訂</PresentationFormat>
  <Paragraphs>922</Paragraphs>
  <Slides>21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Noto Sans Symbols</vt:lpstr>
      <vt:lpstr>Times New Roman</vt:lpstr>
      <vt:lpstr>Arial Black</vt:lpstr>
      <vt:lpstr>Cambria</vt:lpstr>
      <vt:lpstr>Cambria Math</vt:lpstr>
      <vt:lpstr>微軟正黑體</vt:lpstr>
      <vt:lpstr>Arial</vt:lpstr>
      <vt:lpstr>Calibri</vt:lpstr>
      <vt:lpstr>1_Office Theme</vt:lpstr>
      <vt:lpstr>PowerPoint 簡報</vt:lpstr>
      <vt:lpstr>差分進化演算法（DE）</vt:lpstr>
      <vt:lpstr>DE-變異策略</vt:lpstr>
      <vt:lpstr>自適應差分進化演算法（SaDE）</vt:lpstr>
      <vt:lpstr>自適應差分進化演算法（SaDE）</vt:lpstr>
      <vt:lpstr>引入檔案庫之自適應差分演算法（JADE）</vt:lpstr>
      <vt:lpstr>引入檔案庫之自適應差分演算法（JADE）</vt:lpstr>
      <vt:lpstr>基於成功歷史自適應差分演算法（SHADE）</vt:lpstr>
      <vt:lpstr>使用族群控制之基於歷史自適應差分演算法（L-SHADE）</vt:lpstr>
      <vt:lpstr>增強控制歷史自適應差分演算法（jSO）</vt:lpstr>
      <vt:lpstr>正交轉換</vt:lpstr>
      <vt:lpstr>實驗結果（2維、最小值）</vt:lpstr>
      <vt:lpstr>實驗結果（2維、平均值）</vt:lpstr>
      <vt:lpstr>實驗結果（10維、最小值）</vt:lpstr>
      <vt:lpstr>實驗結果（10維、平均值）</vt:lpstr>
      <vt:lpstr>實驗結果（30維、最小值）</vt:lpstr>
      <vt:lpstr>實驗結果（30維、平均值）</vt:lpstr>
      <vt:lpstr>實驗結果—正交的適用性（維度）</vt:lpstr>
      <vt:lpstr>實驗結果—正交的適用性（測試函數）</vt:lpstr>
      <vt:lpstr>實驗結果—正交的適用性（演算法）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Tsai Chun-Wei</dc:creator>
  <cp:lastModifiedBy>廷豪 許</cp:lastModifiedBy>
  <cp:revision>8</cp:revision>
  <dcterms:created xsi:type="dcterms:W3CDTF">2015-10-03T05:09:22Z</dcterms:created>
  <dcterms:modified xsi:type="dcterms:W3CDTF">2025-04-14T01:04:59Z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自訂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