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2" r:id="rId5"/>
    <p:sldId id="291" r:id="rId6"/>
    <p:sldId id="264" r:id="rId7"/>
    <p:sldId id="265" r:id="rId8"/>
    <p:sldId id="293" r:id="rId9"/>
    <p:sldId id="266" r:id="rId10"/>
    <p:sldId id="302" r:id="rId11"/>
    <p:sldId id="277" r:id="rId12"/>
    <p:sldId id="296" r:id="rId13"/>
    <p:sldId id="289" r:id="rId14"/>
    <p:sldId id="297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9FB"/>
    <a:srgbClr val="0F46C0"/>
    <a:srgbClr val="157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1396-9B09-478D-A062-170DF6F27A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91EF-78A5-4832-9598-80B529E529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83503" y="3500581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183503" y="4353667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80514" y="3523727"/>
            <a:ext cx="263144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kumimoji="1" lang="zh-CN" altLang="en-US" sz="4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7624" y="4681353"/>
            <a:ext cx="273685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组长：谭</a:t>
            </a:r>
            <a:r>
              <a:rPr kumimoji="1" lang="en-US" alt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  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鼎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l"/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组员：邹国学</a:t>
            </a:r>
            <a:r>
              <a:rPr kumimoji="1" lang="en-US" altLang="zh-CN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 </a:t>
            </a:r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席柏意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470325" y="1223644"/>
              <a:ext cx="1005550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2021·09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3183503" y="1293079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501463" y="252859"/>
            <a:ext cx="969054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20" name="圆角矩形 1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12595" y="2839549"/>
            <a:ext cx="1842896" cy="1742800"/>
            <a:chOff x="1017962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4" name="等腰三角形 23"/>
            <p:cNvSpPr/>
            <p:nvPr/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V="1">
            <a:off x="7226535" y="3081275"/>
            <a:ext cx="1842896" cy="1742800"/>
            <a:chOff x="8997271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27" name="等腰三角形 26"/>
            <p:cNvSpPr/>
            <p:nvPr/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3064540" y="3082312"/>
            <a:ext cx="1842896" cy="1742800"/>
            <a:chOff x="3467180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30" name="等腰三角形 29"/>
            <p:cNvSpPr/>
            <p:nvPr/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145537" y="2839549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3" name="等腰三角形 42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261719" y="2839549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6" name="等腰三角形 45"/>
            <p:cNvSpPr/>
            <p:nvPr/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48" name="Freeform 70"/>
          <p:cNvSpPr>
            <a:spLocks noEditPoints="1"/>
          </p:cNvSpPr>
          <p:nvPr/>
        </p:nvSpPr>
        <p:spPr bwMode="auto">
          <a:xfrm>
            <a:off x="1798418" y="3633901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49" name="Freeform 121"/>
          <p:cNvSpPr/>
          <p:nvPr/>
        </p:nvSpPr>
        <p:spPr bwMode="auto">
          <a:xfrm>
            <a:off x="3750365" y="3553870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86180" y="5312410"/>
            <a:ext cx="3295650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区分用户权限</a:t>
            </a:r>
            <a:endParaRPr lang="zh-CN" altLang="en-US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管理保存至少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人的用户数据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12596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162300" y="1717040"/>
            <a:ext cx="3201035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实现20个课程或会议的入口区分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3088805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259705" y="5312410"/>
            <a:ext cx="3566795" cy="69024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能够实现100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人以上的720P视频共享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音频共享的时延在1s以内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5186178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9412605" y="5312410"/>
            <a:ext cx="277939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未注册用户通过链接/二维码参与到课堂/会议中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实现时延1s以内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清晰的PPT播放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9338750" y="50097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194992" y="1296811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课程管理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08215" y="1717040"/>
            <a:ext cx="2599055" cy="9899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完整清晰的将课堂或会议的板书记录保存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板书记录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与PPT对应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234486" y="141459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25"/>
          <p:cNvSpPr>
            <a:spLocks noEditPoints="1"/>
          </p:cNvSpPr>
          <p:nvPr/>
        </p:nvSpPr>
        <p:spPr bwMode="auto">
          <a:xfrm>
            <a:off x="5860131" y="3595855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7921970" y="3544553"/>
            <a:ext cx="452025" cy="452025"/>
            <a:chOff x="413379" y="7611656"/>
            <a:chExt cx="452025" cy="452025"/>
          </a:xfrm>
        </p:grpSpPr>
        <p:sp>
          <p:nvSpPr>
            <p:cNvPr id="67" name="Freeform 28"/>
            <p:cNvSpPr>
              <a:spLocks noEditPoints="1"/>
            </p:cNvSpPr>
            <p:nvPr/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0" name="Freeform 31"/>
            <p:cNvSpPr/>
            <p:nvPr/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1" name="Freeform 32"/>
            <p:cNvSpPr/>
            <p:nvPr/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2" name="Freeform 33"/>
            <p:cNvSpPr/>
            <p:nvPr/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3" name="Freeform 34"/>
            <p:cNvSpPr/>
            <p:nvPr/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4" name="Freeform 35"/>
            <p:cNvSpPr/>
            <p:nvPr/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5" name="Freeform 36"/>
            <p:cNvSpPr/>
            <p:nvPr/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6" name="Freeform 37"/>
            <p:cNvSpPr/>
            <p:nvPr/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7" name="Freeform 38"/>
            <p:cNvSpPr/>
            <p:nvPr/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8" name="Freeform 39"/>
            <p:cNvSpPr/>
            <p:nvPr/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79" name="Freeform 40"/>
            <p:cNvSpPr/>
            <p:nvPr/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0" name="Freeform 41"/>
            <p:cNvSpPr/>
            <p:nvPr/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1" name="Freeform 42"/>
            <p:cNvSpPr/>
            <p:nvPr/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2" name="Freeform 43"/>
            <p:cNvSpPr/>
            <p:nvPr/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84" name="Freeform 79"/>
          <p:cNvSpPr/>
          <p:nvPr/>
        </p:nvSpPr>
        <p:spPr bwMode="auto">
          <a:xfrm>
            <a:off x="9907491" y="3671654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316680" y="1296811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板书记录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86389" y="4855703"/>
            <a:ext cx="1210580" cy="49243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用户管理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272724" y="4855703"/>
            <a:ext cx="146706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音视频共享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432851" y="4855703"/>
            <a:ext cx="1210580" cy="45755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临时共享</a:t>
            </a:r>
            <a:endParaRPr lang="zh-CN" altLang="en-US" sz="20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8366868" y="2446554"/>
            <a:ext cx="3663763" cy="3683979"/>
          </a:xfrm>
          <a:custGeom>
            <a:avLst/>
            <a:gdLst>
              <a:gd name="T0" fmla="*/ 467532 w 189"/>
              <a:gd name="T1" fmla="*/ 443785 h 189"/>
              <a:gd name="T2" fmla="*/ 331478 w 189"/>
              <a:gd name="T3" fmla="*/ 309905 h 189"/>
              <a:gd name="T4" fmla="*/ 376005 w 189"/>
              <a:gd name="T5" fmla="*/ 188422 h 189"/>
              <a:gd name="T6" fmla="*/ 188002 w 189"/>
              <a:gd name="T7" fmla="*/ 0 h 189"/>
              <a:gd name="T8" fmla="*/ 0 w 189"/>
              <a:gd name="T9" fmla="*/ 188422 h 189"/>
              <a:gd name="T10" fmla="*/ 188002 w 189"/>
              <a:gd name="T11" fmla="*/ 376845 h 189"/>
              <a:gd name="T12" fmla="*/ 309214 w 189"/>
              <a:gd name="T13" fmla="*/ 334698 h 189"/>
              <a:gd name="T14" fmla="*/ 442795 w 189"/>
              <a:gd name="T15" fmla="*/ 468577 h 189"/>
              <a:gd name="T16" fmla="*/ 467532 w 189"/>
              <a:gd name="T17" fmla="*/ 443785 h 189"/>
              <a:gd name="T18" fmla="*/ 19790 w 189"/>
              <a:gd name="T19" fmla="*/ 188422 h 189"/>
              <a:gd name="T20" fmla="*/ 188002 w 189"/>
              <a:gd name="T21" fmla="*/ 19834 h 189"/>
              <a:gd name="T22" fmla="*/ 356215 w 189"/>
              <a:gd name="T23" fmla="*/ 188422 h 189"/>
              <a:gd name="T24" fmla="*/ 188002 w 189"/>
              <a:gd name="T25" fmla="*/ 357011 h 189"/>
              <a:gd name="T26" fmla="*/ 19790 w 189"/>
              <a:gd name="T27" fmla="*/ 188422 h 18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9" h="189">
                <a:moveTo>
                  <a:pt x="189" y="179"/>
                </a:moveTo>
                <a:cubicBezTo>
                  <a:pt x="134" y="125"/>
                  <a:pt x="134" y="125"/>
                  <a:pt x="134" y="125"/>
                </a:cubicBezTo>
                <a:cubicBezTo>
                  <a:pt x="145" y="112"/>
                  <a:pt x="152" y="95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4" y="152"/>
                  <a:pt x="111" y="146"/>
                  <a:pt x="125" y="135"/>
                </a:cubicBezTo>
                <a:cubicBezTo>
                  <a:pt x="179" y="189"/>
                  <a:pt x="179" y="189"/>
                  <a:pt x="179" y="189"/>
                </a:cubicBezTo>
                <a:lnTo>
                  <a:pt x="189" y="179"/>
                </a:lnTo>
                <a:close/>
                <a:moveTo>
                  <a:pt x="8" y="76"/>
                </a:moveTo>
                <a:cubicBezTo>
                  <a:pt x="8" y="39"/>
                  <a:pt x="38" y="8"/>
                  <a:pt x="76" y="8"/>
                </a:cubicBezTo>
                <a:cubicBezTo>
                  <a:pt x="113" y="8"/>
                  <a:pt x="144" y="39"/>
                  <a:pt x="144" y="76"/>
                </a:cubicBezTo>
                <a:cubicBezTo>
                  <a:pt x="144" y="114"/>
                  <a:pt x="113" y="144"/>
                  <a:pt x="76" y="144"/>
                </a:cubicBezTo>
                <a:cubicBezTo>
                  <a:pt x="38" y="144"/>
                  <a:pt x="8" y="114"/>
                  <a:pt x="8" y="7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3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5225" y="1647825"/>
            <a:ext cx="88950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b="1" dirty="0" smtClean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用户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管理：（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Calibri" panose="020F0502020204030204" pitchFamily="34" charset="0"/>
              </a:rPr>
              <a:t>10%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能够区分用户权限、管理保存至少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人的用户数据。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课程管理：（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个课程或会议的入口区分和数据管理。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音视频共享：（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人以上的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720P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视频共享，与音频共享的时延在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板书记录：（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完整清晰的将课堂或会议的板书记录下来，并与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临时共享：（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未注册用户可以通过链接或二维码参与到课堂或者会议中，实现时延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以内且清晰的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播放。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撰写整理项目材料（</a:t>
            </a:r>
            <a:r>
              <a:rPr lang="en-US" altLang="zh-CN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100%</a:t>
            </a:r>
            <a:r>
              <a:rPr lang="zh-CN" altLang="en-US" sz="2000" b="1" dirty="0">
                <a:solidFill>
                  <a:srgbClr val="157E9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rgbClr val="157E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77"/>
          <p:cNvSpPr>
            <a:spLocks noEditPoints="1"/>
          </p:cNvSpPr>
          <p:nvPr/>
        </p:nvSpPr>
        <p:spPr bwMode="auto">
          <a:xfrm>
            <a:off x="4717744" y="2957149"/>
            <a:ext cx="519770" cy="519770"/>
          </a:xfrm>
          <a:custGeom>
            <a:avLst/>
            <a:gdLst>
              <a:gd name="T0" fmla="*/ 2147483646 w 200"/>
              <a:gd name="T1" fmla="*/ 2147483646 h 200"/>
              <a:gd name="T2" fmla="*/ 2147483646 w 200"/>
              <a:gd name="T3" fmla="*/ 2147483646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0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0 w 200"/>
              <a:gd name="T79" fmla="*/ 2147483646 h 200"/>
              <a:gd name="T80" fmla="*/ 2147483646 w 200"/>
              <a:gd name="T81" fmla="*/ 2147483646 h 200"/>
              <a:gd name="T82" fmla="*/ 2147483646 w 200"/>
              <a:gd name="T83" fmla="*/ 2147483646 h 200"/>
              <a:gd name="T84" fmla="*/ 2147483646 w 200"/>
              <a:gd name="T85" fmla="*/ 2147483646 h 200"/>
              <a:gd name="T86" fmla="*/ 2147483646 w 200"/>
              <a:gd name="T87" fmla="*/ 2147483646 h 200"/>
              <a:gd name="T88" fmla="*/ 2147483646 w 200"/>
              <a:gd name="T89" fmla="*/ 2147483646 h 200"/>
              <a:gd name="T90" fmla="*/ 2147483646 w 200"/>
              <a:gd name="T91" fmla="*/ 2147483646 h 200"/>
              <a:gd name="T92" fmla="*/ 2147483646 w 200"/>
              <a:gd name="T93" fmla="*/ 2147483646 h 200"/>
              <a:gd name="T94" fmla="*/ 2147483646 w 200"/>
              <a:gd name="T95" fmla="*/ 2147483646 h 200"/>
              <a:gd name="T96" fmla="*/ 2147483646 w 200"/>
              <a:gd name="T97" fmla="*/ 2147483646 h 200"/>
              <a:gd name="T98" fmla="*/ 2147483646 w 200"/>
              <a:gd name="T99" fmla="*/ 2147483646 h 200"/>
              <a:gd name="T100" fmla="*/ 2147483646 w 200"/>
              <a:gd name="T101" fmla="*/ 2147483646 h 200"/>
              <a:gd name="T102" fmla="*/ 2147483646 w 200"/>
              <a:gd name="T103" fmla="*/ 2147483646 h 200"/>
              <a:gd name="T104" fmla="*/ 2147483646 w 200"/>
              <a:gd name="T105" fmla="*/ 2147483646 h 200"/>
              <a:gd name="T106" fmla="*/ 2147483646 w 200"/>
              <a:gd name="T107" fmla="*/ 2147483646 h 2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0" h="200">
                <a:moveTo>
                  <a:pt x="112" y="8"/>
                </a:moveTo>
                <a:cubicBezTo>
                  <a:pt x="112" y="21"/>
                  <a:pt x="112" y="21"/>
                  <a:pt x="112" y="21"/>
                </a:cubicBezTo>
                <a:cubicBezTo>
                  <a:pt x="112" y="27"/>
                  <a:pt x="112" y="27"/>
                  <a:pt x="112" y="27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5" y="30"/>
                  <a:pt x="132" y="33"/>
                  <a:pt x="138" y="37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7" y="36"/>
                  <a:pt x="147" y="36"/>
                  <a:pt x="147" y="36"/>
                </a:cubicBezTo>
                <a:cubicBezTo>
                  <a:pt x="157" y="26"/>
                  <a:pt x="157" y="26"/>
                  <a:pt x="157" y="26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164" y="53"/>
                  <a:pt x="164" y="53"/>
                  <a:pt x="164" y="53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66" y="68"/>
                  <a:pt x="169" y="75"/>
                  <a:pt x="170" y="81"/>
                </a:cubicBezTo>
                <a:cubicBezTo>
                  <a:pt x="172" y="88"/>
                  <a:pt x="172" y="88"/>
                  <a:pt x="172" y="88"/>
                </a:cubicBezTo>
                <a:cubicBezTo>
                  <a:pt x="178" y="88"/>
                  <a:pt x="178" y="88"/>
                  <a:pt x="178" y="88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77" y="112"/>
                  <a:pt x="177" y="112"/>
                  <a:pt x="177" y="112"/>
                </a:cubicBezTo>
                <a:cubicBezTo>
                  <a:pt x="171" y="112"/>
                  <a:pt x="171" y="112"/>
                  <a:pt x="171" y="112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68" y="124"/>
                  <a:pt x="165" y="130"/>
                  <a:pt x="162" y="135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74" y="156"/>
                  <a:pt x="174" y="156"/>
                  <a:pt x="174" y="156"/>
                </a:cubicBezTo>
                <a:cubicBezTo>
                  <a:pt x="157" y="173"/>
                  <a:pt x="157" y="173"/>
                  <a:pt x="157" y="173"/>
                </a:cubicBezTo>
                <a:cubicBezTo>
                  <a:pt x="146" y="162"/>
                  <a:pt x="146" y="162"/>
                  <a:pt x="146" y="162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36" y="161"/>
                  <a:pt x="136" y="161"/>
                  <a:pt x="136" y="161"/>
                </a:cubicBezTo>
                <a:cubicBezTo>
                  <a:pt x="131" y="164"/>
                  <a:pt x="125" y="166"/>
                  <a:pt x="118" y="168"/>
                </a:cubicBezTo>
                <a:cubicBezTo>
                  <a:pt x="112" y="169"/>
                  <a:pt x="112" y="169"/>
                  <a:pt x="112" y="169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76" y="166"/>
                  <a:pt x="70" y="164"/>
                  <a:pt x="65" y="161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55" y="162"/>
                  <a:pt x="55" y="162"/>
                  <a:pt x="55" y="162"/>
                </a:cubicBezTo>
                <a:cubicBezTo>
                  <a:pt x="44" y="173"/>
                  <a:pt x="44" y="173"/>
                  <a:pt x="44" y="173"/>
                </a:cubicBezTo>
                <a:cubicBezTo>
                  <a:pt x="27" y="156"/>
                  <a:pt x="27" y="156"/>
                  <a:pt x="27" y="156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5" y="130"/>
                  <a:pt x="33" y="124"/>
                  <a:pt x="31" y="117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3" y="112"/>
                  <a:pt x="23" y="112"/>
                  <a:pt x="23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88"/>
                  <a:pt x="8" y="88"/>
                  <a:pt x="8" y="88"/>
                </a:cubicBezTo>
                <a:cubicBezTo>
                  <a:pt x="23" y="88"/>
                  <a:pt x="23" y="88"/>
                  <a:pt x="23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0" y="81"/>
                  <a:pt x="30" y="81"/>
                  <a:pt x="30" y="81"/>
                </a:cubicBezTo>
                <a:cubicBezTo>
                  <a:pt x="32" y="75"/>
                  <a:pt x="35" y="68"/>
                  <a:pt x="38" y="62"/>
                </a:cubicBezTo>
                <a:cubicBezTo>
                  <a:pt x="41" y="57"/>
                  <a:pt x="41" y="57"/>
                  <a:pt x="41" y="57"/>
                </a:cubicBezTo>
                <a:cubicBezTo>
                  <a:pt x="37" y="53"/>
                  <a:pt x="37" y="53"/>
                  <a:pt x="37" y="53"/>
                </a:cubicBezTo>
                <a:cubicBezTo>
                  <a:pt x="27" y="43"/>
                  <a:pt x="27" y="43"/>
                  <a:pt x="27" y="43"/>
                </a:cubicBezTo>
                <a:cubicBezTo>
                  <a:pt x="44" y="26"/>
                  <a:pt x="44" y="26"/>
                  <a:pt x="44" y="26"/>
                </a:cubicBezTo>
                <a:cubicBezTo>
                  <a:pt x="53" y="36"/>
                  <a:pt x="53" y="36"/>
                  <a:pt x="53" y="36"/>
                </a:cubicBezTo>
                <a:cubicBezTo>
                  <a:pt x="58" y="40"/>
                  <a:pt x="58" y="40"/>
                  <a:pt x="58" y="40"/>
                </a:cubicBezTo>
                <a:cubicBezTo>
                  <a:pt x="63" y="37"/>
                  <a:pt x="63" y="37"/>
                  <a:pt x="63" y="37"/>
                </a:cubicBezTo>
                <a:cubicBezTo>
                  <a:pt x="69" y="33"/>
                  <a:pt x="76" y="30"/>
                  <a:pt x="82" y="29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8"/>
                  <a:pt x="88" y="8"/>
                  <a:pt x="88" y="8"/>
                </a:cubicBezTo>
                <a:cubicBezTo>
                  <a:pt x="112" y="8"/>
                  <a:pt x="112" y="8"/>
                  <a:pt x="112" y="8"/>
                </a:cubicBezTo>
                <a:moveTo>
                  <a:pt x="100" y="136"/>
                </a:moveTo>
                <a:cubicBezTo>
                  <a:pt x="120" y="136"/>
                  <a:pt x="136" y="119"/>
                  <a:pt x="136" y="100"/>
                </a:cubicBezTo>
                <a:cubicBezTo>
                  <a:pt x="136" y="80"/>
                  <a:pt x="120" y="64"/>
                  <a:pt x="100" y="64"/>
                </a:cubicBezTo>
                <a:cubicBezTo>
                  <a:pt x="81" y="64"/>
                  <a:pt x="64" y="80"/>
                  <a:pt x="64" y="100"/>
                </a:cubicBezTo>
                <a:cubicBezTo>
                  <a:pt x="64" y="119"/>
                  <a:pt x="81" y="136"/>
                  <a:pt x="100" y="136"/>
                </a:cubicBezTo>
                <a:moveTo>
                  <a:pt x="120" y="0"/>
                </a:moveTo>
                <a:cubicBezTo>
                  <a:pt x="80" y="0"/>
                  <a:pt x="80" y="0"/>
                  <a:pt x="80" y="0"/>
                </a:cubicBezTo>
                <a:cubicBezTo>
                  <a:pt x="80" y="21"/>
                  <a:pt x="80" y="21"/>
                  <a:pt x="80" y="21"/>
                </a:cubicBezTo>
                <a:cubicBezTo>
                  <a:pt x="73" y="23"/>
                  <a:pt x="66" y="26"/>
                  <a:pt x="59" y="30"/>
                </a:cubicBezTo>
                <a:cubicBezTo>
                  <a:pt x="44" y="15"/>
                  <a:pt x="44" y="15"/>
                  <a:pt x="44" y="15"/>
                </a:cubicBezTo>
                <a:cubicBezTo>
                  <a:pt x="16" y="43"/>
                  <a:pt x="16" y="43"/>
                  <a:pt x="16" y="43"/>
                </a:cubicBezTo>
                <a:cubicBezTo>
                  <a:pt x="31" y="58"/>
                  <a:pt x="31" y="58"/>
                  <a:pt x="31" y="58"/>
                </a:cubicBezTo>
                <a:cubicBezTo>
                  <a:pt x="27" y="65"/>
                  <a:pt x="25" y="72"/>
                  <a:pt x="23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5" y="127"/>
                  <a:pt x="28" y="133"/>
                  <a:pt x="32" y="140"/>
                </a:cubicBezTo>
                <a:cubicBezTo>
                  <a:pt x="16" y="156"/>
                  <a:pt x="16" y="156"/>
                  <a:pt x="16" y="156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7" y="171"/>
                  <a:pt x="73" y="174"/>
                  <a:pt x="80" y="176"/>
                </a:cubicBezTo>
                <a:cubicBezTo>
                  <a:pt x="80" y="200"/>
                  <a:pt x="80" y="200"/>
                  <a:pt x="80" y="200"/>
                </a:cubicBezTo>
                <a:cubicBezTo>
                  <a:pt x="120" y="200"/>
                  <a:pt x="120" y="200"/>
                  <a:pt x="120" y="200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7" y="174"/>
                  <a:pt x="134" y="171"/>
                  <a:pt x="140" y="168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85" y="156"/>
                  <a:pt x="185" y="156"/>
                  <a:pt x="185" y="156"/>
                </a:cubicBezTo>
                <a:cubicBezTo>
                  <a:pt x="169" y="140"/>
                  <a:pt x="169" y="140"/>
                  <a:pt x="169" y="140"/>
                </a:cubicBezTo>
                <a:cubicBezTo>
                  <a:pt x="173" y="133"/>
                  <a:pt x="175" y="127"/>
                  <a:pt x="177" y="120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0" y="80"/>
                  <a:pt x="200" y="80"/>
                  <a:pt x="200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6" y="72"/>
                  <a:pt x="174" y="65"/>
                  <a:pt x="170" y="58"/>
                </a:cubicBezTo>
                <a:cubicBezTo>
                  <a:pt x="185" y="43"/>
                  <a:pt x="185" y="43"/>
                  <a:pt x="185" y="43"/>
                </a:cubicBezTo>
                <a:cubicBezTo>
                  <a:pt x="157" y="15"/>
                  <a:pt x="157" y="15"/>
                  <a:pt x="157" y="15"/>
                </a:cubicBezTo>
                <a:cubicBezTo>
                  <a:pt x="142" y="30"/>
                  <a:pt x="142" y="30"/>
                  <a:pt x="142" y="30"/>
                </a:cubicBezTo>
                <a:cubicBezTo>
                  <a:pt x="135" y="26"/>
                  <a:pt x="128" y="23"/>
                  <a:pt x="120" y="21"/>
                </a:cubicBezTo>
                <a:lnTo>
                  <a:pt x="120" y="0"/>
                </a:lnTo>
                <a:close/>
                <a:moveTo>
                  <a:pt x="100" y="128"/>
                </a:moveTo>
                <a:cubicBezTo>
                  <a:pt x="85" y="128"/>
                  <a:pt x="72" y="115"/>
                  <a:pt x="72" y="100"/>
                </a:cubicBezTo>
                <a:cubicBezTo>
                  <a:pt x="72" y="84"/>
                  <a:pt x="85" y="72"/>
                  <a:pt x="100" y="72"/>
                </a:cubicBezTo>
                <a:cubicBezTo>
                  <a:pt x="116" y="72"/>
                  <a:pt x="128" y="84"/>
                  <a:pt x="128" y="100"/>
                </a:cubicBezTo>
                <a:cubicBezTo>
                  <a:pt x="128" y="115"/>
                  <a:pt x="116" y="128"/>
                  <a:pt x="100" y="128"/>
                </a:cubicBezTo>
              </a:path>
            </a:pathLst>
          </a:custGeom>
          <a:solidFill>
            <a:srgbClr val="F3D18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87" name="任意多边形 86"/>
          <p:cNvSpPr/>
          <p:nvPr/>
        </p:nvSpPr>
        <p:spPr>
          <a:xfrm rot="1647890">
            <a:off x="4150525" y="3086552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8" name="任意多边形 87"/>
          <p:cNvSpPr/>
          <p:nvPr/>
        </p:nvSpPr>
        <p:spPr>
          <a:xfrm rot="5410385">
            <a:off x="4633631" y="2083674"/>
            <a:ext cx="1962620" cy="1591663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89" name="任意多边形 88"/>
          <p:cNvSpPr/>
          <p:nvPr/>
        </p:nvSpPr>
        <p:spPr>
          <a:xfrm rot="8980181">
            <a:off x="5690426" y="2014659"/>
            <a:ext cx="1962620" cy="1593821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0" name="任意多边形 89"/>
          <p:cNvSpPr/>
          <p:nvPr/>
        </p:nvSpPr>
        <p:spPr>
          <a:xfrm rot="12742676">
            <a:off x="6281369" y="2957149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1" name="任意多边形 90"/>
          <p:cNvSpPr/>
          <p:nvPr/>
        </p:nvSpPr>
        <p:spPr>
          <a:xfrm rot="15671084">
            <a:off x="5922274" y="3775627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 useBgFill="1">
        <p:nvSpPr>
          <p:cNvPr id="92" name="任意多边形 91"/>
          <p:cNvSpPr/>
          <p:nvPr/>
        </p:nvSpPr>
        <p:spPr>
          <a:xfrm rot="19433579">
            <a:off x="4827736" y="3979436"/>
            <a:ext cx="1962620" cy="1593819"/>
          </a:xfrm>
          <a:custGeom>
            <a:avLst/>
            <a:gdLst>
              <a:gd name="connsiteX0" fmla="*/ 823693 w 1440187"/>
              <a:gd name="connsiteY0" fmla="*/ 1161944 h 1169530"/>
              <a:gd name="connsiteX1" fmla="*/ 7586 w 1440187"/>
              <a:gd name="connsiteY1" fmla="*/ 553037 h 1169530"/>
              <a:gd name="connsiteX2" fmla="*/ 143018 w 1440187"/>
              <a:gd name="connsiteY2" fmla="*/ 18874 h 1169530"/>
              <a:gd name="connsiteX3" fmla="*/ 160132 w 1440187"/>
              <a:gd name="connsiteY3" fmla="*/ 0 h 1169530"/>
              <a:gd name="connsiteX4" fmla="*/ 220016 w 1440187"/>
              <a:gd name="connsiteY4" fmla="*/ 110327 h 1169530"/>
              <a:gd name="connsiteX5" fmla="*/ 817051 w 1440187"/>
              <a:gd name="connsiteY5" fmla="*/ 427767 h 1169530"/>
              <a:gd name="connsiteX6" fmla="*/ 1326167 w 1440187"/>
              <a:gd name="connsiteY6" fmla="*/ 216885 h 1169530"/>
              <a:gd name="connsiteX7" fmla="*/ 1374986 w 1440187"/>
              <a:gd name="connsiteY7" fmla="*/ 157715 h 1169530"/>
              <a:gd name="connsiteX8" fmla="*/ 1397246 w 1440187"/>
              <a:gd name="connsiteY8" fmla="*/ 204346 h 1169530"/>
              <a:gd name="connsiteX9" fmla="*/ 1432601 w 1440187"/>
              <a:gd name="connsiteY9" fmla="*/ 345836 h 1169530"/>
              <a:gd name="connsiteX10" fmla="*/ 823693 w 1440187"/>
              <a:gd name="connsiteY10" fmla="*/ 1161944 h 116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0187" h="1169530">
                <a:moveTo>
                  <a:pt x="823693" y="1161944"/>
                </a:moveTo>
                <a:cubicBezTo>
                  <a:pt x="430186" y="1219161"/>
                  <a:pt x="64802" y="946544"/>
                  <a:pt x="7586" y="553037"/>
                </a:cubicBezTo>
                <a:cubicBezTo>
                  <a:pt x="-21023" y="356283"/>
                  <a:pt x="32827" y="166560"/>
                  <a:pt x="143018" y="18874"/>
                </a:cubicBezTo>
                <a:lnTo>
                  <a:pt x="160132" y="0"/>
                </a:lnTo>
                <a:lnTo>
                  <a:pt x="220016" y="110327"/>
                </a:lnTo>
                <a:cubicBezTo>
                  <a:pt x="349405" y="301848"/>
                  <a:pt x="568523" y="427768"/>
                  <a:pt x="817051" y="427767"/>
                </a:cubicBezTo>
                <a:cubicBezTo>
                  <a:pt x="1015874" y="427767"/>
                  <a:pt x="1195874" y="347179"/>
                  <a:pt x="1326167" y="216885"/>
                </a:cubicBezTo>
                <a:lnTo>
                  <a:pt x="1374986" y="157715"/>
                </a:lnTo>
                <a:lnTo>
                  <a:pt x="1397246" y="204346"/>
                </a:lnTo>
                <a:cubicBezTo>
                  <a:pt x="1413481" y="249348"/>
                  <a:pt x="1425449" y="296648"/>
                  <a:pt x="1432601" y="345836"/>
                </a:cubicBezTo>
                <a:cubicBezTo>
                  <a:pt x="1489818" y="739343"/>
                  <a:pt x="1217201" y="1104727"/>
                  <a:pt x="823693" y="1161944"/>
                </a:cubicBezTo>
                <a:close/>
              </a:path>
            </a:pathLst>
          </a:custGeom>
          <a:ln w="25400"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Freeform 16"/>
          <p:cNvSpPr>
            <a:spLocks noEditPoints="1"/>
          </p:cNvSpPr>
          <p:nvPr/>
        </p:nvSpPr>
        <p:spPr bwMode="auto">
          <a:xfrm>
            <a:off x="6509982" y="2314445"/>
            <a:ext cx="552122" cy="552122"/>
          </a:xfrm>
          <a:custGeom>
            <a:avLst/>
            <a:gdLst>
              <a:gd name="T0" fmla="*/ 2147483646 w 200"/>
              <a:gd name="T1" fmla="*/ 0 h 200"/>
              <a:gd name="T2" fmla="*/ 2147483646 w 200"/>
              <a:gd name="T3" fmla="*/ 0 h 200"/>
              <a:gd name="T4" fmla="*/ 2147483646 w 200"/>
              <a:gd name="T5" fmla="*/ 2147483646 h 200"/>
              <a:gd name="T6" fmla="*/ 2147483646 w 200"/>
              <a:gd name="T7" fmla="*/ 2147483646 h 200"/>
              <a:gd name="T8" fmla="*/ 2147483646 w 200"/>
              <a:gd name="T9" fmla="*/ 2147483646 h 200"/>
              <a:gd name="T10" fmla="*/ 2147483646 w 200"/>
              <a:gd name="T11" fmla="*/ 2147483646 h 200"/>
              <a:gd name="T12" fmla="*/ 2147483646 w 200"/>
              <a:gd name="T13" fmla="*/ 2147483646 h 200"/>
              <a:gd name="T14" fmla="*/ 2147483646 w 200"/>
              <a:gd name="T15" fmla="*/ 2147483646 h 200"/>
              <a:gd name="T16" fmla="*/ 2147483646 w 200"/>
              <a:gd name="T17" fmla="*/ 2147483646 h 200"/>
              <a:gd name="T18" fmla="*/ 2147483646 w 200"/>
              <a:gd name="T19" fmla="*/ 2147483646 h 200"/>
              <a:gd name="T20" fmla="*/ 2147483646 w 200"/>
              <a:gd name="T21" fmla="*/ 2147483646 h 200"/>
              <a:gd name="T22" fmla="*/ 2147483646 w 200"/>
              <a:gd name="T23" fmla="*/ 2147483646 h 200"/>
              <a:gd name="T24" fmla="*/ 2147483646 w 200"/>
              <a:gd name="T25" fmla="*/ 2147483646 h 200"/>
              <a:gd name="T26" fmla="*/ 2147483646 w 200"/>
              <a:gd name="T27" fmla="*/ 2147483646 h 200"/>
              <a:gd name="T28" fmla="*/ 2147483646 w 200"/>
              <a:gd name="T29" fmla="*/ 2147483646 h 200"/>
              <a:gd name="T30" fmla="*/ 2147483646 w 200"/>
              <a:gd name="T31" fmla="*/ 2147483646 h 200"/>
              <a:gd name="T32" fmla="*/ 2147483646 w 200"/>
              <a:gd name="T33" fmla="*/ 2147483646 h 200"/>
              <a:gd name="T34" fmla="*/ 2147483646 w 200"/>
              <a:gd name="T35" fmla="*/ 2147483646 h 200"/>
              <a:gd name="T36" fmla="*/ 2147483646 w 200"/>
              <a:gd name="T37" fmla="*/ 2147483646 h 200"/>
              <a:gd name="T38" fmla="*/ 2147483646 w 200"/>
              <a:gd name="T39" fmla="*/ 2147483646 h 200"/>
              <a:gd name="T40" fmla="*/ 2147483646 w 200"/>
              <a:gd name="T41" fmla="*/ 2147483646 h 200"/>
              <a:gd name="T42" fmla="*/ 2147483646 w 200"/>
              <a:gd name="T43" fmla="*/ 2147483646 h 200"/>
              <a:gd name="T44" fmla="*/ 2147483646 w 200"/>
              <a:gd name="T45" fmla="*/ 2147483646 h 200"/>
              <a:gd name="T46" fmla="*/ 2147483646 w 200"/>
              <a:gd name="T47" fmla="*/ 2147483646 h 200"/>
              <a:gd name="T48" fmla="*/ 2147483646 w 200"/>
              <a:gd name="T49" fmla="*/ 2147483646 h 200"/>
              <a:gd name="T50" fmla="*/ 2147483646 w 200"/>
              <a:gd name="T51" fmla="*/ 2147483646 h 200"/>
              <a:gd name="T52" fmla="*/ 2147483646 w 200"/>
              <a:gd name="T53" fmla="*/ 2147483646 h 200"/>
              <a:gd name="T54" fmla="*/ 2147483646 w 200"/>
              <a:gd name="T55" fmla="*/ 2147483646 h 200"/>
              <a:gd name="T56" fmla="*/ 2147483646 w 200"/>
              <a:gd name="T57" fmla="*/ 2147483646 h 200"/>
              <a:gd name="T58" fmla="*/ 2147483646 w 200"/>
              <a:gd name="T59" fmla="*/ 2147483646 h 200"/>
              <a:gd name="T60" fmla="*/ 2147483646 w 200"/>
              <a:gd name="T61" fmla="*/ 2147483646 h 200"/>
              <a:gd name="T62" fmla="*/ 2147483646 w 200"/>
              <a:gd name="T63" fmla="*/ 2147483646 h 200"/>
              <a:gd name="T64" fmla="*/ 2147483646 w 200"/>
              <a:gd name="T65" fmla="*/ 2147483646 h 200"/>
              <a:gd name="T66" fmla="*/ 2147483646 w 200"/>
              <a:gd name="T67" fmla="*/ 2147483646 h 200"/>
              <a:gd name="T68" fmla="*/ 2147483646 w 200"/>
              <a:gd name="T69" fmla="*/ 2147483646 h 200"/>
              <a:gd name="T70" fmla="*/ 2147483646 w 200"/>
              <a:gd name="T71" fmla="*/ 2147483646 h 200"/>
              <a:gd name="T72" fmla="*/ 2147483646 w 200"/>
              <a:gd name="T73" fmla="*/ 2147483646 h 200"/>
              <a:gd name="T74" fmla="*/ 2147483646 w 200"/>
              <a:gd name="T75" fmla="*/ 2147483646 h 200"/>
              <a:gd name="T76" fmla="*/ 2147483646 w 200"/>
              <a:gd name="T77" fmla="*/ 2147483646 h 200"/>
              <a:gd name="T78" fmla="*/ 2147483646 w 200"/>
              <a:gd name="T79" fmla="*/ 2147483646 h 200"/>
              <a:gd name="T80" fmla="*/ 2147483646 w 200"/>
              <a:gd name="T81" fmla="*/ 2147483646 h 2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6" y="200"/>
                  <a:pt x="200" y="155"/>
                  <a:pt x="200" y="100"/>
                </a:cubicBezTo>
                <a:cubicBezTo>
                  <a:pt x="200" y="44"/>
                  <a:pt x="156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4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7" y="51"/>
                  <a:pt x="77" y="50"/>
                  <a:pt x="68" y="48"/>
                </a:cubicBezTo>
                <a:cubicBezTo>
                  <a:pt x="75" y="25"/>
                  <a:pt x="86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6" y="59"/>
                  <a:pt x="96" y="59"/>
                </a:cubicBezTo>
                <a:close/>
                <a:moveTo>
                  <a:pt x="52" y="96"/>
                </a:moveTo>
                <a:cubicBezTo>
                  <a:pt x="9" y="96"/>
                  <a:pt x="9" y="96"/>
                  <a:pt x="9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8" y="50"/>
                  <a:pt x="58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8" y="146"/>
                </a:cubicBezTo>
                <a:cubicBezTo>
                  <a:pt x="48" y="149"/>
                  <a:pt x="38" y="153"/>
                  <a:pt x="29" y="158"/>
                </a:cubicBezTo>
                <a:cubicBezTo>
                  <a:pt x="17" y="143"/>
                  <a:pt x="9" y="124"/>
                  <a:pt x="9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6" y="140"/>
                  <a:pt x="75" y="141"/>
                  <a:pt x="65" y="144"/>
                </a:cubicBezTo>
                <a:cubicBezTo>
                  <a:pt x="62" y="132"/>
                  <a:pt x="60" y="119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6" y="188"/>
                  <a:pt x="75" y="174"/>
                  <a:pt x="68" y="152"/>
                </a:cubicBezTo>
                <a:cubicBezTo>
                  <a:pt x="77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4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4" y="143"/>
                  <a:pt x="172" y="158"/>
                </a:cubicBezTo>
                <a:cubicBezTo>
                  <a:pt x="163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3" y="46"/>
                  <a:pt x="172" y="41"/>
                </a:cubicBezTo>
                <a:cubicBezTo>
                  <a:pt x="184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50" y="43"/>
                  <a:pt x="141" y="46"/>
                </a:cubicBezTo>
                <a:cubicBezTo>
                  <a:pt x="136" y="30"/>
                  <a:pt x="130" y="18"/>
                  <a:pt x="122" y="10"/>
                </a:cubicBezTo>
                <a:cubicBezTo>
                  <a:pt x="139" y="14"/>
                  <a:pt x="154" y="23"/>
                  <a:pt x="166" y="35"/>
                </a:cubicBezTo>
                <a:close/>
                <a:moveTo>
                  <a:pt x="79" y="10"/>
                </a:moveTo>
                <a:cubicBezTo>
                  <a:pt x="71" y="18"/>
                  <a:pt x="64" y="31"/>
                  <a:pt x="60" y="45"/>
                </a:cubicBezTo>
                <a:cubicBezTo>
                  <a:pt x="51" y="43"/>
                  <a:pt x="43" y="39"/>
                  <a:pt x="35" y="35"/>
                </a:cubicBezTo>
                <a:cubicBezTo>
                  <a:pt x="47" y="23"/>
                  <a:pt x="62" y="14"/>
                  <a:pt x="79" y="10"/>
                </a:cubicBezTo>
                <a:close/>
                <a:moveTo>
                  <a:pt x="35" y="164"/>
                </a:moveTo>
                <a:cubicBezTo>
                  <a:pt x="43" y="160"/>
                  <a:pt x="51" y="156"/>
                  <a:pt x="60" y="154"/>
                </a:cubicBezTo>
                <a:cubicBezTo>
                  <a:pt x="64" y="169"/>
                  <a:pt x="71" y="181"/>
                  <a:pt x="79" y="189"/>
                </a:cubicBezTo>
                <a:cubicBezTo>
                  <a:pt x="62" y="185"/>
                  <a:pt x="47" y="176"/>
                  <a:pt x="35" y="164"/>
                </a:cubicBezTo>
                <a:close/>
                <a:moveTo>
                  <a:pt x="122" y="189"/>
                </a:moveTo>
                <a:cubicBezTo>
                  <a:pt x="130" y="181"/>
                  <a:pt x="136" y="169"/>
                  <a:pt x="141" y="154"/>
                </a:cubicBezTo>
                <a:cubicBezTo>
                  <a:pt x="150" y="156"/>
                  <a:pt x="158" y="160"/>
                  <a:pt x="166" y="164"/>
                </a:cubicBezTo>
                <a:cubicBezTo>
                  <a:pt x="154" y="176"/>
                  <a:pt x="139" y="185"/>
                  <a:pt x="122" y="18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15"/>
          <p:cNvSpPr>
            <a:spLocks noEditPoints="1"/>
          </p:cNvSpPr>
          <p:nvPr/>
        </p:nvSpPr>
        <p:spPr bwMode="auto">
          <a:xfrm>
            <a:off x="7251895" y="3267717"/>
            <a:ext cx="532712" cy="532710"/>
          </a:xfrm>
          <a:custGeom>
            <a:avLst/>
            <a:gdLst>
              <a:gd name="T0" fmla="*/ 2147483646 w 192"/>
              <a:gd name="T1" fmla="*/ 0 h 192"/>
              <a:gd name="T2" fmla="*/ 0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0 h 192"/>
              <a:gd name="T10" fmla="*/ 2147483646 w 192"/>
              <a:gd name="T11" fmla="*/ 2147483646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2147483646 w 192"/>
              <a:gd name="T23" fmla="*/ 2147483646 h 192"/>
              <a:gd name="T24" fmla="*/ 2147483646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2147483646 w 192"/>
              <a:gd name="T47" fmla="*/ 2147483646 h 192"/>
              <a:gd name="T48" fmla="*/ 2147483646 w 192"/>
              <a:gd name="T49" fmla="*/ 2147483646 h 192"/>
              <a:gd name="T50" fmla="*/ 2147483646 w 192"/>
              <a:gd name="T51" fmla="*/ 2147483646 h 192"/>
              <a:gd name="T52" fmla="*/ 2147483646 w 192"/>
              <a:gd name="T53" fmla="*/ 2147483646 h 192"/>
              <a:gd name="T54" fmla="*/ 2147483646 w 192"/>
              <a:gd name="T55" fmla="*/ 2147483646 h 192"/>
              <a:gd name="T56" fmla="*/ 2147483646 w 192"/>
              <a:gd name="T57" fmla="*/ 2147483646 h 192"/>
              <a:gd name="T58" fmla="*/ 2147483646 w 192"/>
              <a:gd name="T59" fmla="*/ 2147483646 h 192"/>
              <a:gd name="T60" fmla="*/ 2147483646 w 192"/>
              <a:gd name="T61" fmla="*/ 2147483646 h 192"/>
              <a:gd name="T62" fmla="*/ 2147483646 w 192"/>
              <a:gd name="T63" fmla="*/ 2147483646 h 192"/>
              <a:gd name="T64" fmla="*/ 2147483646 w 192"/>
              <a:gd name="T65" fmla="*/ 2147483646 h 192"/>
              <a:gd name="T66" fmla="*/ 2147483646 w 192"/>
              <a:gd name="T67" fmla="*/ 2147483646 h 192"/>
              <a:gd name="T68" fmla="*/ 2147483646 w 192"/>
              <a:gd name="T69" fmla="*/ 2147483646 h 192"/>
              <a:gd name="T70" fmla="*/ 2147483646 w 192"/>
              <a:gd name="T71" fmla="*/ 2147483646 h 192"/>
              <a:gd name="T72" fmla="*/ 2147483646 w 192"/>
              <a:gd name="T73" fmla="*/ 2147483646 h 192"/>
              <a:gd name="T74" fmla="*/ 2147483646 w 192"/>
              <a:gd name="T75" fmla="*/ 2147483646 h 192"/>
              <a:gd name="T76" fmla="*/ 2147483646 w 192"/>
              <a:gd name="T77" fmla="*/ 2147483646 h 192"/>
              <a:gd name="T78" fmla="*/ 2147483646 w 192"/>
              <a:gd name="T79" fmla="*/ 2147483646 h 192"/>
              <a:gd name="T80" fmla="*/ 2147483646 w 192"/>
              <a:gd name="T81" fmla="*/ 2147483646 h 192"/>
              <a:gd name="T82" fmla="*/ 2147483646 w 192"/>
              <a:gd name="T83" fmla="*/ 2147483646 h 192"/>
              <a:gd name="T84" fmla="*/ 2147483646 w 192"/>
              <a:gd name="T85" fmla="*/ 2147483646 h 192"/>
              <a:gd name="T86" fmla="*/ 2147483646 w 192"/>
              <a:gd name="T87" fmla="*/ 2147483646 h 192"/>
              <a:gd name="T88" fmla="*/ 2147483646 w 192"/>
              <a:gd name="T89" fmla="*/ 2147483646 h 192"/>
              <a:gd name="T90" fmla="*/ 2147483646 w 192"/>
              <a:gd name="T91" fmla="*/ 2147483646 h 192"/>
              <a:gd name="T92" fmla="*/ 2147483646 w 192"/>
              <a:gd name="T93" fmla="*/ 2147483646 h 192"/>
              <a:gd name="T94" fmla="*/ 2147483646 w 192"/>
              <a:gd name="T95" fmla="*/ 2147483646 h 192"/>
              <a:gd name="T96" fmla="*/ 2147483646 w 192"/>
              <a:gd name="T97" fmla="*/ 2147483646 h 192"/>
              <a:gd name="T98" fmla="*/ 2147483646 w 192"/>
              <a:gd name="T99" fmla="*/ 2147483646 h 192"/>
              <a:gd name="T100" fmla="*/ 2147483646 w 192"/>
              <a:gd name="T101" fmla="*/ 2147483646 h 192"/>
              <a:gd name="T102" fmla="*/ 2147483646 w 192"/>
              <a:gd name="T103" fmla="*/ 2147483646 h 192"/>
              <a:gd name="T104" fmla="*/ 2147483646 w 192"/>
              <a:gd name="T105" fmla="*/ 2147483646 h 192"/>
              <a:gd name="T106" fmla="*/ 2147483646 w 192"/>
              <a:gd name="T107" fmla="*/ 2147483646 h 192"/>
              <a:gd name="T108" fmla="*/ 2147483646 w 192"/>
              <a:gd name="T109" fmla="*/ 2147483646 h 192"/>
              <a:gd name="T110" fmla="*/ 2147483646 w 192"/>
              <a:gd name="T111" fmla="*/ 2147483646 h 192"/>
              <a:gd name="T112" fmla="*/ 2147483646 w 192"/>
              <a:gd name="T113" fmla="*/ 2147483646 h 19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96" y="8"/>
                </a:move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2"/>
                </a:cubicBezTo>
                <a:cubicBezTo>
                  <a:pt x="121" y="128"/>
                  <a:pt x="122" y="125"/>
                  <a:pt x="124" y="121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4"/>
                  <a:pt x="135" y="81"/>
                  <a:pt x="134" y="79"/>
                </a:cubicBezTo>
                <a:cubicBezTo>
                  <a:pt x="134" y="79"/>
                  <a:pt x="134" y="78"/>
                  <a:pt x="134" y="78"/>
                </a:cubicBezTo>
                <a:cubicBezTo>
                  <a:pt x="133" y="76"/>
                  <a:pt x="134" y="67"/>
                  <a:pt x="135" y="60"/>
                </a:cubicBezTo>
                <a:cubicBezTo>
                  <a:pt x="136" y="55"/>
                  <a:pt x="135" y="45"/>
                  <a:pt x="128" y="36"/>
                </a:cubicBezTo>
                <a:cubicBezTo>
                  <a:pt x="124" y="31"/>
                  <a:pt x="116" y="24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4"/>
                  <a:pt x="70" y="31"/>
                  <a:pt x="66" y="36"/>
                </a:cubicBezTo>
                <a:cubicBezTo>
                  <a:pt x="60" y="45"/>
                  <a:pt x="58" y="55"/>
                  <a:pt x="59" y="60"/>
                </a:cubicBezTo>
                <a:cubicBezTo>
                  <a:pt x="61" y="67"/>
                  <a:pt x="61" y="76"/>
                  <a:pt x="61" y="78"/>
                </a:cubicBezTo>
                <a:cubicBezTo>
                  <a:pt x="61" y="78"/>
                  <a:pt x="61" y="79"/>
                  <a:pt x="60" y="79"/>
                </a:cubicBezTo>
                <a:cubicBezTo>
                  <a:pt x="60" y="81"/>
                  <a:pt x="59" y="84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1"/>
                </a:cubicBezTo>
                <a:cubicBezTo>
                  <a:pt x="72" y="124"/>
                  <a:pt x="73" y="127"/>
                  <a:pt x="73" y="132"/>
                </a:cubicBezTo>
                <a:cubicBezTo>
                  <a:pt x="73" y="137"/>
                  <a:pt x="72" y="137"/>
                  <a:pt x="71" y="137"/>
                </a:cubicBezTo>
                <a:cubicBezTo>
                  <a:pt x="58" y="141"/>
                  <a:pt x="37" y="149"/>
                  <a:pt x="29" y="152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lose/>
                <a:moveTo>
                  <a:pt x="35" y="159"/>
                </a:moveTo>
                <a:cubicBezTo>
                  <a:pt x="44" y="155"/>
                  <a:pt x="62" y="148"/>
                  <a:pt x="74" y="145"/>
                </a:cubicBezTo>
                <a:cubicBezTo>
                  <a:pt x="81" y="143"/>
                  <a:pt x="81" y="137"/>
                  <a:pt x="81" y="132"/>
                </a:cubicBezTo>
                <a:cubicBezTo>
                  <a:pt x="81" y="129"/>
                  <a:pt x="80" y="123"/>
                  <a:pt x="78" y="118"/>
                </a:cubicBezTo>
                <a:cubicBezTo>
                  <a:pt x="77" y="115"/>
                  <a:pt x="75" y="109"/>
                  <a:pt x="74" y="105"/>
                </a:cubicBezTo>
                <a:cubicBezTo>
                  <a:pt x="74" y="104"/>
                  <a:pt x="74" y="103"/>
                  <a:pt x="73" y="102"/>
                </a:cubicBezTo>
                <a:cubicBezTo>
                  <a:pt x="72" y="101"/>
                  <a:pt x="70" y="97"/>
                  <a:pt x="68" y="90"/>
                </a:cubicBezTo>
                <a:cubicBezTo>
                  <a:pt x="67" y="84"/>
                  <a:pt x="67" y="83"/>
                  <a:pt x="68" y="82"/>
                </a:cubicBezTo>
                <a:cubicBezTo>
                  <a:pt x="68" y="81"/>
                  <a:pt x="68" y="81"/>
                  <a:pt x="69" y="80"/>
                </a:cubicBezTo>
                <a:cubicBezTo>
                  <a:pt x="69" y="77"/>
                  <a:pt x="68" y="65"/>
                  <a:pt x="67" y="59"/>
                </a:cubicBezTo>
                <a:cubicBezTo>
                  <a:pt x="67" y="56"/>
                  <a:pt x="67" y="48"/>
                  <a:pt x="73" y="41"/>
                </a:cubicBezTo>
                <a:cubicBezTo>
                  <a:pt x="77" y="35"/>
                  <a:pt x="84" y="32"/>
                  <a:pt x="93" y="3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10" y="32"/>
                  <a:pt x="117" y="35"/>
                  <a:pt x="122" y="41"/>
                </a:cubicBezTo>
                <a:cubicBezTo>
                  <a:pt x="127" y="48"/>
                  <a:pt x="128" y="56"/>
                  <a:pt x="127" y="59"/>
                </a:cubicBezTo>
                <a:cubicBezTo>
                  <a:pt x="126" y="65"/>
                  <a:pt x="125" y="77"/>
                  <a:pt x="126" y="80"/>
                </a:cubicBezTo>
                <a:cubicBezTo>
                  <a:pt x="126" y="81"/>
                  <a:pt x="126" y="81"/>
                  <a:pt x="126" y="82"/>
                </a:cubicBezTo>
                <a:cubicBezTo>
                  <a:pt x="127" y="83"/>
                  <a:pt x="127" y="84"/>
                  <a:pt x="126" y="90"/>
                </a:cubicBezTo>
                <a:cubicBezTo>
                  <a:pt x="125" y="97"/>
                  <a:pt x="123" y="101"/>
                  <a:pt x="121" y="102"/>
                </a:cubicBezTo>
                <a:cubicBezTo>
                  <a:pt x="121" y="103"/>
                  <a:pt x="120" y="104"/>
                  <a:pt x="120" y="105"/>
                </a:cubicBezTo>
                <a:cubicBezTo>
                  <a:pt x="120" y="109"/>
                  <a:pt x="118" y="115"/>
                  <a:pt x="116" y="118"/>
                </a:cubicBezTo>
                <a:cubicBezTo>
                  <a:pt x="115" y="122"/>
                  <a:pt x="113" y="127"/>
                  <a:pt x="113" y="132"/>
                </a:cubicBezTo>
                <a:cubicBezTo>
                  <a:pt x="113" y="137"/>
                  <a:pt x="113" y="143"/>
                  <a:pt x="119" y="145"/>
                </a:cubicBezTo>
                <a:cubicBezTo>
                  <a:pt x="131" y="148"/>
                  <a:pt x="149" y="154"/>
                  <a:pt x="158" y="158"/>
                </a:cubicBezTo>
                <a:cubicBezTo>
                  <a:pt x="142" y="174"/>
                  <a:pt x="121" y="184"/>
                  <a:pt x="96" y="184"/>
                </a:cubicBezTo>
                <a:cubicBezTo>
                  <a:pt x="73" y="184"/>
                  <a:pt x="51" y="174"/>
                  <a:pt x="35" y="159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939259" y="4425758"/>
            <a:ext cx="403263" cy="538078"/>
            <a:chOff x="7889875" y="5105400"/>
            <a:chExt cx="541338" cy="722313"/>
          </a:xfrm>
          <a:solidFill>
            <a:srgbClr val="157E9F"/>
          </a:solidFill>
        </p:grpSpPr>
        <p:sp>
          <p:nvSpPr>
            <p:cNvPr id="96" name="Freeform 58"/>
            <p:cNvSpPr>
              <a:spLocks noEditPoints="1"/>
            </p:cNvSpPr>
            <p:nvPr/>
          </p:nvSpPr>
          <p:spPr bwMode="auto">
            <a:xfrm>
              <a:off x="7950200" y="5180013"/>
              <a:ext cx="420688" cy="120650"/>
            </a:xfrm>
            <a:custGeom>
              <a:avLst/>
              <a:gdLst>
                <a:gd name="T0" fmla="*/ 0 w 265"/>
                <a:gd name="T1" fmla="*/ 76 h 76"/>
                <a:gd name="T2" fmla="*/ 265 w 265"/>
                <a:gd name="T3" fmla="*/ 76 h 76"/>
                <a:gd name="T4" fmla="*/ 265 w 265"/>
                <a:gd name="T5" fmla="*/ 0 h 76"/>
                <a:gd name="T6" fmla="*/ 0 w 265"/>
                <a:gd name="T7" fmla="*/ 0 h 76"/>
                <a:gd name="T8" fmla="*/ 0 w 265"/>
                <a:gd name="T9" fmla="*/ 76 h 76"/>
                <a:gd name="T10" fmla="*/ 19 w 265"/>
                <a:gd name="T11" fmla="*/ 19 h 76"/>
                <a:gd name="T12" fmla="*/ 246 w 265"/>
                <a:gd name="T13" fmla="*/ 19 h 76"/>
                <a:gd name="T14" fmla="*/ 246 w 265"/>
                <a:gd name="T15" fmla="*/ 57 h 76"/>
                <a:gd name="T16" fmla="*/ 19 w 265"/>
                <a:gd name="T17" fmla="*/ 57 h 76"/>
                <a:gd name="T18" fmla="*/ 19 w 265"/>
                <a:gd name="T19" fmla="*/ 1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76">
                  <a:moveTo>
                    <a:pt x="0" y="76"/>
                  </a:moveTo>
                  <a:lnTo>
                    <a:pt x="265" y="76"/>
                  </a:lnTo>
                  <a:lnTo>
                    <a:pt x="265" y="0"/>
                  </a:lnTo>
                  <a:lnTo>
                    <a:pt x="0" y="0"/>
                  </a:lnTo>
                  <a:lnTo>
                    <a:pt x="0" y="76"/>
                  </a:lnTo>
                  <a:close/>
                  <a:moveTo>
                    <a:pt x="19" y="19"/>
                  </a:moveTo>
                  <a:lnTo>
                    <a:pt x="246" y="19"/>
                  </a:lnTo>
                  <a:lnTo>
                    <a:pt x="246" y="57"/>
                  </a:lnTo>
                  <a:lnTo>
                    <a:pt x="19" y="57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59"/>
            <p:cNvSpPr>
              <a:spLocks noEditPoints="1"/>
            </p:cNvSpPr>
            <p:nvPr/>
          </p:nvSpPr>
          <p:spPr bwMode="auto">
            <a:xfrm>
              <a:off x="7889875" y="5105400"/>
              <a:ext cx="541338" cy="722313"/>
            </a:xfrm>
            <a:custGeom>
              <a:avLst/>
              <a:gdLst>
                <a:gd name="T0" fmla="*/ 128 w 144"/>
                <a:gd name="T1" fmla="*/ 0 h 192"/>
                <a:gd name="T2" fmla="*/ 16 w 144"/>
                <a:gd name="T3" fmla="*/ 0 h 192"/>
                <a:gd name="T4" fmla="*/ 0 w 144"/>
                <a:gd name="T5" fmla="*/ 16 h 192"/>
                <a:gd name="T6" fmla="*/ 0 w 144"/>
                <a:gd name="T7" fmla="*/ 176 h 192"/>
                <a:gd name="T8" fmla="*/ 16 w 144"/>
                <a:gd name="T9" fmla="*/ 192 h 192"/>
                <a:gd name="T10" fmla="*/ 128 w 144"/>
                <a:gd name="T11" fmla="*/ 192 h 192"/>
                <a:gd name="T12" fmla="*/ 144 w 144"/>
                <a:gd name="T13" fmla="*/ 176 h 192"/>
                <a:gd name="T14" fmla="*/ 144 w 144"/>
                <a:gd name="T15" fmla="*/ 16 h 192"/>
                <a:gd name="T16" fmla="*/ 128 w 144"/>
                <a:gd name="T17" fmla="*/ 0 h 192"/>
                <a:gd name="T18" fmla="*/ 136 w 144"/>
                <a:gd name="T19" fmla="*/ 176 h 192"/>
                <a:gd name="T20" fmla="*/ 128 w 144"/>
                <a:gd name="T21" fmla="*/ 184 h 192"/>
                <a:gd name="T22" fmla="*/ 16 w 144"/>
                <a:gd name="T23" fmla="*/ 184 h 192"/>
                <a:gd name="T24" fmla="*/ 8 w 144"/>
                <a:gd name="T25" fmla="*/ 176 h 192"/>
                <a:gd name="T26" fmla="*/ 8 w 144"/>
                <a:gd name="T27" fmla="*/ 16 h 192"/>
                <a:gd name="T28" fmla="*/ 16 w 144"/>
                <a:gd name="T29" fmla="*/ 8 h 192"/>
                <a:gd name="T30" fmla="*/ 128 w 144"/>
                <a:gd name="T31" fmla="*/ 8 h 192"/>
                <a:gd name="T32" fmla="*/ 136 w 144"/>
                <a:gd name="T33" fmla="*/ 16 h 192"/>
                <a:gd name="T34" fmla="*/ 136 w 144"/>
                <a:gd name="T35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92">
                  <a:moveTo>
                    <a:pt x="12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8" y="192"/>
                    <a:pt x="16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37" y="192"/>
                    <a:pt x="144" y="184"/>
                    <a:pt x="144" y="17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  <a:moveTo>
                    <a:pt x="136" y="176"/>
                  </a:moveTo>
                  <a:cubicBezTo>
                    <a:pt x="136" y="180"/>
                    <a:pt x="133" y="184"/>
                    <a:pt x="128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2" y="184"/>
                    <a:pt x="8" y="180"/>
                    <a:pt x="8" y="17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3" y="8"/>
                    <a:pt x="136" y="11"/>
                    <a:pt x="136" y="16"/>
                  </a:cubicBezTo>
                  <a:lnTo>
                    <a:pt x="136" y="1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60"/>
            <p:cNvSpPr/>
            <p:nvPr/>
          </p:nvSpPr>
          <p:spPr bwMode="auto">
            <a:xfrm>
              <a:off x="7950200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61"/>
            <p:cNvSpPr/>
            <p:nvPr/>
          </p:nvSpPr>
          <p:spPr bwMode="auto">
            <a:xfrm>
              <a:off x="7950200" y="5495925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62"/>
            <p:cNvSpPr/>
            <p:nvPr/>
          </p:nvSpPr>
          <p:spPr bwMode="auto">
            <a:xfrm>
              <a:off x="7950200" y="5646738"/>
              <a:ext cx="120650" cy="120650"/>
            </a:xfrm>
            <a:custGeom>
              <a:avLst/>
              <a:gdLst>
                <a:gd name="T0" fmla="*/ 19 w 76"/>
                <a:gd name="T1" fmla="*/ 57 h 76"/>
                <a:gd name="T2" fmla="*/ 19 w 76"/>
                <a:gd name="T3" fmla="*/ 19 h 76"/>
                <a:gd name="T4" fmla="*/ 19 w 76"/>
                <a:gd name="T5" fmla="*/ 0 h 76"/>
                <a:gd name="T6" fmla="*/ 0 w 76"/>
                <a:gd name="T7" fmla="*/ 0 h 76"/>
                <a:gd name="T8" fmla="*/ 0 w 76"/>
                <a:gd name="T9" fmla="*/ 76 h 76"/>
                <a:gd name="T10" fmla="*/ 76 w 76"/>
                <a:gd name="T11" fmla="*/ 76 h 76"/>
                <a:gd name="T12" fmla="*/ 76 w 76"/>
                <a:gd name="T13" fmla="*/ 57 h 76"/>
                <a:gd name="T14" fmla="*/ 57 w 76"/>
                <a:gd name="T15" fmla="*/ 57 h 76"/>
                <a:gd name="T16" fmla="*/ 19 w 76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6" y="76"/>
                  </a:lnTo>
                  <a:lnTo>
                    <a:pt x="76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63"/>
            <p:cNvSpPr/>
            <p:nvPr/>
          </p:nvSpPr>
          <p:spPr bwMode="auto">
            <a:xfrm>
              <a:off x="8101013" y="5346700"/>
              <a:ext cx="119063" cy="119063"/>
            </a:xfrm>
            <a:custGeom>
              <a:avLst/>
              <a:gdLst>
                <a:gd name="T0" fmla="*/ 19 w 75"/>
                <a:gd name="T1" fmla="*/ 56 h 75"/>
                <a:gd name="T2" fmla="*/ 19 w 75"/>
                <a:gd name="T3" fmla="*/ 19 h 75"/>
                <a:gd name="T4" fmla="*/ 19 w 75"/>
                <a:gd name="T5" fmla="*/ 0 h 75"/>
                <a:gd name="T6" fmla="*/ 0 w 75"/>
                <a:gd name="T7" fmla="*/ 0 h 75"/>
                <a:gd name="T8" fmla="*/ 0 w 75"/>
                <a:gd name="T9" fmla="*/ 75 h 75"/>
                <a:gd name="T10" fmla="*/ 75 w 75"/>
                <a:gd name="T11" fmla="*/ 75 h 75"/>
                <a:gd name="T12" fmla="*/ 75 w 75"/>
                <a:gd name="T13" fmla="*/ 56 h 75"/>
                <a:gd name="T14" fmla="*/ 57 w 75"/>
                <a:gd name="T15" fmla="*/ 56 h 75"/>
                <a:gd name="T16" fmla="*/ 19 w 75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5" y="75"/>
                  </a:lnTo>
                  <a:lnTo>
                    <a:pt x="75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64"/>
            <p:cNvSpPr/>
            <p:nvPr/>
          </p:nvSpPr>
          <p:spPr bwMode="auto">
            <a:xfrm>
              <a:off x="8250238" y="5346700"/>
              <a:ext cx="120650" cy="119063"/>
            </a:xfrm>
            <a:custGeom>
              <a:avLst/>
              <a:gdLst>
                <a:gd name="T0" fmla="*/ 19 w 76"/>
                <a:gd name="T1" fmla="*/ 56 h 75"/>
                <a:gd name="T2" fmla="*/ 19 w 76"/>
                <a:gd name="T3" fmla="*/ 19 h 75"/>
                <a:gd name="T4" fmla="*/ 19 w 76"/>
                <a:gd name="T5" fmla="*/ 0 h 75"/>
                <a:gd name="T6" fmla="*/ 0 w 76"/>
                <a:gd name="T7" fmla="*/ 0 h 75"/>
                <a:gd name="T8" fmla="*/ 0 w 76"/>
                <a:gd name="T9" fmla="*/ 75 h 75"/>
                <a:gd name="T10" fmla="*/ 76 w 76"/>
                <a:gd name="T11" fmla="*/ 75 h 75"/>
                <a:gd name="T12" fmla="*/ 76 w 76"/>
                <a:gd name="T13" fmla="*/ 56 h 75"/>
                <a:gd name="T14" fmla="*/ 57 w 76"/>
                <a:gd name="T15" fmla="*/ 56 h 75"/>
                <a:gd name="T16" fmla="*/ 19 w 76"/>
                <a:gd name="T17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5">
                  <a:moveTo>
                    <a:pt x="19" y="56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76" y="75"/>
                  </a:lnTo>
                  <a:lnTo>
                    <a:pt x="76" y="56"/>
                  </a:lnTo>
                  <a:lnTo>
                    <a:pt x="57" y="56"/>
                  </a:lnTo>
                  <a:lnTo>
                    <a:pt x="19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Freeform 65"/>
            <p:cNvSpPr/>
            <p:nvPr/>
          </p:nvSpPr>
          <p:spPr bwMode="auto">
            <a:xfrm>
              <a:off x="8101013" y="5495925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Freeform 66"/>
            <p:cNvSpPr/>
            <p:nvPr/>
          </p:nvSpPr>
          <p:spPr bwMode="auto">
            <a:xfrm>
              <a:off x="8101013" y="5646738"/>
              <a:ext cx="119063" cy="120650"/>
            </a:xfrm>
            <a:custGeom>
              <a:avLst/>
              <a:gdLst>
                <a:gd name="T0" fmla="*/ 19 w 75"/>
                <a:gd name="T1" fmla="*/ 57 h 76"/>
                <a:gd name="T2" fmla="*/ 19 w 75"/>
                <a:gd name="T3" fmla="*/ 19 h 76"/>
                <a:gd name="T4" fmla="*/ 19 w 75"/>
                <a:gd name="T5" fmla="*/ 0 h 76"/>
                <a:gd name="T6" fmla="*/ 0 w 75"/>
                <a:gd name="T7" fmla="*/ 0 h 76"/>
                <a:gd name="T8" fmla="*/ 0 w 75"/>
                <a:gd name="T9" fmla="*/ 76 h 76"/>
                <a:gd name="T10" fmla="*/ 75 w 75"/>
                <a:gd name="T11" fmla="*/ 76 h 76"/>
                <a:gd name="T12" fmla="*/ 75 w 75"/>
                <a:gd name="T13" fmla="*/ 57 h 76"/>
                <a:gd name="T14" fmla="*/ 57 w 75"/>
                <a:gd name="T15" fmla="*/ 57 h 76"/>
                <a:gd name="T16" fmla="*/ 19 w 75"/>
                <a:gd name="T17" fmla="*/ 5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19" y="57"/>
                  </a:moveTo>
                  <a:lnTo>
                    <a:pt x="19" y="1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75" y="76"/>
                  </a:lnTo>
                  <a:lnTo>
                    <a:pt x="75" y="57"/>
                  </a:lnTo>
                  <a:lnTo>
                    <a:pt x="57" y="57"/>
                  </a:lnTo>
                  <a:lnTo>
                    <a:pt x="19" y="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67"/>
            <p:cNvSpPr/>
            <p:nvPr/>
          </p:nvSpPr>
          <p:spPr bwMode="auto">
            <a:xfrm>
              <a:off x="8250238" y="5495925"/>
              <a:ext cx="120650" cy="271463"/>
            </a:xfrm>
            <a:custGeom>
              <a:avLst/>
              <a:gdLst>
                <a:gd name="T0" fmla="*/ 19 w 76"/>
                <a:gd name="T1" fmla="*/ 152 h 171"/>
                <a:gd name="T2" fmla="*/ 19 w 76"/>
                <a:gd name="T3" fmla="*/ 114 h 171"/>
                <a:gd name="T4" fmla="*/ 19 w 76"/>
                <a:gd name="T5" fmla="*/ 0 h 171"/>
                <a:gd name="T6" fmla="*/ 0 w 76"/>
                <a:gd name="T7" fmla="*/ 0 h 171"/>
                <a:gd name="T8" fmla="*/ 0 w 76"/>
                <a:gd name="T9" fmla="*/ 171 h 171"/>
                <a:gd name="T10" fmla="*/ 76 w 76"/>
                <a:gd name="T11" fmla="*/ 171 h 171"/>
                <a:gd name="T12" fmla="*/ 76 w 76"/>
                <a:gd name="T13" fmla="*/ 152 h 171"/>
                <a:gd name="T14" fmla="*/ 57 w 76"/>
                <a:gd name="T15" fmla="*/ 152 h 171"/>
                <a:gd name="T16" fmla="*/ 19 w 76"/>
                <a:gd name="T17" fmla="*/ 15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71">
                  <a:moveTo>
                    <a:pt x="19" y="152"/>
                  </a:moveTo>
                  <a:lnTo>
                    <a:pt x="19" y="11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76" y="171"/>
                  </a:lnTo>
                  <a:lnTo>
                    <a:pt x="76" y="152"/>
                  </a:lnTo>
                  <a:lnTo>
                    <a:pt x="57" y="152"/>
                  </a:lnTo>
                  <a:lnTo>
                    <a:pt x="19" y="1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87241" y="3776564"/>
            <a:ext cx="707179" cy="448212"/>
            <a:chOff x="2311400" y="5180013"/>
            <a:chExt cx="901700" cy="571500"/>
          </a:xfrm>
          <a:solidFill>
            <a:srgbClr val="157E9F"/>
          </a:solidFill>
        </p:grpSpPr>
        <p:sp>
          <p:nvSpPr>
            <p:cNvPr id="107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" name="Freeform 56"/>
          <p:cNvSpPr>
            <a:spLocks noEditPoints="1"/>
          </p:cNvSpPr>
          <p:nvPr/>
        </p:nvSpPr>
        <p:spPr bwMode="auto">
          <a:xfrm>
            <a:off x="5517888" y="4768798"/>
            <a:ext cx="552122" cy="547808"/>
          </a:xfrm>
          <a:custGeom>
            <a:avLst/>
            <a:gdLst>
              <a:gd name="T0" fmla="*/ 2147483646 w 185"/>
              <a:gd name="T1" fmla="*/ 2147483646 h 184"/>
              <a:gd name="T2" fmla="*/ 2147483646 w 185"/>
              <a:gd name="T3" fmla="*/ 0 h 184"/>
              <a:gd name="T4" fmla="*/ 2147483646 w 185"/>
              <a:gd name="T5" fmla="*/ 2147483646 h 184"/>
              <a:gd name="T6" fmla="*/ 2147483646 w 185"/>
              <a:gd name="T7" fmla="*/ 2147483646 h 184"/>
              <a:gd name="T8" fmla="*/ 2147483646 w 185"/>
              <a:gd name="T9" fmla="*/ 2147483646 h 184"/>
              <a:gd name="T10" fmla="*/ 0 w 185"/>
              <a:gd name="T11" fmla="*/ 2147483646 h 184"/>
              <a:gd name="T12" fmla="*/ 0 w 185"/>
              <a:gd name="T13" fmla="*/ 2147483646 h 184"/>
              <a:gd name="T14" fmla="*/ 2147483646 w 185"/>
              <a:gd name="T15" fmla="*/ 2147483646 h 184"/>
              <a:gd name="T16" fmla="*/ 2147483646 w 185"/>
              <a:gd name="T17" fmla="*/ 2147483646 h 184"/>
              <a:gd name="T18" fmla="*/ 2147483646 w 185"/>
              <a:gd name="T19" fmla="*/ 2147483646 h 184"/>
              <a:gd name="T20" fmla="*/ 2147483646 w 185"/>
              <a:gd name="T21" fmla="*/ 2147483646 h 184"/>
              <a:gd name="T22" fmla="*/ 2147483646 w 185"/>
              <a:gd name="T23" fmla="*/ 2147483646 h 184"/>
              <a:gd name="T24" fmla="*/ 2147483646 w 185"/>
              <a:gd name="T25" fmla="*/ 2147483646 h 184"/>
              <a:gd name="T26" fmla="*/ 2147483646 w 185"/>
              <a:gd name="T27" fmla="*/ 2147483646 h 184"/>
              <a:gd name="T28" fmla="*/ 2147483646 w 185"/>
              <a:gd name="T29" fmla="*/ 2147483646 h 184"/>
              <a:gd name="T30" fmla="*/ 2147483646 w 185"/>
              <a:gd name="T31" fmla="*/ 2147483646 h 184"/>
              <a:gd name="T32" fmla="*/ 2147483646 w 185"/>
              <a:gd name="T33" fmla="*/ 2147483646 h 184"/>
              <a:gd name="T34" fmla="*/ 2147483646 w 185"/>
              <a:gd name="T35" fmla="*/ 2147483646 h 184"/>
              <a:gd name="T36" fmla="*/ 2147483646 w 185"/>
              <a:gd name="T37" fmla="*/ 2147483646 h 184"/>
              <a:gd name="T38" fmla="*/ 2147483646 w 185"/>
              <a:gd name="T39" fmla="*/ 2147483646 h 184"/>
              <a:gd name="T40" fmla="*/ 2147483646 w 185"/>
              <a:gd name="T41" fmla="*/ 2147483646 h 184"/>
              <a:gd name="T42" fmla="*/ 2147483646 w 185"/>
              <a:gd name="T43" fmla="*/ 2147483646 h 184"/>
              <a:gd name="T44" fmla="*/ 2147483646 w 185"/>
              <a:gd name="T45" fmla="*/ 2147483646 h 184"/>
              <a:gd name="T46" fmla="*/ 2147483646 w 185"/>
              <a:gd name="T47" fmla="*/ 2147483646 h 184"/>
              <a:gd name="T48" fmla="*/ 2147483646 w 185"/>
              <a:gd name="T49" fmla="*/ 2147483646 h 184"/>
              <a:gd name="T50" fmla="*/ 2147483646 w 185"/>
              <a:gd name="T51" fmla="*/ 2147483646 h 184"/>
              <a:gd name="T52" fmla="*/ 2147483646 w 185"/>
              <a:gd name="T53" fmla="*/ 2147483646 h 184"/>
              <a:gd name="T54" fmla="*/ 2147483646 w 185"/>
              <a:gd name="T55" fmla="*/ 2147483646 h 184"/>
              <a:gd name="T56" fmla="*/ 2147483646 w 185"/>
              <a:gd name="T57" fmla="*/ 2147483646 h 184"/>
              <a:gd name="T58" fmla="*/ 2147483646 w 185"/>
              <a:gd name="T59" fmla="*/ 2147483646 h 18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5" h="184">
                <a:moveTo>
                  <a:pt x="181" y="3"/>
                </a:moveTo>
                <a:cubicBezTo>
                  <a:pt x="178" y="1"/>
                  <a:pt x="175" y="0"/>
                  <a:pt x="172" y="0"/>
                </a:cubicBezTo>
                <a:cubicBezTo>
                  <a:pt x="169" y="0"/>
                  <a:pt x="166" y="1"/>
                  <a:pt x="164" y="3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84"/>
                  <a:pt x="0" y="184"/>
                  <a:pt x="0" y="184"/>
                </a:cubicBezTo>
                <a:cubicBezTo>
                  <a:pt x="152" y="184"/>
                  <a:pt x="152" y="184"/>
                  <a:pt x="152" y="184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45" y="56"/>
                  <a:pt x="145" y="56"/>
                  <a:pt x="145" y="56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85" y="15"/>
                  <a:pt x="185" y="8"/>
                  <a:pt x="181" y="3"/>
                </a:cubicBezTo>
                <a:close/>
                <a:moveTo>
                  <a:pt x="144" y="176"/>
                </a:moveTo>
                <a:cubicBezTo>
                  <a:pt x="8" y="176"/>
                  <a:pt x="8" y="176"/>
                  <a:pt x="8" y="176"/>
                </a:cubicBezTo>
                <a:cubicBezTo>
                  <a:pt x="8" y="40"/>
                  <a:pt x="8" y="40"/>
                  <a:pt x="8" y="40"/>
                </a:cubicBezTo>
                <a:cubicBezTo>
                  <a:pt x="127" y="40"/>
                  <a:pt x="127" y="40"/>
                  <a:pt x="127" y="40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144" y="56"/>
                  <a:pt x="144" y="56"/>
                  <a:pt x="144" y="56"/>
                </a:cubicBezTo>
                <a:lnTo>
                  <a:pt x="144" y="176"/>
                </a:lnTo>
                <a:close/>
                <a:moveTo>
                  <a:pt x="175" y="14"/>
                </a:moveTo>
                <a:cubicBezTo>
                  <a:pt x="78" y="112"/>
                  <a:pt x="78" y="112"/>
                  <a:pt x="78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06"/>
                  <a:pt x="72" y="106"/>
                  <a:pt x="72" y="106"/>
                </a:cubicBezTo>
                <a:cubicBezTo>
                  <a:pt x="169" y="9"/>
                  <a:pt x="169" y="9"/>
                  <a:pt x="169" y="9"/>
                </a:cubicBezTo>
                <a:cubicBezTo>
                  <a:pt x="170" y="8"/>
                  <a:pt x="172" y="8"/>
                  <a:pt x="172" y="8"/>
                </a:cubicBezTo>
                <a:cubicBezTo>
                  <a:pt x="173" y="8"/>
                  <a:pt x="174" y="8"/>
                  <a:pt x="175" y="9"/>
                </a:cubicBezTo>
                <a:cubicBezTo>
                  <a:pt x="176" y="10"/>
                  <a:pt x="176" y="11"/>
                  <a:pt x="176" y="12"/>
                </a:cubicBezTo>
                <a:cubicBezTo>
                  <a:pt x="176" y="12"/>
                  <a:pt x="176" y="13"/>
                  <a:pt x="175" y="14"/>
                </a:cubicBez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33"/>
          <p:cNvSpPr>
            <a:spLocks noEditPoints="1"/>
          </p:cNvSpPr>
          <p:nvPr/>
        </p:nvSpPr>
        <p:spPr bwMode="auto">
          <a:xfrm>
            <a:off x="5095170" y="2648736"/>
            <a:ext cx="547808" cy="478793"/>
          </a:xfrm>
          <a:custGeom>
            <a:avLst/>
            <a:gdLst>
              <a:gd name="T0" fmla="*/ 2147483646 w 454"/>
              <a:gd name="T1" fmla="*/ 0 h 398"/>
              <a:gd name="T2" fmla="*/ 0 w 454"/>
              <a:gd name="T3" fmla="*/ 0 h 398"/>
              <a:gd name="T4" fmla="*/ 0 w 454"/>
              <a:gd name="T5" fmla="*/ 2147483646 h 398"/>
              <a:gd name="T6" fmla="*/ 2147483646 w 454"/>
              <a:gd name="T7" fmla="*/ 2147483646 h 398"/>
              <a:gd name="T8" fmla="*/ 2147483646 w 454"/>
              <a:gd name="T9" fmla="*/ 2147483646 h 398"/>
              <a:gd name="T10" fmla="*/ 2147483646 w 454"/>
              <a:gd name="T11" fmla="*/ 2147483646 h 398"/>
              <a:gd name="T12" fmla="*/ 2147483646 w 454"/>
              <a:gd name="T13" fmla="*/ 2147483646 h 398"/>
              <a:gd name="T14" fmla="*/ 2147483646 w 454"/>
              <a:gd name="T15" fmla="*/ 2147483646 h 398"/>
              <a:gd name="T16" fmla="*/ 2147483646 w 454"/>
              <a:gd name="T17" fmla="*/ 0 h 398"/>
              <a:gd name="T18" fmla="*/ 2147483646 w 454"/>
              <a:gd name="T19" fmla="*/ 2147483646 h 398"/>
              <a:gd name="T20" fmla="*/ 2147483646 w 454"/>
              <a:gd name="T21" fmla="*/ 2147483646 h 398"/>
              <a:gd name="T22" fmla="*/ 2147483646 w 454"/>
              <a:gd name="T23" fmla="*/ 2147483646 h 398"/>
              <a:gd name="T24" fmla="*/ 2147483646 w 454"/>
              <a:gd name="T25" fmla="*/ 2147483646 h 398"/>
              <a:gd name="T26" fmla="*/ 2147483646 w 454"/>
              <a:gd name="T27" fmla="*/ 2147483646 h 398"/>
              <a:gd name="T28" fmla="*/ 2147483646 w 454"/>
              <a:gd name="T29" fmla="*/ 2147483646 h 398"/>
              <a:gd name="T30" fmla="*/ 2147483646 w 454"/>
              <a:gd name="T31" fmla="*/ 2147483646 h 398"/>
              <a:gd name="T32" fmla="*/ 2147483646 w 454"/>
              <a:gd name="T33" fmla="*/ 2147483646 h 398"/>
              <a:gd name="T34" fmla="*/ 2147483646 w 454"/>
              <a:gd name="T35" fmla="*/ 2147483646 h 398"/>
              <a:gd name="T36" fmla="*/ 2147483646 w 454"/>
              <a:gd name="T37" fmla="*/ 2147483646 h 398"/>
              <a:gd name="T38" fmla="*/ 2147483646 w 454"/>
              <a:gd name="T39" fmla="*/ 2147483646 h 398"/>
              <a:gd name="T40" fmla="*/ 2147483646 w 454"/>
              <a:gd name="T41" fmla="*/ 2147483646 h 3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4" h="398">
                <a:moveTo>
                  <a:pt x="454" y="0"/>
                </a:moveTo>
                <a:lnTo>
                  <a:pt x="0" y="0"/>
                </a:lnTo>
                <a:lnTo>
                  <a:pt x="0" y="285"/>
                </a:lnTo>
                <a:lnTo>
                  <a:pt x="156" y="285"/>
                </a:lnTo>
                <a:lnTo>
                  <a:pt x="57" y="398"/>
                </a:lnTo>
                <a:lnTo>
                  <a:pt x="397" y="398"/>
                </a:lnTo>
                <a:lnTo>
                  <a:pt x="300" y="285"/>
                </a:lnTo>
                <a:lnTo>
                  <a:pt x="454" y="285"/>
                </a:lnTo>
                <a:lnTo>
                  <a:pt x="454" y="0"/>
                </a:lnTo>
                <a:close/>
                <a:moveTo>
                  <a:pt x="99" y="379"/>
                </a:moveTo>
                <a:lnTo>
                  <a:pt x="227" y="228"/>
                </a:lnTo>
                <a:lnTo>
                  <a:pt x="357" y="379"/>
                </a:lnTo>
                <a:lnTo>
                  <a:pt x="99" y="379"/>
                </a:lnTo>
                <a:close/>
                <a:moveTo>
                  <a:pt x="435" y="266"/>
                </a:moveTo>
                <a:lnTo>
                  <a:pt x="284" y="266"/>
                </a:lnTo>
                <a:lnTo>
                  <a:pt x="227" y="199"/>
                </a:lnTo>
                <a:lnTo>
                  <a:pt x="170" y="266"/>
                </a:lnTo>
                <a:lnTo>
                  <a:pt x="19" y="266"/>
                </a:lnTo>
                <a:lnTo>
                  <a:pt x="19" y="19"/>
                </a:lnTo>
                <a:lnTo>
                  <a:pt x="435" y="19"/>
                </a:lnTo>
                <a:lnTo>
                  <a:pt x="435" y="266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矩形 38"/>
          <p:cNvSpPr>
            <a:spLocks noChangeArrowheads="1"/>
          </p:cNvSpPr>
          <p:nvPr/>
        </p:nvSpPr>
        <p:spPr bwMode="auto">
          <a:xfrm>
            <a:off x="8267713" y="2493451"/>
            <a:ext cx="2764922" cy="151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 GB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内存，启用交换，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核心，单线程性能高；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 GB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的可用磁盘空间（或更多）用于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录制。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如目前服务器不够用会去云服务商租用更高配置的服务器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39"/>
          <p:cNvSpPr>
            <a:spLocks noChangeArrowheads="1"/>
          </p:cNvSpPr>
          <p:nvPr/>
        </p:nvSpPr>
        <p:spPr bwMode="auto">
          <a:xfrm>
            <a:off x="8240433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资源可行性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15" name="矩形 42"/>
          <p:cNvSpPr>
            <a:spLocks noChangeArrowheads="1"/>
          </p:cNvSpPr>
          <p:nvPr/>
        </p:nvSpPr>
        <p:spPr bwMode="auto">
          <a:xfrm>
            <a:off x="8267713" y="4629358"/>
            <a:ext cx="2764922" cy="120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在给定时间内根据时间进度安排预计可以实现项目功能，并且已经预留两周的额外时间用于测试升级和容错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44"/>
          <p:cNvSpPr>
            <a:spLocks noChangeArrowheads="1"/>
          </p:cNvSpPr>
          <p:nvPr/>
        </p:nvSpPr>
        <p:spPr bwMode="auto">
          <a:xfrm>
            <a:off x="1269829" y="4167361"/>
            <a:ext cx="2764922" cy="149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是为数不多的采用基于本地云服务的学习管理系统的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BigBlueButton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个在线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视频会议系统或者是远程教育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系统。在上述框架下开发实现。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48"/>
          <p:cNvSpPr>
            <a:spLocks noChangeArrowheads="1"/>
          </p:cNvSpPr>
          <p:nvPr/>
        </p:nvSpPr>
        <p:spPr bwMode="auto">
          <a:xfrm>
            <a:off x="1269262" y="2493451"/>
            <a:ext cx="2767079" cy="9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疫情期间“停课不停学” ；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网络直播即使有视频回放也费时费力。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61627" y="78041"/>
            <a:ext cx="19608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可行性分析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0" name="矩形 39"/>
          <p:cNvSpPr>
            <a:spLocks noChangeArrowheads="1"/>
          </p:cNvSpPr>
          <p:nvPr/>
        </p:nvSpPr>
        <p:spPr bwMode="auto">
          <a:xfrm>
            <a:off x="8267713" y="4224689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时间</a:t>
            </a: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2" name="矩形 39"/>
          <p:cNvSpPr>
            <a:spLocks noChangeArrowheads="1"/>
          </p:cNvSpPr>
          <p:nvPr/>
        </p:nvSpPr>
        <p:spPr bwMode="auto">
          <a:xfrm>
            <a:off x="1248736" y="3629715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技术可行性</a:t>
            </a:r>
            <a:endParaRPr lang="zh-CN" altLang="en-US" sz="20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3" name="矩形 39"/>
          <p:cNvSpPr>
            <a:spLocks noChangeArrowheads="1"/>
          </p:cNvSpPr>
          <p:nvPr/>
        </p:nvSpPr>
        <p:spPr bwMode="auto">
          <a:xfrm>
            <a:off x="1249318" y="2062107"/>
            <a:ext cx="1712440" cy="51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市场可行性</a:t>
            </a:r>
            <a:endParaRPr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603012" y="310334"/>
            <a:ext cx="221234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Feasibility Analysis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" descr="F:\无版权图片\526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17273" r="6740" b="14017"/>
          <a:stretch>
            <a:fillRect/>
          </a:stretch>
        </p:blipFill>
        <p:spPr bwMode="auto">
          <a:xfrm>
            <a:off x="2238416" y="1984016"/>
            <a:ext cx="3153059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 descr="F:\无版权图片\5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" t="11745" r="1360" b="7860"/>
          <a:stretch>
            <a:fillRect/>
          </a:stretch>
        </p:blipFill>
        <p:spPr bwMode="auto">
          <a:xfrm>
            <a:off x="6854289" y="1984016"/>
            <a:ext cx="3155340" cy="16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椭圆 45"/>
          <p:cNvSpPr>
            <a:spLocks noChangeArrowheads="1"/>
          </p:cNvSpPr>
          <p:nvPr/>
        </p:nvSpPr>
        <p:spPr bwMode="auto">
          <a:xfrm>
            <a:off x="3246118" y="2221122"/>
            <a:ext cx="1137654" cy="1137654"/>
          </a:xfrm>
          <a:prstGeom prst="ellipse">
            <a:avLst/>
          </a:prstGeom>
          <a:solidFill>
            <a:srgbClr val="157E9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4" name="组合 46"/>
          <p:cNvGrpSpPr/>
          <p:nvPr/>
        </p:nvGrpSpPr>
        <p:grpSpPr bwMode="auto">
          <a:xfrm>
            <a:off x="3553900" y="2481028"/>
            <a:ext cx="524370" cy="615565"/>
            <a:chOff x="0" y="0"/>
            <a:chExt cx="365125" cy="428626"/>
          </a:xfrm>
        </p:grpSpPr>
        <p:sp>
          <p:nvSpPr>
            <p:cNvPr id="25" name="Freeform 21"/>
            <p:cNvSpPr>
              <a:spLocks noEditPoints="1" noChangeArrowheads="1"/>
            </p:cNvSpPr>
            <p:nvPr/>
          </p:nvSpPr>
          <p:spPr bwMode="auto">
            <a:xfrm>
              <a:off x="4763" y="0"/>
              <a:ext cx="355600" cy="306388"/>
            </a:xfrm>
            <a:custGeom>
              <a:avLst/>
              <a:gdLst>
                <a:gd name="T0" fmla="*/ 2147483646 w 674"/>
                <a:gd name="T1" fmla="*/ 0 h 579"/>
                <a:gd name="T2" fmla="*/ 2147483646 w 674"/>
                <a:gd name="T3" fmla="*/ 2147483646 h 579"/>
                <a:gd name="T4" fmla="*/ 2147483646 w 674"/>
                <a:gd name="T5" fmla="*/ 2147483646 h 579"/>
                <a:gd name="T6" fmla="*/ 0 w 674"/>
                <a:gd name="T7" fmla="*/ 2147483646 h 579"/>
                <a:gd name="T8" fmla="*/ 0 w 674"/>
                <a:gd name="T9" fmla="*/ 2147483646 h 579"/>
                <a:gd name="T10" fmla="*/ 2147483646 w 674"/>
                <a:gd name="T11" fmla="*/ 2147483646 h 579"/>
                <a:gd name="T12" fmla="*/ 2147483646 w 674"/>
                <a:gd name="T13" fmla="*/ 2147483646 h 579"/>
                <a:gd name="T14" fmla="*/ 2147483646 w 674"/>
                <a:gd name="T15" fmla="*/ 2147483646 h 579"/>
                <a:gd name="T16" fmla="*/ 2147483646 w 674"/>
                <a:gd name="T17" fmla="*/ 2147483646 h 579"/>
                <a:gd name="T18" fmla="*/ 2147483646 w 674"/>
                <a:gd name="T19" fmla="*/ 2147483646 h 579"/>
                <a:gd name="T20" fmla="*/ 2147483646 w 674"/>
                <a:gd name="T21" fmla="*/ 2147483646 h 579"/>
                <a:gd name="T22" fmla="*/ 2147483646 w 674"/>
                <a:gd name="T23" fmla="*/ 2147483646 h 579"/>
                <a:gd name="T24" fmla="*/ 2147483646 w 674"/>
                <a:gd name="T25" fmla="*/ 2147483646 h 579"/>
                <a:gd name="T26" fmla="*/ 2147483646 w 674"/>
                <a:gd name="T27" fmla="*/ 2147483646 h 579"/>
                <a:gd name="T28" fmla="*/ 2147483646 w 674"/>
                <a:gd name="T29" fmla="*/ 2147483646 h 579"/>
                <a:gd name="T30" fmla="*/ 2147483646 w 674"/>
                <a:gd name="T31" fmla="*/ 2147483646 h 579"/>
                <a:gd name="T32" fmla="*/ 2147483646 w 674"/>
                <a:gd name="T33" fmla="*/ 2147483646 h 579"/>
                <a:gd name="T34" fmla="*/ 2147483646 w 674"/>
                <a:gd name="T35" fmla="*/ 2147483646 h 579"/>
                <a:gd name="T36" fmla="*/ 2147483646 w 674"/>
                <a:gd name="T37" fmla="*/ 2147483646 h 579"/>
                <a:gd name="T38" fmla="*/ 2147483646 w 674"/>
                <a:gd name="T39" fmla="*/ 2147483646 h 579"/>
                <a:gd name="T40" fmla="*/ 2147483646 w 674"/>
                <a:gd name="T41" fmla="*/ 2147483646 h 579"/>
                <a:gd name="T42" fmla="*/ 2147483646 w 674"/>
                <a:gd name="T43" fmla="*/ 2147483646 h 579"/>
                <a:gd name="T44" fmla="*/ 2147483646 w 674"/>
                <a:gd name="T45" fmla="*/ 2147483646 h 579"/>
                <a:gd name="T46" fmla="*/ 2147483646 w 674"/>
                <a:gd name="T47" fmla="*/ 2147483646 h 579"/>
                <a:gd name="T48" fmla="*/ 2147483646 w 674"/>
                <a:gd name="T49" fmla="*/ 2147483646 h 579"/>
                <a:gd name="T50" fmla="*/ 2147483646 w 674"/>
                <a:gd name="T51" fmla="*/ 2147483646 h 579"/>
                <a:gd name="T52" fmla="*/ 2147483646 w 674"/>
                <a:gd name="T53" fmla="*/ 2147483646 h 579"/>
                <a:gd name="T54" fmla="*/ 2147483646 w 674"/>
                <a:gd name="T55" fmla="*/ 2147483646 h 579"/>
                <a:gd name="T56" fmla="*/ 2147483646 w 674"/>
                <a:gd name="T57" fmla="*/ 2147483646 h 579"/>
                <a:gd name="T58" fmla="*/ 2147483646 w 674"/>
                <a:gd name="T59" fmla="*/ 2147483646 h 579"/>
                <a:gd name="T60" fmla="*/ 2147483646 w 674"/>
                <a:gd name="T61" fmla="*/ 2147483646 h 579"/>
                <a:gd name="T62" fmla="*/ 2147483646 w 674"/>
                <a:gd name="T63" fmla="*/ 2147483646 h 579"/>
                <a:gd name="T64" fmla="*/ 2147483646 w 674"/>
                <a:gd name="T65" fmla="*/ 2147483646 h 579"/>
                <a:gd name="T66" fmla="*/ 2147483646 w 674"/>
                <a:gd name="T67" fmla="*/ 2147483646 h 579"/>
                <a:gd name="T68" fmla="*/ 2147483646 w 674"/>
                <a:gd name="T69" fmla="*/ 2147483646 h 579"/>
                <a:gd name="T70" fmla="*/ 2147483646 w 674"/>
                <a:gd name="T71" fmla="*/ 2147483646 h 579"/>
                <a:gd name="T72" fmla="*/ 2147483646 w 674"/>
                <a:gd name="T73" fmla="*/ 2147483646 h 579"/>
                <a:gd name="T74" fmla="*/ 2147483646 w 674"/>
                <a:gd name="T75" fmla="*/ 2147483646 h 579"/>
                <a:gd name="T76" fmla="*/ 2147483646 w 674"/>
                <a:gd name="T77" fmla="*/ 2147483646 h 579"/>
                <a:gd name="T78" fmla="*/ 2147483646 w 674"/>
                <a:gd name="T79" fmla="*/ 2147483646 h 579"/>
                <a:gd name="T80" fmla="*/ 2147483646 w 674"/>
                <a:gd name="T81" fmla="*/ 2147483646 h 579"/>
                <a:gd name="T82" fmla="*/ 2147483646 w 674"/>
                <a:gd name="T83" fmla="*/ 2147483646 h 579"/>
                <a:gd name="T84" fmla="*/ 2147483646 w 674"/>
                <a:gd name="T85" fmla="*/ 2147483646 h 579"/>
                <a:gd name="T86" fmla="*/ 2147483646 w 674"/>
                <a:gd name="T87" fmla="*/ 2147483646 h 579"/>
                <a:gd name="T88" fmla="*/ 2147483646 w 674"/>
                <a:gd name="T89" fmla="*/ 2147483646 h 579"/>
                <a:gd name="T90" fmla="*/ 2147483646 w 674"/>
                <a:gd name="T91" fmla="*/ 2147483646 h 579"/>
                <a:gd name="T92" fmla="*/ 2147483646 w 674"/>
                <a:gd name="T93" fmla="*/ 2147483646 h 579"/>
                <a:gd name="T94" fmla="*/ 2147483646 w 674"/>
                <a:gd name="T95" fmla="*/ 2147483646 h 579"/>
                <a:gd name="T96" fmla="*/ 2147483646 w 674"/>
                <a:gd name="T97" fmla="*/ 2147483646 h 579"/>
                <a:gd name="T98" fmla="*/ 2147483646 w 674"/>
                <a:gd name="T99" fmla="*/ 2147483646 h 579"/>
                <a:gd name="T100" fmla="*/ 2147483646 w 674"/>
                <a:gd name="T101" fmla="*/ 2147483646 h 579"/>
                <a:gd name="T102" fmla="*/ 2147483646 w 674"/>
                <a:gd name="T103" fmla="*/ 2147483646 h 579"/>
                <a:gd name="T104" fmla="*/ 2147483646 w 674"/>
                <a:gd name="T105" fmla="*/ 2147483646 h 579"/>
                <a:gd name="T106" fmla="*/ 2147483646 w 674"/>
                <a:gd name="T107" fmla="*/ 2147483646 h 579"/>
                <a:gd name="T108" fmla="*/ 2147483646 w 674"/>
                <a:gd name="T109" fmla="*/ 2147483646 h 57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4"/>
                <a:gd name="T166" fmla="*/ 0 h 579"/>
                <a:gd name="T167" fmla="*/ 674 w 674"/>
                <a:gd name="T168" fmla="*/ 579 h 57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4" h="579">
                  <a:moveTo>
                    <a:pt x="589" y="0"/>
                  </a:moveTo>
                  <a:lnTo>
                    <a:pt x="84" y="0"/>
                  </a:lnTo>
                  <a:lnTo>
                    <a:pt x="76" y="1"/>
                  </a:lnTo>
                  <a:lnTo>
                    <a:pt x="67" y="3"/>
                  </a:lnTo>
                  <a:lnTo>
                    <a:pt x="52" y="7"/>
                  </a:lnTo>
                  <a:lnTo>
                    <a:pt x="36" y="15"/>
                  </a:lnTo>
                  <a:lnTo>
                    <a:pt x="24" y="25"/>
                  </a:lnTo>
                  <a:lnTo>
                    <a:pt x="14" y="38"/>
                  </a:lnTo>
                  <a:lnTo>
                    <a:pt x="7" y="52"/>
                  </a:lnTo>
                  <a:lnTo>
                    <a:pt x="1" y="69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493"/>
                  </a:lnTo>
                  <a:lnTo>
                    <a:pt x="0" y="502"/>
                  </a:lnTo>
                  <a:lnTo>
                    <a:pt x="1" y="510"/>
                  </a:lnTo>
                  <a:lnTo>
                    <a:pt x="7" y="527"/>
                  </a:lnTo>
                  <a:lnTo>
                    <a:pt x="14" y="541"/>
                  </a:lnTo>
                  <a:lnTo>
                    <a:pt x="24" y="553"/>
                  </a:lnTo>
                  <a:lnTo>
                    <a:pt x="36" y="563"/>
                  </a:lnTo>
                  <a:lnTo>
                    <a:pt x="52" y="572"/>
                  </a:lnTo>
                  <a:lnTo>
                    <a:pt x="67" y="576"/>
                  </a:lnTo>
                  <a:lnTo>
                    <a:pt x="76" y="577"/>
                  </a:lnTo>
                  <a:lnTo>
                    <a:pt x="84" y="579"/>
                  </a:lnTo>
                  <a:lnTo>
                    <a:pt x="589" y="579"/>
                  </a:lnTo>
                  <a:lnTo>
                    <a:pt x="598" y="577"/>
                  </a:lnTo>
                  <a:lnTo>
                    <a:pt x="607" y="576"/>
                  </a:lnTo>
                  <a:lnTo>
                    <a:pt x="622" y="572"/>
                  </a:lnTo>
                  <a:lnTo>
                    <a:pt x="636" y="563"/>
                  </a:lnTo>
                  <a:lnTo>
                    <a:pt x="649" y="553"/>
                  </a:lnTo>
                  <a:lnTo>
                    <a:pt x="659" y="541"/>
                  </a:lnTo>
                  <a:lnTo>
                    <a:pt x="667" y="527"/>
                  </a:lnTo>
                  <a:lnTo>
                    <a:pt x="671" y="510"/>
                  </a:lnTo>
                  <a:lnTo>
                    <a:pt x="673" y="502"/>
                  </a:lnTo>
                  <a:lnTo>
                    <a:pt x="674" y="493"/>
                  </a:lnTo>
                  <a:lnTo>
                    <a:pt x="674" y="85"/>
                  </a:lnTo>
                  <a:lnTo>
                    <a:pt x="673" y="77"/>
                  </a:lnTo>
                  <a:lnTo>
                    <a:pt x="671" y="69"/>
                  </a:lnTo>
                  <a:lnTo>
                    <a:pt x="667" y="52"/>
                  </a:lnTo>
                  <a:lnTo>
                    <a:pt x="659" y="38"/>
                  </a:lnTo>
                  <a:lnTo>
                    <a:pt x="649" y="25"/>
                  </a:lnTo>
                  <a:lnTo>
                    <a:pt x="636" y="15"/>
                  </a:lnTo>
                  <a:lnTo>
                    <a:pt x="622" y="7"/>
                  </a:lnTo>
                  <a:lnTo>
                    <a:pt x="607" y="3"/>
                  </a:lnTo>
                  <a:lnTo>
                    <a:pt x="598" y="1"/>
                  </a:lnTo>
                  <a:lnTo>
                    <a:pt x="589" y="0"/>
                  </a:lnTo>
                  <a:close/>
                  <a:moveTo>
                    <a:pt x="137" y="492"/>
                  </a:moveTo>
                  <a:lnTo>
                    <a:pt x="137" y="492"/>
                  </a:lnTo>
                  <a:lnTo>
                    <a:pt x="126" y="490"/>
                  </a:lnTo>
                  <a:lnTo>
                    <a:pt x="115" y="488"/>
                  </a:lnTo>
                  <a:lnTo>
                    <a:pt x="107" y="482"/>
                  </a:lnTo>
                  <a:lnTo>
                    <a:pt x="98" y="475"/>
                  </a:lnTo>
                  <a:lnTo>
                    <a:pt x="91" y="468"/>
                  </a:lnTo>
                  <a:lnTo>
                    <a:pt x="86" y="458"/>
                  </a:lnTo>
                  <a:lnTo>
                    <a:pt x="83" y="447"/>
                  </a:lnTo>
                  <a:lnTo>
                    <a:pt x="81" y="437"/>
                  </a:lnTo>
                  <a:lnTo>
                    <a:pt x="83" y="426"/>
                  </a:lnTo>
                  <a:lnTo>
                    <a:pt x="86" y="415"/>
                  </a:lnTo>
                  <a:lnTo>
                    <a:pt x="91" y="406"/>
                  </a:lnTo>
                  <a:lnTo>
                    <a:pt x="98" y="398"/>
                  </a:lnTo>
                  <a:lnTo>
                    <a:pt x="107" y="391"/>
                  </a:lnTo>
                  <a:lnTo>
                    <a:pt x="115" y="385"/>
                  </a:lnTo>
                  <a:lnTo>
                    <a:pt x="126" y="383"/>
                  </a:lnTo>
                  <a:lnTo>
                    <a:pt x="137" y="381"/>
                  </a:lnTo>
                  <a:lnTo>
                    <a:pt x="149" y="383"/>
                  </a:lnTo>
                  <a:lnTo>
                    <a:pt x="158" y="385"/>
                  </a:lnTo>
                  <a:lnTo>
                    <a:pt x="168" y="391"/>
                  </a:lnTo>
                  <a:lnTo>
                    <a:pt x="177" y="398"/>
                  </a:lnTo>
                  <a:lnTo>
                    <a:pt x="182" y="406"/>
                  </a:lnTo>
                  <a:lnTo>
                    <a:pt x="188" y="415"/>
                  </a:lnTo>
                  <a:lnTo>
                    <a:pt x="191" y="426"/>
                  </a:lnTo>
                  <a:lnTo>
                    <a:pt x="192" y="437"/>
                  </a:lnTo>
                  <a:lnTo>
                    <a:pt x="191" y="447"/>
                  </a:lnTo>
                  <a:lnTo>
                    <a:pt x="188" y="458"/>
                  </a:lnTo>
                  <a:lnTo>
                    <a:pt x="182" y="468"/>
                  </a:lnTo>
                  <a:lnTo>
                    <a:pt x="177" y="475"/>
                  </a:lnTo>
                  <a:lnTo>
                    <a:pt x="168" y="482"/>
                  </a:lnTo>
                  <a:lnTo>
                    <a:pt x="158" y="488"/>
                  </a:lnTo>
                  <a:lnTo>
                    <a:pt x="149" y="490"/>
                  </a:lnTo>
                  <a:lnTo>
                    <a:pt x="137" y="492"/>
                  </a:lnTo>
                  <a:close/>
                  <a:moveTo>
                    <a:pt x="558" y="492"/>
                  </a:moveTo>
                  <a:lnTo>
                    <a:pt x="558" y="492"/>
                  </a:lnTo>
                  <a:lnTo>
                    <a:pt x="547" y="490"/>
                  </a:lnTo>
                  <a:lnTo>
                    <a:pt x="535" y="488"/>
                  </a:lnTo>
                  <a:lnTo>
                    <a:pt x="527" y="482"/>
                  </a:lnTo>
                  <a:lnTo>
                    <a:pt x="518" y="475"/>
                  </a:lnTo>
                  <a:lnTo>
                    <a:pt x="511" y="468"/>
                  </a:lnTo>
                  <a:lnTo>
                    <a:pt x="506" y="458"/>
                  </a:lnTo>
                  <a:lnTo>
                    <a:pt x="503" y="447"/>
                  </a:lnTo>
                  <a:lnTo>
                    <a:pt x="502" y="437"/>
                  </a:lnTo>
                  <a:lnTo>
                    <a:pt x="503" y="426"/>
                  </a:lnTo>
                  <a:lnTo>
                    <a:pt x="506" y="415"/>
                  </a:lnTo>
                  <a:lnTo>
                    <a:pt x="511" y="406"/>
                  </a:lnTo>
                  <a:lnTo>
                    <a:pt x="518" y="398"/>
                  </a:lnTo>
                  <a:lnTo>
                    <a:pt x="527" y="391"/>
                  </a:lnTo>
                  <a:lnTo>
                    <a:pt x="535" y="385"/>
                  </a:lnTo>
                  <a:lnTo>
                    <a:pt x="547" y="383"/>
                  </a:lnTo>
                  <a:lnTo>
                    <a:pt x="558" y="381"/>
                  </a:lnTo>
                  <a:lnTo>
                    <a:pt x="569" y="383"/>
                  </a:lnTo>
                  <a:lnTo>
                    <a:pt x="579" y="385"/>
                  </a:lnTo>
                  <a:lnTo>
                    <a:pt x="589" y="391"/>
                  </a:lnTo>
                  <a:lnTo>
                    <a:pt x="597" y="398"/>
                  </a:lnTo>
                  <a:lnTo>
                    <a:pt x="603" y="406"/>
                  </a:lnTo>
                  <a:lnTo>
                    <a:pt x="608" y="415"/>
                  </a:lnTo>
                  <a:lnTo>
                    <a:pt x="611" y="426"/>
                  </a:lnTo>
                  <a:lnTo>
                    <a:pt x="612" y="437"/>
                  </a:lnTo>
                  <a:lnTo>
                    <a:pt x="611" y="447"/>
                  </a:lnTo>
                  <a:lnTo>
                    <a:pt x="608" y="458"/>
                  </a:lnTo>
                  <a:lnTo>
                    <a:pt x="603" y="468"/>
                  </a:lnTo>
                  <a:lnTo>
                    <a:pt x="597" y="475"/>
                  </a:lnTo>
                  <a:lnTo>
                    <a:pt x="589" y="482"/>
                  </a:lnTo>
                  <a:lnTo>
                    <a:pt x="579" y="488"/>
                  </a:lnTo>
                  <a:lnTo>
                    <a:pt x="569" y="490"/>
                  </a:lnTo>
                  <a:lnTo>
                    <a:pt x="558" y="492"/>
                  </a:lnTo>
                  <a:close/>
                  <a:moveTo>
                    <a:pt x="619" y="273"/>
                  </a:moveTo>
                  <a:lnTo>
                    <a:pt x="619" y="273"/>
                  </a:lnTo>
                  <a:lnTo>
                    <a:pt x="618" y="284"/>
                  </a:lnTo>
                  <a:lnTo>
                    <a:pt x="615" y="294"/>
                  </a:lnTo>
                  <a:lnTo>
                    <a:pt x="611" y="303"/>
                  </a:lnTo>
                  <a:lnTo>
                    <a:pt x="604" y="310"/>
                  </a:lnTo>
                  <a:lnTo>
                    <a:pt x="597" y="315"/>
                  </a:lnTo>
                  <a:lnTo>
                    <a:pt x="589" y="321"/>
                  </a:lnTo>
                  <a:lnTo>
                    <a:pt x="579" y="324"/>
                  </a:lnTo>
                  <a:lnTo>
                    <a:pt x="569" y="325"/>
                  </a:lnTo>
                  <a:lnTo>
                    <a:pt x="105" y="325"/>
                  </a:lnTo>
                  <a:lnTo>
                    <a:pt x="95" y="324"/>
                  </a:lnTo>
                  <a:lnTo>
                    <a:pt x="86" y="321"/>
                  </a:lnTo>
                  <a:lnTo>
                    <a:pt x="77" y="315"/>
                  </a:lnTo>
                  <a:lnTo>
                    <a:pt x="69" y="310"/>
                  </a:lnTo>
                  <a:lnTo>
                    <a:pt x="63" y="303"/>
                  </a:lnTo>
                  <a:lnTo>
                    <a:pt x="59" y="294"/>
                  </a:lnTo>
                  <a:lnTo>
                    <a:pt x="56" y="284"/>
                  </a:lnTo>
                  <a:lnTo>
                    <a:pt x="55" y="273"/>
                  </a:lnTo>
                  <a:lnTo>
                    <a:pt x="55" y="111"/>
                  </a:lnTo>
                  <a:lnTo>
                    <a:pt x="56" y="101"/>
                  </a:lnTo>
                  <a:lnTo>
                    <a:pt x="59" y="91"/>
                  </a:lnTo>
                  <a:lnTo>
                    <a:pt x="63" y="83"/>
                  </a:lnTo>
                  <a:lnTo>
                    <a:pt x="69" y="76"/>
                  </a:lnTo>
                  <a:lnTo>
                    <a:pt x="77" y="69"/>
                  </a:lnTo>
                  <a:lnTo>
                    <a:pt x="86" y="64"/>
                  </a:lnTo>
                  <a:lnTo>
                    <a:pt x="95" y="62"/>
                  </a:lnTo>
                  <a:lnTo>
                    <a:pt x="105" y="60"/>
                  </a:lnTo>
                  <a:lnTo>
                    <a:pt x="569" y="60"/>
                  </a:lnTo>
                  <a:lnTo>
                    <a:pt x="579" y="62"/>
                  </a:lnTo>
                  <a:lnTo>
                    <a:pt x="589" y="64"/>
                  </a:lnTo>
                  <a:lnTo>
                    <a:pt x="597" y="69"/>
                  </a:lnTo>
                  <a:lnTo>
                    <a:pt x="604" y="76"/>
                  </a:lnTo>
                  <a:lnTo>
                    <a:pt x="611" y="83"/>
                  </a:lnTo>
                  <a:lnTo>
                    <a:pt x="615" y="91"/>
                  </a:lnTo>
                  <a:lnTo>
                    <a:pt x="618" y="101"/>
                  </a:lnTo>
                  <a:lnTo>
                    <a:pt x="619" y="111"/>
                  </a:lnTo>
                  <a:lnTo>
                    <a:pt x="619" y="27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2"/>
            <p:cNvSpPr>
              <a:spLocks noEditPoints="1" noChangeArrowheads="1"/>
            </p:cNvSpPr>
            <p:nvPr/>
          </p:nvSpPr>
          <p:spPr bwMode="auto">
            <a:xfrm>
              <a:off x="74613" y="333375"/>
              <a:ext cx="215900" cy="82550"/>
            </a:xfrm>
            <a:custGeom>
              <a:avLst/>
              <a:gdLst>
                <a:gd name="T0" fmla="*/ 2147483646 w 407"/>
                <a:gd name="T1" fmla="*/ 2147483646 h 156"/>
                <a:gd name="T2" fmla="*/ 2147483646 w 407"/>
                <a:gd name="T3" fmla="*/ 2147483646 h 156"/>
                <a:gd name="T4" fmla="*/ 2147483646 w 407"/>
                <a:gd name="T5" fmla="*/ 2147483646 h 156"/>
                <a:gd name="T6" fmla="*/ 2147483646 w 407"/>
                <a:gd name="T7" fmla="*/ 2147483646 h 156"/>
                <a:gd name="T8" fmla="*/ 2147483646 w 407"/>
                <a:gd name="T9" fmla="*/ 2147483646 h 156"/>
                <a:gd name="T10" fmla="*/ 2147483646 w 407"/>
                <a:gd name="T11" fmla="*/ 0 h 156"/>
                <a:gd name="T12" fmla="*/ 2147483646 w 407"/>
                <a:gd name="T13" fmla="*/ 0 h 156"/>
                <a:gd name="T14" fmla="*/ 2147483646 w 407"/>
                <a:gd name="T15" fmla="*/ 2147483646 h 156"/>
                <a:gd name="T16" fmla="*/ 2147483646 w 407"/>
                <a:gd name="T17" fmla="*/ 2147483646 h 156"/>
                <a:gd name="T18" fmla="*/ 2147483646 w 407"/>
                <a:gd name="T19" fmla="*/ 0 h 156"/>
                <a:gd name="T20" fmla="*/ 2147483646 w 407"/>
                <a:gd name="T21" fmla="*/ 0 h 156"/>
                <a:gd name="T22" fmla="*/ 2147483646 w 407"/>
                <a:gd name="T23" fmla="*/ 0 h 156"/>
                <a:gd name="T24" fmla="*/ 2147483646 w 407"/>
                <a:gd name="T25" fmla="*/ 2147483646 h 156"/>
                <a:gd name="T26" fmla="*/ 2147483646 w 407"/>
                <a:gd name="T27" fmla="*/ 0 h 156"/>
                <a:gd name="T28" fmla="*/ 2147483646 w 407"/>
                <a:gd name="T29" fmla="*/ 2147483646 h 156"/>
                <a:gd name="T30" fmla="*/ 2147483646 w 407"/>
                <a:gd name="T31" fmla="*/ 2147483646 h 156"/>
                <a:gd name="T32" fmla="*/ 0 w 407"/>
                <a:gd name="T33" fmla="*/ 2147483646 h 156"/>
                <a:gd name="T34" fmla="*/ 2147483646 w 407"/>
                <a:gd name="T35" fmla="*/ 2147483646 h 156"/>
                <a:gd name="T36" fmla="*/ 2147483646 w 407"/>
                <a:gd name="T37" fmla="*/ 2147483646 h 1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7"/>
                <a:gd name="T58" fmla="*/ 0 h 156"/>
                <a:gd name="T59" fmla="*/ 407 w 407"/>
                <a:gd name="T60" fmla="*/ 156 h 1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7" h="156">
                  <a:moveTo>
                    <a:pt x="349" y="62"/>
                  </a:moveTo>
                  <a:lnTo>
                    <a:pt x="59" y="62"/>
                  </a:lnTo>
                  <a:lnTo>
                    <a:pt x="38" y="95"/>
                  </a:lnTo>
                  <a:lnTo>
                    <a:pt x="369" y="95"/>
                  </a:lnTo>
                  <a:lnTo>
                    <a:pt x="349" y="62"/>
                  </a:lnTo>
                  <a:close/>
                  <a:moveTo>
                    <a:pt x="310" y="0"/>
                  </a:moveTo>
                  <a:lnTo>
                    <a:pt x="97" y="0"/>
                  </a:lnTo>
                  <a:lnTo>
                    <a:pt x="76" y="34"/>
                  </a:lnTo>
                  <a:lnTo>
                    <a:pt x="331" y="34"/>
                  </a:lnTo>
                  <a:lnTo>
                    <a:pt x="310" y="0"/>
                  </a:lnTo>
                  <a:close/>
                  <a:moveTo>
                    <a:pt x="384" y="0"/>
                  </a:moveTo>
                  <a:lnTo>
                    <a:pt x="383" y="0"/>
                  </a:lnTo>
                  <a:lnTo>
                    <a:pt x="384" y="3"/>
                  </a:lnTo>
                  <a:lnTo>
                    <a:pt x="384" y="0"/>
                  </a:lnTo>
                  <a:close/>
                  <a:moveTo>
                    <a:pt x="387" y="122"/>
                  </a:moveTo>
                  <a:lnTo>
                    <a:pt x="21" y="122"/>
                  </a:lnTo>
                  <a:lnTo>
                    <a:pt x="0" y="156"/>
                  </a:lnTo>
                  <a:lnTo>
                    <a:pt x="407" y="156"/>
                  </a:lnTo>
                  <a:lnTo>
                    <a:pt x="387" y="122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3"/>
            <p:cNvSpPr>
              <a:spLocks noEditPoints="1" noChangeArrowheads="1"/>
            </p:cNvSpPr>
            <p:nvPr/>
          </p:nvSpPr>
          <p:spPr bwMode="auto">
            <a:xfrm>
              <a:off x="0" y="325438"/>
              <a:ext cx="365125" cy="103188"/>
            </a:xfrm>
            <a:custGeom>
              <a:avLst/>
              <a:gdLst>
                <a:gd name="T0" fmla="*/ 2147483646 w 690"/>
                <a:gd name="T1" fmla="*/ 0 h 197"/>
                <a:gd name="T2" fmla="*/ 2147483646 w 690"/>
                <a:gd name="T3" fmla="*/ 0 h 197"/>
                <a:gd name="T4" fmla="*/ 2147483646 w 690"/>
                <a:gd name="T5" fmla="*/ 2147483646 h 197"/>
                <a:gd name="T6" fmla="*/ 2147483646 w 690"/>
                <a:gd name="T7" fmla="*/ 2147483646 h 197"/>
                <a:gd name="T8" fmla="*/ 2147483646 w 690"/>
                <a:gd name="T9" fmla="*/ 0 h 197"/>
                <a:gd name="T10" fmla="*/ 0 w 690"/>
                <a:gd name="T11" fmla="*/ 2147483646 h 197"/>
                <a:gd name="T12" fmla="*/ 2147483646 w 690"/>
                <a:gd name="T13" fmla="*/ 2147483646 h 197"/>
                <a:gd name="T14" fmla="*/ 2147483646 w 690"/>
                <a:gd name="T15" fmla="*/ 0 h 197"/>
                <a:gd name="T16" fmla="*/ 2147483646 w 690"/>
                <a:gd name="T17" fmla="*/ 0 h 197"/>
                <a:gd name="T18" fmla="*/ 0 w 690"/>
                <a:gd name="T19" fmla="*/ 2147483646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90"/>
                <a:gd name="T31" fmla="*/ 0 h 197"/>
                <a:gd name="T32" fmla="*/ 690 w 690"/>
                <a:gd name="T33" fmla="*/ 197 h 19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90" h="197">
                  <a:moveTo>
                    <a:pt x="567" y="0"/>
                  </a:moveTo>
                  <a:lnTo>
                    <a:pt x="480" y="0"/>
                  </a:lnTo>
                  <a:lnTo>
                    <a:pt x="602" y="197"/>
                  </a:lnTo>
                  <a:lnTo>
                    <a:pt x="690" y="197"/>
                  </a:lnTo>
                  <a:lnTo>
                    <a:pt x="567" y="0"/>
                  </a:lnTo>
                  <a:close/>
                  <a:moveTo>
                    <a:pt x="0" y="197"/>
                  </a:moveTo>
                  <a:lnTo>
                    <a:pt x="88" y="197"/>
                  </a:lnTo>
                  <a:lnTo>
                    <a:pt x="210" y="0"/>
                  </a:lnTo>
                  <a:lnTo>
                    <a:pt x="122" y="0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椭圆 50"/>
          <p:cNvSpPr>
            <a:spLocks noChangeArrowheads="1"/>
          </p:cNvSpPr>
          <p:nvPr/>
        </p:nvSpPr>
        <p:spPr bwMode="auto">
          <a:xfrm>
            <a:off x="7875671" y="2221122"/>
            <a:ext cx="1137656" cy="1137654"/>
          </a:xfrm>
          <a:prstGeom prst="ellipse">
            <a:avLst/>
          </a:prstGeom>
          <a:solidFill>
            <a:srgbClr val="157E9F">
              <a:alpha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9" name="组合 51"/>
          <p:cNvGrpSpPr/>
          <p:nvPr/>
        </p:nvGrpSpPr>
        <p:grpSpPr bwMode="auto">
          <a:xfrm>
            <a:off x="8039157" y="2498248"/>
            <a:ext cx="811634" cy="446854"/>
            <a:chOff x="0" y="0"/>
            <a:chExt cx="565150" cy="311151"/>
          </a:xfrm>
        </p:grpSpPr>
        <p:sp>
          <p:nvSpPr>
            <p:cNvPr id="30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565150" cy="282575"/>
            </a:xfrm>
            <a:custGeom>
              <a:avLst/>
              <a:gdLst>
                <a:gd name="T0" fmla="*/ 2147483646 w 1068"/>
                <a:gd name="T1" fmla="*/ 2147483646 h 534"/>
                <a:gd name="T2" fmla="*/ 2147483646 w 1068"/>
                <a:gd name="T3" fmla="*/ 2147483646 h 534"/>
                <a:gd name="T4" fmla="*/ 2147483646 w 1068"/>
                <a:gd name="T5" fmla="*/ 2147483646 h 534"/>
                <a:gd name="T6" fmla="*/ 2147483646 w 1068"/>
                <a:gd name="T7" fmla="*/ 2147483646 h 534"/>
                <a:gd name="T8" fmla="*/ 2147483646 w 1068"/>
                <a:gd name="T9" fmla="*/ 2147483646 h 534"/>
                <a:gd name="T10" fmla="*/ 2147483646 w 1068"/>
                <a:gd name="T11" fmla="*/ 2147483646 h 534"/>
                <a:gd name="T12" fmla="*/ 2147483646 w 1068"/>
                <a:gd name="T13" fmla="*/ 2147483646 h 534"/>
                <a:gd name="T14" fmla="*/ 2147483646 w 1068"/>
                <a:gd name="T15" fmla="*/ 2147483646 h 534"/>
                <a:gd name="T16" fmla="*/ 2147483646 w 1068"/>
                <a:gd name="T17" fmla="*/ 2147483646 h 534"/>
                <a:gd name="T18" fmla="*/ 2147483646 w 1068"/>
                <a:gd name="T19" fmla="*/ 2147483646 h 534"/>
                <a:gd name="T20" fmla="*/ 2147483646 w 1068"/>
                <a:gd name="T21" fmla="*/ 2147483646 h 534"/>
                <a:gd name="T22" fmla="*/ 2147483646 w 1068"/>
                <a:gd name="T23" fmla="*/ 2147483646 h 534"/>
                <a:gd name="T24" fmla="*/ 2147483646 w 1068"/>
                <a:gd name="T25" fmla="*/ 2147483646 h 534"/>
                <a:gd name="T26" fmla="*/ 2147483646 w 1068"/>
                <a:gd name="T27" fmla="*/ 2147483646 h 534"/>
                <a:gd name="T28" fmla="*/ 2147483646 w 1068"/>
                <a:gd name="T29" fmla="*/ 2147483646 h 534"/>
                <a:gd name="T30" fmla="*/ 2147483646 w 1068"/>
                <a:gd name="T31" fmla="*/ 2147483646 h 534"/>
                <a:gd name="T32" fmla="*/ 2147483646 w 1068"/>
                <a:gd name="T33" fmla="*/ 2147483646 h 534"/>
                <a:gd name="T34" fmla="*/ 2147483646 w 1068"/>
                <a:gd name="T35" fmla="*/ 2147483646 h 534"/>
                <a:gd name="T36" fmla="*/ 2147483646 w 1068"/>
                <a:gd name="T37" fmla="*/ 2147483646 h 534"/>
                <a:gd name="T38" fmla="*/ 0 w 1068"/>
                <a:gd name="T39" fmla="*/ 2147483646 h 534"/>
                <a:gd name="T40" fmla="*/ 2147483646 w 1068"/>
                <a:gd name="T41" fmla="*/ 2147483646 h 534"/>
                <a:gd name="T42" fmla="*/ 2147483646 w 1068"/>
                <a:gd name="T43" fmla="*/ 2147483646 h 534"/>
                <a:gd name="T44" fmla="*/ 2147483646 w 1068"/>
                <a:gd name="T45" fmla="*/ 2147483646 h 534"/>
                <a:gd name="T46" fmla="*/ 2147483646 w 1068"/>
                <a:gd name="T47" fmla="*/ 2147483646 h 534"/>
                <a:gd name="T48" fmla="*/ 2147483646 w 1068"/>
                <a:gd name="T49" fmla="*/ 2147483646 h 534"/>
                <a:gd name="T50" fmla="*/ 2147483646 w 1068"/>
                <a:gd name="T51" fmla="*/ 2147483646 h 534"/>
                <a:gd name="T52" fmla="*/ 2147483646 w 1068"/>
                <a:gd name="T53" fmla="*/ 2147483646 h 534"/>
                <a:gd name="T54" fmla="*/ 2147483646 w 1068"/>
                <a:gd name="T55" fmla="*/ 2147483646 h 534"/>
                <a:gd name="T56" fmla="*/ 2147483646 w 1068"/>
                <a:gd name="T57" fmla="*/ 2147483646 h 534"/>
                <a:gd name="T58" fmla="*/ 2147483646 w 1068"/>
                <a:gd name="T59" fmla="*/ 2147483646 h 534"/>
                <a:gd name="T60" fmla="*/ 2147483646 w 1068"/>
                <a:gd name="T61" fmla="*/ 2147483646 h 534"/>
                <a:gd name="T62" fmla="*/ 2147483646 w 1068"/>
                <a:gd name="T63" fmla="*/ 2147483646 h 534"/>
                <a:gd name="T64" fmla="*/ 2147483646 w 1068"/>
                <a:gd name="T65" fmla="*/ 2147483646 h 534"/>
                <a:gd name="T66" fmla="*/ 2147483646 w 1068"/>
                <a:gd name="T67" fmla="*/ 2147483646 h 534"/>
                <a:gd name="T68" fmla="*/ 2147483646 w 1068"/>
                <a:gd name="T69" fmla="*/ 2147483646 h 534"/>
                <a:gd name="T70" fmla="*/ 2147483646 w 1068"/>
                <a:gd name="T71" fmla="*/ 2147483646 h 534"/>
                <a:gd name="T72" fmla="*/ 2147483646 w 1068"/>
                <a:gd name="T73" fmla="*/ 2147483646 h 534"/>
                <a:gd name="T74" fmla="*/ 2147483646 w 1068"/>
                <a:gd name="T75" fmla="*/ 2147483646 h 534"/>
                <a:gd name="T76" fmla="*/ 2147483646 w 1068"/>
                <a:gd name="T77" fmla="*/ 2147483646 h 534"/>
                <a:gd name="T78" fmla="*/ 2147483646 w 1068"/>
                <a:gd name="T79" fmla="*/ 2147483646 h 534"/>
                <a:gd name="T80" fmla="*/ 2147483646 w 1068"/>
                <a:gd name="T81" fmla="*/ 2147483646 h 534"/>
                <a:gd name="T82" fmla="*/ 2147483646 w 1068"/>
                <a:gd name="T83" fmla="*/ 2147483646 h 534"/>
                <a:gd name="T84" fmla="*/ 2147483646 w 1068"/>
                <a:gd name="T85" fmla="*/ 2147483646 h 534"/>
                <a:gd name="T86" fmla="*/ 2147483646 w 1068"/>
                <a:gd name="T87" fmla="*/ 2147483646 h 534"/>
                <a:gd name="T88" fmla="*/ 2147483646 w 1068"/>
                <a:gd name="T89" fmla="*/ 2147483646 h 534"/>
                <a:gd name="T90" fmla="*/ 2147483646 w 1068"/>
                <a:gd name="T91" fmla="*/ 2147483646 h 534"/>
                <a:gd name="T92" fmla="*/ 2147483646 w 1068"/>
                <a:gd name="T93" fmla="*/ 2147483646 h 534"/>
                <a:gd name="T94" fmla="*/ 2147483646 w 1068"/>
                <a:gd name="T95" fmla="*/ 2147483646 h 534"/>
                <a:gd name="T96" fmla="*/ 2147483646 w 1068"/>
                <a:gd name="T97" fmla="*/ 2147483646 h 534"/>
                <a:gd name="T98" fmla="*/ 2147483646 w 1068"/>
                <a:gd name="T99" fmla="*/ 2147483646 h 534"/>
                <a:gd name="T100" fmla="*/ 2147483646 w 1068"/>
                <a:gd name="T101" fmla="*/ 2147483646 h 534"/>
                <a:gd name="T102" fmla="*/ 2147483646 w 1068"/>
                <a:gd name="T103" fmla="*/ 2147483646 h 534"/>
                <a:gd name="T104" fmla="*/ 2147483646 w 1068"/>
                <a:gd name="T105" fmla="*/ 2147483646 h 534"/>
                <a:gd name="T106" fmla="*/ 2147483646 w 1068"/>
                <a:gd name="T107" fmla="*/ 2147483646 h 534"/>
                <a:gd name="T108" fmla="*/ 2147483646 w 1068"/>
                <a:gd name="T109" fmla="*/ 2147483646 h 534"/>
                <a:gd name="T110" fmla="*/ 2147483646 w 1068"/>
                <a:gd name="T111" fmla="*/ 2147483646 h 534"/>
                <a:gd name="T112" fmla="*/ 2147483646 w 1068"/>
                <a:gd name="T113" fmla="*/ 2147483646 h 5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68"/>
                <a:gd name="T172" fmla="*/ 0 h 534"/>
                <a:gd name="T173" fmla="*/ 1068 w 1068"/>
                <a:gd name="T174" fmla="*/ 534 h 5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68" h="534">
                  <a:moveTo>
                    <a:pt x="1068" y="464"/>
                  </a:moveTo>
                  <a:lnTo>
                    <a:pt x="1068" y="464"/>
                  </a:lnTo>
                  <a:lnTo>
                    <a:pt x="1067" y="451"/>
                  </a:lnTo>
                  <a:lnTo>
                    <a:pt x="1064" y="441"/>
                  </a:lnTo>
                  <a:lnTo>
                    <a:pt x="1058" y="434"/>
                  </a:lnTo>
                  <a:lnTo>
                    <a:pt x="1053" y="430"/>
                  </a:lnTo>
                  <a:lnTo>
                    <a:pt x="1047" y="427"/>
                  </a:lnTo>
                  <a:lnTo>
                    <a:pt x="1043" y="426"/>
                  </a:lnTo>
                  <a:lnTo>
                    <a:pt x="1037" y="426"/>
                  </a:lnTo>
                  <a:lnTo>
                    <a:pt x="1036" y="426"/>
                  </a:lnTo>
                  <a:lnTo>
                    <a:pt x="1029" y="394"/>
                  </a:lnTo>
                  <a:lnTo>
                    <a:pt x="1019" y="361"/>
                  </a:lnTo>
                  <a:lnTo>
                    <a:pt x="1012" y="346"/>
                  </a:lnTo>
                  <a:lnTo>
                    <a:pt x="1005" y="332"/>
                  </a:lnTo>
                  <a:lnTo>
                    <a:pt x="998" y="318"/>
                  </a:lnTo>
                  <a:lnTo>
                    <a:pt x="990" y="304"/>
                  </a:lnTo>
                  <a:lnTo>
                    <a:pt x="980" y="290"/>
                  </a:lnTo>
                  <a:lnTo>
                    <a:pt x="970" y="279"/>
                  </a:lnTo>
                  <a:lnTo>
                    <a:pt x="959" y="266"/>
                  </a:lnTo>
                  <a:lnTo>
                    <a:pt x="946" y="256"/>
                  </a:lnTo>
                  <a:lnTo>
                    <a:pt x="934" y="246"/>
                  </a:lnTo>
                  <a:lnTo>
                    <a:pt x="918" y="237"/>
                  </a:lnTo>
                  <a:lnTo>
                    <a:pt x="904" y="228"/>
                  </a:lnTo>
                  <a:lnTo>
                    <a:pt x="887" y="223"/>
                  </a:lnTo>
                  <a:lnTo>
                    <a:pt x="875" y="195"/>
                  </a:lnTo>
                  <a:lnTo>
                    <a:pt x="861" y="168"/>
                  </a:lnTo>
                  <a:lnTo>
                    <a:pt x="844" y="144"/>
                  </a:lnTo>
                  <a:lnTo>
                    <a:pt x="827" y="122"/>
                  </a:lnTo>
                  <a:lnTo>
                    <a:pt x="807" y="102"/>
                  </a:lnTo>
                  <a:lnTo>
                    <a:pt x="788" y="82"/>
                  </a:lnTo>
                  <a:lnTo>
                    <a:pt x="768" y="67"/>
                  </a:lnTo>
                  <a:lnTo>
                    <a:pt x="746" y="52"/>
                  </a:lnTo>
                  <a:lnTo>
                    <a:pt x="723" y="39"/>
                  </a:lnTo>
                  <a:lnTo>
                    <a:pt x="700" y="28"/>
                  </a:lnTo>
                  <a:lnTo>
                    <a:pt x="676" y="19"/>
                  </a:lnTo>
                  <a:lnTo>
                    <a:pt x="651" y="11"/>
                  </a:lnTo>
                  <a:lnTo>
                    <a:pt x="627" y="5"/>
                  </a:lnTo>
                  <a:lnTo>
                    <a:pt x="602" y="3"/>
                  </a:lnTo>
                  <a:lnTo>
                    <a:pt x="575" y="0"/>
                  </a:lnTo>
                  <a:lnTo>
                    <a:pt x="550" y="0"/>
                  </a:lnTo>
                  <a:lnTo>
                    <a:pt x="524" y="1"/>
                  </a:lnTo>
                  <a:lnTo>
                    <a:pt x="498" y="5"/>
                  </a:lnTo>
                  <a:lnTo>
                    <a:pt x="473" y="10"/>
                  </a:lnTo>
                  <a:lnTo>
                    <a:pt x="447" y="17"/>
                  </a:lnTo>
                  <a:lnTo>
                    <a:pt x="424" y="26"/>
                  </a:lnTo>
                  <a:lnTo>
                    <a:pt x="398" y="36"/>
                  </a:lnTo>
                  <a:lnTo>
                    <a:pt x="376" y="49"/>
                  </a:lnTo>
                  <a:lnTo>
                    <a:pt x="352" y="61"/>
                  </a:lnTo>
                  <a:lnTo>
                    <a:pt x="331" y="78"/>
                  </a:lnTo>
                  <a:lnTo>
                    <a:pt x="310" y="95"/>
                  </a:lnTo>
                  <a:lnTo>
                    <a:pt x="289" y="113"/>
                  </a:lnTo>
                  <a:lnTo>
                    <a:pt x="271" y="134"/>
                  </a:lnTo>
                  <a:lnTo>
                    <a:pt x="253" y="157"/>
                  </a:lnTo>
                  <a:lnTo>
                    <a:pt x="236" y="181"/>
                  </a:lnTo>
                  <a:lnTo>
                    <a:pt x="222" y="207"/>
                  </a:lnTo>
                  <a:lnTo>
                    <a:pt x="208" y="234"/>
                  </a:lnTo>
                  <a:lnTo>
                    <a:pt x="192" y="234"/>
                  </a:lnTo>
                  <a:lnTo>
                    <a:pt x="178" y="235"/>
                  </a:lnTo>
                  <a:lnTo>
                    <a:pt x="164" y="238"/>
                  </a:lnTo>
                  <a:lnTo>
                    <a:pt x="152" y="241"/>
                  </a:lnTo>
                  <a:lnTo>
                    <a:pt x="139" y="245"/>
                  </a:lnTo>
                  <a:lnTo>
                    <a:pt x="126" y="251"/>
                  </a:lnTo>
                  <a:lnTo>
                    <a:pt x="115" y="256"/>
                  </a:lnTo>
                  <a:lnTo>
                    <a:pt x="105" y="262"/>
                  </a:lnTo>
                  <a:lnTo>
                    <a:pt x="96" y="269"/>
                  </a:lnTo>
                  <a:lnTo>
                    <a:pt x="86" y="277"/>
                  </a:lnTo>
                  <a:lnTo>
                    <a:pt x="69" y="294"/>
                  </a:lnTo>
                  <a:lnTo>
                    <a:pt x="54" y="312"/>
                  </a:lnTo>
                  <a:lnTo>
                    <a:pt x="41" y="333"/>
                  </a:lnTo>
                  <a:lnTo>
                    <a:pt x="30" y="357"/>
                  </a:lnTo>
                  <a:lnTo>
                    <a:pt x="21" y="381"/>
                  </a:lnTo>
                  <a:lnTo>
                    <a:pt x="14" y="405"/>
                  </a:lnTo>
                  <a:lnTo>
                    <a:pt x="9" y="431"/>
                  </a:lnTo>
                  <a:lnTo>
                    <a:pt x="5" y="457"/>
                  </a:lnTo>
                  <a:lnTo>
                    <a:pt x="2" y="483"/>
                  </a:lnTo>
                  <a:lnTo>
                    <a:pt x="0" y="508"/>
                  </a:lnTo>
                  <a:lnTo>
                    <a:pt x="0" y="534"/>
                  </a:lnTo>
                  <a:lnTo>
                    <a:pt x="141" y="534"/>
                  </a:lnTo>
                  <a:lnTo>
                    <a:pt x="135" y="521"/>
                  </a:lnTo>
                  <a:lnTo>
                    <a:pt x="131" y="507"/>
                  </a:lnTo>
                  <a:lnTo>
                    <a:pt x="128" y="492"/>
                  </a:lnTo>
                  <a:lnTo>
                    <a:pt x="126" y="478"/>
                  </a:lnTo>
                  <a:lnTo>
                    <a:pt x="128" y="464"/>
                  </a:lnTo>
                  <a:lnTo>
                    <a:pt x="129" y="451"/>
                  </a:lnTo>
                  <a:lnTo>
                    <a:pt x="134" y="438"/>
                  </a:lnTo>
                  <a:lnTo>
                    <a:pt x="138" y="426"/>
                  </a:lnTo>
                  <a:lnTo>
                    <a:pt x="143" y="415"/>
                  </a:lnTo>
                  <a:lnTo>
                    <a:pt x="150" y="405"/>
                  </a:lnTo>
                  <a:lnTo>
                    <a:pt x="157" y="394"/>
                  </a:lnTo>
                  <a:lnTo>
                    <a:pt x="167" y="385"/>
                  </a:lnTo>
                  <a:lnTo>
                    <a:pt x="177" y="377"/>
                  </a:lnTo>
                  <a:lnTo>
                    <a:pt x="187" y="368"/>
                  </a:lnTo>
                  <a:lnTo>
                    <a:pt x="198" y="363"/>
                  </a:lnTo>
                  <a:lnTo>
                    <a:pt x="211" y="357"/>
                  </a:lnTo>
                  <a:lnTo>
                    <a:pt x="223" y="353"/>
                  </a:lnTo>
                  <a:lnTo>
                    <a:pt x="236" y="349"/>
                  </a:lnTo>
                  <a:lnTo>
                    <a:pt x="250" y="347"/>
                  </a:lnTo>
                  <a:lnTo>
                    <a:pt x="262" y="347"/>
                  </a:lnTo>
                  <a:lnTo>
                    <a:pt x="276" y="347"/>
                  </a:lnTo>
                  <a:lnTo>
                    <a:pt x="290" y="349"/>
                  </a:lnTo>
                  <a:lnTo>
                    <a:pt x="303" y="353"/>
                  </a:lnTo>
                  <a:lnTo>
                    <a:pt x="316" y="357"/>
                  </a:lnTo>
                  <a:lnTo>
                    <a:pt x="328" y="363"/>
                  </a:lnTo>
                  <a:lnTo>
                    <a:pt x="339" y="368"/>
                  </a:lnTo>
                  <a:lnTo>
                    <a:pt x="349" y="377"/>
                  </a:lnTo>
                  <a:lnTo>
                    <a:pt x="359" y="385"/>
                  </a:lnTo>
                  <a:lnTo>
                    <a:pt x="369" y="394"/>
                  </a:lnTo>
                  <a:lnTo>
                    <a:pt x="376" y="405"/>
                  </a:lnTo>
                  <a:lnTo>
                    <a:pt x="383" y="415"/>
                  </a:lnTo>
                  <a:lnTo>
                    <a:pt x="389" y="426"/>
                  </a:lnTo>
                  <a:lnTo>
                    <a:pt x="393" y="438"/>
                  </a:lnTo>
                  <a:lnTo>
                    <a:pt x="397" y="451"/>
                  </a:lnTo>
                  <a:lnTo>
                    <a:pt x="398" y="464"/>
                  </a:lnTo>
                  <a:lnTo>
                    <a:pt x="400" y="478"/>
                  </a:lnTo>
                  <a:lnTo>
                    <a:pt x="398" y="492"/>
                  </a:lnTo>
                  <a:lnTo>
                    <a:pt x="396" y="507"/>
                  </a:lnTo>
                  <a:lnTo>
                    <a:pt x="391" y="521"/>
                  </a:lnTo>
                  <a:lnTo>
                    <a:pt x="386" y="534"/>
                  </a:lnTo>
                  <a:lnTo>
                    <a:pt x="722" y="534"/>
                  </a:lnTo>
                  <a:lnTo>
                    <a:pt x="716" y="521"/>
                  </a:lnTo>
                  <a:lnTo>
                    <a:pt x="712" y="507"/>
                  </a:lnTo>
                  <a:lnTo>
                    <a:pt x="709" y="492"/>
                  </a:lnTo>
                  <a:lnTo>
                    <a:pt x="708" y="478"/>
                  </a:lnTo>
                  <a:lnTo>
                    <a:pt x="709" y="464"/>
                  </a:lnTo>
                  <a:lnTo>
                    <a:pt x="711" y="451"/>
                  </a:lnTo>
                  <a:lnTo>
                    <a:pt x="715" y="438"/>
                  </a:lnTo>
                  <a:lnTo>
                    <a:pt x="719" y="426"/>
                  </a:lnTo>
                  <a:lnTo>
                    <a:pt x="725" y="415"/>
                  </a:lnTo>
                  <a:lnTo>
                    <a:pt x="732" y="405"/>
                  </a:lnTo>
                  <a:lnTo>
                    <a:pt x="739" y="394"/>
                  </a:lnTo>
                  <a:lnTo>
                    <a:pt x="749" y="385"/>
                  </a:lnTo>
                  <a:lnTo>
                    <a:pt x="758" y="377"/>
                  </a:lnTo>
                  <a:lnTo>
                    <a:pt x="768" y="368"/>
                  </a:lnTo>
                  <a:lnTo>
                    <a:pt x="779" y="363"/>
                  </a:lnTo>
                  <a:lnTo>
                    <a:pt x="792" y="357"/>
                  </a:lnTo>
                  <a:lnTo>
                    <a:pt x="805" y="353"/>
                  </a:lnTo>
                  <a:lnTo>
                    <a:pt x="817" y="349"/>
                  </a:lnTo>
                  <a:lnTo>
                    <a:pt x="831" y="347"/>
                  </a:lnTo>
                  <a:lnTo>
                    <a:pt x="844" y="347"/>
                  </a:lnTo>
                  <a:lnTo>
                    <a:pt x="858" y="347"/>
                  </a:lnTo>
                  <a:lnTo>
                    <a:pt x="871" y="349"/>
                  </a:lnTo>
                  <a:lnTo>
                    <a:pt x="883" y="351"/>
                  </a:lnTo>
                  <a:lnTo>
                    <a:pt x="894" y="356"/>
                  </a:lnTo>
                  <a:lnTo>
                    <a:pt x="907" y="361"/>
                  </a:lnTo>
                  <a:lnTo>
                    <a:pt x="917" y="367"/>
                  </a:lnTo>
                  <a:lnTo>
                    <a:pt x="928" y="374"/>
                  </a:lnTo>
                  <a:lnTo>
                    <a:pt x="936" y="381"/>
                  </a:lnTo>
                  <a:lnTo>
                    <a:pt x="946" y="389"/>
                  </a:lnTo>
                  <a:lnTo>
                    <a:pt x="953" y="399"/>
                  </a:lnTo>
                  <a:lnTo>
                    <a:pt x="960" y="409"/>
                  </a:lnTo>
                  <a:lnTo>
                    <a:pt x="967" y="419"/>
                  </a:lnTo>
                  <a:lnTo>
                    <a:pt x="971" y="430"/>
                  </a:lnTo>
                  <a:lnTo>
                    <a:pt x="976" y="441"/>
                  </a:lnTo>
                  <a:lnTo>
                    <a:pt x="978" y="454"/>
                  </a:lnTo>
                  <a:lnTo>
                    <a:pt x="980" y="465"/>
                  </a:lnTo>
                  <a:lnTo>
                    <a:pt x="981" y="476"/>
                  </a:lnTo>
                  <a:lnTo>
                    <a:pt x="981" y="478"/>
                  </a:lnTo>
                  <a:lnTo>
                    <a:pt x="980" y="492"/>
                  </a:lnTo>
                  <a:lnTo>
                    <a:pt x="977" y="507"/>
                  </a:lnTo>
                  <a:lnTo>
                    <a:pt x="973" y="521"/>
                  </a:lnTo>
                  <a:lnTo>
                    <a:pt x="967" y="534"/>
                  </a:lnTo>
                  <a:lnTo>
                    <a:pt x="1040" y="534"/>
                  </a:lnTo>
                  <a:lnTo>
                    <a:pt x="1041" y="521"/>
                  </a:lnTo>
                  <a:lnTo>
                    <a:pt x="1050" y="518"/>
                  </a:lnTo>
                  <a:lnTo>
                    <a:pt x="1055" y="515"/>
                  </a:lnTo>
                  <a:lnTo>
                    <a:pt x="1061" y="510"/>
                  </a:lnTo>
                  <a:lnTo>
                    <a:pt x="1064" y="503"/>
                  </a:lnTo>
                  <a:lnTo>
                    <a:pt x="1067" y="496"/>
                  </a:lnTo>
                  <a:lnTo>
                    <a:pt x="1068" y="486"/>
                  </a:lnTo>
                  <a:lnTo>
                    <a:pt x="1068" y="464"/>
                  </a:lnTo>
                  <a:close/>
                  <a:moveTo>
                    <a:pt x="530" y="258"/>
                  </a:moveTo>
                  <a:lnTo>
                    <a:pt x="288" y="258"/>
                  </a:lnTo>
                  <a:lnTo>
                    <a:pt x="286" y="255"/>
                  </a:lnTo>
                  <a:lnTo>
                    <a:pt x="288" y="239"/>
                  </a:lnTo>
                  <a:lnTo>
                    <a:pt x="292" y="224"/>
                  </a:lnTo>
                  <a:lnTo>
                    <a:pt x="297" y="209"/>
                  </a:lnTo>
                  <a:lnTo>
                    <a:pt x="306" y="195"/>
                  </a:lnTo>
                  <a:lnTo>
                    <a:pt x="316" y="179"/>
                  </a:lnTo>
                  <a:lnTo>
                    <a:pt x="327" y="165"/>
                  </a:lnTo>
                  <a:lnTo>
                    <a:pt x="341" y="151"/>
                  </a:lnTo>
                  <a:lnTo>
                    <a:pt x="356" y="137"/>
                  </a:lnTo>
                  <a:lnTo>
                    <a:pt x="373" y="124"/>
                  </a:lnTo>
                  <a:lnTo>
                    <a:pt x="391" y="113"/>
                  </a:lnTo>
                  <a:lnTo>
                    <a:pt x="412" y="103"/>
                  </a:lnTo>
                  <a:lnTo>
                    <a:pt x="433" y="94"/>
                  </a:lnTo>
                  <a:lnTo>
                    <a:pt x="456" y="85"/>
                  </a:lnTo>
                  <a:lnTo>
                    <a:pt x="480" y="80"/>
                  </a:lnTo>
                  <a:lnTo>
                    <a:pt x="505" y="75"/>
                  </a:lnTo>
                  <a:lnTo>
                    <a:pt x="530" y="73"/>
                  </a:lnTo>
                  <a:lnTo>
                    <a:pt x="530" y="258"/>
                  </a:lnTo>
                  <a:close/>
                  <a:moveTo>
                    <a:pt x="589" y="258"/>
                  </a:moveTo>
                  <a:lnTo>
                    <a:pt x="589" y="74"/>
                  </a:lnTo>
                  <a:lnTo>
                    <a:pt x="614" y="77"/>
                  </a:lnTo>
                  <a:lnTo>
                    <a:pt x="637" y="82"/>
                  </a:lnTo>
                  <a:lnTo>
                    <a:pt x="659" y="89"/>
                  </a:lnTo>
                  <a:lnTo>
                    <a:pt x="679" y="98"/>
                  </a:lnTo>
                  <a:lnTo>
                    <a:pt x="698" y="108"/>
                  </a:lnTo>
                  <a:lnTo>
                    <a:pt x="718" y="117"/>
                  </a:lnTo>
                  <a:lnTo>
                    <a:pt x="735" y="130"/>
                  </a:lnTo>
                  <a:lnTo>
                    <a:pt x="750" y="143"/>
                  </a:lnTo>
                  <a:lnTo>
                    <a:pt x="764" y="155"/>
                  </a:lnTo>
                  <a:lnTo>
                    <a:pt x="777" y="169"/>
                  </a:lnTo>
                  <a:lnTo>
                    <a:pt x="788" y="183"/>
                  </a:lnTo>
                  <a:lnTo>
                    <a:pt x="796" y="199"/>
                  </a:lnTo>
                  <a:lnTo>
                    <a:pt x="805" y="213"/>
                  </a:lnTo>
                  <a:lnTo>
                    <a:pt x="810" y="228"/>
                  </a:lnTo>
                  <a:lnTo>
                    <a:pt x="814" y="242"/>
                  </a:lnTo>
                  <a:lnTo>
                    <a:pt x="816" y="258"/>
                  </a:lnTo>
                  <a:lnTo>
                    <a:pt x="589" y="258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 noEditPoints="1" noChangeArrowheads="1"/>
            </p:cNvSpPr>
            <p:nvPr/>
          </p:nvSpPr>
          <p:spPr bwMode="auto">
            <a:xfrm>
              <a:off x="385763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5" y="0"/>
                  </a:moveTo>
                  <a:lnTo>
                    <a:pt x="115" y="0"/>
                  </a:lnTo>
                  <a:lnTo>
                    <a:pt x="104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4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4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4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20" y="172"/>
                  </a:lnTo>
                  <a:lnTo>
                    <a:pt x="27" y="181"/>
                  </a:lnTo>
                  <a:lnTo>
                    <a:pt x="34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4" y="220"/>
                  </a:lnTo>
                  <a:lnTo>
                    <a:pt x="115" y="221"/>
                  </a:lnTo>
                  <a:lnTo>
                    <a:pt x="128" y="220"/>
                  </a:lnTo>
                  <a:lnTo>
                    <a:pt x="139" y="218"/>
                  </a:lnTo>
                  <a:lnTo>
                    <a:pt x="150" y="216"/>
                  </a:lnTo>
                  <a:lnTo>
                    <a:pt x="161" y="211"/>
                  </a:lnTo>
                  <a:lnTo>
                    <a:pt x="171" y="207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8" y="188"/>
                  </a:lnTo>
                  <a:lnTo>
                    <a:pt x="205" y="181"/>
                  </a:lnTo>
                  <a:lnTo>
                    <a:pt x="212" y="172"/>
                  </a:lnTo>
                  <a:lnTo>
                    <a:pt x="217" y="162"/>
                  </a:lnTo>
                  <a:lnTo>
                    <a:pt x="223" y="153"/>
                  </a:lnTo>
                  <a:lnTo>
                    <a:pt x="226" y="143"/>
                  </a:lnTo>
                  <a:lnTo>
                    <a:pt x="228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8" y="88"/>
                  </a:lnTo>
                  <a:lnTo>
                    <a:pt x="226" y="77"/>
                  </a:lnTo>
                  <a:lnTo>
                    <a:pt x="223" y="67"/>
                  </a:lnTo>
                  <a:lnTo>
                    <a:pt x="217" y="57"/>
                  </a:lnTo>
                  <a:lnTo>
                    <a:pt x="212" y="48"/>
                  </a:lnTo>
                  <a:lnTo>
                    <a:pt x="205" y="39"/>
                  </a:lnTo>
                  <a:lnTo>
                    <a:pt x="198" y="32"/>
                  </a:lnTo>
                  <a:lnTo>
                    <a:pt x="189" y="25"/>
                  </a:lnTo>
                  <a:lnTo>
                    <a:pt x="181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0" y="4"/>
                  </a:lnTo>
                  <a:lnTo>
                    <a:pt x="139" y="1"/>
                  </a:lnTo>
                  <a:lnTo>
                    <a:pt x="128" y="0"/>
                  </a:lnTo>
                  <a:lnTo>
                    <a:pt x="115" y="0"/>
                  </a:lnTo>
                  <a:close/>
                  <a:moveTo>
                    <a:pt x="116" y="153"/>
                  </a:moveTo>
                  <a:lnTo>
                    <a:pt x="116" y="153"/>
                  </a:lnTo>
                  <a:lnTo>
                    <a:pt x="107" y="151"/>
                  </a:lnTo>
                  <a:lnTo>
                    <a:pt x="98" y="148"/>
                  </a:lnTo>
                  <a:lnTo>
                    <a:pt x="91" y="144"/>
                  </a:lnTo>
                  <a:lnTo>
                    <a:pt x="84" y="139"/>
                  </a:lnTo>
                  <a:lnTo>
                    <a:pt x="78" y="132"/>
                  </a:lnTo>
                  <a:lnTo>
                    <a:pt x="74" y="125"/>
                  </a:lnTo>
                  <a:lnTo>
                    <a:pt x="71" y="116"/>
                  </a:lnTo>
                  <a:lnTo>
                    <a:pt x="71" y="108"/>
                  </a:lnTo>
                  <a:lnTo>
                    <a:pt x="71" y="98"/>
                  </a:lnTo>
                  <a:lnTo>
                    <a:pt x="74" y="90"/>
                  </a:lnTo>
                  <a:lnTo>
                    <a:pt x="78" y="83"/>
                  </a:lnTo>
                  <a:lnTo>
                    <a:pt x="84" y="76"/>
                  </a:lnTo>
                  <a:lnTo>
                    <a:pt x="91" y="70"/>
                  </a:lnTo>
                  <a:lnTo>
                    <a:pt x="98" y="66"/>
                  </a:lnTo>
                  <a:lnTo>
                    <a:pt x="107" y="63"/>
                  </a:lnTo>
                  <a:lnTo>
                    <a:pt x="116" y="62"/>
                  </a:lnTo>
                  <a:lnTo>
                    <a:pt x="125" y="63"/>
                  </a:lnTo>
                  <a:lnTo>
                    <a:pt x="133" y="66"/>
                  </a:lnTo>
                  <a:lnTo>
                    <a:pt x="142" y="70"/>
                  </a:lnTo>
                  <a:lnTo>
                    <a:pt x="147" y="76"/>
                  </a:lnTo>
                  <a:lnTo>
                    <a:pt x="153" y="83"/>
                  </a:lnTo>
                  <a:lnTo>
                    <a:pt x="157" y="90"/>
                  </a:lnTo>
                  <a:lnTo>
                    <a:pt x="160" y="98"/>
                  </a:lnTo>
                  <a:lnTo>
                    <a:pt x="161" y="108"/>
                  </a:lnTo>
                  <a:lnTo>
                    <a:pt x="160" y="116"/>
                  </a:lnTo>
                  <a:lnTo>
                    <a:pt x="157" y="125"/>
                  </a:lnTo>
                  <a:lnTo>
                    <a:pt x="153" y="132"/>
                  </a:lnTo>
                  <a:lnTo>
                    <a:pt x="147" y="139"/>
                  </a:lnTo>
                  <a:lnTo>
                    <a:pt x="142" y="144"/>
                  </a:lnTo>
                  <a:lnTo>
                    <a:pt x="133" y="148"/>
                  </a:lnTo>
                  <a:lnTo>
                    <a:pt x="125" y="151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 noEditPoints="1" noChangeArrowheads="1"/>
            </p:cNvSpPr>
            <p:nvPr/>
          </p:nvSpPr>
          <p:spPr bwMode="auto">
            <a:xfrm>
              <a:off x="77788" y="195263"/>
              <a:ext cx="122238" cy="115888"/>
            </a:xfrm>
            <a:custGeom>
              <a:avLst/>
              <a:gdLst>
                <a:gd name="T0" fmla="*/ 2147483646 w 231"/>
                <a:gd name="T1" fmla="*/ 0 h 221"/>
                <a:gd name="T2" fmla="*/ 2147483646 w 231"/>
                <a:gd name="T3" fmla="*/ 2147483646 h 221"/>
                <a:gd name="T4" fmla="*/ 2147483646 w 231"/>
                <a:gd name="T5" fmla="*/ 2147483646 h 221"/>
                <a:gd name="T6" fmla="*/ 2147483646 w 231"/>
                <a:gd name="T7" fmla="*/ 2147483646 h 221"/>
                <a:gd name="T8" fmla="*/ 2147483646 w 231"/>
                <a:gd name="T9" fmla="*/ 2147483646 h 221"/>
                <a:gd name="T10" fmla="*/ 2147483646 w 231"/>
                <a:gd name="T11" fmla="*/ 2147483646 h 221"/>
                <a:gd name="T12" fmla="*/ 2147483646 w 231"/>
                <a:gd name="T13" fmla="*/ 2147483646 h 221"/>
                <a:gd name="T14" fmla="*/ 2147483646 w 231"/>
                <a:gd name="T15" fmla="*/ 2147483646 h 221"/>
                <a:gd name="T16" fmla="*/ 0 w 231"/>
                <a:gd name="T17" fmla="*/ 2147483646 h 221"/>
                <a:gd name="T18" fmla="*/ 0 w 231"/>
                <a:gd name="T19" fmla="*/ 2147483646 h 221"/>
                <a:gd name="T20" fmla="*/ 2147483646 w 231"/>
                <a:gd name="T21" fmla="*/ 2147483646 h 221"/>
                <a:gd name="T22" fmla="*/ 2147483646 w 231"/>
                <a:gd name="T23" fmla="*/ 2147483646 h 221"/>
                <a:gd name="T24" fmla="*/ 2147483646 w 231"/>
                <a:gd name="T25" fmla="*/ 2147483646 h 221"/>
                <a:gd name="T26" fmla="*/ 2147483646 w 231"/>
                <a:gd name="T27" fmla="*/ 2147483646 h 221"/>
                <a:gd name="T28" fmla="*/ 2147483646 w 231"/>
                <a:gd name="T29" fmla="*/ 2147483646 h 221"/>
                <a:gd name="T30" fmla="*/ 2147483646 w 231"/>
                <a:gd name="T31" fmla="*/ 2147483646 h 221"/>
                <a:gd name="T32" fmla="*/ 2147483646 w 231"/>
                <a:gd name="T33" fmla="*/ 2147483646 h 221"/>
                <a:gd name="T34" fmla="*/ 2147483646 w 231"/>
                <a:gd name="T35" fmla="*/ 2147483646 h 221"/>
                <a:gd name="T36" fmla="*/ 2147483646 w 231"/>
                <a:gd name="T37" fmla="*/ 2147483646 h 221"/>
                <a:gd name="T38" fmla="*/ 2147483646 w 231"/>
                <a:gd name="T39" fmla="*/ 2147483646 h 221"/>
                <a:gd name="T40" fmla="*/ 2147483646 w 231"/>
                <a:gd name="T41" fmla="*/ 2147483646 h 221"/>
                <a:gd name="T42" fmla="*/ 2147483646 w 231"/>
                <a:gd name="T43" fmla="*/ 2147483646 h 221"/>
                <a:gd name="T44" fmla="*/ 2147483646 w 231"/>
                <a:gd name="T45" fmla="*/ 2147483646 h 221"/>
                <a:gd name="T46" fmla="*/ 2147483646 w 231"/>
                <a:gd name="T47" fmla="*/ 2147483646 h 221"/>
                <a:gd name="T48" fmla="*/ 2147483646 w 231"/>
                <a:gd name="T49" fmla="*/ 2147483646 h 221"/>
                <a:gd name="T50" fmla="*/ 2147483646 w 231"/>
                <a:gd name="T51" fmla="*/ 2147483646 h 221"/>
                <a:gd name="T52" fmla="*/ 2147483646 w 231"/>
                <a:gd name="T53" fmla="*/ 2147483646 h 221"/>
                <a:gd name="T54" fmla="*/ 2147483646 w 231"/>
                <a:gd name="T55" fmla="*/ 2147483646 h 221"/>
                <a:gd name="T56" fmla="*/ 2147483646 w 231"/>
                <a:gd name="T57" fmla="*/ 2147483646 h 221"/>
                <a:gd name="T58" fmla="*/ 2147483646 w 231"/>
                <a:gd name="T59" fmla="*/ 2147483646 h 221"/>
                <a:gd name="T60" fmla="*/ 2147483646 w 231"/>
                <a:gd name="T61" fmla="*/ 2147483646 h 221"/>
                <a:gd name="T62" fmla="*/ 2147483646 w 231"/>
                <a:gd name="T63" fmla="*/ 2147483646 h 221"/>
                <a:gd name="T64" fmla="*/ 2147483646 w 231"/>
                <a:gd name="T65" fmla="*/ 2147483646 h 221"/>
                <a:gd name="T66" fmla="*/ 2147483646 w 231"/>
                <a:gd name="T67" fmla="*/ 0 h 221"/>
                <a:gd name="T68" fmla="*/ 2147483646 w 231"/>
                <a:gd name="T69" fmla="*/ 0 h 221"/>
                <a:gd name="T70" fmla="*/ 2147483646 w 231"/>
                <a:gd name="T71" fmla="*/ 2147483646 h 221"/>
                <a:gd name="T72" fmla="*/ 2147483646 w 231"/>
                <a:gd name="T73" fmla="*/ 2147483646 h 221"/>
                <a:gd name="T74" fmla="*/ 2147483646 w 231"/>
                <a:gd name="T75" fmla="*/ 2147483646 h 221"/>
                <a:gd name="T76" fmla="*/ 2147483646 w 231"/>
                <a:gd name="T77" fmla="*/ 2147483646 h 221"/>
                <a:gd name="T78" fmla="*/ 2147483646 w 231"/>
                <a:gd name="T79" fmla="*/ 2147483646 h 221"/>
                <a:gd name="T80" fmla="*/ 2147483646 w 231"/>
                <a:gd name="T81" fmla="*/ 2147483646 h 221"/>
                <a:gd name="T82" fmla="*/ 2147483646 w 231"/>
                <a:gd name="T83" fmla="*/ 2147483646 h 221"/>
                <a:gd name="T84" fmla="*/ 2147483646 w 231"/>
                <a:gd name="T85" fmla="*/ 2147483646 h 221"/>
                <a:gd name="T86" fmla="*/ 2147483646 w 231"/>
                <a:gd name="T87" fmla="*/ 2147483646 h 221"/>
                <a:gd name="T88" fmla="*/ 2147483646 w 231"/>
                <a:gd name="T89" fmla="*/ 2147483646 h 221"/>
                <a:gd name="T90" fmla="*/ 2147483646 w 231"/>
                <a:gd name="T91" fmla="*/ 2147483646 h 221"/>
                <a:gd name="T92" fmla="*/ 2147483646 w 231"/>
                <a:gd name="T93" fmla="*/ 2147483646 h 221"/>
                <a:gd name="T94" fmla="*/ 2147483646 w 231"/>
                <a:gd name="T95" fmla="*/ 2147483646 h 221"/>
                <a:gd name="T96" fmla="*/ 2147483646 w 231"/>
                <a:gd name="T97" fmla="*/ 2147483646 h 221"/>
                <a:gd name="T98" fmla="*/ 2147483646 w 231"/>
                <a:gd name="T99" fmla="*/ 2147483646 h 221"/>
                <a:gd name="T100" fmla="*/ 2147483646 w 231"/>
                <a:gd name="T101" fmla="*/ 2147483646 h 221"/>
                <a:gd name="T102" fmla="*/ 2147483646 w 231"/>
                <a:gd name="T103" fmla="*/ 2147483646 h 221"/>
                <a:gd name="T104" fmla="*/ 2147483646 w 231"/>
                <a:gd name="T105" fmla="*/ 2147483646 h 221"/>
                <a:gd name="T106" fmla="*/ 2147483646 w 231"/>
                <a:gd name="T107" fmla="*/ 2147483646 h 22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31"/>
                <a:gd name="T163" fmla="*/ 0 h 221"/>
                <a:gd name="T164" fmla="*/ 231 w 231"/>
                <a:gd name="T165" fmla="*/ 221 h 22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31" h="221">
                  <a:moveTo>
                    <a:pt x="114" y="0"/>
                  </a:move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60" y="13"/>
                  </a:lnTo>
                  <a:lnTo>
                    <a:pt x="50" y="18"/>
                  </a:lnTo>
                  <a:lnTo>
                    <a:pt x="42" y="25"/>
                  </a:lnTo>
                  <a:lnTo>
                    <a:pt x="33" y="32"/>
                  </a:lnTo>
                  <a:lnTo>
                    <a:pt x="26" y="39"/>
                  </a:lnTo>
                  <a:lnTo>
                    <a:pt x="19" y="48"/>
                  </a:lnTo>
                  <a:lnTo>
                    <a:pt x="14" y="57"/>
                  </a:lnTo>
                  <a:lnTo>
                    <a:pt x="8" y="67"/>
                  </a:lnTo>
                  <a:lnTo>
                    <a:pt x="5" y="77"/>
                  </a:lnTo>
                  <a:lnTo>
                    <a:pt x="1" y="88"/>
                  </a:lnTo>
                  <a:lnTo>
                    <a:pt x="0" y="98"/>
                  </a:lnTo>
                  <a:lnTo>
                    <a:pt x="0" y="111"/>
                  </a:lnTo>
                  <a:lnTo>
                    <a:pt x="0" y="122"/>
                  </a:lnTo>
                  <a:lnTo>
                    <a:pt x="1" y="132"/>
                  </a:lnTo>
                  <a:lnTo>
                    <a:pt x="5" y="143"/>
                  </a:lnTo>
                  <a:lnTo>
                    <a:pt x="8" y="153"/>
                  </a:lnTo>
                  <a:lnTo>
                    <a:pt x="14" y="162"/>
                  </a:lnTo>
                  <a:lnTo>
                    <a:pt x="19" y="172"/>
                  </a:lnTo>
                  <a:lnTo>
                    <a:pt x="26" y="181"/>
                  </a:lnTo>
                  <a:lnTo>
                    <a:pt x="33" y="188"/>
                  </a:lnTo>
                  <a:lnTo>
                    <a:pt x="42" y="195"/>
                  </a:lnTo>
                  <a:lnTo>
                    <a:pt x="50" y="202"/>
                  </a:lnTo>
                  <a:lnTo>
                    <a:pt x="60" y="207"/>
                  </a:lnTo>
                  <a:lnTo>
                    <a:pt x="70" y="211"/>
                  </a:lnTo>
                  <a:lnTo>
                    <a:pt x="81" y="216"/>
                  </a:lnTo>
                  <a:lnTo>
                    <a:pt x="92" y="218"/>
                  </a:lnTo>
                  <a:lnTo>
                    <a:pt x="103" y="220"/>
                  </a:lnTo>
                  <a:lnTo>
                    <a:pt x="114" y="221"/>
                  </a:lnTo>
                  <a:lnTo>
                    <a:pt x="127" y="220"/>
                  </a:lnTo>
                  <a:lnTo>
                    <a:pt x="138" y="218"/>
                  </a:lnTo>
                  <a:lnTo>
                    <a:pt x="149" y="216"/>
                  </a:lnTo>
                  <a:lnTo>
                    <a:pt x="161" y="211"/>
                  </a:lnTo>
                  <a:lnTo>
                    <a:pt x="170" y="207"/>
                  </a:lnTo>
                  <a:lnTo>
                    <a:pt x="180" y="202"/>
                  </a:lnTo>
                  <a:lnTo>
                    <a:pt x="189" y="195"/>
                  </a:lnTo>
                  <a:lnTo>
                    <a:pt x="197" y="188"/>
                  </a:lnTo>
                  <a:lnTo>
                    <a:pt x="204" y="181"/>
                  </a:lnTo>
                  <a:lnTo>
                    <a:pt x="211" y="172"/>
                  </a:lnTo>
                  <a:lnTo>
                    <a:pt x="217" y="162"/>
                  </a:lnTo>
                  <a:lnTo>
                    <a:pt x="222" y="153"/>
                  </a:lnTo>
                  <a:lnTo>
                    <a:pt x="225" y="143"/>
                  </a:lnTo>
                  <a:lnTo>
                    <a:pt x="229" y="132"/>
                  </a:lnTo>
                  <a:lnTo>
                    <a:pt x="231" y="122"/>
                  </a:lnTo>
                  <a:lnTo>
                    <a:pt x="231" y="111"/>
                  </a:lnTo>
                  <a:lnTo>
                    <a:pt x="231" y="98"/>
                  </a:lnTo>
                  <a:lnTo>
                    <a:pt x="229" y="88"/>
                  </a:lnTo>
                  <a:lnTo>
                    <a:pt x="225" y="77"/>
                  </a:lnTo>
                  <a:lnTo>
                    <a:pt x="222" y="67"/>
                  </a:lnTo>
                  <a:lnTo>
                    <a:pt x="217" y="57"/>
                  </a:lnTo>
                  <a:lnTo>
                    <a:pt x="211" y="48"/>
                  </a:lnTo>
                  <a:lnTo>
                    <a:pt x="204" y="39"/>
                  </a:lnTo>
                  <a:lnTo>
                    <a:pt x="197" y="32"/>
                  </a:lnTo>
                  <a:lnTo>
                    <a:pt x="189" y="25"/>
                  </a:lnTo>
                  <a:lnTo>
                    <a:pt x="180" y="18"/>
                  </a:lnTo>
                  <a:lnTo>
                    <a:pt x="170" y="13"/>
                  </a:lnTo>
                  <a:lnTo>
                    <a:pt x="161" y="8"/>
                  </a:lnTo>
                  <a:lnTo>
                    <a:pt x="149" y="4"/>
                  </a:lnTo>
                  <a:lnTo>
                    <a:pt x="138" y="1"/>
                  </a:lnTo>
                  <a:lnTo>
                    <a:pt x="127" y="0"/>
                  </a:lnTo>
                  <a:lnTo>
                    <a:pt x="114" y="0"/>
                  </a:lnTo>
                  <a:close/>
                  <a:moveTo>
                    <a:pt x="110" y="153"/>
                  </a:moveTo>
                  <a:lnTo>
                    <a:pt x="110" y="153"/>
                  </a:lnTo>
                  <a:lnTo>
                    <a:pt x="100" y="151"/>
                  </a:lnTo>
                  <a:lnTo>
                    <a:pt x="92" y="148"/>
                  </a:lnTo>
                  <a:lnTo>
                    <a:pt x="85" y="144"/>
                  </a:lnTo>
                  <a:lnTo>
                    <a:pt x="78" y="139"/>
                  </a:lnTo>
                  <a:lnTo>
                    <a:pt x="72" y="132"/>
                  </a:lnTo>
                  <a:lnTo>
                    <a:pt x="68" y="125"/>
                  </a:lnTo>
                  <a:lnTo>
                    <a:pt x="65" y="116"/>
                  </a:lnTo>
                  <a:lnTo>
                    <a:pt x="65" y="108"/>
                  </a:lnTo>
                  <a:lnTo>
                    <a:pt x="65" y="98"/>
                  </a:lnTo>
                  <a:lnTo>
                    <a:pt x="68" y="90"/>
                  </a:lnTo>
                  <a:lnTo>
                    <a:pt x="72" y="83"/>
                  </a:lnTo>
                  <a:lnTo>
                    <a:pt x="78" y="76"/>
                  </a:lnTo>
                  <a:lnTo>
                    <a:pt x="85" y="70"/>
                  </a:lnTo>
                  <a:lnTo>
                    <a:pt x="92" y="66"/>
                  </a:lnTo>
                  <a:lnTo>
                    <a:pt x="100" y="63"/>
                  </a:lnTo>
                  <a:lnTo>
                    <a:pt x="110" y="62"/>
                  </a:lnTo>
                  <a:lnTo>
                    <a:pt x="119" y="63"/>
                  </a:lnTo>
                  <a:lnTo>
                    <a:pt x="127" y="66"/>
                  </a:lnTo>
                  <a:lnTo>
                    <a:pt x="135" y="70"/>
                  </a:lnTo>
                  <a:lnTo>
                    <a:pt x="142" y="76"/>
                  </a:lnTo>
                  <a:lnTo>
                    <a:pt x="148" y="83"/>
                  </a:lnTo>
                  <a:lnTo>
                    <a:pt x="152" y="90"/>
                  </a:lnTo>
                  <a:lnTo>
                    <a:pt x="154" y="98"/>
                  </a:lnTo>
                  <a:lnTo>
                    <a:pt x="155" y="108"/>
                  </a:lnTo>
                  <a:lnTo>
                    <a:pt x="154" y="116"/>
                  </a:lnTo>
                  <a:lnTo>
                    <a:pt x="152" y="125"/>
                  </a:lnTo>
                  <a:lnTo>
                    <a:pt x="148" y="132"/>
                  </a:lnTo>
                  <a:lnTo>
                    <a:pt x="142" y="139"/>
                  </a:lnTo>
                  <a:lnTo>
                    <a:pt x="135" y="144"/>
                  </a:lnTo>
                  <a:lnTo>
                    <a:pt x="127" y="148"/>
                  </a:lnTo>
                  <a:lnTo>
                    <a:pt x="119" y="151"/>
                  </a:lnTo>
                  <a:lnTo>
                    <a:pt x="110" y="153"/>
                  </a:lnTo>
                  <a:close/>
                </a:path>
              </a:pathLst>
            </a:custGeom>
            <a:solidFill>
              <a:srgbClr val="272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文本框 1"/>
          <p:cNvSpPr txBox="1">
            <a:spLocks noChangeArrowheads="1"/>
          </p:cNvSpPr>
          <p:nvPr/>
        </p:nvSpPr>
        <p:spPr bwMode="auto">
          <a:xfrm>
            <a:off x="2092504" y="3823870"/>
            <a:ext cx="3036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代码托管平台和形式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4" name="文本框 47"/>
          <p:cNvSpPr txBox="1">
            <a:spLocks noChangeArrowheads="1"/>
          </p:cNvSpPr>
          <p:nvPr/>
        </p:nvSpPr>
        <p:spPr bwMode="auto">
          <a:xfrm>
            <a:off x="2092325" y="4364355"/>
            <a:ext cx="4762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sz="1600" dirty="0" err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https://github.com/XDTD/guokehuiyi.git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代码风格：遵循谷歌代码规范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9"/>
          <p:cNvSpPr txBox="1">
            <a:spLocks noChangeArrowheads="1"/>
          </p:cNvSpPr>
          <p:nvPr/>
        </p:nvSpPr>
        <p:spPr bwMode="auto">
          <a:xfrm>
            <a:off x="6708378" y="4334560"/>
            <a:ext cx="375100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QQ群文件的方式进行共享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项目文档版本命名方式：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文档名“Vx.y-姓名”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小改动对应版本号y；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大改动对应版本号x。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"/>
          <p:cNvSpPr txBox="1">
            <a:spLocks noChangeArrowheads="1"/>
          </p:cNvSpPr>
          <p:nvPr/>
        </p:nvSpPr>
        <p:spPr bwMode="auto">
          <a:xfrm>
            <a:off x="6639982" y="3829397"/>
            <a:ext cx="417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项目文档形式及协同规则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7</a:t>
            </a:r>
            <a:endParaRPr lang="zh-CN" altLang="en-US" sz="3600" dirty="0"/>
          </a:p>
        </p:txBody>
      </p:sp>
      <p:sp>
        <p:nvSpPr>
          <p:cNvPr id="49" name="圆角矩形 4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项目管理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574" y="0"/>
            <a:ext cx="13163148" cy="6858000"/>
          </a:xfrm>
          <a:prstGeom prst="rect">
            <a:avLst/>
          </a:prstGeom>
        </p:spPr>
      </p:pic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61690" y="855980"/>
            <a:ext cx="5468620" cy="114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2118946" y="6985"/>
            <a:ext cx="10073053" cy="6858000"/>
          </a:xfrm>
          <a:prstGeom prst="rect">
            <a:avLst/>
          </a:prstGeom>
          <a:solidFill>
            <a:srgbClr val="157E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466422" y="796989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</a:t>
            </a:r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741465" y="796989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66422" y="2440880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741465" y="2461200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潜在价值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741465" y="412215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765317" y="2558561"/>
            <a:ext cx="828896" cy="1754326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5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  <a:endParaRPr kumimoji="1" lang="zh-CN" altLang="en-US" sz="54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466422" y="4101839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开发计划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74286" y="85115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623564" y="78094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904720" y="81131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904720" y="75126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574286" y="250252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604134" y="243230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896606" y="249236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896606" y="243230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574286" y="420954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604134" y="41393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896606" y="419938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896606" y="413932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466422" y="1296480"/>
            <a:ext cx="1476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741465" y="1296480"/>
            <a:ext cx="1991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66422" y="2945130"/>
            <a:ext cx="19462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Features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741465" y="2962701"/>
            <a:ext cx="174502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Value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466422" y="4629785"/>
            <a:ext cx="2012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Development Plan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741465" y="4650405"/>
            <a:ext cx="218463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Feasibility Analysis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6422" y="5235314"/>
            <a:ext cx="23948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项目管理</a:t>
            </a:r>
            <a:endParaRPr lang="zh-CN" altLang="en-US" sz="28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4286" y="5343016"/>
            <a:ext cx="8280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6686" y="5272799"/>
            <a:ext cx="828000" cy="82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6422" y="5763260"/>
            <a:ext cx="2955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Management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9" name="矩形 1768"/>
          <p:cNvSpPr/>
          <p:nvPr/>
        </p:nvSpPr>
        <p:spPr>
          <a:xfrm>
            <a:off x="2517471" y="310334"/>
            <a:ext cx="161274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0" name="圆角矩形 1769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1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917" y="12630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项目背景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540291" y="1543161"/>
            <a:ext cx="1261876" cy="60362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一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88" name="直接连接符 387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本框 388"/>
          <p:cNvSpPr txBox="1"/>
          <p:nvPr/>
        </p:nvSpPr>
        <p:spPr>
          <a:xfrm>
            <a:off x="540291" y="3873783"/>
            <a:ext cx="1261876" cy="60362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现状二</a:t>
            </a:r>
            <a:endParaRPr lang="zh-CN" altLang="en-US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cxnSp>
        <p:nvCxnSpPr>
          <p:cNvPr id="390" name="直接连接符 389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622917" y="2317081"/>
            <a:ext cx="4732189" cy="8089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疫情影响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网上授课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当前软件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回顾内容不便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622917" y="4763763"/>
            <a:ext cx="4732189" cy="8089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设备、场地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看不清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软件机制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安装客户端、注册。不方便！！！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图片 9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954" t="5565" r="9824" b="5306"/>
          <a:stretch>
            <a:fillRect/>
          </a:stretch>
        </p:blipFill>
        <p:spPr>
          <a:xfrm>
            <a:off x="6148705" y="963295"/>
            <a:ext cx="2242185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3"/>
          <a:srcRect l="46957" t="-37917"/>
          <a:stretch>
            <a:fillRect/>
          </a:stretch>
        </p:blipFill>
        <p:spPr>
          <a:xfrm>
            <a:off x="6330315" y="3014345"/>
            <a:ext cx="4538345" cy="1299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7110" y="3873500"/>
            <a:ext cx="3116580" cy="191198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530" y="1195070"/>
            <a:ext cx="1835150" cy="183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315" y="5446395"/>
            <a:ext cx="2711450" cy="991870"/>
          </a:xfrm>
          <a:prstGeom prst="rect">
            <a:avLst/>
          </a:prstGeom>
          <a:solidFill>
            <a:srgbClr val="2899FB"/>
          </a:solidFill>
          <a:ln w="9525">
            <a:noFill/>
          </a:ln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161" y="4563746"/>
            <a:ext cx="1874519" cy="187451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圆角矩形 1778"/>
          <p:cNvSpPr/>
          <p:nvPr/>
        </p:nvSpPr>
        <p:spPr>
          <a:xfrm rot="10800000" flipV="1">
            <a:off x="1018486" y="152797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1442848" y="1349506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1531222" y="18751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1447165" y="1943100"/>
            <a:ext cx="916559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需要进行线上会议、讲座、报告、课程视频的用户；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结束后需要回顾整理相应内容的用户；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包括但不限于学生、教师、科研工作者、商业人士等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1018396" y="344978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1442760" y="3275776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1531131" y="38985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1447165" y="3864610"/>
            <a:ext cx="916559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将“课堂/会议即时内容（板书）”与PPT内容结合；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用户可通过PPT内容快速定位到相对应的“课堂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/会议即时内容”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为用户提供便捷的课堂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会议参与方式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组合 200"/>
          <p:cNvGrpSpPr/>
          <p:nvPr/>
        </p:nvGrpSpPr>
        <p:grpSpPr>
          <a:xfrm>
            <a:off x="8997861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768" name="矩形 1767"/>
          <p:cNvSpPr/>
          <p:nvPr/>
        </p:nvSpPr>
        <p:spPr>
          <a:xfrm>
            <a:off x="2452270" y="310334"/>
            <a:ext cx="216757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478772" y="125666"/>
            <a:ext cx="1713931" cy="7386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452270" y="310334"/>
            <a:ext cx="216757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Scene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478772" y="125666"/>
            <a:ext cx="17139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应用场景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74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157E9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75" name="组合 1774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157E9F">
              <a:alpha val="39000"/>
            </a:srgbClr>
          </a:solidFill>
        </p:grpSpPr>
        <p:sp>
          <p:nvSpPr>
            <p:cNvPr id="1776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7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8" name="矩形 1777"/>
          <p:cNvSpPr/>
          <p:nvPr/>
        </p:nvSpPr>
        <p:spPr>
          <a:xfrm>
            <a:off x="5398016" y="3023611"/>
            <a:ext cx="1527435" cy="16903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lang="en-US" altLang="zh-CN" sz="4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779" name="圆角矩形 1778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1209266" y="1717109"/>
            <a:ext cx="295465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远程学习、电子板书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1213485" y="2320925"/>
            <a:ext cx="391795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培训机构中线上远程网课；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部分线下课堂需要使用电子屏教学记录板书。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784902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1209266" y="3870603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1297637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1213760" y="4459517"/>
            <a:ext cx="3532696" cy="808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高校中，线上需要对会议内容进行记录</a:t>
            </a:r>
            <a:r>
              <a:rPr 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研究生组会。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7" name="圆角矩形 1786"/>
          <p:cNvSpPr/>
          <p:nvPr/>
        </p:nvSpPr>
        <p:spPr>
          <a:xfrm rot="10800000" flipV="1">
            <a:off x="10221749" y="191505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8" name="文本框 1787"/>
          <p:cNvSpPr txBox="1"/>
          <p:nvPr/>
        </p:nvSpPr>
        <p:spPr>
          <a:xfrm>
            <a:off x="8741517" y="1717109"/>
            <a:ext cx="1507140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便捷教室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9" name="直接连接符 1788"/>
          <p:cNvCxnSpPr/>
          <p:nvPr/>
        </p:nvCxnSpPr>
        <p:spPr>
          <a:xfrm>
            <a:off x="7765855" y="2252392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矩形 1789"/>
          <p:cNvSpPr/>
          <p:nvPr/>
        </p:nvSpPr>
        <p:spPr>
          <a:xfrm>
            <a:off x="7468235" y="2320925"/>
            <a:ext cx="4188460" cy="116903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线下课堂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会议后排看不清屏幕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教学平台需客户端和用户注册，不方便！！！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组合 200"/>
          <p:cNvGrpSpPr/>
          <p:nvPr/>
        </p:nvGrpSpPr>
        <p:grpSpPr>
          <a:xfrm>
            <a:off x="8997861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420010" y="340179"/>
            <a:ext cx="213233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Features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70212" y="5391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19134" y="3377342"/>
            <a:ext cx="2750185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板书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会议内容记录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1518615" y="394889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1617675" y="4083890"/>
            <a:ext cx="7340412" cy="827500"/>
          </a:xfrm>
          <a:prstGeom prst="roundRect">
            <a:avLst>
              <a:gd name="adj" fmla="val 3819"/>
            </a:avLst>
          </a:prstGeom>
          <a:solidFill>
            <a:srgbClr val="157E9F">
              <a:alpha val="80000"/>
            </a:srgbClr>
          </a:solidFill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将板书完整/会议内容记录保存；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便于课后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会后结合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回顾的在线教学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会议平台。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 rot="10800000" flipV="1">
            <a:off x="4963867" y="148779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388233" y="1403996"/>
            <a:ext cx="1338824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音视频共享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5476603" y="182482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392726" y="1902710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共享方可通过上传音视频到云端来给观看方实时共享。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 rot="10800000" flipV="1">
            <a:off x="8578919" y="148779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72" name="文本框 71"/>
          <p:cNvSpPr txBox="1"/>
          <p:nvPr/>
        </p:nvSpPr>
        <p:spPr>
          <a:xfrm>
            <a:off x="8982253" y="1395095"/>
            <a:ext cx="175400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播放与板书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9091655" y="182482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007778" y="1902710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用户可在上传PPT并在线播放；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书写板书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 rot="10800000" flipV="1">
            <a:off x="1005912" y="36728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19134" y="4821967"/>
            <a:ext cx="2750185" cy="56959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会议临时共享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18615" y="5393522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1617675" y="5528515"/>
            <a:ext cx="7340412" cy="827500"/>
          </a:xfrm>
          <a:prstGeom prst="roundRect">
            <a:avLst>
              <a:gd name="adj" fmla="val 3819"/>
            </a:avLst>
          </a:prstGeom>
          <a:solidFill>
            <a:srgbClr val="157E9F">
              <a:alpha val="80000"/>
            </a:srgbClr>
          </a:solidFill>
        </p:spPr>
        <p:txBody>
          <a:bodyPr wrap="square" lIns="91436" tIns="45718" rIns="91436" bIns="45718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一个随时进行共享的在线平台，通过二维码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的方式直接进行课堂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会议的分享。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0800000" flipV="1">
            <a:off x="1005912" y="511745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grpSp>
        <p:nvGrpSpPr>
          <p:cNvPr id="201" name="组合 200"/>
          <p:cNvGrpSpPr/>
          <p:nvPr/>
        </p:nvGrpSpPr>
        <p:grpSpPr>
          <a:xfrm>
            <a:off x="9102636" y="3709203"/>
            <a:ext cx="3081236" cy="3107841"/>
            <a:chOff x="-8677773" y="-3051174"/>
            <a:chExt cx="6986830" cy="7046911"/>
          </a:xfrm>
          <a:solidFill>
            <a:srgbClr val="2899FB"/>
          </a:solidFill>
        </p:grpSpPr>
        <p:sp>
          <p:nvSpPr>
            <p:cNvPr id="202" name="Rectangle 42"/>
            <p:cNvSpPr>
              <a:spLocks noChangeArrowheads="1"/>
            </p:cNvSpPr>
            <p:nvPr/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/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/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/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/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/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/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/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/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/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/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/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/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/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/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/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/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/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/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/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/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/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/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/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/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/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/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/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/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/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/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/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/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/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/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/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/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/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/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/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/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/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/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/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/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/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/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/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/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/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/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/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/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/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/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/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/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/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/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/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/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/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/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/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/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/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/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/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/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/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/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/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/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/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/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/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/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/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/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/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/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/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/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/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/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/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/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/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/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6" name="Freeform 206"/>
            <p:cNvSpPr/>
            <p:nvPr/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67" name="Freeform 207"/>
            <p:cNvSpPr/>
            <p:nvPr/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/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/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/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/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/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/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/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/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/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/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/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/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/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/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/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/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/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/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/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/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/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/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/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/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/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/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/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/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/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/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/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/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/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/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/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/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/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/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/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/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/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/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/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/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/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/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/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/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/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/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/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/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/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/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/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/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/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/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/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/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/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/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/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/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/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/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/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/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/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/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/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/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/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/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/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/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/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/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/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/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/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/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/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/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/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/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/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/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/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/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/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/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/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/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/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/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/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/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/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/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/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/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/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/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/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/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/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/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/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/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/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/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/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/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/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/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/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/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/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/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/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/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/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/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/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/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/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/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/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/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/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/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/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/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/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/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/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/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/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/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/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/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/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/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/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/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/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/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/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/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/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/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/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/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/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/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/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/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/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/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/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/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/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/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/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/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/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/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/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/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/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/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/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/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/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/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/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/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/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/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/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/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/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/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/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/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/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/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/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/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/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/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/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/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/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/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/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/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/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/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/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/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/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/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/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/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/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/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/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/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/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/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/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/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/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/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/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/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/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/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/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/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/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/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/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/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/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/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/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/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/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/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/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/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/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/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/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/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/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/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/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/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/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/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/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/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/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/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/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/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/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/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/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/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/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/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/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/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/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/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/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/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/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/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/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/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/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/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/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/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/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/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/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/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/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/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/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/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/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/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/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/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/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/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/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/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/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/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/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/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/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/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/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/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/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/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/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/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/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/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/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/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/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/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/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/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/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/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/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/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/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/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/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/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/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/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/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/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/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/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/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/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/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/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/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/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/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/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/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/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/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/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/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/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/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/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/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/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/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/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/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/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/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/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/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/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/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/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/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/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/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/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/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/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/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/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/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/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/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/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/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/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/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/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/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/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/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/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/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/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/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/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/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/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/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/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/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/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/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/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/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/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/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/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/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/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/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/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/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/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/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/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/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/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/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/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/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/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/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/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/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/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/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/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/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/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/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/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/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/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/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/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/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/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/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/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/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/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/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/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/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/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/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/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/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/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/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/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/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/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/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/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/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/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/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/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/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/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/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/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/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/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/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/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/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/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/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/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/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/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/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/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/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/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/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/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/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/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/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/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/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/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/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/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/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/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/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/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/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/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/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/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/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/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/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/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/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/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/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/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/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/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/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/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/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/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/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/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/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/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/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/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/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/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/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/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/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/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/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/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/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/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/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/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/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/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/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/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/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/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/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/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/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/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/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/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/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/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/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/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/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/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/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/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/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/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/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/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/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/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/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/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/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/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/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/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/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/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/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/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/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/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/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/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/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/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/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/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/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/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/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/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/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/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/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/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/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/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/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/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/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/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/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/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/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/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/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/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/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/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/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/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/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/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/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/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/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/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/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/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/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/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/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/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/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/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/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/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/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/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/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/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/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/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/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/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/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/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/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/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/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/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/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/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/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/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/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/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/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/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/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/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/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/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/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/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/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/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/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/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/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/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/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/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/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/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/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/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/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/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/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/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/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/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/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/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/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/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/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/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/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/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/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/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/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/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/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/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/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/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/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/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/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/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/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/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/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/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/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/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/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/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/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/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/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/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/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/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/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/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/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/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/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/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/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/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/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/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/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/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/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/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/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/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/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/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/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/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/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/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/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/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/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/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/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/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/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/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/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/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/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/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/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/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/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/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/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/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/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/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/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/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/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/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/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/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/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/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/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/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/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/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/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/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/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/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/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/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/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/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/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/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/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/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/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/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/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/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/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/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/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/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/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/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/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/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/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/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/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/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/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/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/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/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/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/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/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/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/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/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/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/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/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/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/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/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/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/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/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/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/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/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/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/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/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/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/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/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/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/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/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/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/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/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/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/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/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/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/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/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/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/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/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/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/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/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/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/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/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/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/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/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/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/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/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/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/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/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/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/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/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/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/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/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/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/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/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/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/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/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/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/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/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/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/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/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/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/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/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/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/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/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/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/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/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/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/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/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/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/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/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/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/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/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/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/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/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/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/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/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/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/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/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/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/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/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/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/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/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/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/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/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/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/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/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/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/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/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/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/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/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/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/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/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/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/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/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/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/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/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/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/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/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/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/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/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/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/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/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/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/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/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/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/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/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/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/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/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/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/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/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/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/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/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/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/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/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/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/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/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/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/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/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/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/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/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/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/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/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/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/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/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/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/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/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/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/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/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/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/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/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/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/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/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/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/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/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/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/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/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/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/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/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/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/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/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/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/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/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/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/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/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/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/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/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/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/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/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/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/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/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/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/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/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/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/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/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/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/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/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/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/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/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/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/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/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/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/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/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/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/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/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/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/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/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/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/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/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/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/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/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/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/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/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/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/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/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/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/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/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/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/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/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/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/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/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/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/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/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/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/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/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/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/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/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/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/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/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/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/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/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/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/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/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/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/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/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/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/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/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/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/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/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/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/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/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/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/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/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/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/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/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/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/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/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/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/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/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/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/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/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/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/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/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/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/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/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/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/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/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/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/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/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/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/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/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/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/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/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/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/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/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/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/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/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/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/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/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/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/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/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/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/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/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/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/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/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/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/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/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/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/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/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/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/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5" name="Freeform 1416"/>
            <p:cNvSpPr/>
            <p:nvPr/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6" name="Freeform 1417"/>
            <p:cNvSpPr/>
            <p:nvPr/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7" name="Freeform 1418"/>
            <p:cNvSpPr/>
            <p:nvPr/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/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/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/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/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/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/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/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/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/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/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/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/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/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/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/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/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/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/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/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/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/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/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/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/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/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/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/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/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/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/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/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/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/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/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/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/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/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/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/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/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/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/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/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/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/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/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/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/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/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/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/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/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/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/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/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/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/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/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/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/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/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/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/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/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/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/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/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/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/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/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/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/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/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/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/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/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/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/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/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/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/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/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/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/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/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/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/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/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/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/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/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/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/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/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/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/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/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/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/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/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/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/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/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/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/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/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/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/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/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/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/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/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/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/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/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/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/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/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/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/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/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/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/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/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/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/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/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/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/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/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/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/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/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/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/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/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/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/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/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/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/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/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/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/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/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/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/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/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/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/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/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/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/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/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/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/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/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/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/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/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/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/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/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/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/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/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/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/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/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/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/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/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/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/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/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/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/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/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/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/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/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/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/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/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/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3" name="Freeform 1604"/>
            <p:cNvSpPr/>
            <p:nvPr/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4" name="Freeform 1605"/>
            <p:cNvSpPr/>
            <p:nvPr/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5" name="Freeform 1606"/>
            <p:cNvSpPr/>
            <p:nvPr/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8" name="圆角矩形 7"/>
          <p:cNvSpPr/>
          <p:nvPr/>
        </p:nvSpPr>
        <p:spPr>
          <a:xfrm rot="10800000" flipV="1">
            <a:off x="977966" y="147700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06825" y="1411299"/>
            <a:ext cx="1107992" cy="417356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90702" y="1814028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06825" y="1871595"/>
            <a:ext cx="2397220" cy="104965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不同用户的分别管理；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实现课程分类，资料分类等。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圆角矩形 1778"/>
          <p:cNvSpPr/>
          <p:nvPr/>
        </p:nvSpPr>
        <p:spPr>
          <a:xfrm rot="10800000" flipV="1">
            <a:off x="5584526" y="137637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0" name="文本框 1779"/>
          <p:cNvSpPr txBox="1"/>
          <p:nvPr/>
        </p:nvSpPr>
        <p:spPr>
          <a:xfrm>
            <a:off x="6008888" y="1187748"/>
            <a:ext cx="4009427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会议主持人的使用流程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1" name="直接连接符 1780"/>
          <p:cNvCxnSpPr/>
          <p:nvPr/>
        </p:nvCxnSpPr>
        <p:spPr>
          <a:xfrm>
            <a:off x="6097262" y="1713403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2" name="矩形 1781"/>
          <p:cNvSpPr/>
          <p:nvPr/>
        </p:nvSpPr>
        <p:spPr>
          <a:xfrm>
            <a:off x="6009005" y="1791335"/>
            <a:ext cx="4405630" cy="18884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个人账号登录网站；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在个人主页中通过上传PPT至网页端；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在线播放或者本地播放PPT；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以直播的方式开启课堂/会议；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分享课程/会议；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3" name="圆角矩形 1782"/>
          <p:cNvSpPr/>
          <p:nvPr/>
        </p:nvSpPr>
        <p:spPr>
          <a:xfrm rot="10800000" flipV="1">
            <a:off x="5589270" y="4039235"/>
            <a:ext cx="379095" cy="27622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4" name="文本框 1783"/>
          <p:cNvSpPr txBox="1"/>
          <p:nvPr/>
        </p:nvSpPr>
        <p:spPr>
          <a:xfrm>
            <a:off x="6013450" y="3865245"/>
            <a:ext cx="4565650" cy="56959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参会人员的使用流程如下</a:t>
            </a:r>
            <a:endParaRPr lang="zh-CN" altLang="en-US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5" name="直接连接符 1784"/>
          <p:cNvCxnSpPr/>
          <p:nvPr/>
        </p:nvCxnSpPr>
        <p:spPr>
          <a:xfrm>
            <a:off x="6101930" y="4376172"/>
            <a:ext cx="3105785" cy="1397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" name="矩形 1785"/>
          <p:cNvSpPr/>
          <p:nvPr/>
        </p:nvSpPr>
        <p:spPr>
          <a:xfrm>
            <a:off x="6017895" y="4453890"/>
            <a:ext cx="5629275" cy="18884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登陆网站并注册；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打开收到的链接/二维码，添加在线课堂/会议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lphaU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30000"/>
              </a:lnSpc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打开收到的链接/二维码，进入在线课堂/会议。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7" name="圆角矩形 1786"/>
          <p:cNvSpPr/>
          <p:nvPr/>
        </p:nvSpPr>
        <p:spPr>
          <a:xfrm rot="10800000" flipV="1">
            <a:off x="855998" y="128435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8" name="文本框 1787"/>
          <p:cNvSpPr txBox="1"/>
          <p:nvPr/>
        </p:nvSpPr>
        <p:spPr>
          <a:xfrm>
            <a:off x="1128235" y="1109824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呈现形式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9" name="直接连接符 1788"/>
          <p:cNvCxnSpPr/>
          <p:nvPr/>
        </p:nvCxnSpPr>
        <p:spPr>
          <a:xfrm>
            <a:off x="1257938" y="1613992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矩形 1789"/>
          <p:cNvSpPr/>
          <p:nvPr/>
        </p:nvSpPr>
        <p:spPr>
          <a:xfrm>
            <a:off x="1187416" y="1682286"/>
            <a:ext cx="4721064" cy="80899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网页形式</a:t>
            </a:r>
            <a:b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为用户提供上述功能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47009" y="252859"/>
            <a:ext cx="984499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8" name="矩形 1767"/>
          <p:cNvSpPr/>
          <p:nvPr/>
        </p:nvSpPr>
        <p:spPr>
          <a:xfrm>
            <a:off x="2420010" y="340179"/>
            <a:ext cx="213233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Software Features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70212" y="53911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软件功能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>
                  <a:alpha val="100000"/>
                </a:srgbClr>
              </a:clrFrom>
              <a:clrTo>
                <a:srgbClr val="EBEBEB">
                  <a:alpha val="100000"/>
                  <a:alpha val="0"/>
                </a:srgbClr>
              </a:clrTo>
            </a:clrChange>
          </a:blip>
          <a:srcRect b="7453"/>
          <a:stretch>
            <a:fillRect/>
          </a:stretch>
        </p:blipFill>
        <p:spPr>
          <a:xfrm>
            <a:off x="693420" y="3585210"/>
            <a:ext cx="4287520" cy="275717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529965" y="3125179"/>
            <a:ext cx="2418483" cy="2515367"/>
            <a:chOff x="4721608" y="1835707"/>
            <a:chExt cx="1879634" cy="1954931"/>
          </a:xfrm>
          <a:solidFill>
            <a:srgbClr val="157E9F">
              <a:alpha val="39000"/>
            </a:srgbClr>
          </a:solidFill>
        </p:grpSpPr>
        <p:sp>
          <p:nvSpPr>
            <p:cNvPr id="3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4" name="圆角矩形 19"/>
          <p:cNvSpPr/>
          <p:nvPr/>
        </p:nvSpPr>
        <p:spPr>
          <a:xfrm>
            <a:off x="1349861" y="3414746"/>
            <a:ext cx="2259019" cy="2236715"/>
          </a:xfrm>
          <a:prstGeom prst="ellipse">
            <a:avLst/>
          </a:prstGeom>
          <a:solidFill>
            <a:srgbClr val="157E9F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8" name="矩形 1777"/>
          <p:cNvSpPr/>
          <p:nvPr/>
        </p:nvSpPr>
        <p:spPr>
          <a:xfrm>
            <a:off x="1895991" y="4098666"/>
            <a:ext cx="1527435" cy="5695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果壳会议</a:t>
            </a:r>
            <a:endParaRPr lang="zh-CN" altLang="en-US" sz="2400" b="1" dirty="0" smtClean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2501463" y="252859"/>
            <a:ext cx="9690540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2685640" y="306173"/>
            <a:ext cx="1824355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Potential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9" name="圆角矩形 1768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0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633077" y="12566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潜在价值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1" name="组合 1"/>
          <p:cNvGrpSpPr/>
          <p:nvPr/>
        </p:nvGrpSpPr>
        <p:grpSpPr bwMode="auto">
          <a:xfrm>
            <a:off x="1240667" y="2137705"/>
            <a:ext cx="3282154" cy="2870223"/>
            <a:chOff x="1878988" y="2293364"/>
            <a:chExt cx="3330270" cy="2911770"/>
          </a:xfrm>
        </p:grpSpPr>
        <p:sp>
          <p:nvSpPr>
            <p:cNvPr id="62" name="任意多边形 20"/>
            <p:cNvSpPr/>
            <p:nvPr/>
          </p:nvSpPr>
          <p:spPr bwMode="auto">
            <a:xfrm>
              <a:off x="1901681" y="2319131"/>
              <a:ext cx="3294776" cy="2863476"/>
            </a:xfrm>
            <a:custGeom>
              <a:avLst/>
              <a:gdLst>
                <a:gd name="T0" fmla="*/ 671060 w 3980315"/>
                <a:gd name="T1" fmla="*/ 1962052 h 3459275"/>
                <a:gd name="T2" fmla="*/ 0 w 3980315"/>
                <a:gd name="T3" fmla="*/ 0 h 3459275"/>
                <a:gd name="T4" fmla="*/ 2257578 w 3980315"/>
                <a:gd name="T5" fmla="*/ 700709 h 3459275"/>
                <a:gd name="T6" fmla="*/ 710036 w 3980315"/>
                <a:gd name="T7" fmla="*/ 524229 h 3459275"/>
                <a:gd name="T8" fmla="*/ 1232914 w 3980315"/>
                <a:gd name="T9" fmla="*/ 196224 h 3459275"/>
                <a:gd name="T10" fmla="*/ 671060 w 3980315"/>
                <a:gd name="T11" fmla="*/ 1962052 h 3459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80315" h="3459275">
                  <a:moveTo>
                    <a:pt x="1183140" y="3459275"/>
                  </a:moveTo>
                  <a:lnTo>
                    <a:pt x="0" y="0"/>
                  </a:lnTo>
                  <a:lnTo>
                    <a:pt x="3980315" y="1235414"/>
                  </a:lnTo>
                  <a:lnTo>
                    <a:pt x="1251857" y="924264"/>
                  </a:lnTo>
                  <a:lnTo>
                    <a:pt x="2173740" y="345960"/>
                  </a:lnTo>
                  <a:lnTo>
                    <a:pt x="1183140" y="3459275"/>
                  </a:lnTo>
                  <a:close/>
                </a:path>
              </a:pathLst>
            </a:custGeom>
            <a:noFill/>
            <a:ln w="22225">
              <a:solidFill>
                <a:srgbClr val="157E9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椭圆 21"/>
            <p:cNvSpPr>
              <a:spLocks noChangeArrowheads="1"/>
            </p:cNvSpPr>
            <p:nvPr/>
          </p:nvSpPr>
          <p:spPr bwMode="auto">
            <a:xfrm>
              <a:off x="1878988" y="2293364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4" name="椭圆 22"/>
            <p:cNvSpPr>
              <a:spLocks noChangeArrowheads="1"/>
            </p:cNvSpPr>
            <p:nvPr/>
          </p:nvSpPr>
          <p:spPr bwMode="auto">
            <a:xfrm>
              <a:off x="2856811" y="5153188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5" name="椭圆 23"/>
            <p:cNvSpPr>
              <a:spLocks noChangeArrowheads="1"/>
            </p:cNvSpPr>
            <p:nvPr/>
          </p:nvSpPr>
          <p:spPr bwMode="auto">
            <a:xfrm>
              <a:off x="3667165" y="2599475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" name="椭圆 24"/>
            <p:cNvSpPr>
              <a:spLocks noChangeArrowheads="1"/>
            </p:cNvSpPr>
            <p:nvPr/>
          </p:nvSpPr>
          <p:spPr bwMode="auto">
            <a:xfrm>
              <a:off x="5157312" y="3314745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7" name="椭圆 25"/>
            <p:cNvSpPr>
              <a:spLocks noChangeArrowheads="1"/>
            </p:cNvSpPr>
            <p:nvPr/>
          </p:nvSpPr>
          <p:spPr bwMode="auto">
            <a:xfrm>
              <a:off x="2908758" y="3056262"/>
              <a:ext cx="51946" cy="51946"/>
            </a:xfrm>
            <a:prstGeom prst="ellipse">
              <a:avLst/>
            </a:prstGeom>
            <a:blipFill dpi="0" rotWithShape="1">
              <a:blip r:embed="rId1" cstate="print"/>
              <a:srcRect/>
              <a:stretch>
                <a:fillRect/>
              </a:stretch>
            </a:blipFill>
            <a:ln w="22225">
              <a:solidFill>
                <a:srgbClr val="157E9F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8" name="任意多边形 26"/>
            <p:cNvSpPr/>
            <p:nvPr/>
          </p:nvSpPr>
          <p:spPr bwMode="auto">
            <a:xfrm>
              <a:off x="1899711" y="2314061"/>
              <a:ext cx="3298812" cy="2877555"/>
            </a:xfrm>
            <a:custGeom>
              <a:avLst/>
              <a:gdLst>
                <a:gd name="T0" fmla="*/ 0 w 3985191"/>
                <a:gd name="T1" fmla="*/ 0 h 3476284"/>
                <a:gd name="T2" fmla="*/ 1234264 w 3985191"/>
                <a:gd name="T3" fmla="*/ 205872 h 3476284"/>
                <a:gd name="T4" fmla="*/ 2260344 w 3985191"/>
                <a:gd name="T5" fmla="*/ 697880 h 3476284"/>
                <a:gd name="T6" fmla="*/ 666236 w 3985191"/>
                <a:gd name="T7" fmla="*/ 1971698 h 3476284"/>
                <a:gd name="T8" fmla="*/ 703281 w 3985191"/>
                <a:gd name="T9" fmla="*/ 520757 h 3476284"/>
                <a:gd name="T10" fmla="*/ 0 w 3985191"/>
                <a:gd name="T11" fmla="*/ 0 h 3476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85191" h="3476284">
                  <a:moveTo>
                    <a:pt x="0" y="0"/>
                  </a:moveTo>
                  <a:lnTo>
                    <a:pt x="2176121" y="362970"/>
                  </a:lnTo>
                  <a:lnTo>
                    <a:pt x="3985191" y="1230426"/>
                  </a:lnTo>
                  <a:lnTo>
                    <a:pt x="1174635" y="3476284"/>
                  </a:lnTo>
                  <a:lnTo>
                    <a:pt x="1239950" y="918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157E9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文本框 32"/>
          <p:cNvSpPr txBox="1">
            <a:spLocks noChangeArrowheads="1"/>
          </p:cNvSpPr>
          <p:nvPr/>
        </p:nvSpPr>
        <p:spPr bwMode="auto">
          <a:xfrm>
            <a:off x="426720" y="1257935"/>
            <a:ext cx="8134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用户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0" name="文本框 32"/>
          <p:cNvSpPr txBox="1">
            <a:spLocks noChangeArrowheads="1"/>
          </p:cNvSpPr>
          <p:nvPr/>
        </p:nvSpPr>
        <p:spPr bwMode="auto">
          <a:xfrm>
            <a:off x="4424045" y="3346450"/>
            <a:ext cx="941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行业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1" name="文本框 33"/>
          <p:cNvSpPr txBox="1">
            <a:spLocks noChangeArrowheads="1"/>
          </p:cNvSpPr>
          <p:nvPr/>
        </p:nvSpPr>
        <p:spPr bwMode="auto">
          <a:xfrm>
            <a:off x="1453515" y="5584825"/>
            <a:ext cx="1817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开源社区</a:t>
            </a:r>
            <a:endParaRPr lang="zh-CN" altLang="en-US" sz="24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2"/>
          <p:cNvSpPr txBox="1">
            <a:spLocks noChangeArrowheads="1"/>
          </p:cNvSpPr>
          <p:nvPr/>
        </p:nvSpPr>
        <p:spPr bwMode="auto">
          <a:xfrm>
            <a:off x="7195830" y="1316638"/>
            <a:ext cx="26569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学生</a:t>
            </a:r>
            <a:r>
              <a:rPr lang="en-US" altLang="zh-CN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参会人员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Group 398"/>
          <p:cNvGrpSpPr/>
          <p:nvPr/>
        </p:nvGrpSpPr>
        <p:grpSpPr>
          <a:xfrm>
            <a:off x="6635329" y="1379524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7195830" y="1633220"/>
            <a:ext cx="377159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方便学生回顾课程内容，方便学生进入线上课堂；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便于会议内容的记录与回顾，提高会议效率</a:t>
            </a:r>
            <a:endParaRPr lang="id-ID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/>
              <a:sym typeface="Arial" panose="020B0604020202020204" pitchFamily="34" charset="0"/>
            </a:endParaRPr>
          </a:p>
        </p:txBody>
      </p:sp>
      <p:sp>
        <p:nvSpPr>
          <p:cNvPr id="8" name="文本框 32"/>
          <p:cNvSpPr txBox="1">
            <a:spLocks noChangeArrowheads="1"/>
          </p:cNvSpPr>
          <p:nvPr/>
        </p:nvSpPr>
        <p:spPr bwMode="auto">
          <a:xfrm>
            <a:off x="7195830" y="2903356"/>
            <a:ext cx="257037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教师</a:t>
            </a:r>
            <a:r>
              <a:rPr lang="en-US" altLang="zh-CN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会议主持人</a:t>
            </a:r>
            <a:endParaRPr lang="en-US" altLang="zh-CN" sz="1800" b="1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9" name="Group 398"/>
          <p:cNvGrpSpPr/>
          <p:nvPr/>
        </p:nvGrpSpPr>
        <p:grpSpPr>
          <a:xfrm>
            <a:off x="6635329" y="2965431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0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1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7195830" y="3225063"/>
            <a:ext cx="3771597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提高老师与学生的信息交互效率，便于进行课程分享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便于会议内容的记录与回顾，提高会议效率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32"/>
          <p:cNvSpPr txBox="1">
            <a:spLocks noChangeArrowheads="1"/>
          </p:cNvSpPr>
          <p:nvPr/>
        </p:nvSpPr>
        <p:spPr bwMode="auto">
          <a:xfrm>
            <a:off x="7195830" y="5568933"/>
            <a:ext cx="2834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开源社区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4" name="Group 398"/>
          <p:cNvGrpSpPr/>
          <p:nvPr/>
        </p:nvGrpSpPr>
        <p:grpSpPr>
          <a:xfrm>
            <a:off x="6635329" y="5630433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7195830" y="5959235"/>
            <a:ext cx="37715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为开源社区提供一个教学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/会议软件框架，用于提升学习和交流的效率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文本框 32"/>
          <p:cNvSpPr txBox="1">
            <a:spLocks noChangeArrowheads="1"/>
          </p:cNvSpPr>
          <p:nvPr/>
        </p:nvSpPr>
        <p:spPr bwMode="auto">
          <a:xfrm>
            <a:off x="7195830" y="4350079"/>
            <a:ext cx="283414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远程课堂</a:t>
            </a:r>
            <a:r>
              <a:rPr lang="en-US" altLang="zh-CN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/</a:t>
            </a:r>
            <a:r>
              <a:rPr lang="zh-CN" altLang="en-US" sz="1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会议行业</a:t>
            </a:r>
            <a:endParaRPr lang="zh-CN" altLang="en-US" sz="18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5" name="Group 398"/>
          <p:cNvGrpSpPr/>
          <p:nvPr/>
        </p:nvGrpSpPr>
        <p:grpSpPr>
          <a:xfrm>
            <a:off x="6635329" y="4411579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46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7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48" name="TextBox 36"/>
          <p:cNvSpPr txBox="1">
            <a:spLocks noChangeArrowheads="1"/>
          </p:cNvSpPr>
          <p:nvPr/>
        </p:nvSpPr>
        <p:spPr bwMode="auto">
          <a:xfrm>
            <a:off x="7195830" y="4740381"/>
            <a:ext cx="37715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为教育办公提供一个回顾课堂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/会议的新功能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Group 398"/>
          <p:cNvGrpSpPr/>
          <p:nvPr/>
        </p:nvGrpSpPr>
        <p:grpSpPr>
          <a:xfrm>
            <a:off x="1976334" y="5093858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19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0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  <p:grpSp>
        <p:nvGrpSpPr>
          <p:cNvPr id="21" name="Group 398"/>
          <p:cNvGrpSpPr/>
          <p:nvPr/>
        </p:nvGrpSpPr>
        <p:grpSpPr>
          <a:xfrm>
            <a:off x="4610314" y="2909804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2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3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  <p:grpSp>
        <p:nvGrpSpPr>
          <p:cNvPr id="24" name="Group 398"/>
          <p:cNvGrpSpPr/>
          <p:nvPr/>
        </p:nvGrpSpPr>
        <p:grpSpPr>
          <a:xfrm>
            <a:off x="864449" y="1762741"/>
            <a:ext cx="391999" cy="405287"/>
            <a:chOff x="209551" y="3594100"/>
            <a:chExt cx="280988" cy="290513"/>
          </a:xfrm>
          <a:solidFill>
            <a:srgbClr val="157E9F"/>
          </a:solidFill>
        </p:grpSpPr>
        <p:sp>
          <p:nvSpPr>
            <p:cNvPr id="25" name="Freeform 154"/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 w="12700">
              <a:solidFill>
                <a:srgbClr val="157E9F"/>
              </a:solidFill>
              <a:round/>
            </a:ln>
          </p:spPr>
          <p:txBody>
            <a:bodyPr/>
            <a:p>
              <a:pPr>
                <a:defRPr/>
              </a:pPr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 122"/>
          <p:cNvSpPr/>
          <p:nvPr/>
        </p:nvSpPr>
        <p:spPr>
          <a:xfrm>
            <a:off x="2408488" y="252859"/>
            <a:ext cx="978351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26" name="圆角矩形 125"/>
          <p:cNvSpPr/>
          <p:nvPr/>
        </p:nvSpPr>
        <p:spPr>
          <a:xfrm rot="16200000" flipV="1">
            <a:off x="11457520" y="249444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reeform 96"/>
          <p:cNvSpPr/>
          <p:nvPr/>
        </p:nvSpPr>
        <p:spPr bwMode="auto">
          <a:xfrm>
            <a:off x="11559368" y="359659"/>
            <a:ext cx="280590" cy="270687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3077" y="7359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开发计划</a:t>
            </a:r>
            <a:endParaRPr lang="zh-CN" altLang="en-US" sz="2800" dirty="0" smtClean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99684" y="310334"/>
            <a:ext cx="221899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Plan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08360" y="1238546"/>
          <a:ext cx="7840393" cy="5134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8677"/>
                <a:gridCol w="3188676"/>
                <a:gridCol w="1463040"/>
              </a:tblGrid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项目安排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计划时间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项目初步设想和开题报告完成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2021.09.20-2021.09.24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Days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分析开源框架进行项目调整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2021.09.27-2021.10.03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Week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用户管理模块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2021.09.27-2021.10.03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课程管理模块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2021.10.04-2021.10.10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PPT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播放模块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2021.10.11-2021.10.17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音视频共享模块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2021.10.18-2021.10.24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阶段性测试及改进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2021.10.25-2021.10.31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板书记录模块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2021.11.01-2021.11.07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临时共享模块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2021.11.08-2021.11.14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 Week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整体测试及改进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2021.11.15-2021.11.28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 Weeks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  <a:tr h="42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材料整理和升级优化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2021.11.29-2021.12.27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 Weeks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9" name="图片 68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65260" y="266065"/>
            <a:ext cx="226695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 rot="10800000" flipV="1">
            <a:off x="453456" y="88645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82315" y="820749"/>
            <a:ext cx="1096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6470" y="1223645"/>
            <a:ext cx="1002030" cy="1016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b3e01ef-df77-4ccb-9da7-365fad1052d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演示</Application>
  <PresentationFormat>宽屏</PresentationFormat>
  <Paragraphs>374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方正清刻本悦宋简体</vt:lpstr>
      <vt:lpstr>Calibri</vt:lpstr>
      <vt:lpstr>微软雅黑</vt:lpstr>
      <vt:lpstr>Open Sans Light</vt:lpstr>
      <vt:lpstr>Times New Roman</vt:lpstr>
      <vt:lpstr>等线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boyi xi</dc:creator>
  <cp:lastModifiedBy>William国学</cp:lastModifiedBy>
  <cp:revision>49</cp:revision>
  <dcterms:created xsi:type="dcterms:W3CDTF">2021-09-22T08:19:00Z</dcterms:created>
  <dcterms:modified xsi:type="dcterms:W3CDTF">2021-09-23T05:32:30Z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EA3BB6326B76449189469BCDEE69FBF9</vt:lpwstr>
  </property>
  <property fmtid="{D5CDD505-2E9C-101B-9397-08002B2CF9AE}" pid="3" name="KSOProductBuildVer">
    <vt:lpwstr>2052-11.1.0.10938</vt:lpwstr>
  </property>
</Properties>
</file>