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2" r:id="rId5"/>
    <p:sldId id="264" r:id="rId6"/>
    <p:sldId id="291" r:id="rId7"/>
    <p:sldId id="265" r:id="rId8"/>
    <p:sldId id="293" r:id="rId9"/>
    <p:sldId id="266" r:id="rId10"/>
    <p:sldId id="302" r:id="rId11"/>
    <p:sldId id="277" r:id="rId12"/>
    <p:sldId id="296" r:id="rId13"/>
    <p:sldId id="289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9FB"/>
    <a:srgbClr val="0F46C0"/>
    <a:srgbClr val="15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83503" y="3500581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83503" y="4353667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80514" y="3523727"/>
            <a:ext cx="26314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kumimoji="1" lang="zh-CN" altLang="en-US" sz="4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7624" y="4681353"/>
            <a:ext cx="273685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组长：谭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鼎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组员：邹国学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席柏意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5" y="1223644"/>
              <a:ext cx="1005550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2021·09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3183503" y="1293079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4" name="等腰三角形 23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7" name="等腰三角形 26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3" name="等腰三角形 42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6" name="等腰三角形 45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48" name="Freeform 70"/>
          <p:cNvSpPr>
            <a:spLocks noEditPoints="1"/>
          </p:cNvSpPr>
          <p:nvPr/>
        </p:nvSpPr>
        <p:spPr bwMode="auto">
          <a:xfrm>
            <a:off x="1798418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49" name="Freeform 121"/>
          <p:cNvSpPr/>
          <p:nvPr/>
        </p:nvSpPr>
        <p:spPr bwMode="auto">
          <a:xfrm>
            <a:off x="3750365" y="3553870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6180" y="5312410"/>
            <a:ext cx="3295650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区分用户权限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管理保存至少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人的用户数据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12596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62300" y="1717040"/>
            <a:ext cx="320103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实现20个课程或会议的入口区分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3088805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259705" y="5312410"/>
            <a:ext cx="356679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能够实现100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人以上的720P视频共享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音频共享的时延在1s以内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5186178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412605" y="5312410"/>
            <a:ext cx="277939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未注册用户通过链接/二维码参与到课堂/会议中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实现时延1s以内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清晰的PPT播放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33875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94992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08215" y="1717040"/>
            <a:ext cx="2599055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完整清晰的将课堂或会议的板书记录保存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板书记录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与PPT对应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23448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84" name="Freeform 79"/>
          <p:cNvSpPr/>
          <p:nvPr/>
        </p:nvSpPr>
        <p:spPr bwMode="auto">
          <a:xfrm>
            <a:off x="9907491" y="3671654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316680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板书记录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86389" y="4855703"/>
            <a:ext cx="1210580" cy="49243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72724" y="4855703"/>
            <a:ext cx="146706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音视频共享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432851" y="4855703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临时共享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8366868" y="2446554"/>
            <a:ext cx="3663763" cy="3683979"/>
          </a:xfrm>
          <a:custGeom>
            <a:avLst/>
            <a:gdLst>
              <a:gd name="T0" fmla="*/ 467532 w 189"/>
              <a:gd name="T1" fmla="*/ 443785 h 189"/>
              <a:gd name="T2" fmla="*/ 331478 w 189"/>
              <a:gd name="T3" fmla="*/ 309905 h 189"/>
              <a:gd name="T4" fmla="*/ 376005 w 189"/>
              <a:gd name="T5" fmla="*/ 188422 h 189"/>
              <a:gd name="T6" fmla="*/ 188002 w 189"/>
              <a:gd name="T7" fmla="*/ 0 h 189"/>
              <a:gd name="T8" fmla="*/ 0 w 189"/>
              <a:gd name="T9" fmla="*/ 188422 h 189"/>
              <a:gd name="T10" fmla="*/ 188002 w 189"/>
              <a:gd name="T11" fmla="*/ 376845 h 189"/>
              <a:gd name="T12" fmla="*/ 309214 w 189"/>
              <a:gd name="T13" fmla="*/ 334698 h 189"/>
              <a:gd name="T14" fmla="*/ 442795 w 189"/>
              <a:gd name="T15" fmla="*/ 468577 h 189"/>
              <a:gd name="T16" fmla="*/ 467532 w 189"/>
              <a:gd name="T17" fmla="*/ 443785 h 189"/>
              <a:gd name="T18" fmla="*/ 19790 w 189"/>
              <a:gd name="T19" fmla="*/ 188422 h 189"/>
              <a:gd name="T20" fmla="*/ 188002 w 189"/>
              <a:gd name="T21" fmla="*/ 19834 h 189"/>
              <a:gd name="T22" fmla="*/ 356215 w 189"/>
              <a:gd name="T23" fmla="*/ 188422 h 189"/>
              <a:gd name="T24" fmla="*/ 188002 w 189"/>
              <a:gd name="T25" fmla="*/ 357011 h 189"/>
              <a:gd name="T26" fmla="*/ 19790 w 189"/>
              <a:gd name="T27" fmla="*/ 188422 h 1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189">
                <a:moveTo>
                  <a:pt x="189" y="179"/>
                </a:moveTo>
                <a:cubicBezTo>
                  <a:pt x="134" y="125"/>
                  <a:pt x="134" y="125"/>
                  <a:pt x="134" y="125"/>
                </a:cubicBezTo>
                <a:cubicBezTo>
                  <a:pt x="145" y="112"/>
                  <a:pt x="152" y="95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4" y="152"/>
                  <a:pt x="111" y="146"/>
                  <a:pt x="125" y="135"/>
                </a:cubicBezTo>
                <a:cubicBezTo>
                  <a:pt x="179" y="189"/>
                  <a:pt x="179" y="189"/>
                  <a:pt x="179" y="189"/>
                </a:cubicBezTo>
                <a:lnTo>
                  <a:pt x="189" y="179"/>
                </a:lnTo>
                <a:close/>
                <a:moveTo>
                  <a:pt x="8" y="76"/>
                </a:moveTo>
                <a:cubicBezTo>
                  <a:pt x="8" y="39"/>
                  <a:pt x="38" y="8"/>
                  <a:pt x="76" y="8"/>
                </a:cubicBezTo>
                <a:cubicBezTo>
                  <a:pt x="113" y="8"/>
                  <a:pt x="144" y="39"/>
                  <a:pt x="144" y="76"/>
                </a:cubicBezTo>
                <a:cubicBezTo>
                  <a:pt x="144" y="114"/>
                  <a:pt x="113" y="144"/>
                  <a:pt x="76" y="144"/>
                </a:cubicBezTo>
                <a:cubicBezTo>
                  <a:pt x="38" y="144"/>
                  <a:pt x="8" y="114"/>
                  <a:pt x="8" y="7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5225" y="1647825"/>
            <a:ext cx="8895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用户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10%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能够区分用户权限、管理保存至少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人的用户数据。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个课程或会议的入口区分和数据管理。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音视频共享：（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人以上的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720P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视频共享，与音频共享的时延在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板书记录：（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完整清晰的将课堂或会议的板书记录下来，并与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未注册用户可以通过链接或二维码参与到课堂或者会议中，实现时延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以内且清晰的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撰写整理项目材料（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4717744" y="2957149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7" name="任意多边形 86"/>
          <p:cNvSpPr/>
          <p:nvPr/>
        </p:nvSpPr>
        <p:spPr>
          <a:xfrm rot="1647890">
            <a:off x="4150525" y="308655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8" name="任意多边形 87"/>
          <p:cNvSpPr/>
          <p:nvPr/>
        </p:nvSpPr>
        <p:spPr>
          <a:xfrm rot="5410385">
            <a:off x="4633631" y="2083674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9" name="任意多边形 88"/>
          <p:cNvSpPr/>
          <p:nvPr/>
        </p:nvSpPr>
        <p:spPr>
          <a:xfrm rot="8980181">
            <a:off x="5690426" y="2014659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0" name="任意多边形 89"/>
          <p:cNvSpPr/>
          <p:nvPr/>
        </p:nvSpPr>
        <p:spPr>
          <a:xfrm rot="12742676">
            <a:off x="6281369" y="2957149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1" name="任意多边形 90"/>
          <p:cNvSpPr/>
          <p:nvPr/>
        </p:nvSpPr>
        <p:spPr>
          <a:xfrm rot="15671084">
            <a:off x="5922274" y="3775627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2" name="任意多边形 91"/>
          <p:cNvSpPr/>
          <p:nvPr/>
        </p:nvSpPr>
        <p:spPr>
          <a:xfrm rot="19433579">
            <a:off x="4827736" y="3979436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Freeform 16"/>
          <p:cNvSpPr>
            <a:spLocks noEditPoints="1"/>
          </p:cNvSpPr>
          <p:nvPr/>
        </p:nvSpPr>
        <p:spPr bwMode="auto">
          <a:xfrm>
            <a:off x="6509982" y="2314445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7251895" y="3267717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939259" y="4425758"/>
            <a:ext cx="403263" cy="538078"/>
            <a:chOff x="7889875" y="5105400"/>
            <a:chExt cx="541338" cy="722313"/>
          </a:xfrm>
          <a:solidFill>
            <a:srgbClr val="157E9F"/>
          </a:solidFill>
        </p:grpSpPr>
        <p:sp>
          <p:nvSpPr>
            <p:cNvPr id="96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87241" y="3776564"/>
            <a:ext cx="707179" cy="448212"/>
            <a:chOff x="2311400" y="5180013"/>
            <a:chExt cx="901700" cy="571500"/>
          </a:xfrm>
          <a:solidFill>
            <a:srgbClr val="157E9F"/>
          </a:solidFill>
        </p:grpSpPr>
        <p:sp>
          <p:nvSpPr>
            <p:cNvPr id="107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Freeform 56"/>
          <p:cNvSpPr>
            <a:spLocks noEditPoints="1"/>
          </p:cNvSpPr>
          <p:nvPr/>
        </p:nvSpPr>
        <p:spPr bwMode="auto">
          <a:xfrm>
            <a:off x="5517888" y="4768798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33"/>
          <p:cNvSpPr>
            <a:spLocks noEditPoints="1"/>
          </p:cNvSpPr>
          <p:nvPr/>
        </p:nvSpPr>
        <p:spPr bwMode="auto">
          <a:xfrm>
            <a:off x="5095170" y="2648736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矩形 38"/>
          <p:cNvSpPr>
            <a:spLocks noChangeArrowheads="1"/>
          </p:cNvSpPr>
          <p:nvPr/>
        </p:nvSpPr>
        <p:spPr bwMode="auto">
          <a:xfrm>
            <a:off x="8267713" y="2493451"/>
            <a:ext cx="2764922" cy="15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本地平台开发测试。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内网穿透云端测试。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租用更高配置的服务器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39"/>
          <p:cNvSpPr>
            <a:spLocks noChangeArrowheads="1"/>
          </p:cNvSpPr>
          <p:nvPr/>
        </p:nvSpPr>
        <p:spPr bwMode="auto">
          <a:xfrm>
            <a:off x="8240433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资源可行性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5" name="矩形 42"/>
          <p:cNvSpPr>
            <a:spLocks noChangeArrowheads="1"/>
          </p:cNvSpPr>
          <p:nvPr/>
        </p:nvSpPr>
        <p:spPr bwMode="auto">
          <a:xfrm>
            <a:off x="8267713" y="4629358"/>
            <a:ext cx="2764922" cy="120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在给定时间内根据时间进度安排预计可以实现项目功能，并且已经预留两周的额外时间用于测试升级和容错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44"/>
          <p:cNvSpPr>
            <a:spLocks noChangeArrowheads="1"/>
          </p:cNvSpPr>
          <p:nvPr/>
        </p:nvSpPr>
        <p:spPr bwMode="auto">
          <a:xfrm>
            <a:off x="1269829" y="4167361"/>
            <a:ext cx="2764922" cy="149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是为数不多的采用基于本地云服务的学习管理系统的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BigBlueButton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个在线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视频会议系统或者是远程教育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系统。在上述框架下开发实现。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48"/>
          <p:cNvSpPr>
            <a:spLocks noChangeArrowheads="1"/>
          </p:cNvSpPr>
          <p:nvPr/>
        </p:nvSpPr>
        <p:spPr bwMode="auto">
          <a:xfrm>
            <a:off x="1269262" y="2493451"/>
            <a:ext cx="276707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疫情期间“停课不停学” 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网络直播即使有视频回放也费时费力。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61627" y="78041"/>
            <a:ext cx="19608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0" name="矩形 39"/>
          <p:cNvSpPr>
            <a:spLocks noChangeArrowheads="1"/>
          </p:cNvSpPr>
          <p:nvPr/>
        </p:nvSpPr>
        <p:spPr bwMode="auto">
          <a:xfrm>
            <a:off x="8267713" y="4224689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时间</a:t>
            </a: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2" name="矩形 39"/>
          <p:cNvSpPr>
            <a:spLocks noChangeArrowheads="1"/>
          </p:cNvSpPr>
          <p:nvPr/>
        </p:nvSpPr>
        <p:spPr bwMode="auto">
          <a:xfrm>
            <a:off x="1248736" y="3629715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技术可行性</a:t>
            </a:r>
            <a:endParaRPr lang="zh-CN" altLang="en-US" sz="2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3" name="矩形 39"/>
          <p:cNvSpPr>
            <a:spLocks noChangeArrowheads="1"/>
          </p:cNvSpPr>
          <p:nvPr/>
        </p:nvSpPr>
        <p:spPr bwMode="auto">
          <a:xfrm>
            <a:off x="1249318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市场可行性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03012" y="310334"/>
            <a:ext cx="221234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Feasibility Analysis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F:\无版权图片\52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17273" r="6740" b="14017"/>
          <a:stretch>
            <a:fillRect/>
          </a:stretch>
        </p:blipFill>
        <p:spPr bwMode="auto">
          <a:xfrm>
            <a:off x="2238416" y="1984016"/>
            <a:ext cx="3153059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 descr="F:\无版权图片\5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1745" r="1360" b="7860"/>
          <a:stretch>
            <a:fillRect/>
          </a:stretch>
        </p:blipFill>
        <p:spPr bwMode="auto">
          <a:xfrm>
            <a:off x="6854289" y="1984016"/>
            <a:ext cx="3155340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45"/>
          <p:cNvSpPr>
            <a:spLocks noChangeArrowheads="1"/>
          </p:cNvSpPr>
          <p:nvPr/>
        </p:nvSpPr>
        <p:spPr bwMode="auto">
          <a:xfrm>
            <a:off x="3246118" y="2221122"/>
            <a:ext cx="1137654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4" name="组合 46"/>
          <p:cNvGrpSpPr/>
          <p:nvPr/>
        </p:nvGrpSpPr>
        <p:grpSpPr bwMode="auto">
          <a:xfrm>
            <a:off x="3553900" y="2481028"/>
            <a:ext cx="524370" cy="615565"/>
            <a:chOff x="0" y="0"/>
            <a:chExt cx="365125" cy="428626"/>
          </a:xfrm>
        </p:grpSpPr>
        <p:sp>
          <p:nvSpPr>
            <p:cNvPr id="25" name="Freeform 21"/>
            <p:cNvSpPr>
              <a:spLocks noEditPoints="1" noChangeArrowheads="1"/>
            </p:cNvSpPr>
            <p:nvPr/>
          </p:nvSpPr>
          <p:spPr bwMode="auto">
            <a:xfrm>
              <a:off x="4763" y="0"/>
              <a:ext cx="355600" cy="306388"/>
            </a:xfrm>
            <a:custGeom>
              <a:avLst/>
              <a:gdLst>
                <a:gd name="T0" fmla="*/ 2147483646 w 674"/>
                <a:gd name="T1" fmla="*/ 0 h 579"/>
                <a:gd name="T2" fmla="*/ 2147483646 w 674"/>
                <a:gd name="T3" fmla="*/ 2147483646 h 579"/>
                <a:gd name="T4" fmla="*/ 2147483646 w 674"/>
                <a:gd name="T5" fmla="*/ 2147483646 h 579"/>
                <a:gd name="T6" fmla="*/ 0 w 674"/>
                <a:gd name="T7" fmla="*/ 2147483646 h 579"/>
                <a:gd name="T8" fmla="*/ 0 w 674"/>
                <a:gd name="T9" fmla="*/ 2147483646 h 579"/>
                <a:gd name="T10" fmla="*/ 2147483646 w 674"/>
                <a:gd name="T11" fmla="*/ 2147483646 h 579"/>
                <a:gd name="T12" fmla="*/ 2147483646 w 674"/>
                <a:gd name="T13" fmla="*/ 2147483646 h 579"/>
                <a:gd name="T14" fmla="*/ 2147483646 w 674"/>
                <a:gd name="T15" fmla="*/ 2147483646 h 579"/>
                <a:gd name="T16" fmla="*/ 2147483646 w 674"/>
                <a:gd name="T17" fmla="*/ 2147483646 h 579"/>
                <a:gd name="T18" fmla="*/ 2147483646 w 674"/>
                <a:gd name="T19" fmla="*/ 2147483646 h 579"/>
                <a:gd name="T20" fmla="*/ 2147483646 w 674"/>
                <a:gd name="T21" fmla="*/ 2147483646 h 579"/>
                <a:gd name="T22" fmla="*/ 2147483646 w 674"/>
                <a:gd name="T23" fmla="*/ 2147483646 h 579"/>
                <a:gd name="T24" fmla="*/ 2147483646 w 674"/>
                <a:gd name="T25" fmla="*/ 2147483646 h 579"/>
                <a:gd name="T26" fmla="*/ 2147483646 w 674"/>
                <a:gd name="T27" fmla="*/ 2147483646 h 579"/>
                <a:gd name="T28" fmla="*/ 2147483646 w 674"/>
                <a:gd name="T29" fmla="*/ 2147483646 h 579"/>
                <a:gd name="T30" fmla="*/ 2147483646 w 674"/>
                <a:gd name="T31" fmla="*/ 2147483646 h 579"/>
                <a:gd name="T32" fmla="*/ 2147483646 w 674"/>
                <a:gd name="T33" fmla="*/ 2147483646 h 579"/>
                <a:gd name="T34" fmla="*/ 2147483646 w 674"/>
                <a:gd name="T35" fmla="*/ 2147483646 h 579"/>
                <a:gd name="T36" fmla="*/ 2147483646 w 674"/>
                <a:gd name="T37" fmla="*/ 2147483646 h 579"/>
                <a:gd name="T38" fmla="*/ 2147483646 w 674"/>
                <a:gd name="T39" fmla="*/ 2147483646 h 579"/>
                <a:gd name="T40" fmla="*/ 2147483646 w 674"/>
                <a:gd name="T41" fmla="*/ 2147483646 h 579"/>
                <a:gd name="T42" fmla="*/ 2147483646 w 674"/>
                <a:gd name="T43" fmla="*/ 2147483646 h 579"/>
                <a:gd name="T44" fmla="*/ 2147483646 w 674"/>
                <a:gd name="T45" fmla="*/ 2147483646 h 579"/>
                <a:gd name="T46" fmla="*/ 2147483646 w 674"/>
                <a:gd name="T47" fmla="*/ 2147483646 h 579"/>
                <a:gd name="T48" fmla="*/ 2147483646 w 674"/>
                <a:gd name="T49" fmla="*/ 2147483646 h 579"/>
                <a:gd name="T50" fmla="*/ 2147483646 w 674"/>
                <a:gd name="T51" fmla="*/ 2147483646 h 579"/>
                <a:gd name="T52" fmla="*/ 2147483646 w 674"/>
                <a:gd name="T53" fmla="*/ 2147483646 h 579"/>
                <a:gd name="T54" fmla="*/ 2147483646 w 674"/>
                <a:gd name="T55" fmla="*/ 2147483646 h 579"/>
                <a:gd name="T56" fmla="*/ 2147483646 w 674"/>
                <a:gd name="T57" fmla="*/ 2147483646 h 579"/>
                <a:gd name="T58" fmla="*/ 2147483646 w 674"/>
                <a:gd name="T59" fmla="*/ 2147483646 h 579"/>
                <a:gd name="T60" fmla="*/ 2147483646 w 674"/>
                <a:gd name="T61" fmla="*/ 2147483646 h 579"/>
                <a:gd name="T62" fmla="*/ 2147483646 w 674"/>
                <a:gd name="T63" fmla="*/ 2147483646 h 579"/>
                <a:gd name="T64" fmla="*/ 2147483646 w 674"/>
                <a:gd name="T65" fmla="*/ 2147483646 h 579"/>
                <a:gd name="T66" fmla="*/ 2147483646 w 674"/>
                <a:gd name="T67" fmla="*/ 2147483646 h 579"/>
                <a:gd name="T68" fmla="*/ 2147483646 w 674"/>
                <a:gd name="T69" fmla="*/ 2147483646 h 579"/>
                <a:gd name="T70" fmla="*/ 2147483646 w 674"/>
                <a:gd name="T71" fmla="*/ 2147483646 h 579"/>
                <a:gd name="T72" fmla="*/ 2147483646 w 674"/>
                <a:gd name="T73" fmla="*/ 2147483646 h 579"/>
                <a:gd name="T74" fmla="*/ 2147483646 w 674"/>
                <a:gd name="T75" fmla="*/ 2147483646 h 579"/>
                <a:gd name="T76" fmla="*/ 2147483646 w 674"/>
                <a:gd name="T77" fmla="*/ 2147483646 h 579"/>
                <a:gd name="T78" fmla="*/ 2147483646 w 674"/>
                <a:gd name="T79" fmla="*/ 2147483646 h 579"/>
                <a:gd name="T80" fmla="*/ 2147483646 w 674"/>
                <a:gd name="T81" fmla="*/ 2147483646 h 579"/>
                <a:gd name="T82" fmla="*/ 2147483646 w 674"/>
                <a:gd name="T83" fmla="*/ 2147483646 h 579"/>
                <a:gd name="T84" fmla="*/ 2147483646 w 674"/>
                <a:gd name="T85" fmla="*/ 2147483646 h 579"/>
                <a:gd name="T86" fmla="*/ 2147483646 w 674"/>
                <a:gd name="T87" fmla="*/ 2147483646 h 579"/>
                <a:gd name="T88" fmla="*/ 2147483646 w 674"/>
                <a:gd name="T89" fmla="*/ 2147483646 h 579"/>
                <a:gd name="T90" fmla="*/ 2147483646 w 674"/>
                <a:gd name="T91" fmla="*/ 2147483646 h 579"/>
                <a:gd name="T92" fmla="*/ 2147483646 w 674"/>
                <a:gd name="T93" fmla="*/ 2147483646 h 579"/>
                <a:gd name="T94" fmla="*/ 2147483646 w 674"/>
                <a:gd name="T95" fmla="*/ 2147483646 h 579"/>
                <a:gd name="T96" fmla="*/ 2147483646 w 674"/>
                <a:gd name="T97" fmla="*/ 2147483646 h 579"/>
                <a:gd name="T98" fmla="*/ 2147483646 w 674"/>
                <a:gd name="T99" fmla="*/ 2147483646 h 579"/>
                <a:gd name="T100" fmla="*/ 2147483646 w 674"/>
                <a:gd name="T101" fmla="*/ 2147483646 h 579"/>
                <a:gd name="T102" fmla="*/ 2147483646 w 674"/>
                <a:gd name="T103" fmla="*/ 2147483646 h 579"/>
                <a:gd name="T104" fmla="*/ 2147483646 w 674"/>
                <a:gd name="T105" fmla="*/ 2147483646 h 579"/>
                <a:gd name="T106" fmla="*/ 2147483646 w 674"/>
                <a:gd name="T107" fmla="*/ 2147483646 h 579"/>
                <a:gd name="T108" fmla="*/ 2147483646 w 674"/>
                <a:gd name="T109" fmla="*/ 2147483646 h 5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4"/>
                <a:gd name="T166" fmla="*/ 0 h 579"/>
                <a:gd name="T167" fmla="*/ 674 w 674"/>
                <a:gd name="T168" fmla="*/ 579 h 5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4" h="579">
                  <a:moveTo>
                    <a:pt x="589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3"/>
                  </a:lnTo>
                  <a:lnTo>
                    <a:pt x="52" y="7"/>
                  </a:lnTo>
                  <a:lnTo>
                    <a:pt x="36" y="15"/>
                  </a:lnTo>
                  <a:lnTo>
                    <a:pt x="24" y="25"/>
                  </a:lnTo>
                  <a:lnTo>
                    <a:pt x="14" y="38"/>
                  </a:lnTo>
                  <a:lnTo>
                    <a:pt x="7" y="52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493"/>
                  </a:lnTo>
                  <a:lnTo>
                    <a:pt x="0" y="502"/>
                  </a:lnTo>
                  <a:lnTo>
                    <a:pt x="1" y="510"/>
                  </a:lnTo>
                  <a:lnTo>
                    <a:pt x="7" y="527"/>
                  </a:lnTo>
                  <a:lnTo>
                    <a:pt x="14" y="541"/>
                  </a:lnTo>
                  <a:lnTo>
                    <a:pt x="24" y="553"/>
                  </a:lnTo>
                  <a:lnTo>
                    <a:pt x="36" y="563"/>
                  </a:lnTo>
                  <a:lnTo>
                    <a:pt x="52" y="572"/>
                  </a:lnTo>
                  <a:lnTo>
                    <a:pt x="67" y="576"/>
                  </a:lnTo>
                  <a:lnTo>
                    <a:pt x="76" y="577"/>
                  </a:lnTo>
                  <a:lnTo>
                    <a:pt x="84" y="579"/>
                  </a:lnTo>
                  <a:lnTo>
                    <a:pt x="589" y="579"/>
                  </a:lnTo>
                  <a:lnTo>
                    <a:pt x="598" y="577"/>
                  </a:lnTo>
                  <a:lnTo>
                    <a:pt x="607" y="576"/>
                  </a:lnTo>
                  <a:lnTo>
                    <a:pt x="622" y="572"/>
                  </a:lnTo>
                  <a:lnTo>
                    <a:pt x="636" y="563"/>
                  </a:lnTo>
                  <a:lnTo>
                    <a:pt x="649" y="553"/>
                  </a:lnTo>
                  <a:lnTo>
                    <a:pt x="659" y="541"/>
                  </a:lnTo>
                  <a:lnTo>
                    <a:pt x="667" y="527"/>
                  </a:lnTo>
                  <a:lnTo>
                    <a:pt x="671" y="510"/>
                  </a:lnTo>
                  <a:lnTo>
                    <a:pt x="673" y="502"/>
                  </a:lnTo>
                  <a:lnTo>
                    <a:pt x="674" y="493"/>
                  </a:lnTo>
                  <a:lnTo>
                    <a:pt x="674" y="85"/>
                  </a:lnTo>
                  <a:lnTo>
                    <a:pt x="673" y="77"/>
                  </a:lnTo>
                  <a:lnTo>
                    <a:pt x="671" y="69"/>
                  </a:lnTo>
                  <a:lnTo>
                    <a:pt x="667" y="52"/>
                  </a:lnTo>
                  <a:lnTo>
                    <a:pt x="659" y="38"/>
                  </a:lnTo>
                  <a:lnTo>
                    <a:pt x="649" y="25"/>
                  </a:lnTo>
                  <a:lnTo>
                    <a:pt x="636" y="15"/>
                  </a:lnTo>
                  <a:lnTo>
                    <a:pt x="622" y="7"/>
                  </a:lnTo>
                  <a:lnTo>
                    <a:pt x="607" y="3"/>
                  </a:lnTo>
                  <a:lnTo>
                    <a:pt x="598" y="1"/>
                  </a:lnTo>
                  <a:lnTo>
                    <a:pt x="589" y="0"/>
                  </a:lnTo>
                  <a:close/>
                  <a:moveTo>
                    <a:pt x="137" y="492"/>
                  </a:moveTo>
                  <a:lnTo>
                    <a:pt x="137" y="492"/>
                  </a:lnTo>
                  <a:lnTo>
                    <a:pt x="126" y="490"/>
                  </a:lnTo>
                  <a:lnTo>
                    <a:pt x="115" y="488"/>
                  </a:lnTo>
                  <a:lnTo>
                    <a:pt x="107" y="482"/>
                  </a:lnTo>
                  <a:lnTo>
                    <a:pt x="98" y="475"/>
                  </a:lnTo>
                  <a:lnTo>
                    <a:pt x="91" y="468"/>
                  </a:lnTo>
                  <a:lnTo>
                    <a:pt x="86" y="458"/>
                  </a:lnTo>
                  <a:lnTo>
                    <a:pt x="83" y="447"/>
                  </a:lnTo>
                  <a:lnTo>
                    <a:pt x="81" y="437"/>
                  </a:lnTo>
                  <a:lnTo>
                    <a:pt x="83" y="426"/>
                  </a:lnTo>
                  <a:lnTo>
                    <a:pt x="86" y="415"/>
                  </a:lnTo>
                  <a:lnTo>
                    <a:pt x="91" y="406"/>
                  </a:lnTo>
                  <a:lnTo>
                    <a:pt x="98" y="398"/>
                  </a:lnTo>
                  <a:lnTo>
                    <a:pt x="107" y="391"/>
                  </a:lnTo>
                  <a:lnTo>
                    <a:pt x="115" y="385"/>
                  </a:lnTo>
                  <a:lnTo>
                    <a:pt x="126" y="383"/>
                  </a:lnTo>
                  <a:lnTo>
                    <a:pt x="137" y="381"/>
                  </a:lnTo>
                  <a:lnTo>
                    <a:pt x="149" y="383"/>
                  </a:lnTo>
                  <a:lnTo>
                    <a:pt x="158" y="385"/>
                  </a:lnTo>
                  <a:lnTo>
                    <a:pt x="168" y="391"/>
                  </a:lnTo>
                  <a:lnTo>
                    <a:pt x="177" y="398"/>
                  </a:lnTo>
                  <a:lnTo>
                    <a:pt x="182" y="406"/>
                  </a:lnTo>
                  <a:lnTo>
                    <a:pt x="188" y="415"/>
                  </a:lnTo>
                  <a:lnTo>
                    <a:pt x="191" y="426"/>
                  </a:lnTo>
                  <a:lnTo>
                    <a:pt x="192" y="437"/>
                  </a:lnTo>
                  <a:lnTo>
                    <a:pt x="191" y="447"/>
                  </a:lnTo>
                  <a:lnTo>
                    <a:pt x="188" y="458"/>
                  </a:lnTo>
                  <a:lnTo>
                    <a:pt x="182" y="468"/>
                  </a:lnTo>
                  <a:lnTo>
                    <a:pt x="177" y="475"/>
                  </a:lnTo>
                  <a:lnTo>
                    <a:pt x="168" y="482"/>
                  </a:lnTo>
                  <a:lnTo>
                    <a:pt x="158" y="488"/>
                  </a:lnTo>
                  <a:lnTo>
                    <a:pt x="149" y="490"/>
                  </a:lnTo>
                  <a:lnTo>
                    <a:pt x="137" y="492"/>
                  </a:lnTo>
                  <a:close/>
                  <a:moveTo>
                    <a:pt x="558" y="492"/>
                  </a:moveTo>
                  <a:lnTo>
                    <a:pt x="558" y="492"/>
                  </a:lnTo>
                  <a:lnTo>
                    <a:pt x="547" y="490"/>
                  </a:lnTo>
                  <a:lnTo>
                    <a:pt x="535" y="488"/>
                  </a:lnTo>
                  <a:lnTo>
                    <a:pt x="527" y="482"/>
                  </a:lnTo>
                  <a:lnTo>
                    <a:pt x="518" y="475"/>
                  </a:lnTo>
                  <a:lnTo>
                    <a:pt x="511" y="468"/>
                  </a:lnTo>
                  <a:lnTo>
                    <a:pt x="506" y="458"/>
                  </a:lnTo>
                  <a:lnTo>
                    <a:pt x="503" y="447"/>
                  </a:lnTo>
                  <a:lnTo>
                    <a:pt x="502" y="437"/>
                  </a:lnTo>
                  <a:lnTo>
                    <a:pt x="503" y="426"/>
                  </a:lnTo>
                  <a:lnTo>
                    <a:pt x="506" y="415"/>
                  </a:lnTo>
                  <a:lnTo>
                    <a:pt x="511" y="406"/>
                  </a:lnTo>
                  <a:lnTo>
                    <a:pt x="518" y="398"/>
                  </a:lnTo>
                  <a:lnTo>
                    <a:pt x="527" y="391"/>
                  </a:lnTo>
                  <a:lnTo>
                    <a:pt x="535" y="385"/>
                  </a:lnTo>
                  <a:lnTo>
                    <a:pt x="547" y="383"/>
                  </a:lnTo>
                  <a:lnTo>
                    <a:pt x="558" y="381"/>
                  </a:lnTo>
                  <a:lnTo>
                    <a:pt x="569" y="383"/>
                  </a:lnTo>
                  <a:lnTo>
                    <a:pt x="579" y="385"/>
                  </a:lnTo>
                  <a:lnTo>
                    <a:pt x="589" y="391"/>
                  </a:lnTo>
                  <a:lnTo>
                    <a:pt x="597" y="398"/>
                  </a:lnTo>
                  <a:lnTo>
                    <a:pt x="603" y="406"/>
                  </a:lnTo>
                  <a:lnTo>
                    <a:pt x="608" y="415"/>
                  </a:lnTo>
                  <a:lnTo>
                    <a:pt x="611" y="426"/>
                  </a:lnTo>
                  <a:lnTo>
                    <a:pt x="612" y="437"/>
                  </a:lnTo>
                  <a:lnTo>
                    <a:pt x="611" y="447"/>
                  </a:lnTo>
                  <a:lnTo>
                    <a:pt x="608" y="458"/>
                  </a:lnTo>
                  <a:lnTo>
                    <a:pt x="603" y="468"/>
                  </a:lnTo>
                  <a:lnTo>
                    <a:pt x="597" y="475"/>
                  </a:lnTo>
                  <a:lnTo>
                    <a:pt x="589" y="482"/>
                  </a:lnTo>
                  <a:lnTo>
                    <a:pt x="579" y="488"/>
                  </a:lnTo>
                  <a:lnTo>
                    <a:pt x="569" y="490"/>
                  </a:lnTo>
                  <a:lnTo>
                    <a:pt x="558" y="492"/>
                  </a:lnTo>
                  <a:close/>
                  <a:moveTo>
                    <a:pt x="619" y="273"/>
                  </a:moveTo>
                  <a:lnTo>
                    <a:pt x="619" y="273"/>
                  </a:lnTo>
                  <a:lnTo>
                    <a:pt x="618" y="284"/>
                  </a:lnTo>
                  <a:lnTo>
                    <a:pt x="615" y="294"/>
                  </a:lnTo>
                  <a:lnTo>
                    <a:pt x="611" y="303"/>
                  </a:lnTo>
                  <a:lnTo>
                    <a:pt x="604" y="310"/>
                  </a:lnTo>
                  <a:lnTo>
                    <a:pt x="597" y="315"/>
                  </a:lnTo>
                  <a:lnTo>
                    <a:pt x="589" y="321"/>
                  </a:lnTo>
                  <a:lnTo>
                    <a:pt x="579" y="324"/>
                  </a:lnTo>
                  <a:lnTo>
                    <a:pt x="569" y="325"/>
                  </a:lnTo>
                  <a:lnTo>
                    <a:pt x="105" y="325"/>
                  </a:lnTo>
                  <a:lnTo>
                    <a:pt x="95" y="324"/>
                  </a:lnTo>
                  <a:lnTo>
                    <a:pt x="86" y="321"/>
                  </a:lnTo>
                  <a:lnTo>
                    <a:pt x="77" y="315"/>
                  </a:lnTo>
                  <a:lnTo>
                    <a:pt x="69" y="310"/>
                  </a:lnTo>
                  <a:lnTo>
                    <a:pt x="63" y="303"/>
                  </a:lnTo>
                  <a:lnTo>
                    <a:pt x="59" y="294"/>
                  </a:lnTo>
                  <a:lnTo>
                    <a:pt x="56" y="284"/>
                  </a:lnTo>
                  <a:lnTo>
                    <a:pt x="55" y="273"/>
                  </a:lnTo>
                  <a:lnTo>
                    <a:pt x="55" y="111"/>
                  </a:lnTo>
                  <a:lnTo>
                    <a:pt x="56" y="101"/>
                  </a:lnTo>
                  <a:lnTo>
                    <a:pt x="59" y="91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7" y="69"/>
                  </a:lnTo>
                  <a:lnTo>
                    <a:pt x="86" y="64"/>
                  </a:lnTo>
                  <a:lnTo>
                    <a:pt x="95" y="62"/>
                  </a:lnTo>
                  <a:lnTo>
                    <a:pt x="105" y="60"/>
                  </a:lnTo>
                  <a:lnTo>
                    <a:pt x="569" y="60"/>
                  </a:lnTo>
                  <a:lnTo>
                    <a:pt x="579" y="62"/>
                  </a:lnTo>
                  <a:lnTo>
                    <a:pt x="589" y="64"/>
                  </a:lnTo>
                  <a:lnTo>
                    <a:pt x="597" y="69"/>
                  </a:lnTo>
                  <a:lnTo>
                    <a:pt x="604" y="76"/>
                  </a:lnTo>
                  <a:lnTo>
                    <a:pt x="611" y="83"/>
                  </a:lnTo>
                  <a:lnTo>
                    <a:pt x="615" y="91"/>
                  </a:lnTo>
                  <a:lnTo>
                    <a:pt x="618" y="101"/>
                  </a:lnTo>
                  <a:lnTo>
                    <a:pt x="619" y="111"/>
                  </a:lnTo>
                  <a:lnTo>
                    <a:pt x="619" y="27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 noEditPoints="1" noChangeArrowheads="1"/>
            </p:cNvSpPr>
            <p:nvPr/>
          </p:nvSpPr>
          <p:spPr bwMode="auto">
            <a:xfrm>
              <a:off x="74613" y="333375"/>
              <a:ext cx="215900" cy="82550"/>
            </a:xfrm>
            <a:custGeom>
              <a:avLst/>
              <a:gdLst>
                <a:gd name="T0" fmla="*/ 2147483646 w 407"/>
                <a:gd name="T1" fmla="*/ 2147483646 h 156"/>
                <a:gd name="T2" fmla="*/ 2147483646 w 407"/>
                <a:gd name="T3" fmla="*/ 2147483646 h 156"/>
                <a:gd name="T4" fmla="*/ 2147483646 w 407"/>
                <a:gd name="T5" fmla="*/ 2147483646 h 156"/>
                <a:gd name="T6" fmla="*/ 2147483646 w 407"/>
                <a:gd name="T7" fmla="*/ 2147483646 h 156"/>
                <a:gd name="T8" fmla="*/ 2147483646 w 407"/>
                <a:gd name="T9" fmla="*/ 2147483646 h 156"/>
                <a:gd name="T10" fmla="*/ 2147483646 w 407"/>
                <a:gd name="T11" fmla="*/ 0 h 156"/>
                <a:gd name="T12" fmla="*/ 2147483646 w 407"/>
                <a:gd name="T13" fmla="*/ 0 h 156"/>
                <a:gd name="T14" fmla="*/ 2147483646 w 407"/>
                <a:gd name="T15" fmla="*/ 2147483646 h 156"/>
                <a:gd name="T16" fmla="*/ 2147483646 w 407"/>
                <a:gd name="T17" fmla="*/ 2147483646 h 156"/>
                <a:gd name="T18" fmla="*/ 2147483646 w 407"/>
                <a:gd name="T19" fmla="*/ 0 h 156"/>
                <a:gd name="T20" fmla="*/ 2147483646 w 407"/>
                <a:gd name="T21" fmla="*/ 0 h 156"/>
                <a:gd name="T22" fmla="*/ 2147483646 w 407"/>
                <a:gd name="T23" fmla="*/ 0 h 156"/>
                <a:gd name="T24" fmla="*/ 2147483646 w 407"/>
                <a:gd name="T25" fmla="*/ 2147483646 h 156"/>
                <a:gd name="T26" fmla="*/ 2147483646 w 407"/>
                <a:gd name="T27" fmla="*/ 0 h 156"/>
                <a:gd name="T28" fmla="*/ 2147483646 w 407"/>
                <a:gd name="T29" fmla="*/ 2147483646 h 156"/>
                <a:gd name="T30" fmla="*/ 2147483646 w 407"/>
                <a:gd name="T31" fmla="*/ 2147483646 h 156"/>
                <a:gd name="T32" fmla="*/ 0 w 407"/>
                <a:gd name="T33" fmla="*/ 2147483646 h 156"/>
                <a:gd name="T34" fmla="*/ 2147483646 w 407"/>
                <a:gd name="T35" fmla="*/ 2147483646 h 156"/>
                <a:gd name="T36" fmla="*/ 2147483646 w 407"/>
                <a:gd name="T37" fmla="*/ 2147483646 h 1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7"/>
                <a:gd name="T58" fmla="*/ 0 h 156"/>
                <a:gd name="T59" fmla="*/ 407 w 407"/>
                <a:gd name="T60" fmla="*/ 156 h 1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7" h="156">
                  <a:moveTo>
                    <a:pt x="349" y="62"/>
                  </a:moveTo>
                  <a:lnTo>
                    <a:pt x="59" y="62"/>
                  </a:lnTo>
                  <a:lnTo>
                    <a:pt x="38" y="95"/>
                  </a:lnTo>
                  <a:lnTo>
                    <a:pt x="369" y="95"/>
                  </a:lnTo>
                  <a:lnTo>
                    <a:pt x="349" y="62"/>
                  </a:lnTo>
                  <a:close/>
                  <a:moveTo>
                    <a:pt x="310" y="0"/>
                  </a:moveTo>
                  <a:lnTo>
                    <a:pt x="97" y="0"/>
                  </a:lnTo>
                  <a:lnTo>
                    <a:pt x="76" y="34"/>
                  </a:lnTo>
                  <a:lnTo>
                    <a:pt x="331" y="34"/>
                  </a:lnTo>
                  <a:lnTo>
                    <a:pt x="310" y="0"/>
                  </a:lnTo>
                  <a:close/>
                  <a:moveTo>
                    <a:pt x="384" y="0"/>
                  </a:moveTo>
                  <a:lnTo>
                    <a:pt x="383" y="0"/>
                  </a:lnTo>
                  <a:lnTo>
                    <a:pt x="384" y="3"/>
                  </a:lnTo>
                  <a:lnTo>
                    <a:pt x="384" y="0"/>
                  </a:lnTo>
                  <a:close/>
                  <a:moveTo>
                    <a:pt x="387" y="122"/>
                  </a:moveTo>
                  <a:lnTo>
                    <a:pt x="21" y="122"/>
                  </a:lnTo>
                  <a:lnTo>
                    <a:pt x="0" y="156"/>
                  </a:lnTo>
                  <a:lnTo>
                    <a:pt x="407" y="156"/>
                  </a:lnTo>
                  <a:lnTo>
                    <a:pt x="387" y="122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 noEditPoints="1" noChangeArrowheads="1"/>
            </p:cNvSpPr>
            <p:nvPr/>
          </p:nvSpPr>
          <p:spPr bwMode="auto">
            <a:xfrm>
              <a:off x="0" y="325438"/>
              <a:ext cx="365125" cy="103188"/>
            </a:xfrm>
            <a:custGeom>
              <a:avLst/>
              <a:gdLst>
                <a:gd name="T0" fmla="*/ 2147483646 w 690"/>
                <a:gd name="T1" fmla="*/ 0 h 197"/>
                <a:gd name="T2" fmla="*/ 2147483646 w 690"/>
                <a:gd name="T3" fmla="*/ 0 h 197"/>
                <a:gd name="T4" fmla="*/ 2147483646 w 690"/>
                <a:gd name="T5" fmla="*/ 2147483646 h 197"/>
                <a:gd name="T6" fmla="*/ 2147483646 w 690"/>
                <a:gd name="T7" fmla="*/ 2147483646 h 197"/>
                <a:gd name="T8" fmla="*/ 2147483646 w 690"/>
                <a:gd name="T9" fmla="*/ 0 h 197"/>
                <a:gd name="T10" fmla="*/ 0 w 690"/>
                <a:gd name="T11" fmla="*/ 2147483646 h 197"/>
                <a:gd name="T12" fmla="*/ 2147483646 w 690"/>
                <a:gd name="T13" fmla="*/ 2147483646 h 197"/>
                <a:gd name="T14" fmla="*/ 2147483646 w 690"/>
                <a:gd name="T15" fmla="*/ 0 h 197"/>
                <a:gd name="T16" fmla="*/ 2147483646 w 690"/>
                <a:gd name="T17" fmla="*/ 0 h 197"/>
                <a:gd name="T18" fmla="*/ 0 w 690"/>
                <a:gd name="T19" fmla="*/ 2147483646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0"/>
                <a:gd name="T31" fmla="*/ 0 h 197"/>
                <a:gd name="T32" fmla="*/ 690 w 690"/>
                <a:gd name="T33" fmla="*/ 197 h 1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0" h="197">
                  <a:moveTo>
                    <a:pt x="567" y="0"/>
                  </a:moveTo>
                  <a:lnTo>
                    <a:pt x="480" y="0"/>
                  </a:lnTo>
                  <a:lnTo>
                    <a:pt x="602" y="197"/>
                  </a:lnTo>
                  <a:lnTo>
                    <a:pt x="690" y="197"/>
                  </a:lnTo>
                  <a:lnTo>
                    <a:pt x="567" y="0"/>
                  </a:lnTo>
                  <a:close/>
                  <a:moveTo>
                    <a:pt x="0" y="197"/>
                  </a:moveTo>
                  <a:lnTo>
                    <a:pt x="88" y="197"/>
                  </a:lnTo>
                  <a:lnTo>
                    <a:pt x="210" y="0"/>
                  </a:lnTo>
                  <a:lnTo>
                    <a:pt x="122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椭圆 50"/>
          <p:cNvSpPr>
            <a:spLocks noChangeArrowheads="1"/>
          </p:cNvSpPr>
          <p:nvPr/>
        </p:nvSpPr>
        <p:spPr bwMode="auto">
          <a:xfrm>
            <a:off x="7875671" y="2221122"/>
            <a:ext cx="1137656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9" name="组合 51"/>
          <p:cNvGrpSpPr/>
          <p:nvPr/>
        </p:nvGrpSpPr>
        <p:grpSpPr bwMode="auto">
          <a:xfrm>
            <a:off x="8039157" y="2498248"/>
            <a:ext cx="811634" cy="446854"/>
            <a:chOff x="0" y="0"/>
            <a:chExt cx="565150" cy="311151"/>
          </a:xfrm>
        </p:grpSpPr>
        <p:sp>
          <p:nvSpPr>
            <p:cNvPr id="30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565150" cy="282575"/>
            </a:xfrm>
            <a:custGeom>
              <a:avLst/>
              <a:gdLst>
                <a:gd name="T0" fmla="*/ 2147483646 w 1068"/>
                <a:gd name="T1" fmla="*/ 2147483646 h 534"/>
                <a:gd name="T2" fmla="*/ 2147483646 w 1068"/>
                <a:gd name="T3" fmla="*/ 2147483646 h 534"/>
                <a:gd name="T4" fmla="*/ 2147483646 w 1068"/>
                <a:gd name="T5" fmla="*/ 2147483646 h 534"/>
                <a:gd name="T6" fmla="*/ 2147483646 w 1068"/>
                <a:gd name="T7" fmla="*/ 2147483646 h 534"/>
                <a:gd name="T8" fmla="*/ 2147483646 w 1068"/>
                <a:gd name="T9" fmla="*/ 2147483646 h 534"/>
                <a:gd name="T10" fmla="*/ 2147483646 w 1068"/>
                <a:gd name="T11" fmla="*/ 2147483646 h 534"/>
                <a:gd name="T12" fmla="*/ 2147483646 w 1068"/>
                <a:gd name="T13" fmla="*/ 2147483646 h 534"/>
                <a:gd name="T14" fmla="*/ 2147483646 w 1068"/>
                <a:gd name="T15" fmla="*/ 2147483646 h 534"/>
                <a:gd name="T16" fmla="*/ 2147483646 w 1068"/>
                <a:gd name="T17" fmla="*/ 2147483646 h 534"/>
                <a:gd name="T18" fmla="*/ 2147483646 w 1068"/>
                <a:gd name="T19" fmla="*/ 2147483646 h 534"/>
                <a:gd name="T20" fmla="*/ 2147483646 w 1068"/>
                <a:gd name="T21" fmla="*/ 2147483646 h 534"/>
                <a:gd name="T22" fmla="*/ 2147483646 w 1068"/>
                <a:gd name="T23" fmla="*/ 2147483646 h 534"/>
                <a:gd name="T24" fmla="*/ 2147483646 w 1068"/>
                <a:gd name="T25" fmla="*/ 2147483646 h 534"/>
                <a:gd name="T26" fmla="*/ 2147483646 w 1068"/>
                <a:gd name="T27" fmla="*/ 2147483646 h 534"/>
                <a:gd name="T28" fmla="*/ 2147483646 w 1068"/>
                <a:gd name="T29" fmla="*/ 2147483646 h 534"/>
                <a:gd name="T30" fmla="*/ 2147483646 w 1068"/>
                <a:gd name="T31" fmla="*/ 2147483646 h 534"/>
                <a:gd name="T32" fmla="*/ 2147483646 w 1068"/>
                <a:gd name="T33" fmla="*/ 2147483646 h 534"/>
                <a:gd name="T34" fmla="*/ 2147483646 w 1068"/>
                <a:gd name="T35" fmla="*/ 2147483646 h 534"/>
                <a:gd name="T36" fmla="*/ 2147483646 w 1068"/>
                <a:gd name="T37" fmla="*/ 2147483646 h 534"/>
                <a:gd name="T38" fmla="*/ 0 w 1068"/>
                <a:gd name="T39" fmla="*/ 2147483646 h 534"/>
                <a:gd name="T40" fmla="*/ 2147483646 w 1068"/>
                <a:gd name="T41" fmla="*/ 2147483646 h 534"/>
                <a:gd name="T42" fmla="*/ 2147483646 w 1068"/>
                <a:gd name="T43" fmla="*/ 2147483646 h 534"/>
                <a:gd name="T44" fmla="*/ 2147483646 w 1068"/>
                <a:gd name="T45" fmla="*/ 2147483646 h 534"/>
                <a:gd name="T46" fmla="*/ 2147483646 w 1068"/>
                <a:gd name="T47" fmla="*/ 2147483646 h 534"/>
                <a:gd name="T48" fmla="*/ 2147483646 w 1068"/>
                <a:gd name="T49" fmla="*/ 2147483646 h 534"/>
                <a:gd name="T50" fmla="*/ 2147483646 w 1068"/>
                <a:gd name="T51" fmla="*/ 2147483646 h 534"/>
                <a:gd name="T52" fmla="*/ 2147483646 w 1068"/>
                <a:gd name="T53" fmla="*/ 2147483646 h 534"/>
                <a:gd name="T54" fmla="*/ 2147483646 w 1068"/>
                <a:gd name="T55" fmla="*/ 2147483646 h 534"/>
                <a:gd name="T56" fmla="*/ 2147483646 w 1068"/>
                <a:gd name="T57" fmla="*/ 2147483646 h 534"/>
                <a:gd name="T58" fmla="*/ 2147483646 w 1068"/>
                <a:gd name="T59" fmla="*/ 2147483646 h 534"/>
                <a:gd name="T60" fmla="*/ 2147483646 w 1068"/>
                <a:gd name="T61" fmla="*/ 2147483646 h 534"/>
                <a:gd name="T62" fmla="*/ 2147483646 w 1068"/>
                <a:gd name="T63" fmla="*/ 2147483646 h 534"/>
                <a:gd name="T64" fmla="*/ 2147483646 w 1068"/>
                <a:gd name="T65" fmla="*/ 2147483646 h 534"/>
                <a:gd name="T66" fmla="*/ 2147483646 w 1068"/>
                <a:gd name="T67" fmla="*/ 2147483646 h 534"/>
                <a:gd name="T68" fmla="*/ 2147483646 w 1068"/>
                <a:gd name="T69" fmla="*/ 2147483646 h 534"/>
                <a:gd name="T70" fmla="*/ 2147483646 w 1068"/>
                <a:gd name="T71" fmla="*/ 2147483646 h 534"/>
                <a:gd name="T72" fmla="*/ 2147483646 w 1068"/>
                <a:gd name="T73" fmla="*/ 2147483646 h 534"/>
                <a:gd name="T74" fmla="*/ 2147483646 w 1068"/>
                <a:gd name="T75" fmla="*/ 2147483646 h 534"/>
                <a:gd name="T76" fmla="*/ 2147483646 w 1068"/>
                <a:gd name="T77" fmla="*/ 2147483646 h 534"/>
                <a:gd name="T78" fmla="*/ 2147483646 w 1068"/>
                <a:gd name="T79" fmla="*/ 2147483646 h 534"/>
                <a:gd name="T80" fmla="*/ 2147483646 w 1068"/>
                <a:gd name="T81" fmla="*/ 2147483646 h 534"/>
                <a:gd name="T82" fmla="*/ 2147483646 w 1068"/>
                <a:gd name="T83" fmla="*/ 2147483646 h 534"/>
                <a:gd name="T84" fmla="*/ 2147483646 w 1068"/>
                <a:gd name="T85" fmla="*/ 2147483646 h 534"/>
                <a:gd name="T86" fmla="*/ 2147483646 w 1068"/>
                <a:gd name="T87" fmla="*/ 2147483646 h 534"/>
                <a:gd name="T88" fmla="*/ 2147483646 w 1068"/>
                <a:gd name="T89" fmla="*/ 2147483646 h 534"/>
                <a:gd name="T90" fmla="*/ 2147483646 w 1068"/>
                <a:gd name="T91" fmla="*/ 2147483646 h 534"/>
                <a:gd name="T92" fmla="*/ 2147483646 w 1068"/>
                <a:gd name="T93" fmla="*/ 2147483646 h 534"/>
                <a:gd name="T94" fmla="*/ 2147483646 w 1068"/>
                <a:gd name="T95" fmla="*/ 2147483646 h 534"/>
                <a:gd name="T96" fmla="*/ 2147483646 w 1068"/>
                <a:gd name="T97" fmla="*/ 2147483646 h 534"/>
                <a:gd name="T98" fmla="*/ 2147483646 w 1068"/>
                <a:gd name="T99" fmla="*/ 2147483646 h 534"/>
                <a:gd name="T100" fmla="*/ 2147483646 w 1068"/>
                <a:gd name="T101" fmla="*/ 2147483646 h 534"/>
                <a:gd name="T102" fmla="*/ 2147483646 w 1068"/>
                <a:gd name="T103" fmla="*/ 2147483646 h 534"/>
                <a:gd name="T104" fmla="*/ 2147483646 w 1068"/>
                <a:gd name="T105" fmla="*/ 2147483646 h 534"/>
                <a:gd name="T106" fmla="*/ 2147483646 w 1068"/>
                <a:gd name="T107" fmla="*/ 2147483646 h 534"/>
                <a:gd name="T108" fmla="*/ 2147483646 w 1068"/>
                <a:gd name="T109" fmla="*/ 2147483646 h 534"/>
                <a:gd name="T110" fmla="*/ 2147483646 w 1068"/>
                <a:gd name="T111" fmla="*/ 2147483646 h 534"/>
                <a:gd name="T112" fmla="*/ 2147483646 w 1068"/>
                <a:gd name="T113" fmla="*/ 214748364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8"/>
                <a:gd name="T172" fmla="*/ 0 h 534"/>
                <a:gd name="T173" fmla="*/ 1068 w 1068"/>
                <a:gd name="T174" fmla="*/ 534 h 5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 noEditPoints="1" noChangeArrowheads="1"/>
            </p:cNvSpPr>
            <p:nvPr/>
          </p:nvSpPr>
          <p:spPr bwMode="auto">
            <a:xfrm>
              <a:off x="385763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 noEditPoints="1" noChangeArrowheads="1"/>
            </p:cNvSpPr>
            <p:nvPr/>
          </p:nvSpPr>
          <p:spPr bwMode="auto">
            <a:xfrm>
              <a:off x="77788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2092504" y="3823870"/>
            <a:ext cx="3036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代码托管平台和形式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4" name="文本框 47"/>
          <p:cNvSpPr txBox="1">
            <a:spLocks noChangeArrowheads="1"/>
          </p:cNvSpPr>
          <p:nvPr/>
        </p:nvSpPr>
        <p:spPr bwMode="auto">
          <a:xfrm>
            <a:off x="2092325" y="4364355"/>
            <a:ext cx="4762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https://github.com/XDTD/guokehuiyi.git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代码风格：遵循谷歌代码规范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9"/>
          <p:cNvSpPr txBox="1">
            <a:spLocks noChangeArrowheads="1"/>
          </p:cNvSpPr>
          <p:nvPr/>
        </p:nvSpPr>
        <p:spPr bwMode="auto">
          <a:xfrm>
            <a:off x="6708378" y="4334560"/>
            <a:ext cx="3751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QQ群文件的方式进行共享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项目文档版本命名方式：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文档名“Vx.y-姓名”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小改动对应版本号y；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大改动对应版本号x。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6639982" y="3829397"/>
            <a:ext cx="417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项目文档形式及协同规则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49" name="圆角矩形 4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574" y="0"/>
            <a:ext cx="13163148" cy="6858000"/>
          </a:xfrm>
          <a:prstGeom prst="rect">
            <a:avLst/>
          </a:prstGeom>
        </p:spPr>
      </p:pic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61690" y="855980"/>
            <a:ext cx="5468620" cy="114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2118946" y="6985"/>
            <a:ext cx="10073053" cy="6858000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466422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41465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66422" y="244088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41465" y="246120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741465" y="412215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65317" y="2558561"/>
            <a:ext cx="828896" cy="175432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466422" y="410183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开发计划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74286" y="85115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23564" y="78094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904720" y="81131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904720" y="75126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574286" y="250252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604134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896606" y="249236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896606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574286" y="420954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4134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896606" y="419938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896606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466422" y="1296480"/>
            <a:ext cx="14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741465" y="1296480"/>
            <a:ext cx="199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66422" y="2945130"/>
            <a:ext cx="1946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Features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741465" y="2962701"/>
            <a:ext cx="174502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Value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66422" y="4629785"/>
            <a:ext cx="2012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Development Plan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741465" y="4650405"/>
            <a:ext cx="21846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Feasibility Analysis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6422" y="5235314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4286" y="5343016"/>
            <a:ext cx="82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686" y="5272799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22" y="5763260"/>
            <a:ext cx="2955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Management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517471" y="310334"/>
            <a:ext cx="161274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917" y="12630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540291" y="1543161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88" name="直接连接符 387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本框 388"/>
          <p:cNvSpPr txBox="1"/>
          <p:nvPr/>
        </p:nvSpPr>
        <p:spPr>
          <a:xfrm>
            <a:off x="540291" y="3873783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现状二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90" name="直接连接符 389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622917" y="2317081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疫情影响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网上授课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当前软件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回顾内容不便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622917" y="4763763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设备、场地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看不清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软件机制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安装客户端、注册。不方便！！！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954" t="5565" r="9824" b="5306"/>
          <a:stretch>
            <a:fillRect/>
          </a:stretch>
        </p:blipFill>
        <p:spPr>
          <a:xfrm>
            <a:off x="6148705" y="963295"/>
            <a:ext cx="2242185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rcRect l="46957" t="-37917"/>
          <a:stretch>
            <a:fillRect/>
          </a:stretch>
        </p:blipFill>
        <p:spPr>
          <a:xfrm>
            <a:off x="6330315" y="3014345"/>
            <a:ext cx="4538345" cy="1299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7110" y="3873500"/>
            <a:ext cx="3116580" cy="191198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530" y="1195070"/>
            <a:ext cx="1835150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315" y="5446395"/>
            <a:ext cx="2711450" cy="991870"/>
          </a:xfrm>
          <a:prstGeom prst="rect">
            <a:avLst/>
          </a:prstGeom>
          <a:solidFill>
            <a:srgbClr val="2899FB"/>
          </a:solidFill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161" y="4563746"/>
            <a:ext cx="1874519" cy="18745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4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75" name="组合 1774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1776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7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8" name="矩形 1777"/>
          <p:cNvSpPr/>
          <p:nvPr/>
        </p:nvSpPr>
        <p:spPr>
          <a:xfrm>
            <a:off x="5398016" y="3023611"/>
            <a:ext cx="1527435" cy="16903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en-US" altLang="zh-CN" sz="4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9" name="圆角矩形 1778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209266" y="1717109"/>
            <a:ext cx="295465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远程学习、电子板书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213485" y="2320925"/>
            <a:ext cx="391795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培训机构中线上远程网课；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部分线下课堂需要使用电子屏教学记录板书。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1209266" y="3870603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1213760" y="4459517"/>
            <a:ext cx="3532696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高校中，线上需要对会议内容进行记录</a:t>
            </a:r>
            <a:r>
              <a:rPr 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研究生组会。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10221749" y="191505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8741517" y="1717109"/>
            <a:ext cx="1507140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便捷教室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7765855" y="22523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7468235" y="2320925"/>
            <a:ext cx="418846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线下课堂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会议后排看不清屏幕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教学平台需客户端和用户注册，不方便！！！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1018486" y="15279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442848" y="134950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531222" y="18751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447165" y="194310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需要进行线上会议、讲座、报告、课程视频的用户；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结束后需要回顾整理相应内容的用户；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包括但不限于学生、教师、科研工作者、商业人士等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 rot="10800000" flipV="1">
            <a:off x="1018396" y="344978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760" y="327577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31131" y="38985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47165" y="386461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将“课堂/会议即时内容（板书）”与PPT内容结合；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用户可通过PPT内容快速定位到相对应的“课堂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/会议即时内容”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为用户提供便捷的课堂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会议参与方式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19134" y="3377342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会议内容记录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518615" y="394889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1617675" y="4083890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将板书完整/会议内容记录保存；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便于课后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会后结合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回顾的在线教学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会议平台。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 rot="10800000" flipV="1">
            <a:off x="4963867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388233" y="1403996"/>
            <a:ext cx="1338824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音视频共享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476603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92726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共享方可通过上传音视频到云端来给观看方实时共享。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 rot="10800000" flipV="1">
            <a:off x="8578919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982253" y="1395095"/>
            <a:ext cx="175400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播放与板书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9091655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007778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用户可在上传PPT并在线播放；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书写板书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 rot="10800000" flipV="1">
            <a:off x="1005912" y="36728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19134" y="4821967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会议临时共享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18615" y="5393522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617675" y="5528515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一个随时进行共享的在线平台，通过二维码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的方式直接进行课堂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会议的分享。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0800000" flipV="1">
            <a:off x="1005912" y="51174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9102636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 rot="10800000" flipV="1">
            <a:off x="977966" y="147700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06825" y="1411299"/>
            <a:ext cx="110799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90702" y="181402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6825" y="1871595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不同用户的分别管理；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实现课程分类，资料分类等。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5584526" y="1376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6008888" y="1187748"/>
            <a:ext cx="4009427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会议主持人的使用流程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6097262" y="17134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6009005" y="1791335"/>
            <a:ext cx="4405630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个人账号登录网站；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在个人主页中通过上传PPT至网页端；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在线播放或者本地播放PPT；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以直播的方式开启课堂/会议；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分享课程/会议；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5589270" y="4039235"/>
            <a:ext cx="379095" cy="27622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6013450" y="3865245"/>
            <a:ext cx="4565650" cy="569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参会人员的使用流程如下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6101930" y="4376172"/>
            <a:ext cx="3105785" cy="13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6017895" y="4453890"/>
            <a:ext cx="5629275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登陆网站并注册；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打开收到的链接/二维码，添加在线课堂/会议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打开收到的链接/二维码，进入在线课堂/会议。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855998" y="128435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1128235" y="1109824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呈现形式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1257938" y="16139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1187416" y="1682286"/>
            <a:ext cx="4721064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</a:t>
            </a:r>
            <a:b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为用户提供上述功能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>
                  <a:alpha val="100000"/>
                </a:srgbClr>
              </a:clrFrom>
              <a:clrTo>
                <a:srgbClr val="EBEBEB">
                  <a:alpha val="100000"/>
                  <a:alpha val="0"/>
                </a:srgbClr>
              </a:clrTo>
            </a:clrChange>
          </a:blip>
          <a:srcRect b="7453"/>
          <a:stretch>
            <a:fillRect/>
          </a:stretch>
        </p:blipFill>
        <p:spPr>
          <a:xfrm>
            <a:off x="693420" y="3585210"/>
            <a:ext cx="4287520" cy="27571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529965" y="3125179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3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4" name="圆角矩形 19"/>
          <p:cNvSpPr/>
          <p:nvPr/>
        </p:nvSpPr>
        <p:spPr>
          <a:xfrm>
            <a:off x="1349861" y="3414746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8" name="矩形 1777"/>
          <p:cNvSpPr/>
          <p:nvPr/>
        </p:nvSpPr>
        <p:spPr>
          <a:xfrm>
            <a:off x="1895991" y="4098666"/>
            <a:ext cx="1527435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zh-CN" altLang="en-US" sz="2400" b="1" dirty="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685640" y="306173"/>
            <a:ext cx="182435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1" name="组合 1"/>
          <p:cNvGrpSpPr/>
          <p:nvPr/>
        </p:nvGrpSpPr>
        <p:grpSpPr bwMode="auto">
          <a:xfrm>
            <a:off x="1240667" y="2137705"/>
            <a:ext cx="3282154" cy="2870223"/>
            <a:chOff x="1878988" y="2293364"/>
            <a:chExt cx="3330270" cy="2911770"/>
          </a:xfrm>
        </p:grpSpPr>
        <p:sp>
          <p:nvSpPr>
            <p:cNvPr id="62" name="任意多边形 20"/>
            <p:cNvSpPr/>
            <p:nvPr/>
          </p:nvSpPr>
          <p:spPr bwMode="auto">
            <a:xfrm>
              <a:off x="1901681" y="2319131"/>
              <a:ext cx="3294776" cy="2863476"/>
            </a:xfrm>
            <a:custGeom>
              <a:avLst/>
              <a:gdLst>
                <a:gd name="T0" fmla="*/ 671060 w 3980315"/>
                <a:gd name="T1" fmla="*/ 1962052 h 3459275"/>
                <a:gd name="T2" fmla="*/ 0 w 3980315"/>
                <a:gd name="T3" fmla="*/ 0 h 3459275"/>
                <a:gd name="T4" fmla="*/ 2257578 w 3980315"/>
                <a:gd name="T5" fmla="*/ 700709 h 3459275"/>
                <a:gd name="T6" fmla="*/ 710036 w 3980315"/>
                <a:gd name="T7" fmla="*/ 524229 h 3459275"/>
                <a:gd name="T8" fmla="*/ 1232914 w 3980315"/>
                <a:gd name="T9" fmla="*/ 196224 h 3459275"/>
                <a:gd name="T10" fmla="*/ 671060 w 3980315"/>
                <a:gd name="T11" fmla="*/ 1962052 h 3459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0315" h="3459275">
                  <a:moveTo>
                    <a:pt x="1183140" y="3459275"/>
                  </a:moveTo>
                  <a:lnTo>
                    <a:pt x="0" y="0"/>
                  </a:lnTo>
                  <a:lnTo>
                    <a:pt x="3980315" y="1235414"/>
                  </a:lnTo>
                  <a:lnTo>
                    <a:pt x="1251857" y="924264"/>
                  </a:lnTo>
                  <a:lnTo>
                    <a:pt x="2173740" y="345960"/>
                  </a:lnTo>
                  <a:lnTo>
                    <a:pt x="1183140" y="3459275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椭圆 21"/>
            <p:cNvSpPr>
              <a:spLocks noChangeArrowheads="1"/>
            </p:cNvSpPr>
            <p:nvPr/>
          </p:nvSpPr>
          <p:spPr bwMode="auto">
            <a:xfrm>
              <a:off x="1878988" y="2293364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" name="椭圆 22"/>
            <p:cNvSpPr>
              <a:spLocks noChangeArrowheads="1"/>
            </p:cNvSpPr>
            <p:nvPr/>
          </p:nvSpPr>
          <p:spPr bwMode="auto">
            <a:xfrm>
              <a:off x="2856811" y="5153188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5" name="椭圆 23"/>
            <p:cNvSpPr>
              <a:spLocks noChangeArrowheads="1"/>
            </p:cNvSpPr>
            <p:nvPr/>
          </p:nvSpPr>
          <p:spPr bwMode="auto">
            <a:xfrm>
              <a:off x="3667165" y="259947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" name="椭圆 24"/>
            <p:cNvSpPr>
              <a:spLocks noChangeArrowheads="1"/>
            </p:cNvSpPr>
            <p:nvPr/>
          </p:nvSpPr>
          <p:spPr bwMode="auto">
            <a:xfrm>
              <a:off x="5157312" y="331474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" name="椭圆 25"/>
            <p:cNvSpPr>
              <a:spLocks noChangeArrowheads="1"/>
            </p:cNvSpPr>
            <p:nvPr/>
          </p:nvSpPr>
          <p:spPr bwMode="auto">
            <a:xfrm>
              <a:off x="2908758" y="3056262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任意多边形 26"/>
            <p:cNvSpPr/>
            <p:nvPr/>
          </p:nvSpPr>
          <p:spPr bwMode="auto">
            <a:xfrm>
              <a:off x="1899711" y="2314061"/>
              <a:ext cx="3298812" cy="2877555"/>
            </a:xfrm>
            <a:custGeom>
              <a:avLst/>
              <a:gdLst>
                <a:gd name="T0" fmla="*/ 0 w 3985191"/>
                <a:gd name="T1" fmla="*/ 0 h 3476284"/>
                <a:gd name="T2" fmla="*/ 1234264 w 3985191"/>
                <a:gd name="T3" fmla="*/ 205872 h 3476284"/>
                <a:gd name="T4" fmla="*/ 2260344 w 3985191"/>
                <a:gd name="T5" fmla="*/ 697880 h 3476284"/>
                <a:gd name="T6" fmla="*/ 666236 w 3985191"/>
                <a:gd name="T7" fmla="*/ 1971698 h 3476284"/>
                <a:gd name="T8" fmla="*/ 703281 w 3985191"/>
                <a:gd name="T9" fmla="*/ 520757 h 3476284"/>
                <a:gd name="T10" fmla="*/ 0 w 3985191"/>
                <a:gd name="T11" fmla="*/ 0 h 3476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5191" h="3476284">
                  <a:moveTo>
                    <a:pt x="0" y="0"/>
                  </a:moveTo>
                  <a:lnTo>
                    <a:pt x="2176121" y="362970"/>
                  </a:lnTo>
                  <a:lnTo>
                    <a:pt x="3985191" y="1230426"/>
                  </a:lnTo>
                  <a:lnTo>
                    <a:pt x="1174635" y="3476284"/>
                  </a:lnTo>
                  <a:lnTo>
                    <a:pt x="1239950" y="918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文本框 32"/>
          <p:cNvSpPr txBox="1">
            <a:spLocks noChangeArrowheads="1"/>
          </p:cNvSpPr>
          <p:nvPr/>
        </p:nvSpPr>
        <p:spPr bwMode="auto">
          <a:xfrm>
            <a:off x="426720" y="1257935"/>
            <a:ext cx="8134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32"/>
          <p:cNvSpPr txBox="1">
            <a:spLocks noChangeArrowheads="1"/>
          </p:cNvSpPr>
          <p:nvPr/>
        </p:nvSpPr>
        <p:spPr bwMode="auto">
          <a:xfrm>
            <a:off x="4424045" y="3346450"/>
            <a:ext cx="941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行业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33"/>
          <p:cNvSpPr txBox="1">
            <a:spLocks noChangeArrowheads="1"/>
          </p:cNvSpPr>
          <p:nvPr/>
        </p:nvSpPr>
        <p:spPr bwMode="auto">
          <a:xfrm>
            <a:off x="1453515" y="5584825"/>
            <a:ext cx="1817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/>
        </p:nvSpPr>
        <p:spPr bwMode="auto">
          <a:xfrm>
            <a:off x="7195830" y="1316638"/>
            <a:ext cx="26569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学生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参会人员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Group 398"/>
          <p:cNvGrpSpPr/>
          <p:nvPr/>
        </p:nvGrpSpPr>
        <p:grpSpPr>
          <a:xfrm>
            <a:off x="6635329" y="137952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7195830" y="1633220"/>
            <a:ext cx="377159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方便学生回顾课程内容，方便学生进入线上课堂；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id-ID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8" name="文本框 32"/>
          <p:cNvSpPr txBox="1">
            <a:spLocks noChangeArrowheads="1"/>
          </p:cNvSpPr>
          <p:nvPr/>
        </p:nvSpPr>
        <p:spPr bwMode="auto">
          <a:xfrm>
            <a:off x="7195830" y="2903356"/>
            <a:ext cx="257037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教师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会议主持人</a:t>
            </a:r>
            <a:endParaRPr lang="en-US" altLang="zh-CN" sz="1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9" name="Group 398"/>
          <p:cNvGrpSpPr/>
          <p:nvPr/>
        </p:nvGrpSpPr>
        <p:grpSpPr>
          <a:xfrm>
            <a:off x="6635329" y="296543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0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7195830" y="3225063"/>
            <a:ext cx="3771597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提高老师与学生的信息交互效率，便于进行课程分享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7195830" y="5568933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4" name="Group 398"/>
          <p:cNvGrpSpPr/>
          <p:nvPr/>
        </p:nvGrpSpPr>
        <p:grpSpPr>
          <a:xfrm>
            <a:off x="6635329" y="5630433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7195830" y="5959235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为开源社区提供一个教学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/会议软件框架，用于提升学习和交流的效率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32"/>
          <p:cNvSpPr txBox="1">
            <a:spLocks noChangeArrowheads="1"/>
          </p:cNvSpPr>
          <p:nvPr/>
        </p:nvSpPr>
        <p:spPr bwMode="auto">
          <a:xfrm>
            <a:off x="7195830" y="4350079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远程课堂</a:t>
            </a:r>
            <a:r>
              <a:rPr lang="en-US" altLang="zh-CN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会议行业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5" name="Group 398"/>
          <p:cNvGrpSpPr/>
          <p:nvPr/>
        </p:nvGrpSpPr>
        <p:grpSpPr>
          <a:xfrm>
            <a:off x="6635329" y="4411579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46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7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7195830" y="4740381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为教育办公提供一个回顾课堂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/会议的新功能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Group 398"/>
          <p:cNvGrpSpPr/>
          <p:nvPr/>
        </p:nvGrpSpPr>
        <p:grpSpPr>
          <a:xfrm>
            <a:off x="1976334" y="5093858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1" name="Group 398"/>
          <p:cNvGrpSpPr/>
          <p:nvPr/>
        </p:nvGrpSpPr>
        <p:grpSpPr>
          <a:xfrm>
            <a:off x="4610314" y="290980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4" name="Group 398"/>
          <p:cNvGrpSpPr/>
          <p:nvPr/>
        </p:nvGrpSpPr>
        <p:grpSpPr>
          <a:xfrm>
            <a:off x="864449" y="176274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08360" y="1238546"/>
          <a:ext cx="7840393" cy="5134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8677"/>
                <a:gridCol w="3188676"/>
                <a:gridCol w="1463040"/>
              </a:tblGrid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项目安排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计划时间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项目初步设想和开题报告完成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2021.09.20-2021.09.24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Days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分析开源框架进行项目调整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2021.10.04-2021.10.10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播放模块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2021.10.11-2021.10.17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音视频共享模块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2021.10.18-2021.10.24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阶段性测试及改进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2021.10.25-2021.10.31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板书记录模块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2021.11.01-2021.11.07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临时共享模块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2021.11.08-2021.11.14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整体测试及改进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2021.11.15-2021.11.28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材料整理和升级优化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2021.11.29-2021.12.27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b3e01ef-df77-4ccb-9da7-365fad1052d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宽屏</PresentationFormat>
  <Paragraphs>375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方正清刻本悦宋简体</vt:lpstr>
      <vt:lpstr>Calibri</vt:lpstr>
      <vt:lpstr>微软雅黑</vt:lpstr>
      <vt:lpstr>Open Sans Light</vt:lpstr>
      <vt:lpstr>Times New Roman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boyi xi</dc:creator>
  <cp:lastModifiedBy>William国学</cp:lastModifiedBy>
  <cp:revision>51</cp:revision>
  <dcterms:created xsi:type="dcterms:W3CDTF">2021-09-22T08:19:00Z</dcterms:created>
  <dcterms:modified xsi:type="dcterms:W3CDTF">2021-09-24T08:29:26Z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EA3BB6326B76449189469BCDEE69FBF9</vt:lpwstr>
  </property>
  <property fmtid="{D5CDD505-2E9C-101B-9397-08002B2CF9AE}" pid="3" name="KSOProductBuildVer">
    <vt:lpwstr>2052-11.1.0.10938</vt:lpwstr>
  </property>
</Properties>
</file>