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7" r:id="rId5"/>
    <p:sldId id="315" r:id="rId6"/>
    <p:sldId id="316" r:id="rId7"/>
    <p:sldId id="320" r:id="rId8"/>
    <p:sldId id="321" r:id="rId9"/>
    <p:sldId id="318" r:id="rId10"/>
    <p:sldId id="317" r:id="rId11"/>
    <p:sldId id="322" r:id="rId12"/>
    <p:sldId id="319" r:id="rId13"/>
  </p:sldIdLst>
  <p:sldSz cx="9145270" cy="5144770"/>
  <p:notesSz cx="6858000" cy="9144000"/>
  <p:custDataLst>
    <p:tags r:id="rId17"/>
  </p:custDataLst>
  <p:defaultText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howGuides="1">
      <p:cViewPr varScale="1">
        <p:scale>
          <a:sx n="65" d="100"/>
          <a:sy n="65" d="100"/>
        </p:scale>
        <p:origin x="78" y="570"/>
      </p:cViewPr>
      <p:guideLst>
        <p:guide orient="horz" pos="1621"/>
        <p:guide pos="28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1B12F-6A0D-4FE8-BAE3-DB3D162E51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A053C-24B9-4FA6-A8F8-2156AAF873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A053C-24B9-4FA6-A8F8-2156AAF873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A053C-24B9-4FA6-A8F8-2156AAF873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80" y="1200521"/>
            <a:ext cx="8231029" cy="3395520"/>
          </a:xfrm>
          <a:prstGeom prst="rect">
            <a:avLst/>
          </a:prstGeom>
        </p:spPr>
        <p:txBody>
          <a:bodyPr vert="eaVert" lIns="72581" tIns="36291" rIns="72581" bIns="3629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552" y="206042"/>
            <a:ext cx="2057757" cy="4389999"/>
          </a:xfrm>
          <a:prstGeom prst="rect">
            <a:avLst/>
          </a:prstGeom>
        </p:spPr>
        <p:txBody>
          <a:bodyPr vert="eaVert" lIns="72581" tIns="36291" rIns="72581" bIns="3629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80" y="206042"/>
            <a:ext cx="6020845" cy="4389999"/>
          </a:xfrm>
          <a:prstGeom prst="rect">
            <a:avLst/>
          </a:prstGeom>
        </p:spPr>
        <p:txBody>
          <a:bodyPr vert="eaVert" lIns="72581" tIns="36291" rIns="72581" bIns="3629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lgn="l">
              <a:defRPr sz="4000" b="1"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80" y="1200521"/>
            <a:ext cx="8231029" cy="3395520"/>
          </a:xfrm>
          <a:prstGeom prst="rect">
            <a:avLst/>
          </a:prstGeom>
        </p:spPr>
        <p:txBody>
          <a:bodyPr lIns="72581" tIns="36291" rIns="72581" bIns="36291"/>
          <a:lstStyle>
            <a:lvl1pPr>
              <a:lnSpc>
                <a:spcPct val="150000"/>
              </a:lnSpc>
              <a:defRPr b="1">
                <a:solidFill>
                  <a:schemeClr val="accent1">
                    <a:lumMod val="75000"/>
                  </a:schemeClr>
                </a:solidFill>
                <a:latin typeface="宋体" panose="02010600030101010101" pitchFamily="2" charset="-122"/>
                <a:ea typeface="宋体" panose="02010600030101010101" pitchFamily="2" charset="-122"/>
              </a:defRPr>
            </a:lvl1pPr>
            <a:lvl2pPr>
              <a:lnSpc>
                <a:spcPct val="150000"/>
              </a:lnSpc>
              <a:defRPr b="1">
                <a:solidFill>
                  <a:schemeClr val="accent1">
                    <a:lumMod val="75000"/>
                  </a:schemeClr>
                </a:solidFill>
                <a:latin typeface="宋体" panose="02010600030101010101" pitchFamily="2" charset="-122"/>
                <a:ea typeface="宋体" panose="02010600030101010101" pitchFamily="2" charset="-122"/>
              </a:defRPr>
            </a:lvl2pPr>
            <a:lvl3pPr>
              <a:lnSpc>
                <a:spcPct val="150000"/>
              </a:lnSpc>
              <a:defRPr b="1">
                <a:solidFill>
                  <a:schemeClr val="accent1">
                    <a:lumMod val="75000"/>
                  </a:schemeClr>
                </a:solidFill>
                <a:latin typeface="宋体" panose="02010600030101010101" pitchFamily="2" charset="-122"/>
                <a:ea typeface="宋体" panose="02010600030101010101" pitchFamily="2" charset="-122"/>
              </a:defRPr>
            </a:lvl3pPr>
            <a:lvl4pPr>
              <a:lnSpc>
                <a:spcPct val="150000"/>
              </a:lnSpc>
              <a:defRPr b="1">
                <a:solidFill>
                  <a:schemeClr val="accent1">
                    <a:lumMod val="75000"/>
                  </a:schemeClr>
                </a:solidFill>
                <a:latin typeface="宋体" panose="02010600030101010101" pitchFamily="2" charset="-122"/>
                <a:ea typeface="宋体" panose="02010600030101010101" pitchFamily="2" charset="-122"/>
              </a:defRPr>
            </a:lvl4pPr>
            <a:lvl5pPr>
              <a:lnSpc>
                <a:spcPct val="150000"/>
              </a:lnSpc>
              <a:defRPr b="1">
                <a:solidFill>
                  <a:schemeClr val="accent1">
                    <a:lumMod val="75000"/>
                  </a:schemeClr>
                </a:solidFill>
                <a:latin typeface="宋体" panose="02010600030101010101" pitchFamily="2" charset="-122"/>
                <a:ea typeface="宋体"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a:t>单击此处编辑母版标题样式</a:t>
            </a:r>
            <a:endParaRPr lang="zh-CN" altLang="en-US"/>
          </a:p>
        </p:txBody>
      </p:sp>
      <p:sp>
        <p:nvSpPr>
          <p:cNvPr id="3" name="内容占位符 2"/>
          <p:cNvSpPr>
            <a:spLocks noGrp="1"/>
          </p:cNvSpPr>
          <p:nvPr>
            <p:ph sz="half" idx="1"/>
          </p:nvPr>
        </p:nvSpPr>
        <p:spPr>
          <a:xfrm>
            <a:off x="457280"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9008"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userDrawn="1"/>
        </p:nvSpPr>
        <p:spPr>
          <a:xfrm>
            <a:off x="6619446" y="2801234"/>
            <a:ext cx="615260" cy="242568"/>
          </a:xfrm>
          <a:prstGeom prst="rect">
            <a:avLst/>
          </a:prstGeom>
        </p:spPr>
        <p:txBody>
          <a:bodyPr wrap="square" lIns="72581" tIns="36291" rIns="72581" bIns="36291">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79" y="1151690"/>
            <a:ext cx="4040890"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79" y="1631661"/>
            <a:ext cx="4040890"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833" y="1151690"/>
            <a:ext cx="4042477"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833" y="1631661"/>
            <a:ext cx="4042477"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9" name="灯片编号占位符 8"/>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3776315" cy="2329675"/>
          </a:xfrm>
          <a:prstGeom prst="rect">
            <a:avLst/>
          </a:prstGeom>
          <a:effectLst>
            <a:outerShdw blurRad="228600" dist="38100" dir="5400000" sx="101000" sy="101000" algn="t" rotWithShape="0">
              <a:sysClr val="windowText" lastClr="000000">
                <a:lumMod val="50000"/>
                <a:lumOff val="50000"/>
                <a:alpha val="29000"/>
              </a:sysClr>
            </a:outerShdw>
          </a:effectLst>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3121" y="3205610"/>
            <a:ext cx="6072467" cy="1939478"/>
          </a:xfrm>
          <a:prstGeom prst="rect">
            <a:avLst/>
          </a:prstGeom>
          <a:effectLst>
            <a:outerShdw blurRad="228600" dist="38100" dir="16200000" sx="101000" sy="101000" rotWithShape="0">
              <a:sysClr val="windowText" lastClr="000000">
                <a:lumMod val="50000"/>
                <a:lumOff val="50000"/>
                <a:alpha val="29000"/>
              </a:sys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0" y="204851"/>
            <a:ext cx="3008836" cy="871807"/>
          </a:xfrm>
          <a:prstGeom prst="rect">
            <a:avLst/>
          </a:prstGeom>
        </p:spPr>
        <p:txBody>
          <a:bodyPr lIns="72581" tIns="36291" rIns="72581" bIns="36291" anchor="b"/>
          <a:lstStyle>
            <a:lvl1pPr algn="l">
              <a:defRPr sz="1600" b="1"/>
            </a:lvl1pPr>
          </a:lstStyle>
          <a:p>
            <a:r>
              <a:rPr lang="zh-CN" altLang="en-US"/>
              <a:t>单击此处编辑母版标题样式</a:t>
            </a:r>
            <a:endParaRPr lang="zh-CN" altLang="en-US"/>
          </a:p>
        </p:txBody>
      </p:sp>
      <p:sp>
        <p:nvSpPr>
          <p:cNvPr id="3" name="内容占位符 2"/>
          <p:cNvSpPr>
            <a:spLocks noGrp="1"/>
          </p:cNvSpPr>
          <p:nvPr>
            <p:ph idx="1"/>
          </p:nvPr>
        </p:nvSpPr>
        <p:spPr>
          <a:xfrm>
            <a:off x="3575670" y="204851"/>
            <a:ext cx="5112638" cy="4391190"/>
          </a:xfrm>
          <a:prstGeom prst="rect">
            <a:avLst/>
          </a:prstGeom>
        </p:spPr>
        <p:txBody>
          <a:bodyPr lIns="72581" tIns="36291" rIns="72581" bIns="36291"/>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80" y="1076658"/>
            <a:ext cx="3008836" cy="351938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3601562"/>
            <a:ext cx="5487353" cy="425185"/>
          </a:xfrm>
          <a:prstGeom prst="rect">
            <a:avLst/>
          </a:prstGeom>
        </p:spPr>
        <p:txBody>
          <a:bodyPr lIns="72581" tIns="36291" rIns="72581" bIns="36291" anchor="b"/>
          <a:lstStyle>
            <a:lvl1pPr algn="l">
              <a:defRPr sz="16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599" y="459724"/>
            <a:ext cx="5487353" cy="3087053"/>
          </a:xfrm>
          <a:prstGeom prst="rect">
            <a:avLst/>
          </a:prstGeom>
        </p:spPr>
        <p:txBody>
          <a:bodyPr lIns="72581" tIns="36291" rIns="72581" bIns="36291"/>
          <a:lstStyle>
            <a:lvl1pPr marL="0" indent="0">
              <a:buNone/>
              <a:defRPr sz="2600"/>
            </a:lvl1pPr>
            <a:lvl2pPr marL="363220" indent="0">
              <a:buNone/>
              <a:defRPr sz="2300"/>
            </a:lvl2pPr>
            <a:lvl3pPr marL="725805" indent="0">
              <a:buNone/>
              <a:defRPr sz="1900"/>
            </a:lvl3pPr>
            <a:lvl4pPr marL="1089025" indent="0">
              <a:buNone/>
              <a:defRPr sz="1600"/>
            </a:lvl4pPr>
            <a:lvl5pPr marL="1451610" indent="0">
              <a:buNone/>
              <a:defRPr sz="1600"/>
            </a:lvl5pPr>
            <a:lvl6pPr marL="1814830" indent="0">
              <a:buNone/>
              <a:defRPr sz="1600"/>
            </a:lvl6pPr>
            <a:lvl7pPr marL="2177415" indent="0">
              <a:buNone/>
              <a:defRPr sz="1600"/>
            </a:lvl7pPr>
            <a:lvl8pPr marL="2540635" indent="0">
              <a:buNone/>
              <a:defRPr sz="1600"/>
            </a:lvl8pPr>
            <a:lvl9pPr marL="2903220" indent="0">
              <a:buNone/>
              <a:defRPr sz="1600"/>
            </a:lvl9pPr>
          </a:lstStyle>
          <a:p>
            <a:endParaRPr lang="zh-CN" altLang="en-US"/>
          </a:p>
        </p:txBody>
      </p:sp>
      <p:sp>
        <p:nvSpPr>
          <p:cNvPr id="4" name="文本占位符 3"/>
          <p:cNvSpPr>
            <a:spLocks noGrp="1"/>
          </p:cNvSpPr>
          <p:nvPr>
            <p:ph type="body" sz="half" idx="2"/>
          </p:nvPr>
        </p:nvSpPr>
        <p:spPr>
          <a:xfrm>
            <a:off x="1792599" y="4026746"/>
            <a:ext cx="5487353" cy="60383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jpeg"/><Relationship Id="rId13" Type="http://schemas.microsoft.com/office/2007/relationships/hdphoto" Target="../media/image4.wdp"/><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9144000" cy="5144400"/>
          </a:xfrm>
          <a:prstGeom prst="rect">
            <a:avLst/>
          </a:prstGeom>
          <a:blipFill dpi="0" rotWithShape="1">
            <a:blip r:embed="rId12">
              <a:alphaModFix amt="26000"/>
              <a:extLst>
                <a:ext uri="{BEBA8EAE-BF5A-486C-A8C5-ECC9F3942E4B}">
                  <a14:imgProps xmlns:a14="http://schemas.microsoft.com/office/drawing/2010/main">
                    <a14:imgLayer r:embed="rId13">
                      <a14:imgEffect>
                        <a14:sharpenSoften amount="-7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9145588" cy="5145088"/>
          </a:xfrm>
          <a:prstGeom prst="rect">
            <a:avLst/>
          </a:prstGeom>
          <a:blipFill dpi="0" rotWithShape="1">
            <a:blip r:embed="rId14">
              <a:alphaModFix amt="16000"/>
            </a:blip>
            <a:srcRect/>
            <a:stretch>
              <a:fillRect/>
            </a:stretch>
          </a:blipFill>
          <a:ln w="12700" cap="flat" cmpd="sng" algn="ctr">
            <a:no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69302" y="4178169"/>
            <a:ext cx="3676286" cy="966919"/>
          </a:xfrm>
          <a:prstGeom prst="rect">
            <a:avLst/>
          </a:prstGeom>
          <a:effectLst>
            <a:outerShdw blurRad="228600" dist="38100" dir="16200000" sx="101000" sy="101000" rotWithShape="0">
              <a:sysClr val="windowText" lastClr="000000">
                <a:lumMod val="50000"/>
                <a:lumOff val="50000"/>
                <a:alpha val="29000"/>
              </a:sysClr>
            </a:outerShdw>
          </a:effectLst>
        </p:spPr>
      </p:pic>
      <p:pic>
        <p:nvPicPr>
          <p:cNvPr id="6" name="图片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1200358" cy="740522"/>
          </a:xfrm>
          <a:prstGeom prst="rect">
            <a:avLst/>
          </a:prstGeom>
          <a:effectLst>
            <a:outerShdw blurRad="228600" dist="38100" dir="5400000" sx="101000" sy="101000" algn="t" rotWithShape="0">
              <a:sysClr val="windowText" lastClr="000000">
                <a:lumMod val="50000"/>
                <a:lumOff val="50000"/>
                <a:alpha val="29000"/>
              </a:sys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25805" rtl="0" eaLnBrk="1" latinLnBrk="0" hangingPunct="1">
        <a:spcBef>
          <a:spcPct val="0"/>
        </a:spcBef>
        <a:buNone/>
        <a:defRPr sz="3500" kern="1200">
          <a:solidFill>
            <a:schemeClr val="tx1"/>
          </a:solidFill>
          <a:latin typeface="+mj-lt"/>
          <a:ea typeface="+mj-ea"/>
          <a:cs typeface="+mj-cs"/>
        </a:defRPr>
      </a:lvl1pPr>
    </p:titleStyle>
    <p:bodyStyle>
      <a:lvl1pPr marL="272415" indent="-272415" algn="l" defTabSz="72580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589915" indent="-226695" algn="l" defTabSz="7258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07415" indent="-181610" algn="l" defTabSz="72580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7000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3322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PicPr>
            <a:picLocks noChangeAspect="1"/>
          </p:cNvPicPr>
          <p:nvPr/>
        </p:nvPicPr>
        <p:blipFill>
          <a:blip r:embed="rId1" cstate="screen"/>
          <a:srcRect/>
          <a:stretch>
            <a:fillRect/>
          </a:stretch>
        </p:blipFill>
        <p:spPr>
          <a:xfrm>
            <a:off x="-4287" y="-3811"/>
            <a:ext cx="9153686" cy="5152234"/>
          </a:xfrm>
          <a:prstGeom prst="rect">
            <a:avLst/>
          </a:prstGeom>
        </p:spPr>
      </p:pic>
      <p:sp>
        <p:nvSpPr>
          <p:cNvPr id="17" name="文本框 19"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txBox="1"/>
          <p:nvPr/>
        </p:nvSpPr>
        <p:spPr>
          <a:xfrm>
            <a:off x="1620466" y="2121544"/>
            <a:ext cx="5982262" cy="561702"/>
          </a:xfrm>
          <a:prstGeom prst="rect">
            <a:avLst/>
          </a:prstGeom>
          <a:noFill/>
          <a:effectLst/>
        </p:spPr>
        <p:txBody>
          <a:bodyPr wrap="square" lIns="68589" tIns="34295" rIns="68589" bIns="34295" rtlCol="0">
            <a:spAutoFit/>
          </a:bodyPr>
          <a:lstStyle/>
          <a:p>
            <a:pPr algn="ctr" defTabSz="685800"/>
            <a:r>
              <a:rPr lang="zh-CN" altLang="en-US" sz="3200" b="1" dirty="0">
                <a:solidFill>
                  <a:schemeClr val="accent1">
                    <a:lumMod val="75000"/>
                  </a:schemeClr>
                </a:solidFill>
                <a:cs typeface="+mn-ea"/>
                <a:sym typeface="+mn-lt"/>
              </a:rPr>
              <a:t>计算机与网络安全综合实验</a:t>
            </a:r>
            <a:endParaRPr lang="en-US" altLang="zh-CN" sz="3200" b="1" dirty="0">
              <a:solidFill>
                <a:schemeClr val="accent1">
                  <a:lumMod val="75000"/>
                </a:schemeClr>
              </a:solidFill>
              <a:cs typeface="+mn-ea"/>
              <a:sym typeface="+mn-lt"/>
            </a:endParaRPr>
          </a:p>
        </p:txBody>
      </p:sp>
      <p:sp>
        <p:nvSpPr>
          <p:cNvPr id="19" name="矩形 18"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p:nvPr/>
        </p:nvSpPr>
        <p:spPr>
          <a:xfrm>
            <a:off x="173386" y="171503"/>
            <a:ext cx="8799294" cy="4802082"/>
          </a:xfrm>
          <a:prstGeom prst="rect">
            <a:avLst/>
          </a:prstGeom>
          <a:noFill/>
          <a:ln w="12700" cap="flat" cmpd="sng" algn="ctr">
            <a:solidFill>
              <a:srgbClr val="1F2F50"/>
            </a:solid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9" name="组合 38"/>
          <p:cNvGrpSpPr/>
          <p:nvPr/>
        </p:nvGrpSpPr>
        <p:grpSpPr>
          <a:xfrm>
            <a:off x="3060626" y="844352"/>
            <a:ext cx="2911652" cy="1101878"/>
            <a:chOff x="3124200" y="1641336"/>
            <a:chExt cx="5840064" cy="2209800"/>
          </a:xfrm>
        </p:grpSpPr>
        <p:sp>
          <p:nvSpPr>
            <p:cNvPr id="40" name="矩形: 圆角 5"/>
            <p:cNvSpPr/>
            <p:nvPr/>
          </p:nvSpPr>
          <p:spPr>
            <a:xfrm>
              <a:off x="3124200"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1" name="矩形: 圆角 6"/>
            <p:cNvSpPr/>
            <p:nvPr/>
          </p:nvSpPr>
          <p:spPr>
            <a:xfrm>
              <a:off x="4607584"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solidFill>
                  <a:prstClr val="white"/>
                </a:solidFill>
                <a:effectLst/>
                <a:uLnTx/>
                <a:uFillTx/>
                <a:latin typeface="Agency FB" panose="020B0503020202020204" pitchFamily="34" charset="0"/>
                <a:ea typeface="等线" panose="02010600030101010101" charset="-122"/>
              </a:endParaRPr>
            </a:p>
          </p:txBody>
        </p:sp>
        <p:sp>
          <p:nvSpPr>
            <p:cNvPr id="42" name="矩形: 圆角 7"/>
            <p:cNvSpPr/>
            <p:nvPr/>
          </p:nvSpPr>
          <p:spPr>
            <a:xfrm>
              <a:off x="6084993"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3" name="矩形: 圆角 8"/>
            <p:cNvSpPr/>
            <p:nvPr/>
          </p:nvSpPr>
          <p:spPr>
            <a:xfrm>
              <a:off x="7562402"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a:ln>
                  <a:noFill/>
                </a:ln>
                <a:solidFill>
                  <a:prstClr val="white"/>
                </a:solidFill>
                <a:effectLst/>
                <a:uLnTx/>
                <a:uFillTx/>
                <a:latin typeface="Agency FB" panose="020B0503020202020204" pitchFamily="34" charset="0"/>
                <a:ea typeface="等线" panose="02010600030101010101" charset="-122"/>
              </a:endParaRPr>
            </a:p>
          </p:txBody>
        </p:sp>
        <p:sp>
          <p:nvSpPr>
            <p:cNvPr id="44" name="文本框 9"/>
            <p:cNvSpPr txBox="1"/>
            <p:nvPr/>
          </p:nvSpPr>
          <p:spPr>
            <a:xfrm>
              <a:off x="3149785" y="1676223"/>
              <a:ext cx="1362719" cy="203689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5" name="文本框 10"/>
            <p:cNvSpPr txBox="1"/>
            <p:nvPr/>
          </p:nvSpPr>
          <p:spPr>
            <a:xfrm>
              <a:off x="4639850" y="1665402"/>
              <a:ext cx="1254003"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0</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6" name="文本框 11"/>
            <p:cNvSpPr txBox="1"/>
            <p:nvPr/>
          </p:nvSpPr>
          <p:spPr>
            <a:xfrm>
              <a:off x="6094396" y="1676221"/>
              <a:ext cx="1362719"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a:solidFill>
                    <a:schemeClr val="accent1">
                      <a:lumMod val="75000"/>
                    </a:schemeClr>
                  </a:solidFill>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7" name="文本框 12"/>
            <p:cNvSpPr txBox="1"/>
            <p:nvPr/>
          </p:nvSpPr>
          <p:spPr>
            <a:xfrm>
              <a:off x="7601545" y="1676223"/>
              <a:ext cx="1362719" cy="203502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rPr>
                <a:t>4</a:t>
              </a:r>
              <a:endParaRPr kumimoji="0" lang="en-US" altLang="zh-CN" sz="6000" b="0" i="0" u="none" strike="noStrike" kern="0" cap="none" spc="0" normalizeH="0" baseline="0" noProof="0" dirty="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grpSp>
      <p:sp>
        <p:nvSpPr>
          <p:cNvPr id="49" name="文本框 17"/>
          <p:cNvSpPr txBox="1"/>
          <p:nvPr/>
        </p:nvSpPr>
        <p:spPr>
          <a:xfrm>
            <a:off x="2183010" y="4633950"/>
            <a:ext cx="4703166" cy="283845"/>
          </a:xfrm>
          <a:prstGeom prst="rect">
            <a:avLst/>
          </a:prstGeom>
          <a:noFill/>
        </p:spPr>
        <p:txBody>
          <a:bodyPr wrap="square" lIns="68589" tIns="34295" rIns="68589" bIns="34295" rtlCol="0">
            <a:spAutoFit/>
          </a:bodyPr>
          <a:lstStyle/>
          <a:p>
            <a:pPr algn="ctr" defTabSz="685800"/>
            <a:r>
              <a:rPr lang="zh-CN" altLang="en-US" dirty="0">
                <a:solidFill>
                  <a:srgbClr val="002060"/>
                </a:solidFill>
                <a:latin typeface="微软雅黑" panose="020B0503020204020204" pitchFamily="34" charset="-122"/>
                <a:ea typeface="微软雅黑" panose="020B0503020204020204" pitchFamily="34" charset="-122"/>
              </a:rPr>
              <a:t>时间：</a:t>
            </a:r>
            <a:r>
              <a:rPr lang="en-US" altLang="zh-CN" dirty="0">
                <a:solidFill>
                  <a:srgbClr val="002060"/>
                </a:solidFill>
                <a:latin typeface="微软雅黑" panose="020B0503020204020204" pitchFamily="34" charset="-122"/>
                <a:ea typeface="微软雅黑" panose="020B0503020204020204" pitchFamily="34" charset="-122"/>
              </a:rPr>
              <a:t>2024</a:t>
            </a:r>
            <a:r>
              <a:rPr lang="zh-CN" altLang="en-US" dirty="0">
                <a:solidFill>
                  <a:srgbClr val="002060"/>
                </a:solidFill>
                <a:latin typeface="微软雅黑" panose="020B0503020204020204" pitchFamily="34" charset="-122"/>
                <a:ea typeface="微软雅黑" panose="020B0503020204020204" pitchFamily="34" charset="-122"/>
              </a:rPr>
              <a:t>年</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500"/>
                                        <p:tgtEl>
                                          <p:spTgt spid="15"/>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edge">
                                      <p:cBhvr>
                                        <p:cTn id="11" dur="500"/>
                                        <p:tgtEl>
                                          <p:spTgt spid="19"/>
                                        </p:tgtEl>
                                      </p:cBhvr>
                                    </p:animEffect>
                                  </p:childTnLst>
                                </p:cTn>
                              </p:par>
                            </p:childTnLst>
                          </p:cTn>
                        </p:par>
                        <p:par>
                          <p:cTn id="12" fill="hold">
                            <p:stCondLst>
                              <p:cond delay="1000"/>
                            </p:stCondLst>
                            <p:childTnLst>
                              <p:par>
                                <p:cTn id="13" presetID="29" presetClass="entr" presetSubtype="0" fill="hold" grpId="2" nodeType="afterEffect">
                                  <p:stCondLst>
                                    <p:cond delay="0"/>
                                  </p:stCondLst>
                                  <p:iterate type="lt">
                                    <p:tmPct val="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2"/>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7" dur="500"/>
                                        <p:tgtEl>
                                          <p:spTgt spid="1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750" fill="hold"/>
                                        <p:tgtEl>
                                          <p:spTgt spid="39"/>
                                        </p:tgtEl>
                                        <p:attrNameLst>
                                          <p:attrName>ppt_w</p:attrName>
                                        </p:attrNameLst>
                                      </p:cBhvr>
                                      <p:tavLst>
                                        <p:tav tm="0">
                                          <p:val>
                                            <p:fltVal val="0"/>
                                          </p:val>
                                        </p:tav>
                                        <p:tav tm="100000">
                                          <p:val>
                                            <p:strVal val="#ppt_w"/>
                                          </p:val>
                                        </p:tav>
                                      </p:tavLst>
                                    </p:anim>
                                    <p:anim calcmode="lin" valueType="num">
                                      <p:cBhvr>
                                        <p:cTn id="22" dur="750" fill="hold"/>
                                        <p:tgtEl>
                                          <p:spTgt spid="39"/>
                                        </p:tgtEl>
                                        <p:attrNameLst>
                                          <p:attrName>ppt_h</p:attrName>
                                        </p:attrNameLst>
                                      </p:cBhvr>
                                      <p:tavLst>
                                        <p:tav tm="0">
                                          <p:val>
                                            <p:fltVal val="0"/>
                                          </p:val>
                                        </p:tav>
                                        <p:tav tm="100000">
                                          <p:val>
                                            <p:strVal val="#ppt_h"/>
                                          </p:val>
                                        </p:tav>
                                      </p:tavLst>
                                    </p:anim>
                                    <p:animEffect transition="in" filter="fade">
                                      <p:cBhvr>
                                        <p:cTn id="23" dur="750"/>
                                        <p:tgtEl>
                                          <p:spTgt spid="39"/>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p:tgtEl>
                                          <p:spTgt spid="49"/>
                                        </p:tgtEl>
                                        <p:attrNameLst>
                                          <p:attrName>ppt_y</p:attrName>
                                        </p:attrNameLst>
                                      </p:cBhvr>
                                      <p:tavLst>
                                        <p:tav tm="0">
                                          <p:val>
                                            <p:strVal val="#ppt_y+#ppt_h*1.125000"/>
                                          </p:val>
                                        </p:tav>
                                        <p:tav tm="100000">
                                          <p:val>
                                            <p:strVal val="#ppt_y"/>
                                          </p:val>
                                        </p:tav>
                                      </p:tavLst>
                                    </p:anim>
                                    <p:animEffect transition="in" filter="wipe(up)">
                                      <p:cBhvr>
                                        <p:cTn id="2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7" grpId="2" bldLvl="0"/>
      <p:bldP spid="19" grpId="0" animBg="1"/>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实验目的</a:t>
            </a:r>
            <a:br>
              <a:rPr lang="zh-CN" altLang="zh-CN" i="1" dirty="0"/>
            </a:br>
            <a:endParaRPr lang="zh-CN" altLang="en-US" dirty="0"/>
          </a:p>
        </p:txBody>
      </p:sp>
      <p:sp>
        <p:nvSpPr>
          <p:cNvPr id="3" name="内容占位符 2"/>
          <p:cNvSpPr>
            <a:spLocks noGrp="1"/>
          </p:cNvSpPr>
          <p:nvPr>
            <p:ph idx="1"/>
          </p:nvPr>
        </p:nvSpPr>
        <p:spPr/>
        <p:txBody>
          <a:bodyPr/>
          <a:lstStyle/>
          <a:p>
            <a:pPr lvl="0"/>
            <a:r>
              <a:rPr lang="zh-CN" altLang="zh-CN" dirty="0" smtClean="0"/>
              <a:t>验证</a:t>
            </a:r>
            <a:r>
              <a:rPr lang="en-US" altLang="zh-CN" dirty="0"/>
              <a:t>RIP</a:t>
            </a:r>
            <a:r>
              <a:rPr lang="zh-CN" altLang="zh-CN" dirty="0"/>
              <a:t>生成动态路由项的过程。</a:t>
            </a:r>
            <a:endParaRPr lang="zh-CN" altLang="zh-CN" dirty="0"/>
          </a:p>
          <a:p>
            <a:pPr lvl="0"/>
            <a:r>
              <a:rPr lang="zh-CN" altLang="zh-CN" dirty="0"/>
              <a:t>验证最长前缀匹配过程。</a:t>
            </a:r>
            <a:endParaRPr lang="zh-CN" altLang="zh-CN" dirty="0"/>
          </a:p>
          <a:p>
            <a:pPr lvl="0"/>
            <a:r>
              <a:rPr lang="zh-CN" altLang="zh-CN" dirty="0"/>
              <a:t>验证静态路由项改变</a:t>
            </a:r>
            <a:r>
              <a:rPr lang="en-US" altLang="zh-CN" dirty="0"/>
              <a:t>IP</a:t>
            </a:r>
            <a:r>
              <a:rPr lang="zh-CN" altLang="zh-CN" dirty="0"/>
              <a:t>分组传输路径的过程。</a:t>
            </a:r>
            <a:endParaRPr lang="zh-CN" altLang="zh-CN" dirty="0"/>
          </a:p>
          <a:p>
            <a:pPr lvl="0"/>
            <a:r>
              <a:rPr lang="zh-CN" altLang="zh-CN" dirty="0"/>
              <a:t>验证基于安全理由规避特定路由器的过程。</a:t>
            </a:r>
            <a:endParaRPr lang="zh-CN"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zh-CN" altLang="en-US" sz="3600" dirty="0"/>
              <a:t>本次实验任务</a:t>
            </a:r>
            <a:r>
              <a:rPr lang="en-US" altLang="zh-CN" sz="3600" dirty="0" smtClean="0"/>
              <a:t>——</a:t>
            </a:r>
            <a:r>
              <a:rPr lang="zh-CN" altLang="en-US" sz="3600" dirty="0" smtClean="0"/>
              <a:t>互联网安全</a:t>
            </a:r>
            <a:r>
              <a:rPr lang="zh-CN" altLang="en-US" sz="3600" dirty="0"/>
              <a:t>实验</a:t>
            </a:r>
            <a:endParaRPr lang="zh-CN" altLang="en-US" sz="3600" dirty="0"/>
          </a:p>
        </p:txBody>
      </p:sp>
      <p:sp>
        <p:nvSpPr>
          <p:cNvPr id="3" name="内容占位符 2"/>
          <p:cNvSpPr>
            <a:spLocks noGrp="1"/>
          </p:cNvSpPr>
          <p:nvPr>
            <p:ph idx="1"/>
          </p:nvPr>
        </p:nvSpPr>
        <p:spPr>
          <a:xfrm>
            <a:off x="540346" y="1200521"/>
            <a:ext cx="8231029" cy="1948087"/>
          </a:xfrm>
        </p:spPr>
        <p:txBody>
          <a:bodyPr/>
          <a:lstStyle/>
          <a:p>
            <a:r>
              <a:rPr lang="en-US" altLang="zh-CN" sz="3200" dirty="0"/>
              <a:t>OSPF</a:t>
            </a:r>
            <a:r>
              <a:rPr lang="zh-CN" altLang="zh-CN" sz="3200" dirty="0"/>
              <a:t>路由项欺骗攻击和防御</a:t>
            </a:r>
            <a:r>
              <a:rPr lang="zh-CN" altLang="zh-CN" sz="3200" dirty="0" smtClean="0"/>
              <a:t>实验</a:t>
            </a:r>
            <a:endParaRPr lang="en-US" altLang="zh-CN" sz="3200" dirty="0" smtClean="0"/>
          </a:p>
          <a:p>
            <a:r>
              <a:rPr lang="zh-CN" altLang="zh-CN" sz="3200" dirty="0"/>
              <a:t>策略路由项</a:t>
            </a:r>
            <a:r>
              <a:rPr lang="zh-CN" altLang="zh-CN" sz="3200" dirty="0" smtClean="0"/>
              <a:t>实验</a:t>
            </a:r>
            <a:endParaRPr lang="en-US" altLang="zh-CN" sz="3200" dirty="0" smtClean="0"/>
          </a:p>
          <a:p>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en-US" altLang="zh-CN" sz="3600" dirty="0"/>
              <a:t>OSPF</a:t>
            </a:r>
            <a:r>
              <a:rPr lang="zh-CN" altLang="zh-CN" sz="3600" dirty="0"/>
              <a:t>路由项欺骗攻击和防御实验</a:t>
            </a:r>
            <a:endParaRPr lang="en-US" altLang="zh-CN" sz="3600" dirty="0"/>
          </a:p>
        </p:txBody>
      </p:sp>
      <p:sp>
        <p:nvSpPr>
          <p:cNvPr id="3" name="内容占位符 2"/>
          <p:cNvSpPr>
            <a:spLocks noGrp="1"/>
          </p:cNvSpPr>
          <p:nvPr>
            <p:ph idx="1"/>
          </p:nvPr>
        </p:nvSpPr>
        <p:spPr>
          <a:xfrm>
            <a:off x="470170" y="1060376"/>
            <a:ext cx="8218137" cy="3744416"/>
          </a:xfrm>
        </p:spPr>
        <p:txBody>
          <a:bodyPr/>
          <a:lstStyle/>
          <a:p>
            <a:r>
              <a:rPr lang="zh-CN" altLang="en-US" dirty="0" smtClean="0">
                <a:latin typeface="Times New Roman" panose="02020603050405020304" pitchFamily="18" charset="0"/>
                <a:cs typeface="Times New Roman" panose="02020603050405020304" pitchFamily="18" charset="0"/>
              </a:rPr>
              <a:t>防御路由项欺骗攻击的方法是实现</a:t>
            </a:r>
            <a:r>
              <a:rPr lang="zh-CN" altLang="en-US" dirty="0" smtClean="0">
                <a:solidFill>
                  <a:srgbClr val="FFC000"/>
                </a:solidFill>
                <a:latin typeface="Times New Roman" panose="02020603050405020304" pitchFamily="18" charset="0"/>
                <a:cs typeface="Times New Roman" panose="02020603050405020304" pitchFamily="18" charset="0"/>
              </a:rPr>
              <a:t>路由消息源端鉴别</a:t>
            </a:r>
            <a:r>
              <a:rPr lang="zh-CN" altLang="en-US" dirty="0" smtClean="0">
                <a:latin typeface="Times New Roman" panose="02020603050405020304" pitchFamily="18" charset="0"/>
                <a:cs typeface="Times New Roman" panose="02020603050405020304" pitchFamily="18" charset="0"/>
              </a:rPr>
              <a:t>，使每一台路由器只能接收和处理授权路由器发送的路由信息。</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确定路由消息是否是授权路由器发送的依据是：发送路由消息的路由器是否和接收路由消息的路由器拥有相同的共享秘钥。</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343007"/>
            <a:ext cx="8231029" cy="857514"/>
          </a:xfrm>
        </p:spPr>
        <p:txBody>
          <a:bodyPr/>
          <a:lstStyle/>
          <a:p>
            <a:r>
              <a:rPr lang="en-US" altLang="zh-CN" sz="3600" dirty="0"/>
              <a:t>OSPF</a:t>
            </a:r>
            <a:r>
              <a:rPr lang="zh-CN" altLang="zh-CN" sz="3600" dirty="0"/>
              <a:t>路由项欺骗攻击和防御实验</a:t>
            </a:r>
            <a:endParaRPr lang="en-US" altLang="zh-CN" sz="3600" dirty="0"/>
          </a:p>
        </p:txBody>
      </p:sp>
      <p:sp>
        <p:nvSpPr>
          <p:cNvPr id="3" name="内容占位符 2"/>
          <p:cNvSpPr>
            <a:spLocks noGrp="1"/>
          </p:cNvSpPr>
          <p:nvPr>
            <p:ph idx="1"/>
          </p:nvPr>
        </p:nvSpPr>
        <p:spPr>
          <a:xfrm>
            <a:off x="324322" y="1060376"/>
            <a:ext cx="8821266" cy="3820295"/>
          </a:xfrm>
        </p:spPr>
        <p:txBody>
          <a:bodyPr/>
          <a:lstStyle/>
          <a:p>
            <a:r>
              <a:rPr lang="en-US" altLang="zh-CN" dirty="0" smtClean="0">
                <a:latin typeface="Times New Roman" panose="02020603050405020304" pitchFamily="18" charset="0"/>
                <a:cs typeface="Times New Roman" panose="02020603050405020304" pitchFamily="18" charset="0"/>
              </a:rPr>
              <a:t>Packet Tracer</a:t>
            </a:r>
            <a:r>
              <a:rPr lang="zh-CN" altLang="en-US" dirty="0" smtClean="0">
                <a:latin typeface="Times New Roman" panose="02020603050405020304" pitchFamily="18" charset="0"/>
                <a:cs typeface="Times New Roman" panose="02020603050405020304" pitchFamily="18" charset="0"/>
              </a:rPr>
              <a:t>不支持路由信息协议（</a:t>
            </a:r>
            <a:r>
              <a:rPr lang="en-US" altLang="zh-CN" dirty="0" smtClean="0">
                <a:latin typeface="Times New Roman" panose="02020603050405020304" pitchFamily="18" charset="0"/>
                <a:cs typeface="Times New Roman" panose="02020603050405020304" pitchFamily="18" charset="0"/>
              </a:rPr>
              <a:t>Routing Information Protocol</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RIP</a:t>
            </a:r>
            <a:r>
              <a:rPr lang="zh-CN" altLang="en-US" dirty="0" smtClean="0">
                <a:latin typeface="Times New Roman" panose="02020603050405020304" pitchFamily="18" charset="0"/>
                <a:cs typeface="Times New Roman" panose="02020603050405020304" pitchFamily="18" charset="0"/>
              </a:rPr>
              <a:t>）的路由消息源端鉴别功能，但支持路由</a:t>
            </a:r>
            <a:r>
              <a:rPr lang="zh-CN" altLang="en-US" dirty="0">
                <a:latin typeface="Times New Roman" panose="02020603050405020304" pitchFamily="18" charset="0"/>
                <a:cs typeface="Times New Roman" panose="02020603050405020304" pitchFamily="18" charset="0"/>
              </a:rPr>
              <a:t>信息开放最短路径优先（</a:t>
            </a:r>
            <a:r>
              <a:rPr lang="en-US" altLang="zh-CN" dirty="0">
                <a:latin typeface="Times New Roman" panose="02020603050405020304" pitchFamily="18" charset="0"/>
                <a:cs typeface="Times New Roman" panose="02020603050405020304" pitchFamily="18" charset="0"/>
              </a:rPr>
              <a:t>Open Shortest Path First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OSPF</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的路由信息源端鉴别功能。</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所以，通过完成“</a:t>
            </a:r>
            <a:r>
              <a:rPr lang="en-US" altLang="zh-CN" dirty="0">
                <a:latin typeface="Times New Roman" panose="02020603050405020304" pitchFamily="18" charset="0"/>
                <a:cs typeface="Times New Roman" panose="02020603050405020304" pitchFamily="18" charset="0"/>
              </a:rPr>
              <a:t>OSPF</a:t>
            </a:r>
            <a:r>
              <a:rPr lang="zh-CN" altLang="en-US" dirty="0">
                <a:latin typeface="Times New Roman" panose="02020603050405020304" pitchFamily="18" charset="0"/>
                <a:cs typeface="Times New Roman" panose="02020603050405020304" pitchFamily="18" charset="0"/>
              </a:rPr>
              <a:t>路由项欺骗攻击和防御实验”</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验证路由器防路由项欺骗攻击功能的实现过程。</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a:xfrm>
            <a:off x="457280" y="2644551"/>
            <a:ext cx="8407841" cy="2304257"/>
          </a:xfrm>
        </p:spPr>
        <p:txBody>
          <a:bodyPr/>
          <a:lstStyle/>
          <a:p>
            <a:r>
              <a:rPr lang="zh-CN" altLang="zh-CN" sz="1600" dirty="0"/>
              <a:t>构建如</a:t>
            </a:r>
            <a:r>
              <a:rPr lang="zh-CN" altLang="zh-CN" sz="1600" dirty="0" smtClean="0"/>
              <a:t>图所</a:t>
            </a:r>
            <a:r>
              <a:rPr lang="zh-CN" altLang="zh-CN" sz="1600" dirty="0"/>
              <a:t>示的由</a:t>
            </a:r>
            <a:r>
              <a:rPr lang="en-US" altLang="zh-CN" sz="1600" dirty="0"/>
              <a:t>3</a:t>
            </a:r>
            <a:r>
              <a:rPr lang="zh-CN" altLang="zh-CN" sz="1600" dirty="0"/>
              <a:t>台路由器互连</a:t>
            </a:r>
            <a:r>
              <a:rPr lang="en-US" altLang="zh-CN" sz="1600" dirty="0"/>
              <a:t>4</a:t>
            </a:r>
            <a:r>
              <a:rPr lang="zh-CN" altLang="zh-CN" sz="1600" dirty="0"/>
              <a:t>个网络的</a:t>
            </a:r>
            <a:r>
              <a:rPr lang="zh-CN" altLang="zh-CN" sz="1600" dirty="0" smtClean="0"/>
              <a:t>互联网</a:t>
            </a:r>
            <a:r>
              <a:rPr lang="zh-CN" altLang="en-US" sz="1600" dirty="0" smtClean="0"/>
              <a:t>。</a:t>
            </a:r>
            <a:endParaRPr lang="en-US" altLang="zh-CN" sz="1600" dirty="0" smtClean="0"/>
          </a:p>
          <a:p>
            <a:pPr lvl="1"/>
            <a:r>
              <a:rPr lang="zh-CN" altLang="zh-CN" sz="1600" dirty="0" smtClean="0"/>
              <a:t>通过</a:t>
            </a:r>
            <a:r>
              <a:rPr lang="en-US" altLang="zh-CN" sz="1600" dirty="0"/>
              <a:t>OSPF</a:t>
            </a:r>
            <a:r>
              <a:rPr lang="zh-CN" altLang="zh-CN" sz="1600" dirty="0"/>
              <a:t>生成终端</a:t>
            </a:r>
            <a:r>
              <a:rPr lang="en-US" altLang="zh-CN" sz="1600" dirty="0"/>
              <a:t>A</a:t>
            </a:r>
            <a:r>
              <a:rPr lang="zh-CN" altLang="zh-CN" sz="1600" dirty="0"/>
              <a:t>至终端</a:t>
            </a:r>
            <a:r>
              <a:rPr lang="en-US" altLang="zh-CN" sz="1600" dirty="0"/>
              <a:t>B</a:t>
            </a:r>
            <a:r>
              <a:rPr lang="zh-CN" altLang="zh-CN" sz="1600" dirty="0"/>
              <a:t>的</a:t>
            </a:r>
            <a:r>
              <a:rPr lang="en-US" altLang="zh-CN" sz="1600" dirty="0"/>
              <a:t>IP</a:t>
            </a:r>
            <a:r>
              <a:rPr lang="zh-CN" altLang="zh-CN" sz="1600" dirty="0"/>
              <a:t>传输路径，实现</a:t>
            </a:r>
            <a:r>
              <a:rPr lang="en-US" altLang="zh-CN" sz="1600" dirty="0"/>
              <a:t>IP</a:t>
            </a:r>
            <a:r>
              <a:rPr lang="zh-CN" altLang="zh-CN" sz="1600" dirty="0"/>
              <a:t>分组终端</a:t>
            </a:r>
            <a:r>
              <a:rPr lang="en-US" altLang="zh-CN" sz="1600" dirty="0"/>
              <a:t>A</a:t>
            </a:r>
            <a:r>
              <a:rPr lang="zh-CN" altLang="zh-CN" sz="1600" dirty="0"/>
              <a:t>至终端</a:t>
            </a:r>
            <a:r>
              <a:rPr lang="en-US" altLang="zh-CN" sz="1600" dirty="0"/>
              <a:t>B</a:t>
            </a:r>
            <a:r>
              <a:rPr lang="zh-CN" altLang="zh-CN" sz="1600" dirty="0"/>
              <a:t>的传输过程</a:t>
            </a:r>
            <a:r>
              <a:rPr lang="zh-CN" altLang="zh-CN" sz="1600" dirty="0" smtClean="0"/>
              <a:t>。</a:t>
            </a:r>
            <a:endParaRPr lang="en-US" altLang="zh-CN" sz="1600" dirty="0" smtClean="0"/>
          </a:p>
          <a:p>
            <a:pPr lvl="1"/>
            <a:r>
              <a:rPr lang="zh-CN" altLang="zh-CN" sz="1600" dirty="0" smtClean="0"/>
              <a:t>然后</a:t>
            </a:r>
            <a:r>
              <a:rPr lang="zh-CN" altLang="zh-CN" sz="1600" dirty="0"/>
              <a:t>在网络地址为</a:t>
            </a:r>
            <a:r>
              <a:rPr lang="en-US" altLang="zh-CN" sz="1600" dirty="0"/>
              <a:t>192.1.2.0/24</a:t>
            </a:r>
            <a:r>
              <a:rPr lang="zh-CN" altLang="zh-CN" sz="1600" dirty="0"/>
              <a:t>的以太网上接入入侵路由器，由入侵路由器伪造与网络</a:t>
            </a:r>
            <a:r>
              <a:rPr lang="en-US" altLang="zh-CN" sz="1600" dirty="0"/>
              <a:t>192.1.4.0/24</a:t>
            </a:r>
            <a:r>
              <a:rPr lang="zh-CN" altLang="zh-CN" sz="1600" dirty="0"/>
              <a:t>直接连接的路由项，用伪造的路由项改变终端</a:t>
            </a:r>
            <a:r>
              <a:rPr lang="en-US" altLang="zh-CN" sz="1600" dirty="0"/>
              <a:t>A</a:t>
            </a:r>
            <a:r>
              <a:rPr lang="zh-CN" altLang="zh-CN" sz="1600" dirty="0"/>
              <a:t>至终端</a:t>
            </a:r>
            <a:r>
              <a:rPr lang="en-US" altLang="zh-CN" sz="1600" dirty="0"/>
              <a:t>B</a:t>
            </a:r>
            <a:r>
              <a:rPr lang="zh-CN" altLang="zh-CN" sz="1600" dirty="0"/>
              <a:t>的</a:t>
            </a:r>
            <a:r>
              <a:rPr lang="en-US" altLang="zh-CN" sz="1600" dirty="0"/>
              <a:t>IP</a:t>
            </a:r>
            <a:r>
              <a:rPr lang="zh-CN" altLang="zh-CN" sz="1600" dirty="0"/>
              <a:t>传输路径，使终端</a:t>
            </a:r>
            <a:r>
              <a:rPr lang="en-US" altLang="zh-CN" sz="1600" dirty="0"/>
              <a:t>A</a:t>
            </a:r>
            <a:r>
              <a:rPr lang="zh-CN" altLang="zh-CN" sz="1600" dirty="0"/>
              <a:t>传输给终端</a:t>
            </a:r>
            <a:r>
              <a:rPr lang="en-US" altLang="zh-CN" sz="1600" dirty="0"/>
              <a:t>B</a:t>
            </a:r>
            <a:r>
              <a:rPr lang="zh-CN" altLang="zh-CN" sz="1600" dirty="0"/>
              <a:t>的</a:t>
            </a:r>
            <a:r>
              <a:rPr lang="en-US" altLang="zh-CN" sz="1600" dirty="0"/>
              <a:t>IP</a:t>
            </a:r>
            <a:r>
              <a:rPr lang="zh-CN" altLang="zh-CN" sz="1600" dirty="0"/>
              <a:t>分组被路由器</a:t>
            </a:r>
            <a:r>
              <a:rPr lang="en-US" altLang="zh-CN" sz="1600" dirty="0"/>
              <a:t>R1</a:t>
            </a:r>
            <a:r>
              <a:rPr lang="zh-CN" altLang="zh-CN" sz="1600" dirty="0"/>
              <a:t>错误地转发给入侵路由器。</a:t>
            </a:r>
            <a:endParaRPr lang="zh-CN" altLang="en-US" sz="1600" dirty="0"/>
          </a:p>
        </p:txBody>
      </p:sp>
      <p:pic>
        <p:nvPicPr>
          <p:cNvPr id="4" name="图片 3" descr="网络安全实验教程_117"/>
          <p:cNvPicPr/>
          <p:nvPr/>
        </p:nvPicPr>
        <p:blipFill>
          <a:blip r:embed="rId1"/>
          <a:srcRect l="14905" t="27930" r="12724" b="26162"/>
          <a:stretch>
            <a:fillRect/>
          </a:stretch>
        </p:blipFill>
        <p:spPr>
          <a:xfrm>
            <a:off x="2988618" y="197203"/>
            <a:ext cx="5876503" cy="23753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r>
              <a:rPr lang="en-US" altLang="zh-CN" dirty="0" smtClean="0"/>
              <a:t>——</a:t>
            </a:r>
            <a:r>
              <a:rPr lang="zh-CN" altLang="en-US" dirty="0" smtClean="0"/>
              <a:t>防御</a:t>
            </a:r>
            <a:endParaRPr lang="zh-CN" altLang="en-US" dirty="0"/>
          </a:p>
        </p:txBody>
      </p:sp>
      <p:sp>
        <p:nvSpPr>
          <p:cNvPr id="3" name="内容占位符 2"/>
          <p:cNvSpPr>
            <a:spLocks noGrp="1"/>
          </p:cNvSpPr>
          <p:nvPr>
            <p:ph idx="1"/>
          </p:nvPr>
        </p:nvSpPr>
        <p:spPr>
          <a:xfrm>
            <a:off x="457280" y="1063557"/>
            <a:ext cx="8231029" cy="3395520"/>
          </a:xfrm>
        </p:spPr>
        <p:txBody>
          <a:bodyPr/>
          <a:lstStyle/>
          <a:p>
            <a:r>
              <a:rPr lang="zh-CN" altLang="zh-CN" sz="2400" dirty="0"/>
              <a:t>启动路由器</a:t>
            </a:r>
            <a:r>
              <a:rPr lang="en-US" altLang="zh-CN" sz="2400" dirty="0"/>
              <a:t>R1</a:t>
            </a:r>
            <a:r>
              <a:rPr lang="zh-CN" altLang="zh-CN" sz="2400" dirty="0"/>
              <a:t>、</a:t>
            </a:r>
            <a:r>
              <a:rPr lang="en-US" altLang="zh-CN" sz="2400" dirty="0"/>
              <a:t>R2</a:t>
            </a:r>
            <a:r>
              <a:rPr lang="zh-CN" altLang="zh-CN" sz="2400" dirty="0"/>
              <a:t>和</a:t>
            </a:r>
            <a:r>
              <a:rPr lang="en-US" altLang="zh-CN" sz="2400" dirty="0"/>
              <a:t>R3</a:t>
            </a:r>
            <a:r>
              <a:rPr lang="zh-CN" altLang="zh-CN" sz="2400" dirty="0"/>
              <a:t>的路由消息源端鉴别功能，要求路由器</a:t>
            </a:r>
            <a:r>
              <a:rPr lang="en-US" altLang="zh-CN" sz="2400" dirty="0"/>
              <a:t>R1</a:t>
            </a:r>
            <a:r>
              <a:rPr lang="zh-CN" altLang="zh-CN" sz="2400" dirty="0"/>
              <a:t>、</a:t>
            </a:r>
            <a:r>
              <a:rPr lang="en-US" altLang="zh-CN" sz="2400" dirty="0"/>
              <a:t>R2</a:t>
            </a:r>
            <a:r>
              <a:rPr lang="zh-CN" altLang="zh-CN" sz="2400" dirty="0"/>
              <a:t>和</a:t>
            </a:r>
            <a:r>
              <a:rPr lang="en-US" altLang="zh-CN" sz="2400" dirty="0"/>
              <a:t>R3</a:t>
            </a:r>
            <a:r>
              <a:rPr lang="zh-CN" altLang="zh-CN" sz="2400" dirty="0"/>
              <a:t>发送的路由消息携带</a:t>
            </a:r>
            <a:r>
              <a:rPr lang="zh-CN" altLang="zh-CN" sz="2400" dirty="0">
                <a:solidFill>
                  <a:srgbClr val="FFC000"/>
                </a:solidFill>
              </a:rPr>
              <a:t>消息鉴别码</a:t>
            </a:r>
            <a:r>
              <a:rPr lang="en-US" altLang="zh-CN" sz="2400" dirty="0"/>
              <a:t>(Message Authentication </a:t>
            </a:r>
            <a:r>
              <a:rPr lang="en-US" altLang="zh-CN" sz="2400" dirty="0" err="1"/>
              <a:t>Code,MAC</a:t>
            </a:r>
            <a:r>
              <a:rPr lang="en-US" altLang="zh-CN" sz="2400" dirty="0"/>
              <a:t>)</a:t>
            </a:r>
            <a:r>
              <a:rPr lang="zh-CN" altLang="zh-CN" sz="2400" dirty="0"/>
              <a:t>，配置相应路由器接口之间的共享密钥</a:t>
            </a:r>
            <a:r>
              <a:rPr lang="zh-CN" altLang="zh-CN" sz="2400" dirty="0" smtClean="0"/>
              <a:t>。</a:t>
            </a:r>
            <a:endParaRPr lang="en-US" altLang="zh-CN" sz="2400" dirty="0" smtClean="0"/>
          </a:p>
          <a:p>
            <a:r>
              <a:rPr lang="zh-CN" altLang="zh-CN" sz="2400" dirty="0" smtClean="0"/>
              <a:t>使</a:t>
            </a:r>
            <a:r>
              <a:rPr lang="zh-CN" altLang="zh-CN" sz="2400" dirty="0"/>
              <a:t>路由器</a:t>
            </a:r>
            <a:r>
              <a:rPr lang="en-US" altLang="zh-CN" sz="2400" dirty="0"/>
              <a:t>R1</a:t>
            </a:r>
            <a:r>
              <a:rPr lang="zh-CN" altLang="zh-CN" sz="2400" dirty="0"/>
              <a:t>不再接收和处理入侵路由器发送的路由消息，从而使路由器</a:t>
            </a:r>
            <a:r>
              <a:rPr lang="en-US" altLang="zh-CN" sz="2400" dirty="0"/>
              <a:t>R1</a:t>
            </a:r>
            <a:r>
              <a:rPr lang="zh-CN" altLang="zh-CN" sz="2400" dirty="0"/>
              <a:t>的路由表恢复正常。</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实验目的</a:t>
            </a:r>
            <a:br>
              <a:rPr lang="zh-CN" altLang="zh-CN" i="1" dirty="0"/>
            </a:br>
            <a:endParaRPr lang="zh-CN" altLang="en-US" dirty="0"/>
          </a:p>
        </p:txBody>
      </p:sp>
      <p:sp>
        <p:nvSpPr>
          <p:cNvPr id="3" name="内容占位符 2"/>
          <p:cNvSpPr>
            <a:spLocks noGrp="1"/>
          </p:cNvSpPr>
          <p:nvPr>
            <p:ph idx="1"/>
          </p:nvPr>
        </p:nvSpPr>
        <p:spPr>
          <a:xfrm>
            <a:off x="477984" y="1063557"/>
            <a:ext cx="8231029" cy="3395520"/>
          </a:xfrm>
        </p:spPr>
        <p:txBody>
          <a:bodyPr/>
          <a:lstStyle/>
          <a:p>
            <a:pPr lvl="0"/>
            <a:r>
              <a:rPr lang="zh-CN" altLang="zh-CN" dirty="0" smtClean="0"/>
              <a:t>验证</a:t>
            </a:r>
            <a:r>
              <a:rPr lang="zh-CN" altLang="zh-CN" dirty="0"/>
              <a:t>路由器</a:t>
            </a:r>
            <a:r>
              <a:rPr lang="en-US" altLang="zh-CN" dirty="0"/>
              <a:t>OSPF</a:t>
            </a:r>
            <a:r>
              <a:rPr lang="zh-CN" altLang="zh-CN" dirty="0"/>
              <a:t>配置过程。</a:t>
            </a:r>
            <a:endParaRPr lang="zh-CN" altLang="zh-CN" i="1" dirty="0"/>
          </a:p>
          <a:p>
            <a:pPr lvl="0"/>
            <a:r>
              <a:rPr lang="zh-CN" altLang="zh-CN" dirty="0"/>
              <a:t>验证</a:t>
            </a:r>
            <a:r>
              <a:rPr lang="en-US" altLang="zh-CN" dirty="0"/>
              <a:t>OSPF</a:t>
            </a:r>
            <a:r>
              <a:rPr lang="zh-CN" altLang="zh-CN" dirty="0"/>
              <a:t>建立动态路由项过程。</a:t>
            </a:r>
            <a:endParaRPr lang="zh-CN" altLang="zh-CN" i="1" dirty="0"/>
          </a:p>
          <a:p>
            <a:pPr lvl="0"/>
            <a:r>
              <a:rPr lang="zh-CN" altLang="zh-CN" dirty="0"/>
              <a:t>验证</a:t>
            </a:r>
            <a:r>
              <a:rPr lang="en-US" altLang="zh-CN" dirty="0"/>
              <a:t>OSPF</a:t>
            </a:r>
            <a:r>
              <a:rPr lang="zh-CN" altLang="zh-CN" dirty="0"/>
              <a:t>路由项欺骗攻击过程。</a:t>
            </a:r>
            <a:endParaRPr lang="zh-CN" altLang="zh-CN" i="1" dirty="0"/>
          </a:p>
          <a:p>
            <a:pPr lvl="0"/>
            <a:r>
              <a:rPr lang="zh-CN" altLang="zh-CN" dirty="0"/>
              <a:t>验证</a:t>
            </a:r>
            <a:r>
              <a:rPr lang="en-US" altLang="zh-CN" dirty="0"/>
              <a:t>OSPF</a:t>
            </a:r>
            <a:r>
              <a:rPr lang="zh-CN" altLang="zh-CN" dirty="0"/>
              <a:t>源端鉴别功能的配置过程。</a:t>
            </a:r>
            <a:endParaRPr lang="zh-CN" altLang="zh-CN" i="1" dirty="0"/>
          </a:p>
          <a:p>
            <a:r>
              <a:rPr lang="zh-CN" altLang="zh-CN" dirty="0"/>
              <a:t>验证</a:t>
            </a:r>
            <a:r>
              <a:rPr lang="en-US" altLang="zh-CN" dirty="0"/>
              <a:t>OSPF</a:t>
            </a:r>
            <a:r>
              <a:rPr lang="zh-CN" altLang="zh-CN" dirty="0"/>
              <a:t>防路由项欺骗攻击功能的实现过程。</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策略路由项实验</a:t>
            </a:r>
            <a:br>
              <a:rPr lang="zh-CN" altLang="zh-CN" dirty="0"/>
            </a:br>
            <a:endParaRPr lang="zh-CN" altLang="en-US" dirty="0"/>
          </a:p>
        </p:txBody>
      </p:sp>
      <p:sp>
        <p:nvSpPr>
          <p:cNvPr id="3" name="内容占位符 2"/>
          <p:cNvSpPr>
            <a:spLocks noGrp="1"/>
          </p:cNvSpPr>
          <p:nvPr>
            <p:ph idx="1"/>
          </p:nvPr>
        </p:nvSpPr>
        <p:spPr>
          <a:xfrm>
            <a:off x="457280" y="916360"/>
            <a:ext cx="8610485" cy="3672408"/>
          </a:xfrm>
        </p:spPr>
        <p:txBody>
          <a:bodyPr/>
          <a:lstStyle/>
          <a:p>
            <a:r>
              <a:rPr lang="zh-CN" altLang="en-US" sz="2400" dirty="0" smtClean="0">
                <a:solidFill>
                  <a:srgbClr val="FFC000"/>
                </a:solidFill>
              </a:rPr>
              <a:t>防路由项欺骗攻击</a:t>
            </a:r>
            <a:r>
              <a:rPr lang="zh-CN" altLang="en-US" sz="2400" dirty="0" smtClean="0"/>
              <a:t>和</a:t>
            </a:r>
            <a:r>
              <a:rPr lang="zh-CN" altLang="en-US" sz="2400" dirty="0" smtClean="0">
                <a:solidFill>
                  <a:srgbClr val="FFC000"/>
                </a:solidFill>
              </a:rPr>
              <a:t>策略路由</a:t>
            </a:r>
            <a:r>
              <a:rPr lang="zh-CN" altLang="en-US" sz="2400" dirty="0" smtClean="0"/>
              <a:t>是保证</a:t>
            </a:r>
            <a:r>
              <a:rPr lang="en-US" altLang="zh-CN" sz="2400" dirty="0" smtClean="0"/>
              <a:t>IP</a:t>
            </a:r>
            <a:r>
              <a:rPr lang="zh-CN" altLang="en-US" sz="2400" dirty="0" smtClean="0"/>
              <a:t>分组沿着正确和安全的传输路径传输的安全技术。</a:t>
            </a:r>
            <a:endParaRPr lang="en-US" altLang="zh-CN" sz="2400" dirty="0" smtClean="0"/>
          </a:p>
          <a:p>
            <a:r>
              <a:rPr lang="zh-CN" altLang="en-US" sz="2400" dirty="0" smtClean="0">
                <a:solidFill>
                  <a:srgbClr val="FFC000"/>
                </a:solidFill>
              </a:rPr>
              <a:t>流量管制</a:t>
            </a:r>
            <a:r>
              <a:rPr lang="zh-CN" altLang="en-US" sz="2400" dirty="0" smtClean="0"/>
              <a:t>是防止拒绝服务攻击的有效手段。</a:t>
            </a:r>
            <a:endParaRPr lang="en-US" altLang="zh-CN" sz="2400" dirty="0" smtClean="0"/>
          </a:p>
          <a:p>
            <a:r>
              <a:rPr lang="zh-CN" altLang="en-US" sz="2400" dirty="0">
                <a:solidFill>
                  <a:srgbClr val="FFC000"/>
                </a:solidFill>
              </a:rPr>
              <a:t>端口</a:t>
            </a:r>
            <a:r>
              <a:rPr lang="zh-CN" altLang="en-US" sz="2400" dirty="0" smtClean="0">
                <a:solidFill>
                  <a:srgbClr val="FFC000"/>
                </a:solidFill>
              </a:rPr>
              <a:t>地址转换</a:t>
            </a:r>
            <a:r>
              <a:rPr lang="zh-CN" altLang="en-US" sz="2400" dirty="0" smtClean="0"/>
              <a:t>和</a:t>
            </a:r>
            <a:r>
              <a:rPr lang="zh-CN" altLang="en-US" sz="2400" dirty="0" smtClean="0">
                <a:solidFill>
                  <a:srgbClr val="FFC000"/>
                </a:solidFill>
              </a:rPr>
              <a:t>网络地址转换</a:t>
            </a:r>
            <a:r>
              <a:rPr lang="zh-CN" altLang="en-US" sz="2400" dirty="0" smtClean="0"/>
              <a:t>使内部网络对于外部网络是不可见的。</a:t>
            </a:r>
            <a:endParaRPr lang="en-US" altLang="zh-CN" sz="2400" dirty="0" smtClean="0"/>
          </a:p>
          <a:p>
            <a:r>
              <a:rPr lang="zh-CN" altLang="en-US" sz="2400" dirty="0" smtClean="0">
                <a:solidFill>
                  <a:srgbClr val="FFC000"/>
                </a:solidFill>
              </a:rPr>
              <a:t>热备份路由器协议</a:t>
            </a:r>
            <a:r>
              <a:rPr lang="zh-CN" altLang="en-US" sz="2400" dirty="0" smtClean="0"/>
              <a:t>用于实现默认网关的容错和负载均衡。</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a:xfrm>
            <a:off x="457280" y="1742029"/>
            <a:ext cx="8231029" cy="3395520"/>
          </a:xfrm>
        </p:spPr>
        <p:txBody>
          <a:bodyPr/>
          <a:lstStyle/>
          <a:p>
            <a:r>
              <a:rPr lang="zh-CN" altLang="zh-CN" sz="1600" dirty="0"/>
              <a:t>互联网结构如</a:t>
            </a:r>
            <a:r>
              <a:rPr lang="zh-CN" altLang="zh-CN" sz="1600" dirty="0" smtClean="0"/>
              <a:t>图所</a:t>
            </a:r>
            <a:r>
              <a:rPr lang="zh-CN" altLang="zh-CN" sz="1600" dirty="0"/>
              <a:t>示，根据最短路径原则，</a:t>
            </a:r>
            <a:r>
              <a:rPr lang="en-US" altLang="zh-CN" sz="1600" dirty="0"/>
              <a:t>RIP</a:t>
            </a:r>
            <a:r>
              <a:rPr lang="zh-CN" altLang="zh-CN" sz="1600" dirty="0"/>
              <a:t>生成的路由器</a:t>
            </a:r>
            <a:r>
              <a:rPr lang="en-US" altLang="zh-CN" sz="1600" dirty="0"/>
              <a:t>R1</a:t>
            </a:r>
            <a:r>
              <a:rPr lang="zh-CN" altLang="zh-CN" sz="1600" dirty="0"/>
              <a:t>通往网络</a:t>
            </a:r>
            <a:r>
              <a:rPr lang="en-US" altLang="zh-CN" sz="1600" dirty="0"/>
              <a:t>NET2</a:t>
            </a:r>
            <a:r>
              <a:rPr lang="zh-CN" altLang="zh-CN" sz="1600" dirty="0"/>
              <a:t>的传输路径是</a:t>
            </a:r>
            <a:r>
              <a:rPr lang="en-US" altLang="zh-CN" sz="1600" dirty="0"/>
              <a:t>R1→R5→R4→NET2</a:t>
            </a:r>
            <a:r>
              <a:rPr lang="zh-CN" altLang="zh-CN" sz="1600" dirty="0" smtClean="0"/>
              <a:t>。</a:t>
            </a:r>
            <a:endParaRPr lang="en-US" altLang="zh-CN" sz="1600" dirty="0" smtClean="0"/>
          </a:p>
          <a:p>
            <a:r>
              <a:rPr lang="zh-CN" altLang="zh-CN" sz="1600" dirty="0" smtClean="0"/>
              <a:t>如果</a:t>
            </a:r>
            <a:r>
              <a:rPr lang="zh-CN" altLang="zh-CN" sz="1600" dirty="0"/>
              <a:t>基于安全原因，不允许目的终端是终端</a:t>
            </a:r>
            <a:r>
              <a:rPr lang="en-US" altLang="zh-CN" sz="1600" dirty="0"/>
              <a:t>C</a:t>
            </a:r>
            <a:r>
              <a:rPr lang="zh-CN" altLang="zh-CN" sz="1600" dirty="0"/>
              <a:t>的</a:t>
            </a:r>
            <a:r>
              <a:rPr lang="en-US" altLang="zh-CN" sz="1600" dirty="0"/>
              <a:t>IP</a:t>
            </a:r>
            <a:r>
              <a:rPr lang="zh-CN" altLang="zh-CN" sz="1600" dirty="0"/>
              <a:t>分组经过路由器</a:t>
            </a:r>
            <a:r>
              <a:rPr lang="en-US" altLang="zh-CN" sz="1600" dirty="0"/>
              <a:t>R5</a:t>
            </a:r>
            <a:r>
              <a:rPr lang="zh-CN" altLang="zh-CN" sz="1600" dirty="0"/>
              <a:t>，需要在路由器</a:t>
            </a:r>
            <a:r>
              <a:rPr lang="en-US" altLang="zh-CN" sz="1600" dirty="0"/>
              <a:t>R1</a:t>
            </a:r>
            <a:r>
              <a:rPr lang="zh-CN" altLang="zh-CN" sz="1600" dirty="0"/>
              <a:t>中配置静态路由项，静态路由项将通往终端</a:t>
            </a:r>
            <a:r>
              <a:rPr lang="en-US" altLang="zh-CN" sz="1600" dirty="0"/>
              <a:t>C</a:t>
            </a:r>
            <a:r>
              <a:rPr lang="zh-CN" altLang="zh-CN" sz="1600" dirty="0"/>
              <a:t>的传输路径上的下一跳设置成路由器</a:t>
            </a:r>
            <a:r>
              <a:rPr lang="en-US" altLang="zh-CN" sz="1600" dirty="0"/>
              <a:t>R2</a:t>
            </a:r>
            <a:r>
              <a:rPr lang="zh-CN" altLang="zh-CN" sz="1600" dirty="0"/>
              <a:t>，由于静态路由项的优先级高于</a:t>
            </a:r>
            <a:r>
              <a:rPr lang="en-US" altLang="zh-CN" sz="1600" dirty="0"/>
              <a:t>RIP</a:t>
            </a:r>
            <a:r>
              <a:rPr lang="zh-CN" altLang="zh-CN" sz="1600" dirty="0"/>
              <a:t>生成的动态路由项，因此，路由器</a:t>
            </a:r>
            <a:r>
              <a:rPr lang="en-US" altLang="zh-CN" sz="1600" dirty="0"/>
              <a:t>R1</a:t>
            </a:r>
            <a:r>
              <a:rPr lang="zh-CN" altLang="zh-CN" sz="1600" dirty="0"/>
              <a:t>将目的</a:t>
            </a:r>
            <a:r>
              <a:rPr lang="en-US" altLang="zh-CN" sz="1600" dirty="0"/>
              <a:t>IP</a:t>
            </a:r>
            <a:r>
              <a:rPr lang="zh-CN" altLang="zh-CN" sz="1600" dirty="0"/>
              <a:t>地址为</a:t>
            </a:r>
            <a:r>
              <a:rPr lang="en-US" altLang="zh-CN" sz="1600" dirty="0"/>
              <a:t>IP C</a:t>
            </a:r>
            <a:r>
              <a:rPr lang="zh-CN" altLang="zh-CN" sz="1600" dirty="0"/>
              <a:t>的</a:t>
            </a:r>
            <a:r>
              <a:rPr lang="en-US" altLang="zh-CN" sz="1600" dirty="0"/>
              <a:t>IP</a:t>
            </a:r>
            <a:r>
              <a:rPr lang="zh-CN" altLang="zh-CN" sz="1600" dirty="0"/>
              <a:t>分组转发给路由器</a:t>
            </a:r>
            <a:r>
              <a:rPr lang="en-US" altLang="zh-CN" sz="1600" dirty="0"/>
              <a:t>R2</a:t>
            </a:r>
            <a:r>
              <a:rPr lang="zh-CN" altLang="zh-CN" sz="1600" dirty="0" smtClean="0"/>
              <a:t>。</a:t>
            </a:r>
            <a:endParaRPr lang="en-US" altLang="zh-CN" sz="1600" dirty="0" smtClean="0"/>
          </a:p>
          <a:p>
            <a:r>
              <a:rPr lang="zh-CN" altLang="zh-CN" sz="1600" dirty="0" smtClean="0"/>
              <a:t>由于</a:t>
            </a:r>
            <a:r>
              <a:rPr lang="en-US" altLang="zh-CN" sz="1600" dirty="0"/>
              <a:t>Packet Tracer</a:t>
            </a:r>
            <a:r>
              <a:rPr lang="zh-CN" altLang="zh-CN" sz="1600" dirty="0"/>
              <a:t>中的路由器不支持策略路由功能，因此，用静态路由项仿真策略路由过程。</a:t>
            </a:r>
            <a:endParaRPr lang="zh-CN" altLang="zh-CN" sz="1600" dirty="0"/>
          </a:p>
          <a:p>
            <a:endParaRPr lang="zh-CN" altLang="en-US" sz="1600" dirty="0"/>
          </a:p>
        </p:txBody>
      </p:sp>
      <p:pic>
        <p:nvPicPr>
          <p:cNvPr id="4" name="图片 3" descr="网络安全实验教程_124"/>
          <p:cNvPicPr/>
          <p:nvPr/>
        </p:nvPicPr>
        <p:blipFill>
          <a:blip r:embed="rId1"/>
          <a:stretch>
            <a:fillRect/>
          </a:stretch>
        </p:blipFill>
        <p:spPr>
          <a:xfrm>
            <a:off x="3204642" y="206043"/>
            <a:ext cx="5253355" cy="1468120"/>
          </a:xfrm>
          <a:prstGeom prst="rect">
            <a:avLst/>
          </a:prstGeom>
        </p:spPr>
      </p:pic>
    </p:spTree>
  </p:cSld>
  <p:clrMapOvr>
    <a:masterClrMapping/>
  </p:clrMapOvr>
</p:sld>
</file>

<file path=ppt/tags/tag1.xml><?xml version="1.0" encoding="utf-8"?>
<p:tagLst xmlns:p="http://schemas.openxmlformats.org/presentationml/2006/main">
  <p:tag name="commondata" val="eyJoZGlkIjoiOGQ5ZWRmZGVlYTg3MDI0N2UwODgyODBlMDlhOGQxZG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5b2h0d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Words>
  <Application>WPS 演示</Application>
  <PresentationFormat>自定义</PresentationFormat>
  <Paragraphs>70</Paragraphs>
  <Slides>10</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等线</vt:lpstr>
      <vt:lpstr>Agency FB</vt:lpstr>
      <vt:lpstr>Trebuchet MS</vt:lpstr>
      <vt:lpstr>包图粗黑体</vt:lpstr>
      <vt:lpstr>微软雅黑</vt:lpstr>
      <vt:lpstr>Times New Roman</vt:lpstr>
      <vt:lpstr>Arial Unicode MS</vt:lpstr>
      <vt:lpstr>Calibri</vt:lpstr>
      <vt:lpstr>黑体</vt:lpstr>
      <vt:lpstr>第一PPT，www.1ppt.com</vt:lpstr>
      <vt:lpstr>PowerPoint 演示文稿</vt:lpstr>
      <vt:lpstr>本次实验任务——互联网安全实验</vt:lpstr>
      <vt:lpstr>OSPF路由项欺骗攻击和防御实验</vt:lpstr>
      <vt:lpstr>OSPF路由项欺骗攻击和防御实验</vt:lpstr>
      <vt:lpstr>实验内容</vt:lpstr>
      <vt:lpstr>实验内容——防御</vt:lpstr>
      <vt:lpstr>实验目的 </vt:lpstr>
      <vt:lpstr>策略路由项实验 </vt:lpstr>
      <vt:lpstr>实验内容</vt:lpstr>
      <vt:lpstr>实验目的 </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大气群山PPT模板</dc:title>
  <dc:creator>第一PPT</dc:creator>
  <cp:keywords>www.1ppt.com</cp:keywords>
  <dc:description>www.1ppt.com</dc:description>
  <cp:lastModifiedBy>babybee</cp:lastModifiedBy>
  <cp:revision>93</cp:revision>
  <dcterms:created xsi:type="dcterms:W3CDTF">2019-12-24T09:15:00Z</dcterms:created>
  <dcterms:modified xsi:type="dcterms:W3CDTF">2024-04-08T08:24:31Z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BF053275F23F4A2EB8F71DE050AB84AD_13</vt:lpwstr>
  </property>
  <property fmtid="{D5CDD505-2E9C-101B-9397-08002B2CF9AE}" pid="3" name="KSOProductBuildVer">
    <vt:lpwstr>2052-12.1.0.16250</vt:lpwstr>
  </property>
</Properties>
</file>