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97" r:id="rId4"/>
    <p:sldId id="289" r:id="rId5"/>
    <p:sldId id="302" r:id="rId6"/>
    <p:sldId id="303" r:id="rId7"/>
    <p:sldId id="312" r:id="rId8"/>
    <p:sldId id="298" r:id="rId9"/>
    <p:sldId id="304" r:id="rId10"/>
    <p:sldId id="313" r:id="rId11"/>
    <p:sldId id="314" r:id="rId12"/>
    <p:sldId id="315" r:id="rId13"/>
    <p:sldId id="311" r:id="rId14"/>
    <p:sldId id="316" r:id="rId15"/>
    <p:sldId id="295" r:id="rId16"/>
  </p:sldIdLst>
  <p:sldSz cx="9145588" cy="5145088"/>
  <p:notesSz cx="6858000" cy="9144000"/>
  <p:custDataLst>
    <p:tags r:id="rId18"/>
  </p:custDataLst>
  <p:defaultTextStyle>
    <a:defPPr>
      <a:defRPr lang="zh-CN"/>
    </a:defPPr>
    <a:lvl1pPr marL="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580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02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161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483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64" y="68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B12F-6A0D-4FE8-BAE3-DB3D162E515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053C-24B9-4FA6-A8F8-2156AAF873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06042"/>
            <a:ext cx="2057757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6042"/>
            <a:ext cx="6020845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 algn="l">
              <a:defRPr sz="4000" b="1" u="sng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619446" y="2801234"/>
            <a:ext cx="615260" cy="242568"/>
          </a:xfrm>
          <a:prstGeom prst="rect">
            <a:avLst/>
          </a:prstGeom>
        </p:spPr>
        <p:txBody>
          <a:bodyPr wrap="square" lIns="72581" tIns="36291" rIns="72581" bIns="36291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76315" cy="2329675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21" y="3205610"/>
            <a:ext cx="6072467" cy="1939478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4851"/>
            <a:ext cx="3008836" cy="871807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0" y="204851"/>
            <a:ext cx="5112638" cy="439119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076658"/>
            <a:ext cx="3008836" cy="351938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2600"/>
            </a:lvl1pPr>
            <a:lvl2pPr marL="363220" indent="0">
              <a:buNone/>
              <a:defRPr sz="2300"/>
            </a:lvl2pPr>
            <a:lvl3pPr marL="725805" indent="0">
              <a:buNone/>
              <a:defRPr sz="1900"/>
            </a:lvl3pPr>
            <a:lvl4pPr marL="1089025" indent="0">
              <a:buNone/>
              <a:defRPr sz="1600"/>
            </a:lvl4pPr>
            <a:lvl5pPr marL="1451610" indent="0">
              <a:buNone/>
              <a:defRPr sz="1600"/>
            </a:lvl5pPr>
            <a:lvl6pPr marL="1814830" indent="0">
              <a:buNone/>
              <a:defRPr sz="1600"/>
            </a:lvl6pPr>
            <a:lvl7pPr marL="2177415" indent="0">
              <a:buNone/>
              <a:defRPr sz="1600"/>
            </a:lvl7pPr>
            <a:lvl8pPr marL="2540635" indent="0">
              <a:buNone/>
              <a:defRPr sz="1600"/>
            </a:lvl8pPr>
            <a:lvl9pPr marL="2903220" indent="0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blipFill dpi="0" rotWithShape="1">
            <a:blip r:embed="rId13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blipFill dpi="0" rotWithShape="1">
            <a:blip r:embed="rId15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80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741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80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902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83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620466" y="2121544"/>
            <a:ext cx="5982262" cy="561702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计算机与网络安全综合实验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60626" y="844352"/>
            <a:ext cx="2911652" cy="1101878"/>
            <a:chOff x="3124200" y="1641336"/>
            <a:chExt cx="5840064" cy="2209800"/>
          </a:xfrm>
        </p:grpSpPr>
        <p:sp>
          <p:nvSpPr>
            <p:cNvPr id="40" name="矩形: 圆角 5"/>
            <p:cNvSpPr/>
            <p:nvPr/>
          </p:nvSpPr>
          <p:spPr>
            <a:xfrm>
              <a:off x="3124200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1" name="矩形: 圆角 6"/>
            <p:cNvSpPr/>
            <p:nvPr/>
          </p:nvSpPr>
          <p:spPr>
            <a:xfrm>
              <a:off x="4607584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2" name="矩形: 圆角 7"/>
            <p:cNvSpPr/>
            <p:nvPr/>
          </p:nvSpPr>
          <p:spPr>
            <a:xfrm>
              <a:off x="6084993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3" name="矩形: 圆角 8"/>
            <p:cNvSpPr/>
            <p:nvPr/>
          </p:nvSpPr>
          <p:spPr>
            <a:xfrm>
              <a:off x="7562402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3149785" y="1676223"/>
              <a:ext cx="1362719" cy="203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4639850" y="1665402"/>
              <a:ext cx="1254003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6" name="文本框 11"/>
            <p:cNvSpPr txBox="1"/>
            <p:nvPr/>
          </p:nvSpPr>
          <p:spPr>
            <a:xfrm>
              <a:off x="6094396" y="1676221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kern="0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7" name="文本框 12"/>
            <p:cNvSpPr txBox="1"/>
            <p:nvPr/>
          </p:nvSpPr>
          <p:spPr>
            <a:xfrm>
              <a:off x="7601545" y="1676223"/>
              <a:ext cx="1362719" cy="203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kern="0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  <a:ea typeface="包图粗黑体" panose="02000800000000000000" pitchFamily="2" charset="-122"/>
                </a:rPr>
                <a:t>4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</p:grpSp>
      <p:sp>
        <p:nvSpPr>
          <p:cNvPr id="49" name="文本框 17"/>
          <p:cNvSpPr txBox="1"/>
          <p:nvPr/>
        </p:nvSpPr>
        <p:spPr>
          <a:xfrm>
            <a:off x="2006291" y="4633950"/>
            <a:ext cx="4703166" cy="28384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/>
      <p:bldP spid="19" grpId="0" animBg="1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06" y="844352"/>
            <a:ext cx="8712968" cy="2736304"/>
          </a:xfrm>
        </p:spPr>
        <p:txBody>
          <a:bodyPr/>
          <a:lstStyle/>
          <a:p>
            <a:pPr marL="363220" lvl="1" indent="0">
              <a:buNone/>
            </a:pPr>
            <a:r>
              <a:rPr lang="zh-CN" altLang="zh-CN" sz="2000" dirty="0"/>
              <a:t>钓鱼网站实施过程中，使用户用正确的完全合格的域名</a:t>
            </a:r>
            <a:r>
              <a:rPr lang="en-US" altLang="zh-CN" sz="2000" dirty="0"/>
              <a:t>www.bank.com</a:t>
            </a:r>
            <a:r>
              <a:rPr lang="zh-CN" altLang="zh-CN" sz="2000" dirty="0"/>
              <a:t>访问黑客伪造的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服务器的关键是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63220" lvl="1" indent="0">
              <a:buNone/>
            </a:pPr>
            <a:r>
              <a:rPr lang="zh-CN" altLang="zh-CN" sz="2000" dirty="0"/>
              <a:t>终端从伪造的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服务器中获取网络信息。通过接入伪造的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服务器使终端从伪造的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服务器中获取网络信息的过程称为</a:t>
            </a:r>
            <a:r>
              <a:rPr lang="en-US" altLang="zh-CN" sz="2000" dirty="0">
                <a:solidFill>
                  <a:srgbClr val="FFC000"/>
                </a:solidFill>
              </a:rPr>
              <a:t>DHCP</a:t>
            </a:r>
            <a:r>
              <a:rPr lang="zh-CN" altLang="zh-CN" sz="2000" dirty="0">
                <a:solidFill>
                  <a:srgbClr val="FFC000"/>
                </a:solidFill>
              </a:rPr>
              <a:t>欺骗攻击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363220" lvl="1" indent="0">
              <a:buNone/>
            </a:pPr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99"/>
          <a:stretch>
            <a:fillRect/>
          </a:stretch>
        </p:blipFill>
        <p:spPr bwMode="auto">
          <a:xfrm rot="5400000">
            <a:off x="5280382" y="1504916"/>
            <a:ext cx="2210435" cy="4777740"/>
          </a:xfrm>
          <a:prstGeom prst="rect">
            <a:avLst/>
          </a:prstGeom>
          <a:ln>
            <a:noFill/>
          </a:ln>
        </p:spPr>
      </p:pic>
      <p:sp>
        <p:nvSpPr>
          <p:cNvPr id="5" name="内容占位符 2"/>
          <p:cNvSpPr txBox="1"/>
          <p:nvPr/>
        </p:nvSpPr>
        <p:spPr>
          <a:xfrm>
            <a:off x="180306" y="3220616"/>
            <a:ext cx="3231976" cy="2736304"/>
          </a:xfrm>
          <a:prstGeom prst="rect">
            <a:avLst/>
          </a:prstGeom>
        </p:spPr>
        <p:txBody>
          <a:bodyPr lIns="72581" tIns="36291" rIns="72581" bIns="36291"/>
          <a:lstStyle>
            <a:lvl1pPr marL="272415" indent="-272415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89915" indent="-226695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3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07415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9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70000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633220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220" lvl="1" indent="0">
              <a:buFont typeface="Arial" panose="020B0604020202020204" pitchFamily="34" charset="0"/>
              <a:buNone/>
            </a:pPr>
            <a:r>
              <a:rPr lang="zh-CN" altLang="zh-CN" sz="2000" dirty="0"/>
              <a:t>因此，成功实施</a:t>
            </a:r>
            <a:r>
              <a:rPr lang="en-US" altLang="zh-CN" sz="2000" dirty="0"/>
              <a:t>DHCP</a:t>
            </a:r>
            <a:r>
              <a:rPr lang="zh-CN" altLang="zh-CN" sz="2000" dirty="0"/>
              <a:t>欺骗攻击是成功实施如图所示的钓鱼网站的基础。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在交换机中启动防</a:t>
            </a:r>
            <a:r>
              <a:rPr lang="en-US" altLang="zh-CN" dirty="0"/>
              <a:t>DHCP</a:t>
            </a:r>
            <a:r>
              <a:rPr lang="zh-CN" altLang="zh-CN" dirty="0"/>
              <a:t>欺骗攻击功能，在接入伪造的</a:t>
            </a:r>
            <a:r>
              <a:rPr lang="en-US" altLang="zh-CN" dirty="0"/>
              <a:t>DHCP</a:t>
            </a:r>
            <a:r>
              <a:rPr lang="zh-CN" altLang="zh-CN" dirty="0"/>
              <a:t>服务器的情况下，保证终端只从</a:t>
            </a:r>
            <a:r>
              <a:rPr lang="en-US" altLang="zh-CN" dirty="0"/>
              <a:t>DHCP</a:t>
            </a:r>
            <a:r>
              <a:rPr lang="zh-CN" altLang="zh-CN" dirty="0"/>
              <a:t>服务器获取网络信息。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916360"/>
            <a:ext cx="8231029" cy="3395520"/>
          </a:xfrm>
        </p:spPr>
        <p:txBody>
          <a:bodyPr/>
          <a:lstStyle/>
          <a:p>
            <a:pPr lvl="0"/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zh-CN" sz="2200" dirty="0"/>
              <a:t>验证</a:t>
            </a:r>
            <a:r>
              <a:rPr lang="en-US" altLang="zh-CN" sz="2200" dirty="0"/>
              <a:t>DHCP</a:t>
            </a:r>
            <a:r>
              <a:rPr lang="zh-CN" altLang="zh-CN" sz="2200" dirty="0"/>
              <a:t>服务器配置过程。</a:t>
            </a:r>
          </a:p>
          <a:p>
            <a:pPr lvl="1"/>
            <a:r>
              <a:rPr lang="zh-CN" altLang="zh-CN" sz="2200" dirty="0"/>
              <a:t>验证</a:t>
            </a:r>
            <a:r>
              <a:rPr lang="en-US" altLang="zh-CN" sz="2200" dirty="0"/>
              <a:t>DNS</a:t>
            </a:r>
            <a:r>
              <a:rPr lang="zh-CN" altLang="zh-CN" sz="2200" dirty="0"/>
              <a:t>服务器配置过程。</a:t>
            </a:r>
          </a:p>
          <a:p>
            <a:pPr lvl="1"/>
            <a:r>
              <a:rPr lang="zh-CN" altLang="zh-CN" sz="2200" dirty="0"/>
              <a:t>验证终端用完全合格的域名访问</a:t>
            </a:r>
            <a:r>
              <a:rPr lang="en-US" altLang="zh-CN" sz="2200" dirty="0"/>
              <a:t>Web</a:t>
            </a:r>
            <a:r>
              <a:rPr lang="zh-CN" altLang="zh-CN" sz="2200" dirty="0"/>
              <a:t>服务器的过程。</a:t>
            </a:r>
          </a:p>
          <a:p>
            <a:pPr lvl="1"/>
            <a:r>
              <a:rPr lang="zh-CN" altLang="zh-CN" sz="2200" dirty="0"/>
              <a:t>验证</a:t>
            </a:r>
            <a:r>
              <a:rPr lang="en-US" altLang="zh-CN" sz="2200" dirty="0"/>
              <a:t>DHCP</a:t>
            </a:r>
            <a:r>
              <a:rPr lang="zh-CN" altLang="zh-CN" sz="2200" dirty="0"/>
              <a:t>欺骗攻击过程。</a:t>
            </a:r>
          </a:p>
          <a:p>
            <a:pPr lvl="1"/>
            <a:r>
              <a:rPr lang="zh-CN" altLang="zh-CN" sz="2200" dirty="0"/>
              <a:t>验证钓鱼网站实施过程。</a:t>
            </a:r>
          </a:p>
          <a:p>
            <a:pPr lvl="1"/>
            <a:r>
              <a:rPr lang="zh-CN" altLang="zh-CN" sz="2200" dirty="0"/>
              <a:t>验证交换机防</a:t>
            </a:r>
            <a:r>
              <a:rPr lang="en-US" altLang="zh-CN" sz="2200" dirty="0"/>
              <a:t>DHCP</a:t>
            </a:r>
            <a:r>
              <a:rPr lang="zh-CN" altLang="zh-CN" sz="2200" dirty="0"/>
              <a:t>欺骗攻击功能的配置过程。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22" y="1965368"/>
            <a:ext cx="8264287" cy="2335368"/>
          </a:xfrm>
        </p:spPr>
        <p:txBody>
          <a:bodyPr/>
          <a:lstStyle/>
          <a:p>
            <a:r>
              <a:rPr lang="zh-CN" altLang="zh-CN" sz="2000" dirty="0"/>
              <a:t>终端通过</a:t>
            </a:r>
            <a:r>
              <a:rPr lang="en-US" altLang="zh-CN" sz="2000" dirty="0"/>
              <a:t>DHCP</a:t>
            </a:r>
            <a:r>
              <a:rPr lang="zh-CN" altLang="zh-CN" sz="2000" dirty="0"/>
              <a:t>自动获取的网络信息中包含本地域名服务器地址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对于如图所示的网络应用系统，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服务器中给出的本地域名服务器地址是</a:t>
            </a:r>
            <a:r>
              <a:rPr lang="en-US" altLang="zh-CN" sz="2000" dirty="0"/>
              <a:t>192.1.2.7</a:t>
            </a:r>
            <a:r>
              <a:rPr lang="zh-CN" altLang="zh-CN" sz="2000" dirty="0"/>
              <a:t>，地址为</a:t>
            </a:r>
            <a:r>
              <a:rPr lang="en-US" altLang="zh-CN" sz="2000" dirty="0"/>
              <a:t>192.1.2.7</a:t>
            </a:r>
            <a:r>
              <a:rPr lang="zh-CN" altLang="zh-CN" sz="2000" dirty="0"/>
              <a:t>的域名服务器中与完全合格的域名</a:t>
            </a:r>
            <a:r>
              <a:rPr lang="en-US" altLang="zh-CN" sz="2000" dirty="0"/>
              <a:t> www.bank.com</a:t>
            </a:r>
            <a:r>
              <a:rPr lang="zh-CN" altLang="zh-CN" sz="2000" dirty="0"/>
              <a:t>绑定的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服务器地址是</a:t>
            </a:r>
            <a:r>
              <a:rPr lang="en-US" altLang="zh-CN" sz="2000" dirty="0"/>
              <a:t>192.1.3.7</a:t>
            </a:r>
            <a:r>
              <a:rPr lang="zh-CN" altLang="zh-CN" sz="2000" dirty="0"/>
              <a:t>。因此，终端可以用完全合格的域名</a:t>
            </a:r>
            <a:r>
              <a:rPr lang="en-US" altLang="zh-CN" sz="2000" dirty="0"/>
              <a:t>www.bank.com </a:t>
            </a:r>
            <a:r>
              <a:rPr lang="zh-CN" altLang="zh-CN" sz="2000" dirty="0"/>
              <a:t>访问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99"/>
          <a:stretch>
            <a:fillRect/>
          </a:stretch>
        </p:blipFill>
        <p:spPr bwMode="auto">
          <a:xfrm rot="5400000">
            <a:off x="6378726" y="-850495"/>
            <a:ext cx="1762713" cy="36463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272" y="1063557"/>
            <a:ext cx="8231029" cy="3395520"/>
          </a:xfrm>
        </p:spPr>
        <p:txBody>
          <a:bodyPr/>
          <a:lstStyle/>
          <a:p>
            <a:r>
              <a:rPr lang="zh-CN" altLang="zh-CN" sz="2000" dirty="0"/>
              <a:t>一旦终端连接的网络中接入伪造的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服务器，终端很可能从伪造的</a:t>
            </a:r>
            <a:r>
              <a:rPr lang="en-US" altLang="zh-CN" sz="2000" dirty="0"/>
              <a:t>DHCP</a:t>
            </a:r>
            <a:r>
              <a:rPr lang="zh-CN" altLang="zh-CN" sz="2000" dirty="0"/>
              <a:t>服务器获取网络信息，得到伪造的域名服务器的</a:t>
            </a:r>
            <a:r>
              <a:rPr lang="en-US" altLang="zh-CN" sz="2000" dirty="0"/>
              <a:t>IP</a:t>
            </a:r>
            <a:r>
              <a:rPr lang="zh-CN" altLang="zh-CN" sz="2000" dirty="0"/>
              <a:t>地址</a:t>
            </a:r>
            <a:r>
              <a:rPr lang="en-US" altLang="zh-CN" sz="2000" dirty="0"/>
              <a:t>192.1.3.1</a:t>
            </a:r>
            <a:r>
              <a:rPr lang="zh-CN" altLang="zh-CN" sz="2000" dirty="0"/>
              <a:t>，伪造的域名服务器中将完全合格的域名</a:t>
            </a:r>
            <a:r>
              <a:rPr lang="en-US" altLang="zh-CN" sz="2000" dirty="0"/>
              <a:t>www.bank.com</a:t>
            </a:r>
            <a:r>
              <a:rPr lang="zh-CN" altLang="zh-CN" sz="2000" dirty="0"/>
              <a:t>与伪造的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服务器的</a:t>
            </a:r>
            <a:r>
              <a:rPr lang="en-US" altLang="zh-CN" sz="2000" dirty="0"/>
              <a:t>IP</a:t>
            </a:r>
            <a:r>
              <a:rPr lang="zh-CN" altLang="zh-CN" sz="2000" dirty="0"/>
              <a:t>地址</a:t>
            </a:r>
            <a:r>
              <a:rPr lang="en-US" altLang="zh-CN" sz="2000" dirty="0"/>
              <a:t>192.1.2.5</a:t>
            </a:r>
            <a:r>
              <a:rPr lang="zh-CN" altLang="zh-CN" sz="2000" dirty="0"/>
              <a:t>绑定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在一起，导致终端用完全合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格的域名</a:t>
            </a:r>
            <a:r>
              <a:rPr lang="en-US" altLang="zh-CN" sz="2000" dirty="0"/>
              <a:t>www.bank.com</a:t>
            </a:r>
            <a:r>
              <a:rPr lang="zh-CN" altLang="zh-CN" sz="2000" dirty="0"/>
              <a:t>访问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伪造的</a:t>
            </a:r>
            <a:r>
              <a:rPr lang="en-US" altLang="zh-CN" sz="2000" dirty="0"/>
              <a:t> Web</a:t>
            </a:r>
            <a:r>
              <a:rPr lang="zh-CN" altLang="zh-CN" sz="2000" dirty="0"/>
              <a:t>服务器。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99"/>
          <a:stretch>
            <a:fillRect/>
          </a:stretch>
        </p:blipFill>
        <p:spPr bwMode="auto">
          <a:xfrm rot="5400000">
            <a:off x="5424398" y="1360900"/>
            <a:ext cx="2210435" cy="47777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67" y="916360"/>
            <a:ext cx="8610523" cy="3395520"/>
          </a:xfrm>
        </p:spPr>
        <p:txBody>
          <a:bodyPr/>
          <a:lstStyle/>
          <a:p>
            <a:r>
              <a:rPr lang="zh-CN" altLang="zh-CN" sz="1800" dirty="0"/>
              <a:t>如果交换机启动防</a:t>
            </a:r>
            <a:r>
              <a:rPr lang="en-US" altLang="zh-CN" sz="1800" dirty="0"/>
              <a:t>DHCP</a:t>
            </a:r>
            <a:r>
              <a:rPr lang="zh-CN" altLang="zh-CN" sz="1800" dirty="0"/>
              <a:t>欺骗攻击的功能，只有连接在信任端口的</a:t>
            </a:r>
            <a:r>
              <a:rPr lang="en-US" altLang="zh-CN" sz="1800" dirty="0"/>
              <a:t>DHCP</a:t>
            </a:r>
            <a:r>
              <a:rPr lang="zh-CN" altLang="zh-CN" sz="1800" dirty="0"/>
              <a:t>服务器才能为终端提供自动配置网络信息的服务。</a:t>
            </a:r>
            <a:endParaRPr lang="en-US" altLang="zh-CN" sz="1800" dirty="0"/>
          </a:p>
          <a:p>
            <a:r>
              <a:rPr lang="zh-CN" altLang="zh-CN" sz="1800" dirty="0"/>
              <a:t>因此，对于如图所示的实施</a:t>
            </a:r>
            <a:r>
              <a:rPr lang="en-US" altLang="zh-CN" sz="1800" dirty="0"/>
              <a:t>DHCP</a:t>
            </a:r>
            <a:r>
              <a:rPr lang="zh-CN" altLang="zh-CN" sz="1800" dirty="0"/>
              <a:t>欺骗攻击的网络应用系统，连接终端的以太网中，如果只将连接路由器</a:t>
            </a:r>
            <a:r>
              <a:rPr lang="en-US" altLang="zh-CN" sz="1800" dirty="0"/>
              <a:t>R1</a:t>
            </a:r>
            <a:r>
              <a:rPr lang="zh-CN" altLang="zh-CN" sz="1800" dirty="0"/>
              <a:t>的交换机端口设置为</a:t>
            </a:r>
            <a:r>
              <a:rPr lang="zh-CN" altLang="zh-CN" sz="1800" dirty="0">
                <a:solidFill>
                  <a:srgbClr val="FFC000"/>
                </a:solidFill>
              </a:rPr>
              <a:t>信任端口</a:t>
            </a:r>
            <a:r>
              <a:rPr lang="zh-CN" altLang="zh-CN" sz="1800" dirty="0"/>
              <a:t>，将其他交换机端口设置为</a:t>
            </a:r>
            <a:r>
              <a:rPr lang="zh-CN" altLang="zh-CN" sz="1800" dirty="0">
                <a:solidFill>
                  <a:srgbClr val="FFC000"/>
                </a:solidFill>
              </a:rPr>
              <a:t>非信任端口</a:t>
            </a:r>
            <a:r>
              <a:rPr lang="zh-CN" altLang="zh-CN" sz="1800" dirty="0"/>
              <a:t>，则终端只能接收由路由器</a:t>
            </a:r>
            <a:r>
              <a:rPr lang="en-US" altLang="zh-CN" sz="1800" dirty="0"/>
              <a:t>R1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转发的</a:t>
            </a:r>
            <a:r>
              <a:rPr lang="en-US" altLang="zh-CN" sz="1800" dirty="0"/>
              <a:t>DHCP</a:t>
            </a:r>
            <a:r>
              <a:rPr lang="zh-CN" altLang="zh-CN" sz="1800" dirty="0"/>
              <a:t>消息，使终端只能获取</a:t>
            </a:r>
            <a:r>
              <a:rPr lang="en-US" altLang="zh-CN" sz="1800" dirty="0"/>
              <a:t>DHCP</a:t>
            </a:r>
            <a:r>
              <a:rPr lang="zh-CN" altLang="zh-CN" sz="1800" dirty="0"/>
              <a:t>服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务器提供的网络信息。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99"/>
          <a:stretch>
            <a:fillRect/>
          </a:stretch>
        </p:blipFill>
        <p:spPr bwMode="auto">
          <a:xfrm rot="5400000">
            <a:off x="6060554" y="1804864"/>
            <a:ext cx="1993031" cy="3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本次实验任务</a:t>
            </a:r>
            <a:r>
              <a:rPr lang="en-US" altLang="zh-CN" dirty="0"/>
              <a:t>——</a:t>
            </a:r>
            <a:r>
              <a:rPr lang="zh-CN" altLang="en-US" dirty="0"/>
              <a:t>以太网安全实验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访问控制列表实验</a:t>
            </a:r>
            <a:endParaRPr lang="en-US" altLang="zh-CN" dirty="0"/>
          </a:p>
          <a:p>
            <a:r>
              <a:rPr lang="zh-CN" altLang="en-US" dirty="0"/>
              <a:t>安全端口实验</a:t>
            </a:r>
            <a:endParaRPr lang="en-US" altLang="zh-CN" dirty="0"/>
          </a:p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访问控制列表实验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310" y="2120124"/>
            <a:ext cx="8929278" cy="2324627"/>
          </a:xfrm>
        </p:spPr>
        <p:txBody>
          <a:bodyPr/>
          <a:lstStyle/>
          <a:p>
            <a:r>
              <a:rPr lang="zh-CN" altLang="en-US" sz="1800" dirty="0"/>
              <a:t>交换机端口</a:t>
            </a:r>
            <a:r>
              <a:rPr lang="en-US" altLang="zh-CN" sz="1800" dirty="0"/>
              <a:t>1</a:t>
            </a:r>
            <a:r>
              <a:rPr lang="zh-CN" altLang="en-US" sz="1800" dirty="0"/>
              <a:t>的访问控制列表中静态配置终端</a:t>
            </a:r>
            <a:r>
              <a:rPr lang="en-US" altLang="zh-CN" sz="1800" dirty="0"/>
              <a:t>A</a:t>
            </a: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地址，交换机其它端口不启动安全功能，将终端</a:t>
            </a:r>
            <a:r>
              <a:rPr lang="en-US" altLang="zh-CN" sz="1800" dirty="0"/>
              <a:t>C</a:t>
            </a:r>
            <a:r>
              <a:rPr lang="zh-CN" altLang="en-US" sz="1800" dirty="0"/>
              <a:t>接入交换机端口</a:t>
            </a:r>
            <a:r>
              <a:rPr lang="en-US" altLang="zh-CN" sz="1800" dirty="0"/>
              <a:t>2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主要操作</a:t>
            </a:r>
            <a:endParaRPr lang="en-US" altLang="zh-CN" sz="1800" dirty="0"/>
          </a:p>
          <a:p>
            <a:pPr lvl="1"/>
            <a:r>
              <a:rPr lang="zh-CN" altLang="en-US" sz="1500" dirty="0"/>
              <a:t>先将终端</a:t>
            </a:r>
            <a:r>
              <a:rPr lang="en-US" altLang="zh-CN" sz="1500" dirty="0"/>
              <a:t>A</a:t>
            </a:r>
            <a:r>
              <a:rPr lang="zh-CN" altLang="en-US" sz="1500" dirty="0"/>
              <a:t>接入交换机端口</a:t>
            </a:r>
            <a:r>
              <a:rPr lang="en-US" altLang="zh-CN" sz="1500" dirty="0"/>
              <a:t>1</a:t>
            </a:r>
            <a:r>
              <a:rPr lang="zh-CN" altLang="en-US" sz="1500" dirty="0"/>
              <a:t>，实现终端</a:t>
            </a:r>
            <a:r>
              <a:rPr lang="en-US" altLang="zh-CN" sz="1500" dirty="0"/>
              <a:t>A</a:t>
            </a:r>
            <a:r>
              <a:rPr lang="zh-CN" altLang="en-US" sz="1500" dirty="0"/>
              <a:t>与终端</a:t>
            </a:r>
            <a:r>
              <a:rPr lang="en-US" altLang="zh-CN" sz="1500" dirty="0"/>
              <a:t>C</a:t>
            </a:r>
            <a:r>
              <a:rPr lang="zh-CN" altLang="en-US" sz="1500" dirty="0"/>
              <a:t>之间的数据传输过程；</a:t>
            </a:r>
            <a:endParaRPr lang="en-US" altLang="zh-CN" sz="1500" dirty="0"/>
          </a:p>
          <a:p>
            <a:pPr lvl="1"/>
            <a:r>
              <a:rPr lang="zh-CN" altLang="en-US" sz="1500" dirty="0"/>
              <a:t>再将终端</a:t>
            </a:r>
            <a:r>
              <a:rPr lang="en-US" altLang="zh-CN" sz="1500" dirty="0"/>
              <a:t>B</a:t>
            </a:r>
            <a:r>
              <a:rPr lang="zh-CN" altLang="en-US" sz="1500" dirty="0"/>
              <a:t>接入交换机端口</a:t>
            </a:r>
            <a:r>
              <a:rPr lang="en-US" altLang="zh-CN" sz="1500" dirty="0"/>
              <a:t>1</a:t>
            </a:r>
            <a:r>
              <a:rPr lang="zh-CN" altLang="en-US" sz="1500" dirty="0"/>
              <a:t>，进行终端</a:t>
            </a:r>
            <a:r>
              <a:rPr lang="en-US" altLang="zh-CN" sz="1500" dirty="0"/>
              <a:t>B</a:t>
            </a:r>
            <a:r>
              <a:rPr lang="zh-CN" altLang="en-US" sz="1500" dirty="0"/>
              <a:t>和终端</a:t>
            </a:r>
            <a:r>
              <a:rPr lang="en-US" altLang="zh-CN" sz="1500" dirty="0"/>
              <a:t>C</a:t>
            </a:r>
            <a:r>
              <a:rPr lang="zh-CN" altLang="en-US" sz="1500" dirty="0"/>
              <a:t>之间的数据传输过程，发现交换机端口</a:t>
            </a:r>
            <a:r>
              <a:rPr lang="en-US" altLang="zh-CN" sz="1500" dirty="0"/>
              <a:t>1</a:t>
            </a:r>
            <a:r>
              <a:rPr lang="zh-CN" altLang="en-US" sz="1500" dirty="0"/>
              <a:t>自动关闭。</a:t>
            </a:r>
            <a:endParaRPr lang="en-US" altLang="zh-CN" sz="1500" dirty="0"/>
          </a:p>
          <a:p>
            <a:pPr lvl="1"/>
            <a:r>
              <a:rPr lang="zh-CN" altLang="en-US" sz="1500" dirty="0"/>
              <a:t>重新开启交换机端口</a:t>
            </a:r>
            <a:r>
              <a:rPr lang="en-US" altLang="zh-CN" sz="1500" dirty="0"/>
              <a:t>1</a:t>
            </a:r>
            <a:r>
              <a:rPr lang="zh-CN" altLang="en-US" sz="1500" dirty="0"/>
              <a:t>，再将终端</a:t>
            </a:r>
            <a:r>
              <a:rPr lang="en-US" altLang="zh-CN" sz="1500" dirty="0"/>
              <a:t>A</a:t>
            </a:r>
            <a:r>
              <a:rPr lang="zh-CN" altLang="en-US" sz="1500" dirty="0"/>
              <a:t>接入交换机端口</a:t>
            </a:r>
            <a:r>
              <a:rPr lang="en-US" altLang="zh-CN" sz="1500" dirty="0"/>
              <a:t>1</a:t>
            </a:r>
            <a:r>
              <a:rPr lang="zh-CN" altLang="en-US" sz="1500" dirty="0"/>
              <a:t>，实现终端</a:t>
            </a:r>
            <a:r>
              <a:rPr lang="en-US" altLang="zh-CN" sz="1500" dirty="0"/>
              <a:t>A</a:t>
            </a:r>
            <a:r>
              <a:rPr lang="zh-CN" altLang="en-US" sz="1500" dirty="0"/>
              <a:t>和终端</a:t>
            </a:r>
            <a:r>
              <a:rPr lang="en-US" altLang="zh-CN" sz="1500" dirty="0"/>
              <a:t>C</a:t>
            </a:r>
            <a:r>
              <a:rPr lang="zh-CN" altLang="en-US" sz="1500" dirty="0"/>
              <a:t>之间的数据传输过程。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38" y="270778"/>
            <a:ext cx="2714997" cy="1707821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202735" y="1420416"/>
            <a:ext cx="2763924" cy="604017"/>
          </a:xfrm>
          <a:prstGeom prst="rect">
            <a:avLst/>
          </a:prstGeom>
        </p:spPr>
        <p:txBody>
          <a:bodyPr lIns="72581" tIns="36291" rIns="72581" bIns="36291"/>
          <a:lstStyle>
            <a:lvl1pPr marL="272415" indent="-272415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89915" indent="-226695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3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07415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9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70000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633220" indent="-181610" algn="l" defTabSz="72580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b="1" kern="1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实验内容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访问控制列表实验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055055"/>
            <a:ext cx="8291979" cy="4300736"/>
          </a:xfrm>
        </p:spPr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zh-CN" sz="2000" dirty="0"/>
              <a:t>验证</a:t>
            </a:r>
            <a:r>
              <a:rPr lang="zh-CN" altLang="en-US" sz="2000" dirty="0"/>
              <a:t>交换机端口静态配置访问控制列表的过程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验证访问控制列表控制终端接入的过程。</a:t>
            </a:r>
            <a:endParaRPr lang="en-US" altLang="zh-CN" sz="2000" dirty="0"/>
          </a:p>
          <a:p>
            <a:pPr lvl="1"/>
            <a:r>
              <a:rPr lang="zh-CN" altLang="en-US" sz="2000" dirty="0"/>
              <a:t>验证关闭端口的重新开启过程。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访问控制列表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62" y="988368"/>
            <a:ext cx="8593611" cy="38884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实验原理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的访问控制列表中静态配置了终端</a:t>
            </a:r>
            <a:r>
              <a:rPr lang="en-US" altLang="zh-CN" sz="1700" dirty="0"/>
              <a:t>A</a:t>
            </a:r>
            <a:r>
              <a:rPr lang="zh-CN" altLang="en-US" sz="1700" dirty="0"/>
              <a:t>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地址，因此当终端</a:t>
            </a:r>
            <a:r>
              <a:rPr lang="en-US" altLang="zh-CN" sz="1700" dirty="0"/>
              <a:t>A</a:t>
            </a:r>
            <a:r>
              <a:rPr lang="zh-CN" altLang="en-US" sz="1700" dirty="0"/>
              <a:t>接入交换机端口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且向交换机端口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发送</a:t>
            </a:r>
            <a:r>
              <a:rPr lang="en-US" altLang="zh-CN" sz="1700" dirty="0"/>
              <a:t>MAC</a:t>
            </a:r>
            <a:r>
              <a:rPr lang="zh-CN" altLang="en-US" sz="1700" dirty="0"/>
              <a:t>帧时，</a:t>
            </a:r>
            <a:r>
              <a:rPr lang="en-US" altLang="zh-CN" sz="1700" dirty="0"/>
              <a:t>MAC</a:t>
            </a:r>
            <a:r>
              <a:rPr lang="zh-CN" altLang="en-US" sz="1700" dirty="0"/>
              <a:t>帧的源</a:t>
            </a:r>
            <a:r>
              <a:rPr lang="en-US" altLang="zh-CN" sz="1700" dirty="0"/>
              <a:t>MAC</a:t>
            </a:r>
            <a:r>
              <a:rPr lang="zh-CN" altLang="en-US" sz="1700" dirty="0"/>
              <a:t>地址与访问控制列表中的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</a:t>
            </a:r>
            <a:r>
              <a:rPr lang="zh-CN" altLang="en-US" sz="1700" dirty="0">
                <a:solidFill>
                  <a:srgbClr val="FFC000"/>
                </a:solidFill>
              </a:rPr>
              <a:t>相同</a:t>
            </a:r>
            <a:r>
              <a:rPr lang="zh-CN" altLang="en-US" sz="1700" dirty="0"/>
              <a:t>，交换机继续转发该</a:t>
            </a:r>
            <a:r>
              <a:rPr lang="en-US" altLang="zh-CN" sz="1700" dirty="0"/>
              <a:t>MAC</a:t>
            </a:r>
            <a:r>
              <a:rPr lang="zh-CN" altLang="en-US" sz="1700" dirty="0"/>
              <a:t>帧。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当终端</a:t>
            </a:r>
            <a:r>
              <a:rPr lang="en-US" altLang="zh-CN" sz="1700" dirty="0"/>
              <a:t>B</a:t>
            </a:r>
            <a:r>
              <a:rPr lang="zh-CN" altLang="en-US" sz="1700" dirty="0"/>
              <a:t>接入交换机端口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且向交换机端口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发送</a:t>
            </a:r>
            <a:r>
              <a:rPr lang="en-US" altLang="zh-CN" sz="1700" dirty="0"/>
              <a:t>MAC</a:t>
            </a:r>
            <a:r>
              <a:rPr lang="zh-CN" altLang="en-US" sz="1700" dirty="0"/>
              <a:t>帧时，由于</a:t>
            </a:r>
            <a:r>
              <a:rPr lang="en-US" altLang="zh-CN" sz="1700" dirty="0"/>
              <a:t>MAC</a:t>
            </a:r>
            <a:r>
              <a:rPr lang="zh-CN" altLang="en-US" sz="1700" dirty="0"/>
              <a:t>帧的源</a:t>
            </a:r>
            <a:r>
              <a:rPr lang="en-US" altLang="zh-CN" sz="1700" dirty="0"/>
              <a:t>MAC</a:t>
            </a:r>
            <a:r>
              <a:rPr lang="zh-CN" altLang="en-US" sz="1700" dirty="0"/>
              <a:t>地址与访问控制列表中的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</a:t>
            </a:r>
            <a:r>
              <a:rPr lang="zh-CN" altLang="en-US" sz="1700" dirty="0">
                <a:solidFill>
                  <a:srgbClr val="FFC000"/>
                </a:solidFill>
              </a:rPr>
              <a:t>不同</a:t>
            </a:r>
            <a:r>
              <a:rPr lang="zh-CN" altLang="en-US" sz="1700" dirty="0"/>
              <a:t>，因此交换机丢弃该</a:t>
            </a:r>
            <a:r>
              <a:rPr lang="en-US" altLang="zh-CN" sz="1700" dirty="0"/>
              <a:t>MAC</a:t>
            </a:r>
            <a:r>
              <a:rPr lang="zh-CN" altLang="en-US" sz="1700" dirty="0"/>
              <a:t>帧，并关闭交换机端口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需要通过特殊的命令序列才能重新开启交换机端口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。</a:t>
            </a:r>
            <a:endParaRPr lang="zh-CN" altLang="zh-CN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安全端口实验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1" y="1087660"/>
            <a:ext cx="8712968" cy="2171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将交换机端口</a:t>
            </a:r>
            <a:r>
              <a:rPr lang="en-US" altLang="zh-CN" sz="2000" dirty="0"/>
              <a:t>1</a:t>
            </a:r>
            <a:r>
              <a:rPr lang="zh-CN" altLang="en-US" sz="2000" dirty="0"/>
              <a:t>设置为安全端口，自动将先学习到的两个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地址添加到访问控制列表中。交换机其它端口不启动安全功能，将终端</a:t>
            </a:r>
            <a:r>
              <a:rPr lang="en-US" altLang="zh-CN" sz="2000" dirty="0"/>
              <a:t>D</a:t>
            </a:r>
            <a:r>
              <a:rPr lang="zh-CN" altLang="en-US" sz="2000" dirty="0"/>
              <a:t>接入交换机端口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22" y="2788568"/>
            <a:ext cx="41529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安全端口实验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1" y="1087660"/>
            <a:ext cx="8417256" cy="3573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主要过程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先将终端</a:t>
            </a:r>
            <a:r>
              <a:rPr lang="en-US" altLang="zh-CN" sz="1700" dirty="0"/>
              <a:t>A</a:t>
            </a:r>
            <a:r>
              <a:rPr lang="zh-CN" altLang="en-US" sz="1700" dirty="0"/>
              <a:t>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地址接入交换机端口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，实现终端</a:t>
            </a:r>
            <a:r>
              <a:rPr lang="en-US" altLang="zh-CN" sz="1700" dirty="0"/>
              <a:t>A</a:t>
            </a:r>
            <a:r>
              <a:rPr lang="zh-CN" altLang="en-US" sz="1700" dirty="0"/>
              <a:t>和终端</a:t>
            </a:r>
            <a:r>
              <a:rPr lang="en-US" altLang="zh-CN" sz="1700" dirty="0"/>
              <a:t>D</a:t>
            </a:r>
            <a:r>
              <a:rPr lang="zh-CN" altLang="en-US" sz="1700" dirty="0"/>
              <a:t>之间的数据传输过程，此时终端</a:t>
            </a:r>
            <a:r>
              <a:rPr lang="en-US" altLang="zh-CN" sz="1700" dirty="0"/>
              <a:t>A</a:t>
            </a:r>
            <a:r>
              <a:rPr lang="zh-CN" altLang="en-US" sz="1700" dirty="0"/>
              <a:t>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地址自动添加到访问控制列表中；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然后将终端</a:t>
            </a:r>
            <a:r>
              <a:rPr lang="en-US" altLang="zh-CN" sz="1700" dirty="0"/>
              <a:t>B</a:t>
            </a:r>
            <a:r>
              <a:rPr lang="zh-CN" altLang="en-US" sz="1700" dirty="0"/>
              <a:t>接入交换机端口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，实现终端</a:t>
            </a:r>
            <a:r>
              <a:rPr lang="en-US" altLang="zh-CN" sz="1700" dirty="0"/>
              <a:t>B</a:t>
            </a:r>
            <a:r>
              <a:rPr lang="zh-CN" altLang="en-US" sz="1700" dirty="0"/>
              <a:t>和终端</a:t>
            </a:r>
            <a:r>
              <a:rPr lang="en-US" altLang="zh-CN" sz="1700" dirty="0"/>
              <a:t>D</a:t>
            </a:r>
            <a:r>
              <a:rPr lang="zh-CN" altLang="en-US" sz="1700" dirty="0"/>
              <a:t>之间的数据传输过程，此时终端</a:t>
            </a:r>
            <a:r>
              <a:rPr lang="en-US" altLang="zh-CN" sz="1700" dirty="0"/>
              <a:t>B</a:t>
            </a:r>
            <a:r>
              <a:rPr lang="zh-CN" altLang="en-US" sz="1700" dirty="0"/>
              <a:t>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地址自动添加到访问控制列表中；</a:t>
            </a:r>
            <a:endParaRPr lang="en-US" altLang="zh-CN" sz="17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700" dirty="0"/>
              <a:t>再将终端</a:t>
            </a:r>
            <a:r>
              <a:rPr lang="en-US" altLang="zh-CN" sz="1700" dirty="0"/>
              <a:t>C</a:t>
            </a:r>
            <a:r>
              <a:rPr lang="zh-CN" altLang="en-US" sz="1700" dirty="0"/>
              <a:t>接入交换机端口</a:t>
            </a:r>
            <a:r>
              <a:rPr lang="en-US" altLang="zh-CN" sz="1700" dirty="0"/>
              <a:t>1</a:t>
            </a:r>
            <a:r>
              <a:rPr lang="zh-CN" altLang="en-US" sz="1700" dirty="0"/>
              <a:t>，进行终端</a:t>
            </a:r>
            <a:r>
              <a:rPr lang="en-US" altLang="zh-CN" sz="1700" dirty="0"/>
              <a:t>C</a:t>
            </a:r>
            <a:r>
              <a:rPr lang="zh-CN" altLang="en-US" sz="1700" dirty="0"/>
              <a:t>和终端</a:t>
            </a:r>
            <a:r>
              <a:rPr lang="en-US" altLang="zh-CN" sz="1700" dirty="0"/>
              <a:t>D</a:t>
            </a:r>
            <a:r>
              <a:rPr lang="zh-CN" altLang="en-US" sz="1700" dirty="0"/>
              <a:t>之间的数据传输过程，由于该</a:t>
            </a:r>
            <a:r>
              <a:rPr lang="en-US" altLang="zh-CN" sz="1700" dirty="0"/>
              <a:t>MAC</a:t>
            </a:r>
            <a:r>
              <a:rPr lang="zh-CN" altLang="en-US" sz="1700" dirty="0"/>
              <a:t>帧的源</a:t>
            </a:r>
            <a:r>
              <a:rPr lang="en-US" altLang="zh-CN" sz="1700" dirty="0"/>
              <a:t>MAC</a:t>
            </a:r>
            <a:r>
              <a:rPr lang="zh-CN" altLang="en-US" sz="1700" dirty="0"/>
              <a:t>地址不在访问控制列表中，且访问控制列表中的</a:t>
            </a:r>
            <a:r>
              <a:rPr lang="en-US" altLang="zh-CN" sz="1700" dirty="0"/>
              <a:t>MAC</a:t>
            </a:r>
            <a:r>
              <a:rPr lang="zh-CN" altLang="en-US" sz="1700" dirty="0"/>
              <a:t>地址数已经达到了最大</a:t>
            </a:r>
            <a:r>
              <a:rPr lang="en-US" altLang="zh-CN" sz="1700" dirty="0"/>
              <a:t>MAC</a:t>
            </a:r>
            <a:r>
              <a:rPr lang="zh-CN" altLang="en-US" sz="1700" dirty="0"/>
              <a:t>地址数</a:t>
            </a:r>
            <a:r>
              <a:rPr lang="en-US" altLang="zh-CN" sz="1700" dirty="0"/>
              <a:t>2</a:t>
            </a:r>
            <a:r>
              <a:rPr lang="zh-CN" altLang="en-US" sz="1700" dirty="0"/>
              <a:t>，交换机丢弃该</a:t>
            </a:r>
            <a:r>
              <a:rPr lang="en-US" altLang="zh-CN" sz="1700" dirty="0"/>
              <a:t>MAC</a:t>
            </a:r>
            <a:r>
              <a:rPr lang="zh-CN" altLang="en-US" sz="1700" dirty="0"/>
              <a:t>帧。</a:t>
            </a:r>
            <a:endParaRPr lang="zh-CN" altLang="zh-CN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安全端口实验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569" y="1063557"/>
            <a:ext cx="7995658" cy="3237179"/>
          </a:xfrm>
        </p:spPr>
        <p:txBody>
          <a:bodyPr/>
          <a:lstStyle/>
          <a:p>
            <a:r>
              <a:rPr lang="zh-CN" altLang="en-US" sz="2400" dirty="0"/>
              <a:t>实验目的</a:t>
            </a:r>
            <a:endParaRPr lang="en-US" altLang="zh-CN" sz="2400" dirty="0"/>
          </a:p>
          <a:p>
            <a:pPr lvl="1"/>
            <a:r>
              <a:rPr lang="zh-CN" altLang="en-US" sz="2100" dirty="0"/>
              <a:t>验证交换机端口安全功能配置过程。</a:t>
            </a:r>
            <a:endParaRPr lang="en-US" altLang="zh-CN" sz="2100" dirty="0"/>
          </a:p>
          <a:p>
            <a:pPr lvl="1"/>
            <a:r>
              <a:rPr lang="zh-CN" altLang="en-US" sz="2100" dirty="0"/>
              <a:t>验证访问控制列表自动添加</a:t>
            </a:r>
            <a:r>
              <a:rPr lang="en-US" altLang="zh-CN" sz="2100" dirty="0"/>
              <a:t>MAC</a:t>
            </a:r>
            <a:r>
              <a:rPr lang="zh-CN" altLang="en-US" sz="2100" dirty="0"/>
              <a:t>地址的过程。</a:t>
            </a:r>
            <a:endParaRPr lang="en-US" altLang="zh-CN" sz="2100" dirty="0"/>
          </a:p>
          <a:p>
            <a:pPr lvl="1"/>
            <a:r>
              <a:rPr lang="zh-CN" altLang="en-US" sz="2100" dirty="0"/>
              <a:t>验证对违规接入终端采取的各种动作的含义。</a:t>
            </a:r>
            <a:endParaRPr lang="en-US" altLang="zh-CN" sz="2100" dirty="0"/>
          </a:p>
          <a:p>
            <a:pPr lvl="1"/>
            <a:r>
              <a:rPr lang="zh-CN" altLang="en-US" sz="2100" dirty="0"/>
              <a:t>验证安全端口方式下的终端接入控制过程。</a:t>
            </a:r>
            <a:endParaRPr lang="en-US" altLang="zh-CN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</a:t>
            </a:r>
            <a:r>
              <a:rPr lang="en-US" altLang="zh-CN" dirty="0"/>
              <a:t>DHCP</a:t>
            </a:r>
            <a:r>
              <a:rPr lang="zh-CN" altLang="en-US" dirty="0"/>
              <a:t>欺骗攻击实验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06" y="988368"/>
            <a:ext cx="8579733" cy="2239521"/>
          </a:xfrm>
        </p:spPr>
        <p:txBody>
          <a:bodyPr/>
          <a:lstStyle/>
          <a:p>
            <a:pPr lvl="1"/>
            <a:r>
              <a:rPr lang="zh-CN" altLang="en-US" dirty="0"/>
              <a:t>如图</a:t>
            </a:r>
            <a:r>
              <a:rPr lang="zh-CN" altLang="zh-CN" dirty="0"/>
              <a:t>所示是黑客实施钓鱼网站的常见手段。</a:t>
            </a:r>
            <a:endParaRPr lang="en-US" altLang="zh-CN" dirty="0"/>
          </a:p>
          <a:p>
            <a:pPr lvl="2"/>
            <a:r>
              <a:rPr lang="zh-CN" altLang="zh-CN" dirty="0"/>
              <a:t>黑客通过在网络中接入伪造的</a:t>
            </a:r>
            <a:r>
              <a:rPr lang="en-US" altLang="zh-CN" dirty="0"/>
              <a:t>DHCP</a:t>
            </a:r>
            <a:r>
              <a:rPr lang="zh-CN" altLang="zh-CN" dirty="0"/>
              <a:t>服务器、伪造的</a:t>
            </a:r>
            <a:r>
              <a:rPr lang="en-US" altLang="zh-CN" dirty="0"/>
              <a:t>DNS</a:t>
            </a:r>
            <a:r>
              <a:rPr lang="zh-CN" altLang="zh-CN" dirty="0"/>
              <a:t>服务器和伪造的</a:t>
            </a:r>
            <a:r>
              <a:rPr lang="en-US" altLang="zh-CN" dirty="0"/>
              <a:t>Web</a:t>
            </a:r>
            <a:r>
              <a:rPr lang="zh-CN" altLang="zh-CN" dirty="0"/>
              <a:t>服务器，使用户用正确的完全合格的域名</a:t>
            </a:r>
            <a:r>
              <a:rPr lang="en-US" altLang="zh-CN" dirty="0"/>
              <a:t>www. bank.com</a:t>
            </a:r>
            <a:r>
              <a:rPr lang="zh-CN" altLang="zh-CN" dirty="0"/>
              <a:t>访问黑客伪造的</a:t>
            </a:r>
            <a:r>
              <a:rPr lang="en-US" altLang="zh-CN" dirty="0"/>
              <a:t>Web</a:t>
            </a:r>
            <a:r>
              <a:rPr lang="zh-CN" altLang="zh-CN" dirty="0"/>
              <a:t>服务器。</a:t>
            </a:r>
            <a:endParaRPr lang="zh-CN" altLang="zh-CN" sz="16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99"/>
          <a:stretch>
            <a:fillRect/>
          </a:stretch>
        </p:blipFill>
        <p:spPr bwMode="auto">
          <a:xfrm rot="5400000">
            <a:off x="5297177" y="1432908"/>
            <a:ext cx="2210435" cy="47777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Q5ZWRmZGVlYTg3MDI0N2UwODgyODBlMDlhOGQxZG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5b2h0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1057</Words>
  <Application>Microsoft Office PowerPoint</Application>
  <PresentationFormat>自定义</PresentationFormat>
  <Paragraphs>71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宋体</vt:lpstr>
      <vt:lpstr>微软雅黑</vt:lpstr>
      <vt:lpstr>Agency FB</vt:lpstr>
      <vt:lpstr>Arial</vt:lpstr>
      <vt:lpstr>Calibri</vt:lpstr>
      <vt:lpstr>Wingdings</vt:lpstr>
      <vt:lpstr>第一PPT，www.1ppt.com</vt:lpstr>
      <vt:lpstr>PowerPoint 演示文稿</vt:lpstr>
      <vt:lpstr>本次实验任务——以太网安全实验</vt:lpstr>
      <vt:lpstr>访问控制列表实验</vt:lpstr>
      <vt:lpstr>访问控制列表实验 </vt:lpstr>
      <vt:lpstr>访问控制列表</vt:lpstr>
      <vt:lpstr>安全端口实验</vt:lpstr>
      <vt:lpstr>安全端口实验</vt:lpstr>
      <vt:lpstr>安全端口实验</vt:lpstr>
      <vt:lpstr>防DHCP欺骗攻击实验</vt:lpstr>
      <vt:lpstr>防DHCP欺骗攻击实验</vt:lpstr>
      <vt:lpstr>防DHCP欺骗攻击实验</vt:lpstr>
      <vt:lpstr>防DHCP欺骗攻击实验</vt:lpstr>
      <vt:lpstr>防DHCP欺骗攻击实验</vt:lpstr>
      <vt:lpstr>防DHCP欺骗攻击实验</vt:lpstr>
      <vt:lpstr>防DHCP欺骗攻击实验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大气群山PPT模板</dc:title>
  <dc:creator>第一PPT</dc:creator>
  <cp:keywords>www.1ppt.com</cp:keywords>
  <dc:description>www.1ppt.com</dc:description>
  <cp:lastModifiedBy>Feng Pengbin</cp:lastModifiedBy>
  <cp:revision>74</cp:revision>
  <dcterms:created xsi:type="dcterms:W3CDTF">2019-12-24T09:15:00Z</dcterms:created>
  <dcterms:modified xsi:type="dcterms:W3CDTF">2024-05-16T14:11:11Z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77818FA0FD6442D0943EF6F4B4A9D5FA_13</vt:lpwstr>
  </property>
  <property fmtid="{D5CDD505-2E9C-101B-9397-08002B2CF9AE}" pid="3" name="KSOProductBuildVer">
    <vt:lpwstr>2052-12.1.0.16250</vt:lpwstr>
  </property>
</Properties>
</file>