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7" r:id="rId5"/>
    <p:sldId id="323" r:id="rId6"/>
    <p:sldId id="315" r:id="rId7"/>
    <p:sldId id="324" r:id="rId8"/>
    <p:sldId id="325" r:id="rId9"/>
    <p:sldId id="318" r:id="rId10"/>
    <p:sldId id="326" r:id="rId11"/>
    <p:sldId id="327" r:id="rId12"/>
    <p:sldId id="328" r:id="rId13"/>
    <p:sldId id="329" r:id="rId14"/>
  </p:sldIdLst>
  <p:sldSz cx="9145270" cy="5144770"/>
  <p:notesSz cx="6858000" cy="9144000"/>
  <p:custDataLst>
    <p:tags r:id="rId18"/>
  </p:custDataLst>
  <p:defaultText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howGuides="1">
      <p:cViewPr varScale="1">
        <p:scale>
          <a:sx n="86" d="100"/>
          <a:sy n="86" d="100"/>
        </p:scale>
        <p:origin x="102" y="234"/>
      </p:cViewPr>
      <p:guideLst>
        <p:guide orient="horz" pos="1621"/>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1B12F-6A0D-4FE8-BAE3-DB3D162E51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A053C-24B9-4FA6-A8F8-2156AAF873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A053C-24B9-4FA6-A8F8-2156AAF873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1200521"/>
            <a:ext cx="8231029" cy="3395520"/>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552" y="206042"/>
            <a:ext cx="2057757" cy="4389999"/>
          </a:xfrm>
          <a:prstGeom prst="rect">
            <a:avLst/>
          </a:prstGeom>
        </p:spPr>
        <p:txBody>
          <a:bodyPr vert="eaVert"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206042"/>
            <a:ext cx="6020845" cy="4389999"/>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lgn="l">
              <a:defRPr sz="4000" b="1"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80" y="1200521"/>
            <a:ext cx="8231029" cy="3395520"/>
          </a:xfrm>
          <a:prstGeom prst="rect">
            <a:avLst/>
          </a:prstGeom>
        </p:spPr>
        <p:txBody>
          <a:bodyPr lIns="72581" tIns="36291" rIns="72581" bIns="36291"/>
          <a:lstStyle>
            <a:lvl1pPr>
              <a:lnSpc>
                <a:spcPct val="150000"/>
              </a:lnSpc>
              <a:defRPr b="1">
                <a:solidFill>
                  <a:schemeClr val="accent1">
                    <a:lumMod val="75000"/>
                  </a:schemeClr>
                </a:solidFill>
                <a:latin typeface="宋体" panose="02010600030101010101" pitchFamily="2" charset="-122"/>
                <a:ea typeface="宋体" panose="02010600030101010101" pitchFamily="2" charset="-122"/>
              </a:defRPr>
            </a:lvl1pPr>
            <a:lvl2pPr>
              <a:lnSpc>
                <a:spcPct val="150000"/>
              </a:lnSpc>
              <a:defRPr b="1">
                <a:solidFill>
                  <a:schemeClr val="accent1">
                    <a:lumMod val="75000"/>
                  </a:schemeClr>
                </a:solidFill>
                <a:latin typeface="宋体" panose="02010600030101010101" pitchFamily="2" charset="-122"/>
                <a:ea typeface="宋体" panose="02010600030101010101" pitchFamily="2" charset="-122"/>
              </a:defRPr>
            </a:lvl2pPr>
            <a:lvl3pPr>
              <a:lnSpc>
                <a:spcPct val="150000"/>
              </a:lnSpc>
              <a:defRPr b="1">
                <a:solidFill>
                  <a:schemeClr val="accent1">
                    <a:lumMod val="75000"/>
                  </a:schemeClr>
                </a:solidFill>
                <a:latin typeface="宋体" panose="02010600030101010101" pitchFamily="2" charset="-122"/>
                <a:ea typeface="宋体" panose="02010600030101010101" pitchFamily="2" charset="-122"/>
              </a:defRPr>
            </a:lvl3pPr>
            <a:lvl4pPr>
              <a:lnSpc>
                <a:spcPct val="150000"/>
              </a:lnSpc>
              <a:defRPr b="1">
                <a:solidFill>
                  <a:schemeClr val="accent1">
                    <a:lumMod val="75000"/>
                  </a:schemeClr>
                </a:solidFill>
                <a:latin typeface="宋体" panose="02010600030101010101" pitchFamily="2" charset="-122"/>
                <a:ea typeface="宋体" panose="02010600030101010101" pitchFamily="2" charset="-122"/>
              </a:defRPr>
            </a:lvl4pPr>
            <a:lvl5pPr>
              <a:lnSpc>
                <a:spcPct val="150000"/>
              </a:lnSpc>
              <a:defRPr b="1">
                <a:solidFill>
                  <a:schemeClr val="accent1">
                    <a:lumMod val="75000"/>
                  </a:schemeClr>
                </a:solidFill>
                <a:latin typeface="宋体" panose="02010600030101010101" pitchFamily="2" charset="-122"/>
                <a:ea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内容占位符 2"/>
          <p:cNvSpPr>
            <a:spLocks noGrp="1"/>
          </p:cNvSpPr>
          <p:nvPr>
            <p:ph sz="half" idx="1"/>
          </p:nvPr>
        </p:nvSpPr>
        <p:spPr>
          <a:xfrm>
            <a:off x="457280"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008"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userDrawn="1"/>
        </p:nvSpPr>
        <p:spPr>
          <a:xfrm>
            <a:off x="6619446" y="2801234"/>
            <a:ext cx="615260" cy="242568"/>
          </a:xfrm>
          <a:prstGeom prst="rect">
            <a:avLst/>
          </a:prstGeom>
        </p:spPr>
        <p:txBody>
          <a:bodyPr wrap="square" lIns="72581" tIns="36291" rIns="72581" bIns="36291">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79" y="1151690"/>
            <a:ext cx="4040890"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79" y="1631661"/>
            <a:ext cx="4040890"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833" y="1151690"/>
            <a:ext cx="4042477"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833" y="1631661"/>
            <a:ext cx="4042477"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9" name="灯片编号占位符 8"/>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3776315" cy="2329675"/>
          </a:xfrm>
          <a:prstGeom prst="rect">
            <a:avLst/>
          </a:prstGeom>
          <a:effectLst>
            <a:outerShdw blurRad="228600" dist="38100" dir="5400000" sx="101000" sy="101000" algn="t" rotWithShape="0">
              <a:sysClr val="windowText" lastClr="000000">
                <a:lumMod val="50000"/>
                <a:lumOff val="50000"/>
                <a:alpha val="29000"/>
              </a:sysClr>
            </a:outerShdw>
          </a:effectLst>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3121" y="3205610"/>
            <a:ext cx="6072467" cy="1939478"/>
          </a:xfrm>
          <a:prstGeom prst="rect">
            <a:avLst/>
          </a:prstGeom>
          <a:effectLst>
            <a:outerShdw blurRad="228600" dist="38100" dir="16200000" sx="101000" sy="101000" rotWithShape="0">
              <a:sysClr val="windowText" lastClr="000000">
                <a:lumMod val="50000"/>
                <a:lumOff val="50000"/>
                <a:alpha val="29000"/>
              </a:sys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0" y="204851"/>
            <a:ext cx="3008836" cy="871807"/>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内容占位符 2"/>
          <p:cNvSpPr>
            <a:spLocks noGrp="1"/>
          </p:cNvSpPr>
          <p:nvPr>
            <p:ph idx="1"/>
          </p:nvPr>
        </p:nvSpPr>
        <p:spPr>
          <a:xfrm>
            <a:off x="3575670" y="204851"/>
            <a:ext cx="5112638" cy="4391190"/>
          </a:xfrm>
          <a:prstGeom prst="rect">
            <a:avLst/>
          </a:prstGeom>
        </p:spPr>
        <p:txBody>
          <a:bodyPr lIns="72581" tIns="36291" rIns="72581" bIns="36291"/>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80" y="1076658"/>
            <a:ext cx="3008836" cy="351938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3601562"/>
            <a:ext cx="5487353" cy="425185"/>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599" y="459724"/>
            <a:ext cx="5487353" cy="3087053"/>
          </a:xfrm>
          <a:prstGeom prst="rect">
            <a:avLst/>
          </a:prstGeom>
        </p:spPr>
        <p:txBody>
          <a:bodyPr lIns="72581" tIns="36291" rIns="72581" bIns="36291"/>
          <a:lstStyle>
            <a:lvl1pPr marL="0" indent="0">
              <a:buNone/>
              <a:defRPr sz="2600"/>
            </a:lvl1pPr>
            <a:lvl2pPr marL="363220" indent="0">
              <a:buNone/>
              <a:defRPr sz="2300"/>
            </a:lvl2pPr>
            <a:lvl3pPr marL="725805" indent="0">
              <a:buNone/>
              <a:defRPr sz="1900"/>
            </a:lvl3pPr>
            <a:lvl4pPr marL="1089025" indent="0">
              <a:buNone/>
              <a:defRPr sz="1600"/>
            </a:lvl4pPr>
            <a:lvl5pPr marL="1451610" indent="0">
              <a:buNone/>
              <a:defRPr sz="1600"/>
            </a:lvl5pPr>
            <a:lvl6pPr marL="1814830" indent="0">
              <a:buNone/>
              <a:defRPr sz="1600"/>
            </a:lvl6pPr>
            <a:lvl7pPr marL="2177415" indent="0">
              <a:buNone/>
              <a:defRPr sz="1600"/>
            </a:lvl7pPr>
            <a:lvl8pPr marL="2540635" indent="0">
              <a:buNone/>
              <a:defRPr sz="1600"/>
            </a:lvl8pPr>
            <a:lvl9pPr marL="2903220" indent="0">
              <a:buNone/>
              <a:defRPr sz="1600"/>
            </a:lvl9pPr>
          </a:lstStyle>
          <a:p>
            <a:endParaRPr lang="zh-CN" altLang="en-US"/>
          </a:p>
        </p:txBody>
      </p:sp>
      <p:sp>
        <p:nvSpPr>
          <p:cNvPr id="4" name="文本占位符 3"/>
          <p:cNvSpPr>
            <a:spLocks noGrp="1"/>
          </p:cNvSpPr>
          <p:nvPr>
            <p:ph type="body" sz="half" idx="2"/>
          </p:nvPr>
        </p:nvSpPr>
        <p:spPr>
          <a:xfrm>
            <a:off x="1792599" y="4026746"/>
            <a:ext cx="5487353" cy="60383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jpeg"/><Relationship Id="rId13" Type="http://schemas.microsoft.com/office/2007/relationships/hdphoto" Target="../media/image4.wdp"/><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9144000" cy="5144400"/>
          </a:xfrm>
          <a:prstGeom prst="rect">
            <a:avLst/>
          </a:prstGeom>
          <a:blipFill dpi="0" rotWithShape="1">
            <a:blip r:embed="rId12">
              <a:alphaModFix amt="26000"/>
              <a:extLst>
                <a:ext uri="{BEBA8EAE-BF5A-486C-A8C5-ECC9F3942E4B}">
                  <a14:imgProps xmlns:a14="http://schemas.microsoft.com/office/drawing/2010/main">
                    <a14:imgLayer r:embed="rId13">
                      <a14:imgEffect>
                        <a14:sharpenSoften amount="-7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9145588" cy="5145088"/>
          </a:xfrm>
          <a:prstGeom prst="rect">
            <a:avLst/>
          </a:prstGeom>
          <a:blipFill dpi="0" rotWithShape="1">
            <a:blip r:embed="rId14">
              <a:alphaModFix amt="16000"/>
            </a:blip>
            <a:srcRect/>
            <a:stretch>
              <a:fillRect/>
            </a:stretch>
          </a:blipFill>
          <a:ln w="12700" cap="flat" cmpd="sng" algn="ctr">
            <a:no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69302" y="4178169"/>
            <a:ext cx="3676286" cy="966919"/>
          </a:xfrm>
          <a:prstGeom prst="rect">
            <a:avLst/>
          </a:prstGeom>
          <a:effectLst>
            <a:outerShdw blurRad="228600" dist="38100" dir="16200000" sx="101000" sy="101000" rotWithShape="0">
              <a:sysClr val="windowText" lastClr="000000">
                <a:lumMod val="50000"/>
                <a:lumOff val="50000"/>
                <a:alpha val="29000"/>
              </a:sysClr>
            </a:outerShdw>
          </a:effectLst>
        </p:spPr>
      </p:pic>
      <p:pic>
        <p:nvPicPr>
          <p:cNvPr id="6" name="图片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00358" cy="740522"/>
          </a:xfrm>
          <a:prstGeom prst="rect">
            <a:avLst/>
          </a:prstGeom>
          <a:effectLst>
            <a:outerShdw blurRad="228600" dist="38100" dir="5400000" sx="101000" sy="101000" algn="t" rotWithShape="0">
              <a:sysClr val="windowText" lastClr="000000">
                <a:lumMod val="50000"/>
                <a:lumOff val="50000"/>
                <a:alpha val="29000"/>
              </a:sys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25805" rtl="0" eaLnBrk="1" latinLnBrk="0" hangingPunct="1">
        <a:spcBef>
          <a:spcPct val="0"/>
        </a:spcBef>
        <a:buNone/>
        <a:defRPr sz="3500" kern="1200">
          <a:solidFill>
            <a:schemeClr val="tx1"/>
          </a:solidFill>
          <a:latin typeface="+mj-lt"/>
          <a:ea typeface="+mj-ea"/>
          <a:cs typeface="+mj-cs"/>
        </a:defRPr>
      </a:lvl1pPr>
    </p:titleStyle>
    <p:bodyStyle>
      <a:lvl1pPr marL="272415" indent="-272415" algn="l" defTabSz="72580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89915" indent="-226695" algn="l" defTabSz="7258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07415" indent="-181610" algn="l" defTabSz="72580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7000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3322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PicPr>
            <a:picLocks noChangeAspect="1"/>
          </p:cNvPicPr>
          <p:nvPr/>
        </p:nvPicPr>
        <p:blipFill>
          <a:blip r:embed="rId1" cstate="screen"/>
          <a:srcRect/>
          <a:stretch>
            <a:fillRect/>
          </a:stretch>
        </p:blipFill>
        <p:spPr>
          <a:xfrm>
            <a:off x="0" y="-7146"/>
            <a:ext cx="9153686" cy="5152234"/>
          </a:xfrm>
          <a:prstGeom prst="rect">
            <a:avLst/>
          </a:prstGeom>
        </p:spPr>
      </p:pic>
      <p:sp>
        <p:nvSpPr>
          <p:cNvPr id="17" name="文本框 19"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txBox="1"/>
          <p:nvPr/>
        </p:nvSpPr>
        <p:spPr>
          <a:xfrm>
            <a:off x="1620466" y="2121544"/>
            <a:ext cx="5982262" cy="561702"/>
          </a:xfrm>
          <a:prstGeom prst="rect">
            <a:avLst/>
          </a:prstGeom>
          <a:noFill/>
          <a:effectLst/>
        </p:spPr>
        <p:txBody>
          <a:bodyPr wrap="square" lIns="68589" tIns="34295" rIns="68589" bIns="34295" rtlCol="0">
            <a:spAutoFit/>
          </a:bodyPr>
          <a:lstStyle/>
          <a:p>
            <a:pPr algn="ctr" defTabSz="685800"/>
            <a:r>
              <a:rPr lang="zh-CN" altLang="en-US" sz="3200" b="1" dirty="0">
                <a:solidFill>
                  <a:schemeClr val="accent1">
                    <a:lumMod val="75000"/>
                  </a:schemeClr>
                </a:solidFill>
                <a:cs typeface="+mn-ea"/>
                <a:sym typeface="+mn-lt"/>
              </a:rPr>
              <a:t>计算机与网络安全综合实验</a:t>
            </a:r>
            <a:endParaRPr lang="en-US" altLang="zh-CN" sz="3200" b="1" dirty="0">
              <a:solidFill>
                <a:schemeClr val="accent1">
                  <a:lumMod val="75000"/>
                </a:schemeClr>
              </a:solidFill>
              <a:cs typeface="+mn-ea"/>
              <a:sym typeface="+mn-lt"/>
            </a:endParaRPr>
          </a:p>
        </p:txBody>
      </p:sp>
      <p:sp>
        <p:nvSpPr>
          <p:cNvPr id="19" name="矩形 18"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p:nvPr/>
        </p:nvSpPr>
        <p:spPr>
          <a:xfrm>
            <a:off x="173386" y="171503"/>
            <a:ext cx="8799294" cy="4802082"/>
          </a:xfrm>
          <a:prstGeom prst="rect">
            <a:avLst/>
          </a:prstGeom>
          <a:noFill/>
          <a:ln w="12700" cap="flat" cmpd="sng" algn="ctr">
            <a:solidFill>
              <a:srgbClr val="1F2F50"/>
            </a:solid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9" name="组合 38"/>
          <p:cNvGrpSpPr/>
          <p:nvPr/>
        </p:nvGrpSpPr>
        <p:grpSpPr>
          <a:xfrm>
            <a:off x="3060626" y="844352"/>
            <a:ext cx="2911652" cy="1101878"/>
            <a:chOff x="3124200" y="1641336"/>
            <a:chExt cx="5840064" cy="2209800"/>
          </a:xfrm>
        </p:grpSpPr>
        <p:sp>
          <p:nvSpPr>
            <p:cNvPr id="40" name="矩形: 圆角 5"/>
            <p:cNvSpPr/>
            <p:nvPr/>
          </p:nvSpPr>
          <p:spPr>
            <a:xfrm>
              <a:off x="3124200"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1" name="矩形: 圆角 6"/>
            <p:cNvSpPr/>
            <p:nvPr/>
          </p:nvSpPr>
          <p:spPr>
            <a:xfrm>
              <a:off x="4607584"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white"/>
                </a:solidFill>
                <a:effectLst/>
                <a:uLnTx/>
                <a:uFillTx/>
                <a:latin typeface="Agency FB" panose="020B0503020202020204" pitchFamily="34" charset="0"/>
                <a:ea typeface="等线" panose="02010600030101010101" charset="-122"/>
              </a:endParaRPr>
            </a:p>
          </p:txBody>
        </p:sp>
        <p:sp>
          <p:nvSpPr>
            <p:cNvPr id="42" name="矩形: 圆角 7"/>
            <p:cNvSpPr/>
            <p:nvPr/>
          </p:nvSpPr>
          <p:spPr>
            <a:xfrm>
              <a:off x="6084993"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3" name="矩形: 圆角 8"/>
            <p:cNvSpPr/>
            <p:nvPr/>
          </p:nvSpPr>
          <p:spPr>
            <a:xfrm>
              <a:off x="7562402"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4" name="文本框 9"/>
            <p:cNvSpPr txBox="1"/>
            <p:nvPr/>
          </p:nvSpPr>
          <p:spPr>
            <a:xfrm>
              <a:off x="3149785" y="1676223"/>
              <a:ext cx="1362719" cy="203689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5" name="文本框 10"/>
            <p:cNvSpPr txBox="1"/>
            <p:nvPr/>
          </p:nvSpPr>
          <p:spPr>
            <a:xfrm>
              <a:off x="4639850" y="1665402"/>
              <a:ext cx="1254003"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0</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6" name="文本框 11"/>
            <p:cNvSpPr txBox="1"/>
            <p:nvPr/>
          </p:nvSpPr>
          <p:spPr>
            <a:xfrm>
              <a:off x="6094396" y="1676221"/>
              <a:ext cx="1362719"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7" name="文本框 12"/>
            <p:cNvSpPr txBox="1"/>
            <p:nvPr/>
          </p:nvSpPr>
          <p:spPr>
            <a:xfrm>
              <a:off x="7601545" y="1676223"/>
              <a:ext cx="1362719" cy="203502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4</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grpSp>
      <p:sp>
        <p:nvSpPr>
          <p:cNvPr id="49" name="文本框 17"/>
          <p:cNvSpPr txBox="1"/>
          <p:nvPr/>
        </p:nvSpPr>
        <p:spPr>
          <a:xfrm>
            <a:off x="2183010" y="4633950"/>
            <a:ext cx="4703166" cy="283845"/>
          </a:xfrm>
          <a:prstGeom prst="rect">
            <a:avLst/>
          </a:prstGeom>
          <a:noFill/>
        </p:spPr>
        <p:txBody>
          <a:bodyPr wrap="square" lIns="68589" tIns="34295" rIns="68589" bIns="34295" rtlCol="0">
            <a:spAutoFit/>
          </a:bodyPr>
          <a:lstStyle/>
          <a:p>
            <a:pPr algn="ctr" defTabSz="685800"/>
            <a:r>
              <a:rPr lang="zh-CN" altLang="en-US" dirty="0">
                <a:solidFill>
                  <a:srgbClr val="002060"/>
                </a:solidFill>
                <a:latin typeface="微软雅黑" panose="020B0503020204020204" pitchFamily="34" charset="-122"/>
                <a:ea typeface="微软雅黑" panose="020B0503020204020204" pitchFamily="34" charset="-122"/>
              </a:rPr>
              <a:t>时间：</a:t>
            </a:r>
            <a:r>
              <a:rPr lang="en-US" altLang="zh-CN" dirty="0">
                <a:solidFill>
                  <a:srgbClr val="002060"/>
                </a:solidFill>
                <a:latin typeface="微软雅黑" panose="020B0503020204020204" pitchFamily="34" charset="-122"/>
                <a:ea typeface="微软雅黑" panose="020B0503020204020204" pitchFamily="34" charset="-122"/>
              </a:rPr>
              <a:t>2024</a:t>
            </a:r>
            <a:r>
              <a:rPr lang="zh-CN" altLang="en-US" dirty="0">
                <a:solidFill>
                  <a:srgbClr val="002060"/>
                </a:solidFill>
                <a:latin typeface="微软雅黑" panose="020B0503020204020204" pitchFamily="34" charset="-122"/>
                <a:ea typeface="微软雅黑" panose="020B0503020204020204" pitchFamily="34" charset="-122"/>
              </a:rPr>
              <a:t>年</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500"/>
                                        <p:tgtEl>
                                          <p:spTgt spid="1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500"/>
                                        <p:tgtEl>
                                          <p:spTgt spid="19"/>
                                        </p:tgtEl>
                                      </p:cBhvr>
                                    </p:animEffect>
                                  </p:childTnLst>
                                </p:cTn>
                              </p:par>
                            </p:childTnLst>
                          </p:cTn>
                        </p:par>
                        <p:par>
                          <p:cTn id="12" fill="hold">
                            <p:stCondLst>
                              <p:cond delay="1000"/>
                            </p:stCondLst>
                            <p:childTnLst>
                              <p:par>
                                <p:cTn id="13" presetID="29" presetClass="entr" presetSubtype="0" fill="hold" grpId="2" nodeType="afterEffect">
                                  <p:stCondLst>
                                    <p:cond delay="0"/>
                                  </p:stCondLst>
                                  <p:iterate type="lt">
                                    <p:tmPct val="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7" dur="500"/>
                                        <p:tgtEl>
                                          <p:spTgt spid="1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750" fill="hold"/>
                                        <p:tgtEl>
                                          <p:spTgt spid="39"/>
                                        </p:tgtEl>
                                        <p:attrNameLst>
                                          <p:attrName>ppt_w</p:attrName>
                                        </p:attrNameLst>
                                      </p:cBhvr>
                                      <p:tavLst>
                                        <p:tav tm="0">
                                          <p:val>
                                            <p:fltVal val="0"/>
                                          </p:val>
                                        </p:tav>
                                        <p:tav tm="100000">
                                          <p:val>
                                            <p:strVal val="#ppt_w"/>
                                          </p:val>
                                        </p:tav>
                                      </p:tavLst>
                                    </p:anim>
                                    <p:anim calcmode="lin" valueType="num">
                                      <p:cBhvr>
                                        <p:cTn id="22" dur="750" fill="hold"/>
                                        <p:tgtEl>
                                          <p:spTgt spid="39"/>
                                        </p:tgtEl>
                                        <p:attrNameLst>
                                          <p:attrName>ppt_h</p:attrName>
                                        </p:attrNameLst>
                                      </p:cBhvr>
                                      <p:tavLst>
                                        <p:tav tm="0">
                                          <p:val>
                                            <p:fltVal val="0"/>
                                          </p:val>
                                        </p:tav>
                                        <p:tav tm="100000">
                                          <p:val>
                                            <p:strVal val="#ppt_h"/>
                                          </p:val>
                                        </p:tav>
                                      </p:tavLst>
                                    </p:anim>
                                    <p:animEffect transition="in" filter="fade">
                                      <p:cBhvr>
                                        <p:cTn id="23" dur="750"/>
                                        <p:tgtEl>
                                          <p:spTgt spid="3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p:tgtEl>
                                          <p:spTgt spid="49"/>
                                        </p:tgtEl>
                                        <p:attrNameLst>
                                          <p:attrName>ppt_y</p:attrName>
                                        </p:attrNameLst>
                                      </p:cBhvr>
                                      <p:tavLst>
                                        <p:tav tm="0">
                                          <p:val>
                                            <p:strVal val="#ppt_y+#ppt_h*1.125000"/>
                                          </p:val>
                                        </p:tav>
                                        <p:tav tm="100000">
                                          <p:val>
                                            <p:strVal val="#ppt_y"/>
                                          </p:val>
                                        </p:tav>
                                      </p:tavLst>
                                    </p:anim>
                                    <p:animEffect transition="in" filter="wipe(up)">
                                      <p:cBhvr>
                                        <p:cTn id="2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7" grpId="2" bldLvl="0"/>
      <p:bldP spid="19" grpId="0" animBg="1"/>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实验目的</a:t>
            </a:r>
            <a:br>
              <a:rPr lang="zh-CN" altLang="zh-CN" i="1" dirty="0"/>
            </a:br>
            <a:endParaRPr lang="zh-CN" altLang="en-US" dirty="0"/>
          </a:p>
        </p:txBody>
      </p:sp>
      <p:sp>
        <p:nvSpPr>
          <p:cNvPr id="3" name="内容占位符 2"/>
          <p:cNvSpPr>
            <a:spLocks noGrp="1"/>
          </p:cNvSpPr>
          <p:nvPr>
            <p:ph idx="1"/>
          </p:nvPr>
        </p:nvSpPr>
        <p:spPr>
          <a:xfrm>
            <a:off x="477984" y="1063557"/>
            <a:ext cx="8231029" cy="3395520"/>
          </a:xfrm>
        </p:spPr>
        <p:txBody>
          <a:bodyPr/>
          <a:lstStyle/>
          <a:p>
            <a:pPr lvl="0"/>
            <a:r>
              <a:rPr lang="zh-CN" altLang="zh-CN" dirty="0"/>
              <a:t>验证</a:t>
            </a:r>
            <a:r>
              <a:rPr lang="zh-CN" altLang="en-US" dirty="0"/>
              <a:t>对特定信息流实施入侵检测的过程</a:t>
            </a:r>
            <a:r>
              <a:rPr lang="zh-CN" altLang="zh-CN" dirty="0"/>
              <a:t>。</a:t>
            </a:r>
            <a:endParaRPr lang="zh-CN" altLang="zh-CN" i="1" dirty="0"/>
          </a:p>
          <a:p>
            <a:pPr lvl="0"/>
            <a:r>
              <a:rPr lang="zh-CN" altLang="zh-CN" dirty="0"/>
              <a:t>验证</a:t>
            </a:r>
            <a:r>
              <a:rPr lang="zh-CN" altLang="en-US" dirty="0"/>
              <a:t>指定信息流的入侵检测规则配置过程</a:t>
            </a:r>
            <a:r>
              <a:rPr lang="zh-CN"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原理</a:t>
            </a:r>
            <a:br>
              <a:rPr lang="zh-CN" altLang="zh-CN" i="1" dirty="0"/>
            </a:br>
            <a:endParaRPr lang="zh-CN" altLang="en-US" dirty="0"/>
          </a:p>
        </p:txBody>
      </p:sp>
      <p:sp>
        <p:nvSpPr>
          <p:cNvPr id="3" name="内容占位符 2"/>
          <p:cNvSpPr>
            <a:spLocks noGrp="1"/>
          </p:cNvSpPr>
          <p:nvPr>
            <p:ph idx="1"/>
          </p:nvPr>
        </p:nvSpPr>
        <p:spPr>
          <a:xfrm>
            <a:off x="477984" y="1063556"/>
            <a:ext cx="8231029" cy="3597219"/>
          </a:xfrm>
        </p:spPr>
        <p:txBody>
          <a:bodyPr/>
          <a:lstStyle/>
          <a:p>
            <a:pPr lvl="0">
              <a:lnSpc>
                <a:spcPct val="130000"/>
              </a:lnSpc>
              <a:spcBef>
                <a:spcPts val="0"/>
              </a:spcBef>
            </a:pPr>
            <a:r>
              <a:rPr lang="zh-CN" altLang="en-US" sz="1800" dirty="0"/>
              <a:t>用扩展分组过滤器指定信息流</a:t>
            </a:r>
            <a:endParaRPr lang="en-US" altLang="zh-CN" sz="1800" dirty="0"/>
          </a:p>
          <a:p>
            <a:pPr marL="0" lvl="0" indent="0">
              <a:lnSpc>
                <a:spcPct val="130000"/>
              </a:lnSpc>
              <a:spcBef>
                <a:spcPts val="0"/>
              </a:spcBef>
              <a:buNone/>
            </a:pPr>
            <a:r>
              <a:rPr lang="en-US" altLang="zh-CN" sz="1800" dirty="0"/>
              <a:t>  </a:t>
            </a:r>
            <a:r>
              <a:rPr lang="zh-CN" altLang="en-US" sz="1800" dirty="0"/>
              <a:t>类别，将用于指定信息流类别</a:t>
            </a:r>
            <a:endParaRPr lang="en-US" altLang="zh-CN" sz="1800" dirty="0"/>
          </a:p>
          <a:p>
            <a:pPr marL="0" lvl="0" indent="0">
              <a:lnSpc>
                <a:spcPct val="130000"/>
              </a:lnSpc>
              <a:spcBef>
                <a:spcPts val="0"/>
              </a:spcBef>
              <a:buNone/>
            </a:pPr>
            <a:r>
              <a:rPr lang="en-US" altLang="zh-CN" sz="1800" dirty="0"/>
              <a:t>  </a:t>
            </a:r>
            <a:r>
              <a:rPr lang="zh-CN" altLang="en-US" sz="1800" dirty="0"/>
              <a:t>的扩展分组过滤器与入侵检测</a:t>
            </a:r>
            <a:endParaRPr lang="en-US" altLang="zh-CN" sz="1800" dirty="0"/>
          </a:p>
          <a:p>
            <a:pPr marL="0" lvl="0" indent="0">
              <a:lnSpc>
                <a:spcPct val="130000"/>
              </a:lnSpc>
              <a:spcBef>
                <a:spcPts val="0"/>
              </a:spcBef>
              <a:buNone/>
            </a:pPr>
            <a:r>
              <a:rPr lang="en-US" altLang="zh-CN" sz="1800" dirty="0"/>
              <a:t>  </a:t>
            </a:r>
            <a:r>
              <a:rPr lang="zh-CN" altLang="en-US" sz="1800" dirty="0"/>
              <a:t>规则绑定在一起。</a:t>
            </a:r>
            <a:endParaRPr lang="en-US" altLang="zh-CN" sz="1800" dirty="0"/>
          </a:p>
          <a:p>
            <a:pPr lvl="0">
              <a:lnSpc>
                <a:spcPct val="130000"/>
              </a:lnSpc>
              <a:spcBef>
                <a:spcPts val="1200"/>
              </a:spcBef>
            </a:pPr>
            <a:r>
              <a:rPr lang="zh-CN" altLang="en-US" sz="1800" dirty="0"/>
              <a:t>编号为</a:t>
            </a:r>
            <a:r>
              <a:rPr lang="en-US" altLang="zh-CN" sz="1800" dirty="0"/>
              <a:t>101</a:t>
            </a:r>
            <a:r>
              <a:rPr lang="zh-CN" altLang="en-US" sz="1800" dirty="0"/>
              <a:t>的扩展分组过滤器允许继续传输的</a:t>
            </a:r>
            <a:r>
              <a:rPr lang="en-US" altLang="zh-CN" sz="1800" dirty="0"/>
              <a:t>IP</a:t>
            </a:r>
            <a:r>
              <a:rPr lang="zh-CN" altLang="en-US" sz="1800" dirty="0"/>
              <a:t>分组是源</a:t>
            </a:r>
            <a:r>
              <a:rPr lang="en-US" altLang="zh-CN" sz="1800" dirty="0"/>
              <a:t>IP</a:t>
            </a:r>
            <a:r>
              <a:rPr lang="zh-CN" altLang="en-US" sz="1800" dirty="0"/>
              <a:t>地址是</a:t>
            </a:r>
            <a:r>
              <a:rPr lang="en-US" altLang="zh-CN" sz="1800" dirty="0"/>
              <a:t>PC2</a:t>
            </a:r>
            <a:r>
              <a:rPr lang="zh-CN" altLang="en-US" sz="1800" dirty="0"/>
              <a:t>的</a:t>
            </a:r>
            <a:r>
              <a:rPr lang="en-US" altLang="zh-CN" sz="1800" dirty="0"/>
              <a:t>IP</a:t>
            </a:r>
            <a:r>
              <a:rPr lang="zh-CN" altLang="en-US" sz="1800" dirty="0"/>
              <a:t>地址</a:t>
            </a:r>
            <a:r>
              <a:rPr lang="en-US" altLang="zh-CN" sz="1800" dirty="0"/>
              <a:t>192.1.2.12</a:t>
            </a:r>
            <a:r>
              <a:rPr lang="zh-CN" altLang="en-US" sz="1800" dirty="0"/>
              <a:t>，目的</a:t>
            </a:r>
            <a:r>
              <a:rPr lang="en-US" altLang="zh-CN" sz="1800" dirty="0"/>
              <a:t>IP</a:t>
            </a:r>
            <a:r>
              <a:rPr lang="zh-CN" altLang="en-US" sz="1800" dirty="0"/>
              <a:t>地址是</a:t>
            </a:r>
            <a:r>
              <a:rPr lang="en-US" altLang="zh-CN" sz="1800" dirty="0"/>
              <a:t>PC0</a:t>
            </a:r>
            <a:r>
              <a:rPr lang="zh-CN" altLang="en-US" sz="1800" dirty="0"/>
              <a:t>的</a:t>
            </a:r>
            <a:r>
              <a:rPr lang="en-US" altLang="zh-CN" sz="1800" dirty="0"/>
              <a:t>IP</a:t>
            </a:r>
            <a:r>
              <a:rPr lang="zh-CN" altLang="en-US" sz="1800" dirty="0"/>
              <a:t>地址</a:t>
            </a:r>
            <a:r>
              <a:rPr lang="en-US" altLang="zh-CN" sz="1800" dirty="0"/>
              <a:t>192.1.1.10</a:t>
            </a:r>
            <a:r>
              <a:rPr lang="zh-CN" altLang="en-US" sz="1800" dirty="0"/>
              <a:t>的</a:t>
            </a:r>
            <a:r>
              <a:rPr lang="en-US" altLang="zh-CN" sz="1800" dirty="0"/>
              <a:t>IP</a:t>
            </a:r>
            <a:r>
              <a:rPr lang="zh-CN" altLang="en-US" sz="1800" dirty="0"/>
              <a:t>分组</a:t>
            </a:r>
            <a:r>
              <a:rPr lang="zh-CN" altLang="en-US" sz="1800" dirty="0" smtClean="0"/>
              <a:t>。</a:t>
            </a:r>
            <a:endParaRPr lang="en-US" altLang="zh-CN" sz="1800" dirty="0" smtClean="0"/>
          </a:p>
          <a:p>
            <a:pPr lvl="0">
              <a:lnSpc>
                <a:spcPct val="130000"/>
              </a:lnSpc>
              <a:spcBef>
                <a:spcPts val="1200"/>
              </a:spcBef>
            </a:pPr>
            <a:r>
              <a:rPr lang="zh-CN" altLang="en-US" sz="1800" dirty="0" smtClean="0"/>
              <a:t>指定</a:t>
            </a:r>
            <a:r>
              <a:rPr lang="zh-CN" altLang="en-US" sz="1800" dirty="0"/>
              <a:t>名字为</a:t>
            </a:r>
            <a:r>
              <a:rPr lang="en-US" altLang="zh-CN" sz="1800" dirty="0"/>
              <a:t>a1</a:t>
            </a:r>
            <a:r>
              <a:rPr lang="zh-CN" altLang="en-US" sz="1800" dirty="0"/>
              <a:t>的入侵检测规则时，绑定编号为</a:t>
            </a:r>
            <a:r>
              <a:rPr lang="en-US" altLang="zh-CN" sz="1800" dirty="0"/>
              <a:t>101</a:t>
            </a:r>
            <a:r>
              <a:rPr lang="zh-CN" altLang="en-US" sz="1800" dirty="0"/>
              <a:t>的扩展分组过滤器，这表示只对编号为</a:t>
            </a:r>
            <a:r>
              <a:rPr lang="en-US" altLang="zh-CN" sz="1800" dirty="0"/>
              <a:t>101</a:t>
            </a:r>
            <a:r>
              <a:rPr lang="zh-CN" altLang="en-US" sz="1800" dirty="0"/>
              <a:t>的扩展分组过滤器允许继续传输的</a:t>
            </a:r>
            <a:r>
              <a:rPr lang="en-US" altLang="zh-CN" sz="1800" dirty="0"/>
              <a:t>IP</a:t>
            </a:r>
            <a:r>
              <a:rPr lang="zh-CN" altLang="en-US" sz="1800" dirty="0"/>
              <a:t>分组实施名为</a:t>
            </a:r>
            <a:r>
              <a:rPr lang="en-US" altLang="zh-CN" sz="1800" dirty="0"/>
              <a:t>a1</a:t>
            </a:r>
            <a:r>
              <a:rPr lang="zh-CN" altLang="en-US" sz="1800" dirty="0"/>
              <a:t>的入侵检测规则，则只对</a:t>
            </a:r>
            <a:r>
              <a:rPr lang="en-US" altLang="zh-CN" sz="1800" dirty="0"/>
              <a:t>PC2</a:t>
            </a:r>
            <a:r>
              <a:rPr lang="zh-CN" altLang="en-US" sz="1800" dirty="0"/>
              <a:t>发送给</a:t>
            </a:r>
            <a:r>
              <a:rPr lang="en-US" altLang="zh-CN" sz="1800" dirty="0"/>
              <a:t>PC0</a:t>
            </a:r>
            <a:r>
              <a:rPr lang="zh-CN" altLang="en-US" sz="1800" dirty="0"/>
              <a:t>的</a:t>
            </a:r>
            <a:r>
              <a:rPr lang="en-US" altLang="zh-CN" sz="1800" dirty="0"/>
              <a:t>IP</a:t>
            </a:r>
            <a:r>
              <a:rPr lang="zh-CN" altLang="en-US" sz="1800" dirty="0"/>
              <a:t>分组实施名为</a:t>
            </a:r>
            <a:r>
              <a:rPr lang="en-US" altLang="zh-CN" sz="1800" dirty="0"/>
              <a:t>a1</a:t>
            </a:r>
            <a:r>
              <a:rPr lang="zh-CN" altLang="en-US" sz="1800" dirty="0"/>
              <a:t>的入侵检测规则。</a:t>
            </a:r>
            <a:endParaRPr lang="zh-CN" altLang="en-US" sz="1800" dirty="0"/>
          </a:p>
        </p:txBody>
      </p:sp>
      <p:pic>
        <p:nvPicPr>
          <p:cNvPr id="4" name="图片 3"/>
          <p:cNvPicPr/>
          <p:nvPr/>
        </p:nvPicPr>
        <p:blipFill>
          <a:blip r:embed="rId1"/>
          <a:stretch>
            <a:fillRect/>
          </a:stretch>
        </p:blipFill>
        <p:spPr>
          <a:xfrm>
            <a:off x="3924722" y="206042"/>
            <a:ext cx="5021019" cy="2366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入侵检测系统实验</a:t>
            </a:r>
            <a:endParaRPr lang="zh-CN" altLang="en-US" sz="3600" dirty="0"/>
          </a:p>
        </p:txBody>
      </p:sp>
      <p:sp>
        <p:nvSpPr>
          <p:cNvPr id="3" name="内容占位符 2"/>
          <p:cNvSpPr>
            <a:spLocks noGrp="1"/>
          </p:cNvSpPr>
          <p:nvPr>
            <p:ph idx="1"/>
          </p:nvPr>
        </p:nvSpPr>
        <p:spPr>
          <a:xfrm>
            <a:off x="457279" y="988368"/>
            <a:ext cx="8231029" cy="3960440"/>
          </a:xfrm>
        </p:spPr>
        <p:txBody>
          <a:bodyPr/>
          <a:lstStyle/>
          <a:p>
            <a:pPr>
              <a:lnSpc>
                <a:spcPct val="130000"/>
              </a:lnSpc>
            </a:pPr>
            <a:r>
              <a:rPr lang="zh-CN" altLang="en-US" sz="3200" dirty="0"/>
              <a:t>入侵检测系统实验一</a:t>
            </a:r>
            <a:endParaRPr lang="en-US" altLang="zh-CN" sz="3200" dirty="0"/>
          </a:p>
          <a:p>
            <a:pPr>
              <a:lnSpc>
                <a:spcPct val="130000"/>
              </a:lnSpc>
            </a:pPr>
            <a:r>
              <a:rPr lang="zh-CN" altLang="en-US" sz="3200" dirty="0"/>
              <a:t>入侵检测系统实验二</a:t>
            </a:r>
            <a:endParaRPr lang="en-US" altLang="zh-CN" sz="3200" dirty="0"/>
          </a:p>
          <a:p>
            <a:pPr>
              <a:lnSpc>
                <a:spcPct val="130000"/>
              </a:lnSpc>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入侵检测系统</a:t>
            </a:r>
            <a:r>
              <a:rPr lang="en-US" altLang="zh-CN" sz="2000" dirty="0">
                <a:latin typeface="Times New Roman" panose="02020603050405020304" pitchFamily="18" charset="0"/>
                <a:cs typeface="Times New Roman" panose="02020603050405020304" pitchFamily="18" charset="0"/>
              </a:rPr>
              <a:t>(Intrusion Detection System, IDS)</a:t>
            </a:r>
            <a:r>
              <a:rPr lang="zh-CN" altLang="en-US" sz="2000" dirty="0">
                <a:latin typeface="Times New Roman" panose="02020603050405020304" pitchFamily="18" charset="0"/>
                <a:cs typeface="Times New Roman" panose="02020603050405020304" pitchFamily="18" charset="0"/>
              </a:rPr>
              <a:t>的功能是发现针对网络和主机系统的入侵行为并予以反制。</a:t>
            </a:r>
            <a:endParaRPr lang="en-US" altLang="zh-CN" sz="2000" dirty="0">
              <a:latin typeface="Times New Roman" panose="02020603050405020304" pitchFamily="18" charset="0"/>
              <a:cs typeface="Times New Roman" panose="02020603050405020304" pitchFamily="18" charset="0"/>
            </a:endParaRPr>
          </a:p>
          <a:p>
            <a:pPr>
              <a:lnSpc>
                <a:spcPct val="130000"/>
              </a:lnSpc>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实现这一功能的步骤包括捕获信息、检测信息、确定入侵行为并予以反制。</a:t>
            </a:r>
            <a:endParaRPr lang="en-US" altLang="zh-CN" sz="2000" dirty="0">
              <a:latin typeface="Times New Roman" panose="02020603050405020304" pitchFamily="18" charset="0"/>
              <a:cs typeface="Times New Roman" panose="02020603050405020304" pitchFamily="18" charset="0"/>
            </a:endParaRPr>
          </a:p>
          <a:p>
            <a:pPr>
              <a:lnSpc>
                <a:spcPct val="130000"/>
              </a:lnSpc>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根据保护对象不同，可分为</a:t>
            </a:r>
            <a:r>
              <a:rPr lang="zh-CN" altLang="en-US" sz="2000" dirty="0">
                <a:solidFill>
                  <a:srgbClr val="FFC000"/>
                </a:solidFill>
                <a:latin typeface="Times New Roman" panose="02020603050405020304" pitchFamily="18" charset="0"/>
                <a:cs typeface="Times New Roman" panose="02020603050405020304" pitchFamily="18" charset="0"/>
              </a:rPr>
              <a:t>主机入侵检测系统</a:t>
            </a:r>
            <a:r>
              <a:rPr lang="zh-CN" altLang="en-US" sz="2000" dirty="0">
                <a:latin typeface="Times New Roman" panose="02020603050405020304" pitchFamily="18" charset="0"/>
                <a:cs typeface="Times New Roman" panose="02020603050405020304" pitchFamily="18" charset="0"/>
              </a:rPr>
              <a:t>和</a:t>
            </a:r>
            <a:r>
              <a:rPr lang="zh-CN" altLang="en-US" sz="2000" dirty="0">
                <a:solidFill>
                  <a:srgbClr val="FFC000"/>
                </a:solidFill>
                <a:latin typeface="Times New Roman" panose="02020603050405020304" pitchFamily="18" charset="0"/>
                <a:cs typeface="Times New Roman" panose="02020603050405020304" pitchFamily="18" charset="0"/>
              </a:rPr>
              <a:t>网络入侵检测系统</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入侵检测系统实验</a:t>
            </a:r>
            <a:endParaRPr lang="zh-CN" altLang="en-US" sz="3600" dirty="0"/>
          </a:p>
        </p:txBody>
      </p:sp>
      <p:sp>
        <p:nvSpPr>
          <p:cNvPr id="3" name="内容占位符 2"/>
          <p:cNvSpPr>
            <a:spLocks noGrp="1"/>
          </p:cNvSpPr>
          <p:nvPr>
            <p:ph idx="1"/>
          </p:nvPr>
        </p:nvSpPr>
        <p:spPr>
          <a:xfrm>
            <a:off x="457279" y="988368"/>
            <a:ext cx="8231029" cy="3960440"/>
          </a:xfrm>
        </p:spPr>
        <p:txBody>
          <a:bodyPr/>
          <a:lstStyle/>
          <a:p>
            <a:pPr>
              <a:lnSpc>
                <a:spcPct val="130000"/>
              </a:lnSpc>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入侵检测系统和防火墙是两种功能不同的安全</a:t>
            </a:r>
            <a:r>
              <a:rPr lang="zh-CN" altLang="en-US" sz="2000" dirty="0" smtClean="0">
                <a:latin typeface="Times New Roman" panose="02020603050405020304" pitchFamily="18" charset="0"/>
                <a:cs typeface="Times New Roman" panose="02020603050405020304" pitchFamily="18" charset="0"/>
              </a:rPr>
              <a:t>设备。</a:t>
            </a:r>
            <a:endParaRPr lang="en-US" altLang="zh-CN" sz="2000" dirty="0" smtClean="0">
              <a:latin typeface="Times New Roman" panose="02020603050405020304" pitchFamily="18" charset="0"/>
              <a:cs typeface="Times New Roman" panose="02020603050405020304" pitchFamily="18" charset="0"/>
            </a:endParaRPr>
          </a:p>
          <a:p>
            <a:pPr lvl="1">
              <a:lnSpc>
                <a:spcPct val="130000"/>
              </a:lnSpc>
              <a:buFont typeface="Wingdings" panose="05000000000000000000" pitchFamily="2" charset="2"/>
              <a:buChar char="l"/>
            </a:pPr>
            <a:r>
              <a:rPr lang="zh-CN" altLang="en-US" sz="1700" dirty="0" smtClean="0">
                <a:latin typeface="Times New Roman" panose="02020603050405020304" pitchFamily="18" charset="0"/>
                <a:cs typeface="Times New Roman" panose="02020603050405020304" pitchFamily="18" charset="0"/>
              </a:rPr>
              <a:t>防火墙</a:t>
            </a:r>
            <a:r>
              <a:rPr lang="zh-CN" altLang="en-US" sz="1700" dirty="0">
                <a:latin typeface="Times New Roman" panose="02020603050405020304" pitchFamily="18" charset="0"/>
                <a:cs typeface="Times New Roman" panose="02020603050405020304" pitchFamily="18" charset="0"/>
              </a:rPr>
              <a:t>的作用是控制网络间信息传输</a:t>
            </a:r>
            <a:r>
              <a:rPr lang="zh-CN" altLang="en-US" sz="1700" dirty="0" smtClean="0">
                <a:latin typeface="Times New Roman" panose="02020603050405020304" pitchFamily="18" charset="0"/>
                <a:cs typeface="Times New Roman" panose="02020603050405020304" pitchFamily="18" charset="0"/>
              </a:rPr>
              <a:t>过程。</a:t>
            </a:r>
            <a:endParaRPr lang="en-US" altLang="zh-CN" sz="1700" dirty="0" smtClean="0">
              <a:latin typeface="Times New Roman" panose="02020603050405020304" pitchFamily="18" charset="0"/>
              <a:cs typeface="Times New Roman" panose="02020603050405020304" pitchFamily="18" charset="0"/>
            </a:endParaRPr>
          </a:p>
          <a:p>
            <a:pPr lvl="1">
              <a:lnSpc>
                <a:spcPct val="130000"/>
              </a:lnSpc>
              <a:buFont typeface="Wingdings" panose="05000000000000000000" pitchFamily="2" charset="2"/>
              <a:buChar char="l"/>
            </a:pPr>
            <a:r>
              <a:rPr lang="zh-CN" altLang="en-US" sz="1700" dirty="0" smtClean="0">
                <a:latin typeface="Times New Roman" panose="02020603050405020304" pitchFamily="18" charset="0"/>
                <a:cs typeface="Times New Roman" panose="02020603050405020304" pitchFamily="18" charset="0"/>
              </a:rPr>
              <a:t>入侵</a:t>
            </a:r>
            <a:r>
              <a:rPr lang="zh-CN" altLang="en-US" sz="1700" dirty="0">
                <a:latin typeface="Times New Roman" panose="02020603050405020304" pitchFamily="18" charset="0"/>
                <a:cs typeface="Times New Roman" panose="02020603050405020304" pitchFamily="18" charset="0"/>
              </a:rPr>
              <a:t>检测系统的作用是在网络传输的信息流中，或者输入输出主机系统的信息流中检测出用于实施入侵的异常信息，并对异常信息予以反制。</a:t>
            </a:r>
            <a:endParaRPr lang="en-US" altLang="zh-CN" sz="1700" dirty="0">
              <a:latin typeface="Times New Roman" panose="02020603050405020304" pitchFamily="18" charset="0"/>
              <a:cs typeface="Times New Roman" panose="02020603050405020304" pitchFamily="18" charset="0"/>
            </a:endParaRPr>
          </a:p>
          <a:p>
            <a:pPr>
              <a:lnSpc>
                <a:spcPct val="130000"/>
              </a:lnSpc>
              <a:spcBef>
                <a:spcPts val="1200"/>
              </a:spcBef>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入侵检测系统可以分为两大类，分别是主机入侵检测系统和网络入侵检测系统</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30000"/>
              </a:lnSpc>
              <a:spcBef>
                <a:spcPts val="1200"/>
              </a:spcBef>
              <a:buFont typeface="Wingdings" panose="05000000000000000000" pitchFamily="2" charset="2"/>
              <a:buChar char="l"/>
            </a:pPr>
            <a:r>
              <a:rPr lang="zh-CN" altLang="en-US" sz="1700" dirty="0" smtClean="0">
                <a:latin typeface="Times New Roman" panose="02020603050405020304" pitchFamily="18" charset="0"/>
                <a:cs typeface="Times New Roman" panose="02020603050405020304" pitchFamily="18" charset="0"/>
              </a:rPr>
              <a:t>主机</a:t>
            </a:r>
            <a:r>
              <a:rPr lang="zh-CN" altLang="en-US" sz="1700" dirty="0">
                <a:latin typeface="Times New Roman" panose="02020603050405020304" pitchFamily="18" charset="0"/>
                <a:cs typeface="Times New Roman" panose="02020603050405020304" pitchFamily="18" charset="0"/>
              </a:rPr>
              <a:t>入侵检测系统主要用于检测到达某台主机的信息流、监测对主机资源的访问操作</a:t>
            </a:r>
            <a:r>
              <a:rPr lang="zh-CN" altLang="en-US" sz="1700" dirty="0" smtClean="0">
                <a:latin typeface="Times New Roman" panose="02020603050405020304" pitchFamily="18" charset="0"/>
                <a:cs typeface="Times New Roman" panose="02020603050405020304" pitchFamily="18" charset="0"/>
              </a:rPr>
              <a:t>。</a:t>
            </a:r>
            <a:endParaRPr lang="en-US" altLang="zh-CN" sz="1700" dirty="0" smtClean="0">
              <a:latin typeface="Times New Roman" panose="02020603050405020304" pitchFamily="18" charset="0"/>
              <a:cs typeface="Times New Roman" panose="02020603050405020304" pitchFamily="18" charset="0"/>
            </a:endParaRPr>
          </a:p>
          <a:p>
            <a:pPr lvl="1">
              <a:lnSpc>
                <a:spcPct val="130000"/>
              </a:lnSpc>
              <a:spcBef>
                <a:spcPts val="1200"/>
              </a:spcBef>
              <a:buFont typeface="Wingdings" panose="05000000000000000000" pitchFamily="2" charset="2"/>
              <a:buChar char="l"/>
            </a:pPr>
            <a:r>
              <a:rPr lang="zh-CN" altLang="en-US" sz="1700" dirty="0" smtClean="0">
                <a:latin typeface="Times New Roman" panose="02020603050405020304" pitchFamily="18" charset="0"/>
                <a:cs typeface="Times New Roman" panose="02020603050405020304" pitchFamily="18" charset="0"/>
              </a:rPr>
              <a:t>网络</a:t>
            </a:r>
            <a:r>
              <a:rPr lang="zh-CN" altLang="en-US" sz="1700" dirty="0">
                <a:latin typeface="Times New Roman" panose="02020603050405020304" pitchFamily="18" charset="0"/>
                <a:cs typeface="Times New Roman" panose="02020603050405020304" pitchFamily="18" charset="0"/>
              </a:rPr>
              <a:t>入侵检测系统主要用于检测流经某段关键链路的信息流。</a:t>
            </a:r>
            <a:endParaRPr lang="en-US" altLang="zh-C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a:t>——</a:t>
            </a:r>
            <a:r>
              <a:rPr lang="zh-CN" altLang="en-US" sz="3600" dirty="0"/>
              <a:t>入侵检测系统实验</a:t>
            </a:r>
            <a:endParaRPr lang="en-US" altLang="zh-CN" sz="3600" dirty="0"/>
          </a:p>
        </p:txBody>
      </p:sp>
      <p:sp>
        <p:nvSpPr>
          <p:cNvPr id="3" name="内容占位符 2"/>
          <p:cNvSpPr>
            <a:spLocks noGrp="1"/>
          </p:cNvSpPr>
          <p:nvPr>
            <p:ph idx="1"/>
          </p:nvPr>
        </p:nvSpPr>
        <p:spPr>
          <a:xfrm>
            <a:off x="457279" y="1057665"/>
            <a:ext cx="8218137" cy="3744416"/>
          </a:xfrm>
        </p:spPr>
        <p:txBody>
          <a:bodyPr/>
          <a:lstStyle/>
          <a:p>
            <a:r>
              <a:rPr lang="zh-CN" altLang="en-US" dirty="0">
                <a:latin typeface="Times New Roman" panose="02020603050405020304" pitchFamily="18" charset="0"/>
                <a:cs typeface="Times New Roman" panose="02020603050405020304" pitchFamily="18" charset="0"/>
              </a:rPr>
              <a:t>路由器通过</a:t>
            </a:r>
            <a:r>
              <a:rPr lang="zh-CN" altLang="en-US" dirty="0">
                <a:solidFill>
                  <a:srgbClr val="FFC000"/>
                </a:solidFill>
                <a:latin typeface="Times New Roman" panose="02020603050405020304" pitchFamily="18" charset="0"/>
                <a:cs typeface="Times New Roman" panose="02020603050405020304" pitchFamily="18" charset="0"/>
              </a:rPr>
              <a:t>加载特征库</a:t>
            </a:r>
            <a:r>
              <a:rPr lang="zh-CN" altLang="en-US" dirty="0">
                <a:latin typeface="Times New Roman" panose="02020603050405020304" pitchFamily="18" charset="0"/>
                <a:cs typeface="Times New Roman" panose="02020603050405020304" pitchFamily="18" charset="0"/>
              </a:rPr>
              <a:t>对信息流实施入侵检测。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如需对指定信息流实施入侵检测，可以通过建立扩展分组过滤器与入侵检测规则之间的绑定达到这一目的。</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入侵检测系统实验一</a:t>
            </a:r>
            <a:endParaRPr lang="en-US" altLang="zh-CN" sz="3600" dirty="0"/>
          </a:p>
        </p:txBody>
      </p:sp>
      <p:sp>
        <p:nvSpPr>
          <p:cNvPr id="3" name="内容占位符 2"/>
          <p:cNvSpPr>
            <a:spLocks noGrp="1"/>
          </p:cNvSpPr>
          <p:nvPr>
            <p:ph idx="1"/>
          </p:nvPr>
        </p:nvSpPr>
        <p:spPr>
          <a:xfrm>
            <a:off x="470170" y="1060376"/>
            <a:ext cx="8218137" cy="3744416"/>
          </a:xfrm>
        </p:spPr>
        <p:txBody>
          <a:bodyPr/>
          <a:lstStyle/>
          <a:p>
            <a:r>
              <a:rPr lang="zh-CN" altLang="en-US" sz="2000" dirty="0">
                <a:latin typeface="Times New Roman" panose="02020603050405020304" pitchFamily="18" charset="0"/>
                <a:cs typeface="Times New Roman" panose="02020603050405020304" pitchFamily="18" charset="0"/>
              </a:rPr>
              <a:t>互连网结构如图，完成路由器</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的接口和终端的网络信息配置过程后，各终端之间可以相互</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通。</a:t>
            </a:r>
            <a:endParaRPr lang="en-US" altLang="zh-CN" sz="20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pic>
        <p:nvPicPr>
          <p:cNvPr id="4" name="图片 3" descr="网络安全实验教程_276"/>
          <p:cNvPicPr/>
          <p:nvPr/>
        </p:nvPicPr>
        <p:blipFill>
          <a:blip r:embed="rId1"/>
          <a:stretch>
            <a:fillRect/>
          </a:stretch>
        </p:blipFill>
        <p:spPr>
          <a:xfrm>
            <a:off x="828378" y="1993242"/>
            <a:ext cx="7632848" cy="28088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入侵检测系统实验一</a:t>
            </a:r>
            <a:endParaRPr lang="en-US" altLang="zh-CN" sz="3600" dirty="0"/>
          </a:p>
        </p:txBody>
      </p:sp>
      <p:sp>
        <p:nvSpPr>
          <p:cNvPr id="3" name="内容占位符 2"/>
          <p:cNvSpPr>
            <a:spLocks noGrp="1"/>
          </p:cNvSpPr>
          <p:nvPr>
            <p:ph idx="1"/>
          </p:nvPr>
        </p:nvSpPr>
        <p:spPr>
          <a:xfrm>
            <a:off x="470170" y="988368"/>
            <a:ext cx="8495111" cy="3816424"/>
          </a:xfrm>
        </p:spPr>
        <p:txBody>
          <a:bodyPr/>
          <a:lstStyle/>
          <a:p>
            <a:r>
              <a:rPr lang="zh-CN" altLang="en-US" sz="2000" dirty="0">
                <a:latin typeface="Times New Roman" panose="02020603050405020304" pitchFamily="18" charset="0"/>
                <a:cs typeface="Times New Roman" panose="02020603050405020304" pitchFamily="18" charset="0"/>
              </a:rPr>
              <a:t>在路由器</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接口</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输出方向设置</a:t>
            </a:r>
            <a:r>
              <a:rPr lang="zh-CN" altLang="en-US" sz="2000" dirty="0">
                <a:solidFill>
                  <a:srgbClr val="FFC000"/>
                </a:solidFill>
                <a:latin typeface="Times New Roman" panose="02020603050405020304" pitchFamily="18" charset="0"/>
                <a:cs typeface="Times New Roman" panose="02020603050405020304" pitchFamily="18" charset="0"/>
              </a:rPr>
              <a:t>入侵</a:t>
            </a:r>
            <a:endParaRPr lang="en-US" altLang="zh-CN" sz="2000" dirty="0">
              <a:solidFill>
                <a:srgbClr val="FFC000"/>
              </a:solidFill>
              <a:latin typeface="Times New Roman" panose="02020603050405020304" pitchFamily="18" charset="0"/>
              <a:cs typeface="Times New Roman" panose="02020603050405020304" pitchFamily="18" charset="0"/>
            </a:endParaRPr>
          </a:p>
          <a:p>
            <a:pPr marL="0" indent="0">
              <a:buNone/>
            </a:pPr>
            <a:r>
              <a:rPr lang="zh-CN" altLang="en-US" sz="2000" dirty="0">
                <a:solidFill>
                  <a:srgbClr val="FFC000"/>
                </a:solidFill>
                <a:latin typeface="Times New Roman" panose="02020603050405020304" pitchFamily="18" charset="0"/>
                <a:cs typeface="Times New Roman" panose="02020603050405020304" pitchFamily="18" charset="0"/>
              </a:rPr>
              <a:t>   检测规则</a:t>
            </a:r>
            <a:r>
              <a:rPr lang="zh-CN" altLang="en-US" sz="2000" dirty="0">
                <a:latin typeface="Times New Roman" panose="02020603050405020304" pitchFamily="18" charset="0"/>
                <a:cs typeface="Times New Roman" panose="02020603050405020304" pitchFamily="18" charset="0"/>
              </a:rPr>
              <a:t>，要求：一旦检测到</a:t>
            </a:r>
            <a:r>
              <a:rPr lang="en-US" altLang="zh-CN" sz="2000" dirty="0">
                <a:latin typeface="Times New Roman" panose="02020603050405020304" pitchFamily="18" charset="0"/>
                <a:cs typeface="Times New Roman" panose="02020603050405020304" pitchFamily="18" charset="0"/>
              </a:rPr>
              <a:t>ICMP</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ECHO</a:t>
            </a:r>
            <a:r>
              <a:rPr lang="zh-CN" altLang="en-US" sz="2000" dirty="0">
                <a:latin typeface="Times New Roman" panose="02020603050405020304" pitchFamily="18" charset="0"/>
                <a:cs typeface="Times New Roman" panose="02020603050405020304" pitchFamily="18" charset="0"/>
              </a:rPr>
              <a:t>请求报文，则丢弃该报文，并向日志服务器发送警告信息。</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启动该入侵检测规则后，如果终端</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发起</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终端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的操作，则</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操作不仅无法完成，而且会在日志服务器中记录警告信息。</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如果终端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发起</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终端</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的操作，则</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操作依然能够完成。</a:t>
            </a:r>
            <a:endParaRPr lang="en-US" altLang="zh-CN" sz="2000" dirty="0">
              <a:latin typeface="Times New Roman" panose="02020603050405020304" pitchFamily="18" charset="0"/>
              <a:cs typeface="Times New Roman" panose="02020603050405020304" pitchFamily="18" charset="0"/>
            </a:endParaRPr>
          </a:p>
        </p:txBody>
      </p:sp>
      <p:pic>
        <p:nvPicPr>
          <p:cNvPr id="4" name="图片 3" descr="网络安全实验教程_276"/>
          <p:cNvPicPr/>
          <p:nvPr/>
        </p:nvPicPr>
        <p:blipFill>
          <a:blip r:embed="rId1"/>
          <a:stretch>
            <a:fillRect/>
          </a:stretch>
        </p:blipFill>
        <p:spPr>
          <a:xfrm>
            <a:off x="5207974" y="406497"/>
            <a:ext cx="3480334" cy="15880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实验目的</a:t>
            </a:r>
            <a:br>
              <a:rPr lang="zh-CN" altLang="zh-CN" i="1" dirty="0"/>
            </a:br>
            <a:endParaRPr lang="zh-CN" altLang="en-US" dirty="0"/>
          </a:p>
        </p:txBody>
      </p:sp>
      <p:sp>
        <p:nvSpPr>
          <p:cNvPr id="3" name="内容占位符 2"/>
          <p:cNvSpPr>
            <a:spLocks noGrp="1"/>
          </p:cNvSpPr>
          <p:nvPr>
            <p:ph idx="1"/>
          </p:nvPr>
        </p:nvSpPr>
        <p:spPr>
          <a:xfrm>
            <a:off x="477984" y="1063557"/>
            <a:ext cx="8231029" cy="3395520"/>
          </a:xfrm>
        </p:spPr>
        <p:txBody>
          <a:bodyPr/>
          <a:lstStyle/>
          <a:p>
            <a:pPr lvl="0"/>
            <a:r>
              <a:rPr lang="zh-CN" altLang="zh-CN" dirty="0"/>
              <a:t>验证</a:t>
            </a:r>
            <a:r>
              <a:rPr lang="zh-CN" altLang="en-US" dirty="0"/>
              <a:t>入侵检测系统配置过程</a:t>
            </a:r>
            <a:r>
              <a:rPr lang="zh-CN" altLang="zh-CN" dirty="0"/>
              <a:t>。</a:t>
            </a:r>
            <a:endParaRPr lang="zh-CN" altLang="zh-CN" i="1" dirty="0"/>
          </a:p>
          <a:p>
            <a:pPr lvl="0"/>
            <a:r>
              <a:rPr lang="zh-CN" altLang="zh-CN" dirty="0"/>
              <a:t>验证</a:t>
            </a:r>
            <a:r>
              <a:rPr lang="zh-CN" altLang="en-US" dirty="0"/>
              <a:t>入侵检测系统控制信息流传输过程的机制</a:t>
            </a:r>
            <a:r>
              <a:rPr lang="zh-CN" altLang="zh-CN" dirty="0"/>
              <a:t>。</a:t>
            </a:r>
            <a:endParaRPr lang="zh-CN" altLang="zh-CN" i="1" dirty="0"/>
          </a:p>
          <a:p>
            <a:pPr lvl="0"/>
            <a:r>
              <a:rPr lang="zh-CN" altLang="zh-CN" dirty="0"/>
              <a:t>验证</a:t>
            </a:r>
            <a:r>
              <a:rPr lang="zh-CN" altLang="en-US" dirty="0"/>
              <a:t>基于特征库的入侵检测机制的工作过程</a:t>
            </a:r>
            <a:r>
              <a:rPr lang="zh-CN"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027" y="124272"/>
            <a:ext cx="8231029" cy="857514"/>
          </a:xfrm>
        </p:spPr>
        <p:txBody>
          <a:bodyPr/>
          <a:lstStyle/>
          <a:p>
            <a:r>
              <a:rPr lang="zh-CN" altLang="zh-CN" dirty="0"/>
              <a:t>实验</a:t>
            </a:r>
            <a:r>
              <a:rPr lang="zh-CN" altLang="en-US" dirty="0"/>
              <a:t>原理</a:t>
            </a:r>
            <a:br>
              <a:rPr lang="zh-CN" altLang="zh-CN" i="1" dirty="0"/>
            </a:br>
            <a:endParaRPr lang="zh-CN" altLang="en-US" dirty="0"/>
          </a:p>
        </p:txBody>
      </p:sp>
      <p:sp>
        <p:nvSpPr>
          <p:cNvPr id="3" name="内容占位符 2"/>
          <p:cNvSpPr>
            <a:spLocks noGrp="1"/>
          </p:cNvSpPr>
          <p:nvPr>
            <p:ph idx="1"/>
          </p:nvPr>
        </p:nvSpPr>
        <p:spPr>
          <a:xfrm>
            <a:off x="446027" y="904206"/>
            <a:ext cx="8231029" cy="3597219"/>
          </a:xfrm>
          <a:ln>
            <a:noFill/>
          </a:ln>
        </p:spPr>
        <p:txBody>
          <a:bodyPr/>
          <a:lstStyle/>
          <a:p>
            <a:pPr lvl="0">
              <a:lnSpc>
                <a:spcPct val="130000"/>
              </a:lnSpc>
              <a:spcBef>
                <a:spcPts val="0"/>
              </a:spcBef>
              <a:spcAft>
                <a:spcPts val="1200"/>
              </a:spcAft>
            </a:pPr>
            <a:r>
              <a:rPr lang="en-US" altLang="zh-CN" sz="2000" dirty="0"/>
              <a:t>Cisco</a:t>
            </a:r>
            <a:r>
              <a:rPr lang="zh-CN" altLang="en-US" sz="2000" dirty="0"/>
              <a:t>集成在路由器中的入侵检测系统采用</a:t>
            </a:r>
            <a:r>
              <a:rPr lang="zh-CN" altLang="en-US" sz="2000" dirty="0">
                <a:solidFill>
                  <a:srgbClr val="FFC000"/>
                </a:solidFill>
              </a:rPr>
              <a:t>基于特征</a:t>
            </a:r>
            <a:r>
              <a:rPr lang="zh-CN" altLang="en-US" sz="2000" dirty="0"/>
              <a:t>的入侵检测机制</a:t>
            </a:r>
            <a:r>
              <a:rPr lang="zh-CN" altLang="en-US" sz="2000" dirty="0" smtClean="0"/>
              <a:t>。</a:t>
            </a:r>
            <a:endParaRPr lang="en-US" altLang="zh-CN" sz="2000" dirty="0" smtClean="0"/>
          </a:p>
          <a:p>
            <a:pPr lvl="1">
              <a:lnSpc>
                <a:spcPct val="130000"/>
              </a:lnSpc>
              <a:spcBef>
                <a:spcPts val="0"/>
              </a:spcBef>
              <a:spcAft>
                <a:spcPts val="1200"/>
              </a:spcAft>
            </a:pPr>
            <a:r>
              <a:rPr lang="zh-CN" altLang="en-US" sz="1700" dirty="0" smtClean="0"/>
              <a:t>首先</a:t>
            </a:r>
            <a:r>
              <a:rPr lang="zh-CN" altLang="en-US" sz="1700" dirty="0"/>
              <a:t>需要加载特征库，特征库中包含用于标识各种入侵行为的信息流</a:t>
            </a:r>
            <a:r>
              <a:rPr lang="zh-CN" altLang="en-US" sz="1700" dirty="0" smtClean="0"/>
              <a:t>特征。</a:t>
            </a:r>
            <a:endParaRPr lang="en-US" altLang="zh-CN" sz="1700" dirty="0" smtClean="0"/>
          </a:p>
          <a:p>
            <a:pPr lvl="1">
              <a:lnSpc>
                <a:spcPct val="130000"/>
              </a:lnSpc>
              <a:spcBef>
                <a:spcPts val="0"/>
              </a:spcBef>
              <a:spcAft>
                <a:spcPts val="1200"/>
              </a:spcAft>
            </a:pPr>
            <a:r>
              <a:rPr lang="zh-CN" altLang="en-US" sz="1700" dirty="0" smtClean="0"/>
              <a:t>一旦</a:t>
            </a:r>
            <a:r>
              <a:rPr lang="zh-CN" altLang="en-US" sz="1700" dirty="0"/>
              <a:t>在某个路由器接口的输入或输出方向设置入侵监测机制，则需要采集通过该接口输入或输出的信息流，然后与加载的特征库中的特征进行</a:t>
            </a:r>
            <a:r>
              <a:rPr lang="zh-CN" altLang="en-US" sz="1700" dirty="0" smtClean="0"/>
              <a:t>比较。</a:t>
            </a:r>
            <a:endParaRPr lang="en-US" altLang="zh-CN" sz="1700" dirty="0" smtClean="0"/>
          </a:p>
          <a:p>
            <a:pPr lvl="1">
              <a:lnSpc>
                <a:spcPct val="130000"/>
              </a:lnSpc>
              <a:spcBef>
                <a:spcPts val="0"/>
              </a:spcBef>
              <a:spcAft>
                <a:spcPts val="1200"/>
              </a:spcAft>
            </a:pPr>
            <a:r>
              <a:rPr lang="zh-CN" altLang="en-US" sz="1700" dirty="0" smtClean="0"/>
              <a:t>如果</a:t>
            </a:r>
            <a:r>
              <a:rPr lang="zh-CN" altLang="en-US" sz="1700" dirty="0"/>
              <a:t>该信息流与标识某种入侵行为相关的信息流特征匹配，则对该信息流采取相关的动作。</a:t>
            </a:r>
            <a:endParaRPr lang="en-US" altLang="zh-CN" sz="1700" dirty="0"/>
          </a:p>
          <a:p>
            <a:pPr lvl="0">
              <a:lnSpc>
                <a:spcPct val="130000"/>
              </a:lnSpc>
              <a:spcBef>
                <a:spcPts val="0"/>
              </a:spcBef>
            </a:pPr>
            <a:r>
              <a:rPr lang="zh-CN" altLang="en-US" sz="2000" dirty="0"/>
              <a:t>特征库中与每一种入侵行为相关的信息有两</a:t>
            </a:r>
            <a:r>
              <a:rPr lang="zh-CN" altLang="en-US" sz="2000" dirty="0" smtClean="0"/>
              <a:t>部分</a:t>
            </a:r>
            <a:endParaRPr lang="en-US" altLang="zh-CN" sz="2000" dirty="0" smtClean="0"/>
          </a:p>
          <a:p>
            <a:pPr lvl="1">
              <a:lnSpc>
                <a:spcPct val="130000"/>
              </a:lnSpc>
              <a:spcBef>
                <a:spcPts val="0"/>
              </a:spcBef>
            </a:pPr>
            <a:r>
              <a:rPr lang="zh-CN" altLang="en-US" sz="1700" dirty="0" smtClean="0"/>
              <a:t>一</a:t>
            </a:r>
            <a:r>
              <a:rPr lang="zh-CN" altLang="en-US" sz="1700" dirty="0"/>
              <a:t>是</a:t>
            </a:r>
            <a:r>
              <a:rPr lang="zh-CN" altLang="en-US" sz="1700" dirty="0">
                <a:solidFill>
                  <a:srgbClr val="FFC000"/>
                </a:solidFill>
              </a:rPr>
              <a:t>标识入侵行为的信息流特征</a:t>
            </a:r>
            <a:r>
              <a:rPr lang="zh-CN" altLang="en-US" sz="1700" dirty="0" smtClean="0"/>
              <a:t>；</a:t>
            </a:r>
            <a:endParaRPr lang="en-US" altLang="zh-CN" sz="1700" dirty="0" smtClean="0"/>
          </a:p>
          <a:p>
            <a:pPr lvl="1">
              <a:lnSpc>
                <a:spcPct val="130000"/>
              </a:lnSpc>
              <a:spcBef>
                <a:spcPts val="0"/>
              </a:spcBef>
            </a:pPr>
            <a:r>
              <a:rPr lang="zh-CN" altLang="en-US" sz="1700" dirty="0" smtClean="0"/>
              <a:t>二</a:t>
            </a:r>
            <a:r>
              <a:rPr lang="zh-CN" altLang="en-US" sz="1700" dirty="0"/>
              <a:t>是</a:t>
            </a:r>
            <a:r>
              <a:rPr lang="zh-CN" altLang="en-US" sz="1700" dirty="0">
                <a:solidFill>
                  <a:srgbClr val="FFC000"/>
                </a:solidFill>
              </a:rPr>
              <a:t>对具有入侵行为特征的信息流所采取的动作</a:t>
            </a:r>
            <a:r>
              <a:rPr lang="zh-CN" altLang="zh-CN" sz="2100" dirty="0"/>
              <a:t>。</a:t>
            </a:r>
            <a:endParaRPr lang="zh-CN" altLang="en-US"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入侵检测系统</a:t>
            </a:r>
            <a:r>
              <a:rPr lang="zh-CN" altLang="en-US" sz="3600" dirty="0" smtClean="0"/>
              <a:t>实验二</a:t>
            </a:r>
            <a:endParaRPr lang="en-US" altLang="zh-CN" sz="3600" dirty="0"/>
          </a:p>
        </p:txBody>
      </p:sp>
      <p:sp>
        <p:nvSpPr>
          <p:cNvPr id="3" name="内容占位符 2"/>
          <p:cNvSpPr>
            <a:spLocks noGrp="1"/>
          </p:cNvSpPr>
          <p:nvPr>
            <p:ph idx="1"/>
          </p:nvPr>
        </p:nvSpPr>
        <p:spPr>
          <a:xfrm>
            <a:off x="470170" y="988368"/>
            <a:ext cx="8495111" cy="3816424"/>
          </a:xfrm>
        </p:spPr>
        <p:txBody>
          <a:bodyPr/>
          <a:lstStyle/>
          <a:p>
            <a:r>
              <a:rPr lang="zh-CN" altLang="en-US" sz="2000" dirty="0">
                <a:latin typeface="Times New Roman" panose="02020603050405020304" pitchFamily="18" charset="0"/>
                <a:cs typeface="Times New Roman" panose="02020603050405020304" pitchFamily="18" charset="0"/>
              </a:rPr>
              <a:t>在路由器</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接口</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输出方向设置</a:t>
            </a:r>
            <a:r>
              <a:rPr lang="zh-CN" altLang="en-US" sz="2000" dirty="0">
                <a:solidFill>
                  <a:srgbClr val="FFC000"/>
                </a:solidFill>
                <a:latin typeface="Times New Roman" panose="02020603050405020304" pitchFamily="18" charset="0"/>
                <a:cs typeface="Times New Roman" panose="02020603050405020304" pitchFamily="18" charset="0"/>
              </a:rPr>
              <a:t>入侵</a:t>
            </a:r>
            <a:endParaRPr lang="en-US" altLang="zh-CN" sz="2000" dirty="0">
              <a:solidFill>
                <a:srgbClr val="FFC000"/>
              </a:solidFill>
              <a:latin typeface="Times New Roman" panose="02020603050405020304" pitchFamily="18" charset="0"/>
              <a:cs typeface="Times New Roman" panose="02020603050405020304" pitchFamily="18" charset="0"/>
            </a:endParaRPr>
          </a:p>
          <a:p>
            <a:pPr marL="0" indent="0">
              <a:buNone/>
            </a:pPr>
            <a:r>
              <a:rPr lang="zh-CN" altLang="en-US" sz="2000" dirty="0">
                <a:solidFill>
                  <a:srgbClr val="FFC000"/>
                </a:solidFill>
                <a:latin typeface="Times New Roman" panose="02020603050405020304" pitchFamily="18" charset="0"/>
                <a:cs typeface="Times New Roman" panose="02020603050405020304" pitchFamily="18" charset="0"/>
              </a:rPr>
              <a:t>   检测</a:t>
            </a:r>
            <a:r>
              <a:rPr lang="zh-CN" altLang="en-US" sz="2000" dirty="0" smtClean="0">
                <a:solidFill>
                  <a:srgbClr val="FFC000"/>
                </a:solidFill>
                <a:latin typeface="Times New Roman" panose="02020603050405020304" pitchFamily="18" charset="0"/>
                <a:cs typeface="Times New Roman" panose="02020603050405020304" pitchFamily="18" charset="0"/>
              </a:rPr>
              <a:t>规则</a:t>
            </a:r>
            <a:r>
              <a:rPr lang="zh-CN" altLang="en-US" sz="2000" dirty="0" smtClean="0">
                <a:latin typeface="Times New Roman" panose="02020603050405020304" pitchFamily="18" charset="0"/>
                <a:cs typeface="Times New Roman" panose="02020603050405020304" pitchFamily="18" charset="0"/>
              </a:rPr>
              <a:t>。要求</a:t>
            </a:r>
            <a:r>
              <a:rPr lang="zh-CN" altLang="en-US" sz="2000" dirty="0">
                <a:latin typeface="Times New Roman" panose="02020603050405020304" pitchFamily="18" charset="0"/>
                <a:cs typeface="Times New Roman" panose="02020603050405020304" pitchFamily="18" charset="0"/>
              </a:rPr>
              <a:t>：一旦检测到终端</a:t>
            </a:r>
            <a:r>
              <a:rPr lang="en-US" altLang="zh-CN" sz="2000" dirty="0">
                <a:latin typeface="Times New Roman" panose="02020603050405020304" pitchFamily="18" charset="0"/>
                <a:cs typeface="Times New Roman" panose="02020603050405020304" pitchFamily="18" charset="0"/>
              </a:rPr>
              <a:t>C</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发送给终端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ICMP ECHO</a:t>
            </a:r>
            <a:r>
              <a:rPr lang="zh-CN" altLang="en-US" sz="2000" dirty="0">
                <a:latin typeface="Times New Roman" panose="02020603050405020304" pitchFamily="18" charset="0"/>
                <a:cs typeface="Times New Roman" panose="02020603050405020304" pitchFamily="18" charset="0"/>
              </a:rPr>
              <a:t>请求报文，则丢弃该报文并向日志服务器发</a:t>
            </a:r>
            <a:endParaRPr lang="en-US" altLang="zh-CN" sz="2000" dirty="0">
              <a:latin typeface="Times New Roman" panose="02020603050405020304" pitchFamily="18" charset="0"/>
              <a:cs typeface="Times New Roman" panose="02020603050405020304" pitchFamily="18" charset="0"/>
            </a:endParaRPr>
          </a:p>
          <a:p>
            <a:pPr marL="0" indent="0">
              <a:buNone/>
            </a:pPr>
            <a:r>
              <a:rPr lang="zh-CN" altLang="en-US" sz="2000" dirty="0">
                <a:latin typeface="Times New Roman" panose="02020603050405020304" pitchFamily="18" charset="0"/>
                <a:cs typeface="Times New Roman" panose="02020603050405020304" pitchFamily="18" charset="0"/>
              </a:rPr>
              <a:t>   送警告信息。</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启动该入侵检测规则后，如果终端</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发起</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终端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的操作，则</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操作不仅无法完成，而且会在日志服务器中记录警告信息。</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其他终端之间的</a:t>
            </a:r>
            <a:r>
              <a:rPr lang="en-US" altLang="zh-CN" sz="2000" dirty="0">
                <a:latin typeface="Times New Roman" panose="02020603050405020304" pitchFamily="18" charset="0"/>
                <a:cs typeface="Times New Roman" panose="02020603050405020304" pitchFamily="18" charset="0"/>
              </a:rPr>
              <a:t>ping</a:t>
            </a:r>
            <a:r>
              <a:rPr lang="zh-CN" altLang="en-US" sz="2000" dirty="0">
                <a:latin typeface="Times New Roman" panose="02020603050405020304" pitchFamily="18" charset="0"/>
                <a:cs typeface="Times New Roman" panose="02020603050405020304" pitchFamily="18" charset="0"/>
              </a:rPr>
              <a:t>操作依然能够完成。</a:t>
            </a:r>
            <a:endParaRPr lang="en-US" altLang="zh-CN" sz="2000" dirty="0">
              <a:latin typeface="Times New Roman" panose="02020603050405020304" pitchFamily="18" charset="0"/>
              <a:cs typeface="Times New Roman" panose="02020603050405020304" pitchFamily="18" charset="0"/>
            </a:endParaRPr>
          </a:p>
        </p:txBody>
      </p:sp>
      <p:pic>
        <p:nvPicPr>
          <p:cNvPr id="4" name="图片 3" descr="网络安全实验教程_276"/>
          <p:cNvPicPr/>
          <p:nvPr/>
        </p:nvPicPr>
        <p:blipFill>
          <a:blip r:embed="rId1"/>
          <a:stretch>
            <a:fillRect/>
          </a:stretch>
        </p:blipFill>
        <p:spPr>
          <a:xfrm>
            <a:off x="5586435" y="343007"/>
            <a:ext cx="3240360" cy="1440160"/>
          </a:xfrm>
          <a:prstGeom prst="rect">
            <a:avLst/>
          </a:prstGeom>
        </p:spPr>
      </p:pic>
    </p:spTree>
  </p:cSld>
  <p:clrMapOvr>
    <a:masterClrMapping/>
  </p:clrMapOvr>
</p:sld>
</file>

<file path=ppt/tags/tag1.xml><?xml version="1.0" encoding="utf-8"?>
<p:tagLst xmlns:p="http://schemas.openxmlformats.org/presentationml/2006/main">
  <p:tag name="commondata" val="eyJoZGlkIjoiOGQ5ZWRmZGVlYTg3MDI0N2UwODgyODBlMDlhOGQxZG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5b2h0d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Words>
  <Application>WPS 演示</Application>
  <PresentationFormat>自定义</PresentationFormat>
  <Paragraphs>87</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等线</vt:lpstr>
      <vt:lpstr>Agency FB</vt:lpstr>
      <vt:lpstr>Trebuchet MS</vt:lpstr>
      <vt:lpstr>包图粗黑体</vt:lpstr>
      <vt:lpstr>微软雅黑</vt:lpstr>
      <vt:lpstr>Times New Roman</vt:lpstr>
      <vt:lpstr>Arial Unicode MS</vt:lpstr>
      <vt:lpstr>Calibri</vt:lpstr>
      <vt:lpstr>黑体</vt:lpstr>
      <vt:lpstr>第一PPT，www.1ppt.com</vt:lpstr>
      <vt:lpstr>PowerPoint 演示文稿</vt:lpstr>
      <vt:lpstr>本次实验任务——入侵检测系统实验</vt:lpstr>
      <vt:lpstr>本次实验任务——入侵检测系统实验</vt:lpstr>
      <vt:lpstr>本次实验任务——入侵检测系统实验</vt:lpstr>
      <vt:lpstr>入侵检测系统实验一</vt:lpstr>
      <vt:lpstr>入侵检测系统实验一</vt:lpstr>
      <vt:lpstr>实验目的 </vt:lpstr>
      <vt:lpstr>实验原理 </vt:lpstr>
      <vt:lpstr>入侵检测系统实验二</vt:lpstr>
      <vt:lpstr>实验目的 </vt:lpstr>
      <vt:lpstr>实验原理 </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大气群山PPT模板</dc:title>
  <dc:creator>第一PPT</dc:creator>
  <cp:keywords>www.1ppt.com</cp:keywords>
  <dc:description>www.1ppt.com</dc:description>
  <cp:lastModifiedBy>babybee</cp:lastModifiedBy>
  <cp:revision>118</cp:revision>
  <dcterms:created xsi:type="dcterms:W3CDTF">2019-12-24T09:15:00Z</dcterms:created>
  <dcterms:modified xsi:type="dcterms:W3CDTF">2024-04-08T08:25:17Z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40360F1396AE4A9CB4A4E4D1796A68DC_13</vt:lpwstr>
  </property>
  <property fmtid="{D5CDD505-2E9C-101B-9397-08002B2CF9AE}" pid="3" name="KSOProductBuildVer">
    <vt:lpwstr>2052-12.1.0.16250</vt:lpwstr>
  </property>
</Properties>
</file>