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3" r:id="rId5"/>
    <p:sldId id="314" r:id="rId6"/>
    <p:sldId id="287" r:id="rId7"/>
    <p:sldId id="297" r:id="rId8"/>
    <p:sldId id="289" r:id="rId9"/>
    <p:sldId id="302" r:id="rId10"/>
    <p:sldId id="312" r:id="rId11"/>
    <p:sldId id="303" r:id="rId12"/>
    <p:sldId id="298" r:id="rId13"/>
    <p:sldId id="311" r:id="rId14"/>
  </p:sldIdLst>
  <p:sldSz cx="9145270" cy="5144770"/>
  <p:notesSz cx="6858000" cy="9144000"/>
  <p:custDataLst>
    <p:tags r:id="rId18"/>
  </p:custDataLst>
  <p:defaultTextStyle>
    <a:defPPr>
      <a:defRPr lang="zh-CN"/>
    </a:defPPr>
    <a:lvl1pPr marL="0" algn="l" defTabSz="725805" rtl="0" eaLnBrk="1" latinLnBrk="0" hangingPunct="1">
      <a:defRPr sz="1400" kern="1200">
        <a:solidFill>
          <a:schemeClr val="tx1"/>
        </a:solidFill>
        <a:latin typeface="+mn-lt"/>
        <a:ea typeface="+mn-ea"/>
        <a:cs typeface="+mn-cs"/>
      </a:defRPr>
    </a:lvl1pPr>
    <a:lvl2pPr marL="363220" algn="l" defTabSz="725805" rtl="0" eaLnBrk="1" latinLnBrk="0" hangingPunct="1">
      <a:defRPr sz="1400" kern="1200">
        <a:solidFill>
          <a:schemeClr val="tx1"/>
        </a:solidFill>
        <a:latin typeface="+mn-lt"/>
        <a:ea typeface="+mn-ea"/>
        <a:cs typeface="+mn-cs"/>
      </a:defRPr>
    </a:lvl2pPr>
    <a:lvl3pPr marL="725805" algn="l" defTabSz="725805" rtl="0" eaLnBrk="1" latinLnBrk="0" hangingPunct="1">
      <a:defRPr sz="1400" kern="1200">
        <a:solidFill>
          <a:schemeClr val="tx1"/>
        </a:solidFill>
        <a:latin typeface="+mn-lt"/>
        <a:ea typeface="+mn-ea"/>
        <a:cs typeface="+mn-cs"/>
      </a:defRPr>
    </a:lvl3pPr>
    <a:lvl4pPr marL="1089025" algn="l" defTabSz="725805" rtl="0" eaLnBrk="1" latinLnBrk="0" hangingPunct="1">
      <a:defRPr sz="1400" kern="1200">
        <a:solidFill>
          <a:schemeClr val="tx1"/>
        </a:solidFill>
        <a:latin typeface="+mn-lt"/>
        <a:ea typeface="+mn-ea"/>
        <a:cs typeface="+mn-cs"/>
      </a:defRPr>
    </a:lvl4pPr>
    <a:lvl5pPr marL="1451610" algn="l" defTabSz="725805" rtl="0" eaLnBrk="1" latinLnBrk="0" hangingPunct="1">
      <a:defRPr sz="1400" kern="1200">
        <a:solidFill>
          <a:schemeClr val="tx1"/>
        </a:solidFill>
        <a:latin typeface="+mn-lt"/>
        <a:ea typeface="+mn-ea"/>
        <a:cs typeface="+mn-cs"/>
      </a:defRPr>
    </a:lvl5pPr>
    <a:lvl6pPr marL="1814830" algn="l" defTabSz="725805" rtl="0" eaLnBrk="1" latinLnBrk="0" hangingPunct="1">
      <a:defRPr sz="1400" kern="1200">
        <a:solidFill>
          <a:schemeClr val="tx1"/>
        </a:solidFill>
        <a:latin typeface="+mn-lt"/>
        <a:ea typeface="+mn-ea"/>
        <a:cs typeface="+mn-cs"/>
      </a:defRPr>
    </a:lvl6pPr>
    <a:lvl7pPr marL="2177415" algn="l" defTabSz="725805" rtl="0" eaLnBrk="1" latinLnBrk="0" hangingPunct="1">
      <a:defRPr sz="1400" kern="1200">
        <a:solidFill>
          <a:schemeClr val="tx1"/>
        </a:solidFill>
        <a:latin typeface="+mn-lt"/>
        <a:ea typeface="+mn-ea"/>
        <a:cs typeface="+mn-cs"/>
      </a:defRPr>
    </a:lvl7pPr>
    <a:lvl8pPr marL="2540635" algn="l" defTabSz="725805" rtl="0" eaLnBrk="1" latinLnBrk="0" hangingPunct="1">
      <a:defRPr sz="1400" kern="1200">
        <a:solidFill>
          <a:schemeClr val="tx1"/>
        </a:solidFill>
        <a:latin typeface="+mn-lt"/>
        <a:ea typeface="+mn-ea"/>
        <a:cs typeface="+mn-cs"/>
      </a:defRPr>
    </a:lvl8pPr>
    <a:lvl9pPr marL="2903220" algn="l" defTabSz="72580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howGuides="1">
      <p:cViewPr varScale="1">
        <p:scale>
          <a:sx n="86" d="100"/>
          <a:sy n="86" d="100"/>
        </p:scale>
        <p:origin x="54" y="480"/>
      </p:cViewPr>
      <p:guideLst>
        <p:guide orient="horz" pos="1621"/>
        <p:guide pos="288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91B12F-6A0D-4FE8-BAE3-DB3D162E51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A053C-24B9-4FA6-A8F8-2156AAF873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DA053C-24B9-4FA6-A8F8-2156AAF873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80" y="1200521"/>
            <a:ext cx="8231029" cy="3395520"/>
          </a:xfrm>
          <a:prstGeom prst="rect">
            <a:avLst/>
          </a:prstGeom>
        </p:spPr>
        <p:txBody>
          <a:bodyPr vert="eaVert" lIns="72581" tIns="36291" rIns="72581" bIns="3629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552" y="206042"/>
            <a:ext cx="2057757" cy="4389999"/>
          </a:xfrm>
          <a:prstGeom prst="rect">
            <a:avLst/>
          </a:prstGeom>
        </p:spPr>
        <p:txBody>
          <a:bodyPr vert="eaVert" lIns="72581" tIns="36291" rIns="72581" bIns="3629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80" y="206042"/>
            <a:ext cx="6020845" cy="4389999"/>
          </a:xfrm>
          <a:prstGeom prst="rect">
            <a:avLst/>
          </a:prstGeom>
        </p:spPr>
        <p:txBody>
          <a:bodyPr vert="eaVert" lIns="72581" tIns="36291" rIns="72581" bIns="3629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lvl1pPr algn="l">
              <a:defRPr sz="4000" b="1" u="sng">
                <a:solidFill>
                  <a:schemeClr val="accent1">
                    <a:lumMod val="75000"/>
                  </a:schemeClr>
                </a:solidFill>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80" y="1200521"/>
            <a:ext cx="8231029" cy="3395520"/>
          </a:xfrm>
          <a:prstGeom prst="rect">
            <a:avLst/>
          </a:prstGeom>
        </p:spPr>
        <p:txBody>
          <a:bodyPr lIns="72581" tIns="36291" rIns="72581" bIns="36291"/>
          <a:lstStyle>
            <a:lvl1pPr>
              <a:lnSpc>
                <a:spcPct val="150000"/>
              </a:lnSpc>
              <a:defRPr b="1">
                <a:solidFill>
                  <a:schemeClr val="accent1">
                    <a:lumMod val="75000"/>
                  </a:schemeClr>
                </a:solidFill>
                <a:latin typeface="宋体" panose="02010600030101010101" pitchFamily="2" charset="-122"/>
                <a:ea typeface="宋体" panose="02010600030101010101" pitchFamily="2" charset="-122"/>
              </a:defRPr>
            </a:lvl1pPr>
            <a:lvl2pPr>
              <a:lnSpc>
                <a:spcPct val="150000"/>
              </a:lnSpc>
              <a:defRPr b="1">
                <a:solidFill>
                  <a:schemeClr val="accent1">
                    <a:lumMod val="75000"/>
                  </a:schemeClr>
                </a:solidFill>
                <a:latin typeface="宋体" panose="02010600030101010101" pitchFamily="2" charset="-122"/>
                <a:ea typeface="宋体" panose="02010600030101010101" pitchFamily="2" charset="-122"/>
              </a:defRPr>
            </a:lvl2pPr>
            <a:lvl3pPr>
              <a:lnSpc>
                <a:spcPct val="150000"/>
              </a:lnSpc>
              <a:defRPr b="1">
                <a:solidFill>
                  <a:schemeClr val="accent1">
                    <a:lumMod val="75000"/>
                  </a:schemeClr>
                </a:solidFill>
                <a:latin typeface="宋体" panose="02010600030101010101" pitchFamily="2" charset="-122"/>
                <a:ea typeface="宋体" panose="02010600030101010101" pitchFamily="2" charset="-122"/>
              </a:defRPr>
            </a:lvl3pPr>
            <a:lvl4pPr>
              <a:lnSpc>
                <a:spcPct val="150000"/>
              </a:lnSpc>
              <a:defRPr b="1">
                <a:solidFill>
                  <a:schemeClr val="accent1">
                    <a:lumMod val="75000"/>
                  </a:schemeClr>
                </a:solidFill>
                <a:latin typeface="宋体" panose="02010600030101010101" pitchFamily="2" charset="-122"/>
                <a:ea typeface="宋体" panose="02010600030101010101" pitchFamily="2" charset="-122"/>
              </a:defRPr>
            </a:lvl4pPr>
            <a:lvl5pPr>
              <a:lnSpc>
                <a:spcPct val="150000"/>
              </a:lnSpc>
              <a:defRPr b="1">
                <a:solidFill>
                  <a:schemeClr val="accent1">
                    <a:lumMod val="75000"/>
                  </a:schemeClr>
                </a:solidFill>
                <a:latin typeface="宋体" panose="02010600030101010101" pitchFamily="2" charset="-122"/>
                <a:ea typeface="宋体"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p>
            <a:r>
              <a:rPr lang="zh-CN" altLang="en-US"/>
              <a:t>单击此处编辑母版标题样式</a:t>
            </a:r>
            <a:endParaRPr lang="zh-CN" altLang="en-US"/>
          </a:p>
        </p:txBody>
      </p:sp>
      <p:sp>
        <p:nvSpPr>
          <p:cNvPr id="3" name="内容占位符 2"/>
          <p:cNvSpPr>
            <a:spLocks noGrp="1"/>
          </p:cNvSpPr>
          <p:nvPr>
            <p:ph sz="half" idx="1"/>
          </p:nvPr>
        </p:nvSpPr>
        <p:spPr>
          <a:xfrm>
            <a:off x="457280" y="1200521"/>
            <a:ext cx="4039301" cy="3395520"/>
          </a:xfrm>
          <a:prstGeom prst="rect">
            <a:avLst/>
          </a:prstGeom>
        </p:spPr>
        <p:txBody>
          <a:bodyPr lIns="72581" tIns="36291" rIns="72581" bIns="36291"/>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9008" y="1200521"/>
            <a:ext cx="4039301" cy="3395520"/>
          </a:xfrm>
          <a:prstGeom prst="rect">
            <a:avLst/>
          </a:prstGeom>
        </p:spPr>
        <p:txBody>
          <a:bodyPr lIns="72581" tIns="36291" rIns="72581" bIns="36291"/>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userDrawn="1"/>
        </p:nvSpPr>
        <p:spPr>
          <a:xfrm>
            <a:off x="6619446" y="2801234"/>
            <a:ext cx="615260" cy="242568"/>
          </a:xfrm>
          <a:prstGeom prst="rect">
            <a:avLst/>
          </a:prstGeom>
        </p:spPr>
        <p:txBody>
          <a:bodyPr wrap="square" lIns="72581" tIns="36291" rIns="72581" bIns="36291">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精美</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课件：</a:t>
            </a:r>
            <a:r>
              <a:rPr lang="en-US" altLang="zh-CN" sz="100" dirty="0">
                <a:solidFill>
                  <a:schemeClr val="bg1"/>
                </a:solidFill>
              </a:rPr>
              <a:t>www.1ppt.com/kejian/             </a:t>
            </a:r>
            <a:r>
              <a:rPr lang="zh-CN" altLang="en-US" sz="100" dirty="0">
                <a:solidFill>
                  <a:schemeClr val="bg1"/>
                </a:solidFill>
              </a:rPr>
              <a:t>字体下载：</a:t>
            </a:r>
            <a:r>
              <a:rPr lang="en-US" altLang="zh-CN" sz="100" dirty="0">
                <a:solidFill>
                  <a:schemeClr val="bg1"/>
                </a:solidFill>
              </a:rPr>
              <a:t>www.1ppt.com/ziti/</a:t>
            </a:r>
            <a:endParaRPr lang="en-US" altLang="zh-CN" sz="100" dirty="0">
              <a:solidFill>
                <a:schemeClr val="bg1"/>
              </a:solidFill>
            </a:endParaRPr>
          </a:p>
          <a:p>
            <a:pPr lvl="0"/>
            <a:r>
              <a:rPr lang="zh-CN" altLang="en-US" sz="100" dirty="0">
                <a:solidFill>
                  <a:schemeClr val="bg1"/>
                </a:solidFill>
              </a:rPr>
              <a:t>工作总结</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www.1ppt.com/xiazai/zongjie/ </a:t>
            </a:r>
            <a:r>
              <a:rPr lang="zh-CN" altLang="en-US" sz="100" dirty="0">
                <a:solidFill>
                  <a:schemeClr val="bg1"/>
                </a:solidFill>
              </a:rPr>
              <a:t>工作计划：</a:t>
            </a:r>
            <a:r>
              <a:rPr lang="en-US" altLang="zh-CN" sz="100" dirty="0">
                <a:solidFill>
                  <a:schemeClr val="bg1"/>
                </a:solidFill>
              </a:rPr>
              <a:t>www.1ppt.com/xiazai/jihua/</a:t>
            </a:r>
            <a:endParaRPr lang="en-US" altLang="zh-CN" sz="100" dirty="0">
              <a:solidFill>
                <a:schemeClr val="bg1"/>
              </a:solidFill>
            </a:endParaRPr>
          </a:p>
          <a:p>
            <a:pPr lvl="0"/>
            <a:r>
              <a:rPr lang="zh-CN" altLang="en-US" sz="100" dirty="0">
                <a:solidFill>
                  <a:schemeClr val="bg1"/>
                </a:solidFill>
              </a:rPr>
              <a:t>商务</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www.1ppt.com/moban/shangwu/  </a:t>
            </a:r>
            <a:r>
              <a:rPr lang="zh-CN" altLang="en-US" sz="100" dirty="0">
                <a:solidFill>
                  <a:schemeClr val="bg1"/>
                </a:solidFill>
              </a:rPr>
              <a:t>个人简历</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www.1ppt.com/xiazai/jianli/  </a:t>
            </a:r>
            <a:endParaRPr lang="en-US" altLang="zh-CN" sz="100" dirty="0">
              <a:solidFill>
                <a:schemeClr val="bg1"/>
              </a:solidFill>
            </a:endParaRPr>
          </a:p>
          <a:p>
            <a:pPr lvl="0"/>
            <a:r>
              <a:rPr lang="zh-CN" altLang="en-US" sz="100" dirty="0">
                <a:solidFill>
                  <a:schemeClr val="bg1"/>
                </a:solidFill>
              </a:rPr>
              <a:t>毕业答辩</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www.1ppt.com/xiazai/dabian/  </a:t>
            </a:r>
            <a:r>
              <a:rPr lang="zh-CN" altLang="en-US" sz="100" dirty="0">
                <a:solidFill>
                  <a:schemeClr val="bg1"/>
                </a:solidFill>
              </a:rPr>
              <a:t>工作汇报</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www.1ppt.com/xiazai/huibao/    </a:t>
            </a:r>
            <a:endParaRPr lang="en-US" altLang="zh-CN" sz="100" dirty="0">
              <a:solidFill>
                <a:schemeClr val="bg1"/>
              </a:solidFill>
            </a:endParaRPr>
          </a:p>
          <a:p>
            <a:pPr lvl="0"/>
            <a:r>
              <a:rPr lang="en-US" altLang="zh-CN" sz="100" dirty="0">
                <a:solidFill>
                  <a:schemeClr val="bg1"/>
                </a:solidFill>
              </a:rPr>
              <a:t> </a:t>
            </a:r>
            <a:endParaRPr lang="en-US" altLang="zh-CN" sz="100" dirty="0">
              <a:solidFill>
                <a:schemeClr val="bg1"/>
              </a:solidFill>
            </a:endParaRPr>
          </a:p>
        </p:txBody>
      </p:sp>
      <p:sp>
        <p:nvSpPr>
          <p:cNvPr id="2" name="标题 1"/>
          <p:cNvSpPr>
            <a:spLocks noGrp="1"/>
          </p:cNvSpPr>
          <p:nvPr>
            <p:ph type="title"/>
          </p:nvPr>
        </p:nvSpPr>
        <p:spPr>
          <a:xfrm>
            <a:off x="457280" y="206043"/>
            <a:ext cx="8231029" cy="857514"/>
          </a:xfrm>
          <a:prstGeom prst="rect">
            <a:avLst/>
          </a:prstGeom>
        </p:spPr>
        <p:txBody>
          <a:bodyPr lIns="72581" tIns="36291" rIns="72581" bIns="36291"/>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79" y="1151690"/>
            <a:ext cx="4040890" cy="479970"/>
          </a:xfrm>
          <a:prstGeom prst="rect">
            <a:avLst/>
          </a:prstGeom>
        </p:spPr>
        <p:txBody>
          <a:bodyPr lIns="72581" tIns="36291" rIns="72581" bIns="36291" anchor="b"/>
          <a:lstStyle>
            <a:lvl1pPr marL="0" indent="0">
              <a:buNone/>
              <a:defRPr sz="1900" b="1"/>
            </a:lvl1pPr>
            <a:lvl2pPr marL="363220" indent="0">
              <a:buNone/>
              <a:defRPr sz="1600" b="1"/>
            </a:lvl2pPr>
            <a:lvl3pPr marL="725805" indent="0">
              <a:buNone/>
              <a:defRPr sz="1400" b="1"/>
            </a:lvl3pPr>
            <a:lvl4pPr marL="1089025" indent="0">
              <a:buNone/>
              <a:defRPr sz="1300" b="1"/>
            </a:lvl4pPr>
            <a:lvl5pPr marL="1451610" indent="0">
              <a:buNone/>
              <a:defRPr sz="1300" b="1"/>
            </a:lvl5pPr>
            <a:lvl6pPr marL="1814830" indent="0">
              <a:buNone/>
              <a:defRPr sz="1300" b="1"/>
            </a:lvl6pPr>
            <a:lvl7pPr marL="2177415" indent="0">
              <a:buNone/>
              <a:defRPr sz="1300" b="1"/>
            </a:lvl7pPr>
            <a:lvl8pPr marL="2540635" indent="0">
              <a:buNone/>
              <a:defRPr sz="1300" b="1"/>
            </a:lvl8pPr>
            <a:lvl9pPr marL="2903220" indent="0">
              <a:buNone/>
              <a:defRPr sz="13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79" y="1631661"/>
            <a:ext cx="4040890" cy="2964381"/>
          </a:xfrm>
          <a:prstGeom prst="rect">
            <a:avLst/>
          </a:prstGeom>
        </p:spPr>
        <p:txBody>
          <a:bodyPr lIns="72581" tIns="36291" rIns="72581" bIns="36291"/>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833" y="1151690"/>
            <a:ext cx="4042477" cy="479970"/>
          </a:xfrm>
          <a:prstGeom prst="rect">
            <a:avLst/>
          </a:prstGeom>
        </p:spPr>
        <p:txBody>
          <a:bodyPr lIns="72581" tIns="36291" rIns="72581" bIns="36291" anchor="b"/>
          <a:lstStyle>
            <a:lvl1pPr marL="0" indent="0">
              <a:buNone/>
              <a:defRPr sz="1900" b="1"/>
            </a:lvl1pPr>
            <a:lvl2pPr marL="363220" indent="0">
              <a:buNone/>
              <a:defRPr sz="1600" b="1"/>
            </a:lvl2pPr>
            <a:lvl3pPr marL="725805" indent="0">
              <a:buNone/>
              <a:defRPr sz="1400" b="1"/>
            </a:lvl3pPr>
            <a:lvl4pPr marL="1089025" indent="0">
              <a:buNone/>
              <a:defRPr sz="1300" b="1"/>
            </a:lvl4pPr>
            <a:lvl5pPr marL="1451610" indent="0">
              <a:buNone/>
              <a:defRPr sz="1300" b="1"/>
            </a:lvl5pPr>
            <a:lvl6pPr marL="1814830" indent="0">
              <a:buNone/>
              <a:defRPr sz="1300" b="1"/>
            </a:lvl6pPr>
            <a:lvl7pPr marL="2177415" indent="0">
              <a:buNone/>
              <a:defRPr sz="1300" b="1"/>
            </a:lvl7pPr>
            <a:lvl8pPr marL="2540635" indent="0">
              <a:buNone/>
              <a:defRPr sz="1300" b="1"/>
            </a:lvl8pPr>
            <a:lvl9pPr marL="2903220" indent="0">
              <a:buNone/>
              <a:defRPr sz="13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833" y="1631661"/>
            <a:ext cx="4042477" cy="2964381"/>
          </a:xfrm>
          <a:prstGeom prst="rect">
            <a:avLst/>
          </a:prstGeom>
        </p:spPr>
        <p:txBody>
          <a:bodyPr lIns="72581" tIns="36291" rIns="72581" bIns="36291"/>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9" name="灯片编号占位符 8"/>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3776315" cy="2329675"/>
          </a:xfrm>
          <a:prstGeom prst="rect">
            <a:avLst/>
          </a:prstGeom>
          <a:effectLst>
            <a:outerShdw blurRad="228600" dist="38100" dir="5400000" sx="101000" sy="101000" algn="t" rotWithShape="0">
              <a:sysClr val="windowText" lastClr="000000">
                <a:lumMod val="50000"/>
                <a:lumOff val="50000"/>
                <a:alpha val="29000"/>
              </a:sysClr>
            </a:outerShdw>
          </a:effectLst>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73121" y="3205610"/>
            <a:ext cx="6072467" cy="1939478"/>
          </a:xfrm>
          <a:prstGeom prst="rect">
            <a:avLst/>
          </a:prstGeom>
          <a:effectLst>
            <a:outerShdw blurRad="228600" dist="38100" dir="16200000" sx="101000" sy="101000" rotWithShape="0">
              <a:sysClr val="windowText" lastClr="000000">
                <a:lumMod val="50000"/>
                <a:lumOff val="50000"/>
                <a:alpha val="29000"/>
              </a:sys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0" y="204851"/>
            <a:ext cx="3008836" cy="871807"/>
          </a:xfrm>
          <a:prstGeom prst="rect">
            <a:avLst/>
          </a:prstGeom>
        </p:spPr>
        <p:txBody>
          <a:bodyPr lIns="72581" tIns="36291" rIns="72581" bIns="36291" anchor="b"/>
          <a:lstStyle>
            <a:lvl1pPr algn="l">
              <a:defRPr sz="1600" b="1"/>
            </a:lvl1pPr>
          </a:lstStyle>
          <a:p>
            <a:r>
              <a:rPr lang="zh-CN" altLang="en-US"/>
              <a:t>单击此处编辑母版标题样式</a:t>
            </a:r>
            <a:endParaRPr lang="zh-CN" altLang="en-US"/>
          </a:p>
        </p:txBody>
      </p:sp>
      <p:sp>
        <p:nvSpPr>
          <p:cNvPr id="3" name="内容占位符 2"/>
          <p:cNvSpPr>
            <a:spLocks noGrp="1"/>
          </p:cNvSpPr>
          <p:nvPr>
            <p:ph idx="1"/>
          </p:nvPr>
        </p:nvSpPr>
        <p:spPr>
          <a:xfrm>
            <a:off x="3575670" y="204851"/>
            <a:ext cx="5112638" cy="4391190"/>
          </a:xfrm>
          <a:prstGeom prst="rect">
            <a:avLst/>
          </a:prstGeom>
        </p:spPr>
        <p:txBody>
          <a:bodyPr lIns="72581" tIns="36291" rIns="72581" bIns="36291"/>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80" y="1076658"/>
            <a:ext cx="3008836" cy="3519383"/>
          </a:xfrm>
          <a:prstGeom prst="rect">
            <a:avLst/>
          </a:prstGeom>
        </p:spPr>
        <p:txBody>
          <a:bodyPr lIns="72581" tIns="36291" rIns="72581" bIns="36291"/>
          <a:lstStyle>
            <a:lvl1pPr marL="0" indent="0">
              <a:buNone/>
              <a:defRPr sz="1100"/>
            </a:lvl1pPr>
            <a:lvl2pPr marL="363220" indent="0">
              <a:buNone/>
              <a:defRPr sz="1000"/>
            </a:lvl2pPr>
            <a:lvl3pPr marL="725805" indent="0">
              <a:buNone/>
              <a:defRPr sz="800"/>
            </a:lvl3pPr>
            <a:lvl4pPr marL="1089025" indent="0">
              <a:buNone/>
              <a:defRPr sz="800"/>
            </a:lvl4pPr>
            <a:lvl5pPr marL="1451610" indent="0">
              <a:buNone/>
              <a:defRPr sz="800"/>
            </a:lvl5pPr>
            <a:lvl6pPr marL="1814830" indent="0">
              <a:buNone/>
              <a:defRPr sz="800"/>
            </a:lvl6pPr>
            <a:lvl7pPr marL="2177415" indent="0">
              <a:buNone/>
              <a:defRPr sz="800"/>
            </a:lvl7pPr>
            <a:lvl8pPr marL="2540635" indent="0">
              <a:buNone/>
              <a:defRPr sz="800"/>
            </a:lvl8pPr>
            <a:lvl9pPr marL="290322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3601562"/>
            <a:ext cx="5487353" cy="425185"/>
          </a:xfrm>
          <a:prstGeom prst="rect">
            <a:avLst/>
          </a:prstGeom>
        </p:spPr>
        <p:txBody>
          <a:bodyPr lIns="72581" tIns="36291" rIns="72581" bIns="36291" anchor="b"/>
          <a:lstStyle>
            <a:lvl1pPr algn="l">
              <a:defRPr sz="16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599" y="459724"/>
            <a:ext cx="5487353" cy="3087053"/>
          </a:xfrm>
          <a:prstGeom prst="rect">
            <a:avLst/>
          </a:prstGeom>
        </p:spPr>
        <p:txBody>
          <a:bodyPr lIns="72581" tIns="36291" rIns="72581" bIns="36291"/>
          <a:lstStyle>
            <a:lvl1pPr marL="0" indent="0">
              <a:buNone/>
              <a:defRPr sz="2600"/>
            </a:lvl1pPr>
            <a:lvl2pPr marL="363220" indent="0">
              <a:buNone/>
              <a:defRPr sz="2300"/>
            </a:lvl2pPr>
            <a:lvl3pPr marL="725805" indent="0">
              <a:buNone/>
              <a:defRPr sz="1900"/>
            </a:lvl3pPr>
            <a:lvl4pPr marL="1089025" indent="0">
              <a:buNone/>
              <a:defRPr sz="1600"/>
            </a:lvl4pPr>
            <a:lvl5pPr marL="1451610" indent="0">
              <a:buNone/>
              <a:defRPr sz="1600"/>
            </a:lvl5pPr>
            <a:lvl6pPr marL="1814830" indent="0">
              <a:buNone/>
              <a:defRPr sz="1600"/>
            </a:lvl6pPr>
            <a:lvl7pPr marL="2177415" indent="0">
              <a:buNone/>
              <a:defRPr sz="1600"/>
            </a:lvl7pPr>
            <a:lvl8pPr marL="2540635" indent="0">
              <a:buNone/>
              <a:defRPr sz="1600"/>
            </a:lvl8pPr>
            <a:lvl9pPr marL="2903220" indent="0">
              <a:buNone/>
              <a:defRPr sz="1600"/>
            </a:lvl9pPr>
          </a:lstStyle>
          <a:p>
            <a:endParaRPr lang="zh-CN" altLang="en-US"/>
          </a:p>
        </p:txBody>
      </p:sp>
      <p:sp>
        <p:nvSpPr>
          <p:cNvPr id="4" name="文本占位符 3"/>
          <p:cNvSpPr>
            <a:spLocks noGrp="1"/>
          </p:cNvSpPr>
          <p:nvPr>
            <p:ph type="body" sz="half" idx="2"/>
          </p:nvPr>
        </p:nvSpPr>
        <p:spPr>
          <a:xfrm>
            <a:off x="1792599" y="4026746"/>
            <a:ext cx="5487353" cy="603833"/>
          </a:xfrm>
          <a:prstGeom prst="rect">
            <a:avLst/>
          </a:prstGeom>
        </p:spPr>
        <p:txBody>
          <a:bodyPr lIns="72581" tIns="36291" rIns="72581" bIns="36291"/>
          <a:lstStyle>
            <a:lvl1pPr marL="0" indent="0">
              <a:buNone/>
              <a:defRPr sz="1100"/>
            </a:lvl1pPr>
            <a:lvl2pPr marL="363220" indent="0">
              <a:buNone/>
              <a:defRPr sz="1000"/>
            </a:lvl2pPr>
            <a:lvl3pPr marL="725805" indent="0">
              <a:buNone/>
              <a:defRPr sz="800"/>
            </a:lvl3pPr>
            <a:lvl4pPr marL="1089025" indent="0">
              <a:buNone/>
              <a:defRPr sz="800"/>
            </a:lvl4pPr>
            <a:lvl5pPr marL="1451610" indent="0">
              <a:buNone/>
              <a:defRPr sz="800"/>
            </a:lvl5pPr>
            <a:lvl6pPr marL="1814830" indent="0">
              <a:buNone/>
              <a:defRPr sz="800"/>
            </a:lvl6pPr>
            <a:lvl7pPr marL="2177415" indent="0">
              <a:buNone/>
              <a:defRPr sz="800"/>
            </a:lvl7pPr>
            <a:lvl8pPr marL="2540635" indent="0">
              <a:buNone/>
              <a:defRPr sz="800"/>
            </a:lvl8pPr>
            <a:lvl9pPr marL="290322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5.jpeg"/><Relationship Id="rId13" Type="http://schemas.microsoft.com/office/2007/relationships/hdphoto" Target="../media/image4.wdp"/><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9144000" cy="5144400"/>
          </a:xfrm>
          <a:prstGeom prst="rect">
            <a:avLst/>
          </a:prstGeom>
          <a:blipFill dpi="0" rotWithShape="1">
            <a:blip r:embed="rId12">
              <a:alphaModFix amt="26000"/>
              <a:extLst>
                <a:ext uri="{BEBA8EAE-BF5A-486C-A8C5-ECC9F3942E4B}">
                  <a14:imgProps xmlns:a14="http://schemas.microsoft.com/office/drawing/2010/main">
                    <a14:imgLayer r:embed="rId13">
                      <a14:imgEffect>
                        <a14:sharpenSoften amount="-75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9145588" cy="5145088"/>
          </a:xfrm>
          <a:prstGeom prst="rect">
            <a:avLst/>
          </a:prstGeom>
          <a:blipFill dpi="0" rotWithShape="1">
            <a:blip r:embed="rId14">
              <a:alphaModFix amt="16000"/>
            </a:blip>
            <a:srcRect/>
            <a:stretch>
              <a:fillRect/>
            </a:stretch>
          </a:blipFill>
          <a:ln w="12700" cap="flat" cmpd="sng" algn="ctr">
            <a:noFill/>
            <a:prstDash val="solid"/>
            <a:miter lim="800000"/>
          </a:ln>
          <a:effectLst/>
        </p:spPr>
        <p:txBody>
          <a:bodyPr lIns="68589" tIns="34295" rIns="68589" bIns="34295"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5" name="图片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469302" y="4178169"/>
            <a:ext cx="3676286" cy="966919"/>
          </a:xfrm>
          <a:prstGeom prst="rect">
            <a:avLst/>
          </a:prstGeom>
          <a:effectLst>
            <a:outerShdw blurRad="228600" dist="38100" dir="16200000" sx="101000" sy="101000" rotWithShape="0">
              <a:sysClr val="windowText" lastClr="000000">
                <a:lumMod val="50000"/>
                <a:lumOff val="50000"/>
                <a:alpha val="29000"/>
              </a:sysClr>
            </a:outerShdw>
          </a:effectLst>
        </p:spPr>
      </p:pic>
      <p:pic>
        <p:nvPicPr>
          <p:cNvPr id="6" name="图片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1200358" cy="740522"/>
          </a:xfrm>
          <a:prstGeom prst="rect">
            <a:avLst/>
          </a:prstGeom>
          <a:effectLst>
            <a:outerShdw blurRad="228600" dist="38100" dir="5400000" sx="101000" sy="101000" algn="t" rotWithShape="0">
              <a:sysClr val="windowText" lastClr="000000">
                <a:lumMod val="50000"/>
                <a:lumOff val="50000"/>
                <a:alpha val="29000"/>
              </a:sys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25805" rtl="0" eaLnBrk="1" latinLnBrk="0" hangingPunct="1">
        <a:spcBef>
          <a:spcPct val="0"/>
        </a:spcBef>
        <a:buNone/>
        <a:defRPr sz="3500" kern="1200">
          <a:solidFill>
            <a:schemeClr val="tx1"/>
          </a:solidFill>
          <a:latin typeface="+mj-lt"/>
          <a:ea typeface="+mj-ea"/>
          <a:cs typeface="+mj-cs"/>
        </a:defRPr>
      </a:lvl1pPr>
    </p:titleStyle>
    <p:bodyStyle>
      <a:lvl1pPr marL="272415" indent="-272415" algn="l" defTabSz="72580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1pPr>
      <a:lvl2pPr marL="589915" indent="-226695" algn="l" defTabSz="7258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2pPr>
      <a:lvl3pPr marL="907415" indent="-181610" algn="l" defTabSz="72580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7000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163322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199580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5902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2161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08483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725805" rtl="0" eaLnBrk="1" latinLnBrk="0" hangingPunct="1">
        <a:defRPr sz="1400" kern="1200">
          <a:solidFill>
            <a:schemeClr val="tx1"/>
          </a:solidFill>
          <a:latin typeface="+mn-lt"/>
          <a:ea typeface="+mn-ea"/>
          <a:cs typeface="+mn-cs"/>
        </a:defRPr>
      </a:lvl1pPr>
      <a:lvl2pPr marL="363220" algn="l" defTabSz="725805" rtl="0" eaLnBrk="1" latinLnBrk="0" hangingPunct="1">
        <a:defRPr sz="1400" kern="1200">
          <a:solidFill>
            <a:schemeClr val="tx1"/>
          </a:solidFill>
          <a:latin typeface="+mn-lt"/>
          <a:ea typeface="+mn-ea"/>
          <a:cs typeface="+mn-cs"/>
        </a:defRPr>
      </a:lvl2pPr>
      <a:lvl3pPr marL="725805" algn="l" defTabSz="725805" rtl="0" eaLnBrk="1" latinLnBrk="0" hangingPunct="1">
        <a:defRPr sz="1400" kern="1200">
          <a:solidFill>
            <a:schemeClr val="tx1"/>
          </a:solidFill>
          <a:latin typeface="+mn-lt"/>
          <a:ea typeface="+mn-ea"/>
          <a:cs typeface="+mn-cs"/>
        </a:defRPr>
      </a:lvl3pPr>
      <a:lvl4pPr marL="1089025" algn="l" defTabSz="725805" rtl="0" eaLnBrk="1" latinLnBrk="0" hangingPunct="1">
        <a:defRPr sz="1400" kern="1200">
          <a:solidFill>
            <a:schemeClr val="tx1"/>
          </a:solidFill>
          <a:latin typeface="+mn-lt"/>
          <a:ea typeface="+mn-ea"/>
          <a:cs typeface="+mn-cs"/>
        </a:defRPr>
      </a:lvl4pPr>
      <a:lvl5pPr marL="1451610" algn="l" defTabSz="725805" rtl="0" eaLnBrk="1" latinLnBrk="0" hangingPunct="1">
        <a:defRPr sz="1400" kern="1200">
          <a:solidFill>
            <a:schemeClr val="tx1"/>
          </a:solidFill>
          <a:latin typeface="+mn-lt"/>
          <a:ea typeface="+mn-ea"/>
          <a:cs typeface="+mn-cs"/>
        </a:defRPr>
      </a:lvl5pPr>
      <a:lvl6pPr marL="1814830" algn="l" defTabSz="725805" rtl="0" eaLnBrk="1" latinLnBrk="0" hangingPunct="1">
        <a:defRPr sz="1400" kern="1200">
          <a:solidFill>
            <a:schemeClr val="tx1"/>
          </a:solidFill>
          <a:latin typeface="+mn-lt"/>
          <a:ea typeface="+mn-ea"/>
          <a:cs typeface="+mn-cs"/>
        </a:defRPr>
      </a:lvl6pPr>
      <a:lvl7pPr marL="2177415" algn="l" defTabSz="725805" rtl="0" eaLnBrk="1" latinLnBrk="0" hangingPunct="1">
        <a:defRPr sz="1400" kern="1200">
          <a:solidFill>
            <a:schemeClr val="tx1"/>
          </a:solidFill>
          <a:latin typeface="+mn-lt"/>
          <a:ea typeface="+mn-ea"/>
          <a:cs typeface="+mn-cs"/>
        </a:defRPr>
      </a:lvl7pPr>
      <a:lvl8pPr marL="2540635" algn="l" defTabSz="725805" rtl="0" eaLnBrk="1" latinLnBrk="0" hangingPunct="1">
        <a:defRPr sz="1400" kern="1200">
          <a:solidFill>
            <a:schemeClr val="tx1"/>
          </a:solidFill>
          <a:latin typeface="+mn-lt"/>
          <a:ea typeface="+mn-ea"/>
          <a:cs typeface="+mn-cs"/>
        </a:defRPr>
      </a:lvl8pPr>
      <a:lvl9pPr marL="2903220" algn="l" defTabSz="72580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aike.baidu.com/item/Wi-Fi"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PicPr>
            <a:picLocks noChangeAspect="1"/>
          </p:cNvPicPr>
          <p:nvPr/>
        </p:nvPicPr>
        <p:blipFill>
          <a:blip r:embed="rId1" cstate="screen"/>
          <a:srcRect/>
          <a:stretch>
            <a:fillRect/>
          </a:stretch>
        </p:blipFill>
        <p:spPr>
          <a:xfrm>
            <a:off x="-4287" y="-3811"/>
            <a:ext cx="9153686" cy="5152234"/>
          </a:xfrm>
          <a:prstGeom prst="rect">
            <a:avLst/>
          </a:prstGeom>
        </p:spPr>
      </p:pic>
      <p:sp>
        <p:nvSpPr>
          <p:cNvPr id="17" name="文本框 19"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SpPr txBox="1"/>
          <p:nvPr/>
        </p:nvSpPr>
        <p:spPr>
          <a:xfrm>
            <a:off x="1620466" y="2121544"/>
            <a:ext cx="5982262" cy="561702"/>
          </a:xfrm>
          <a:prstGeom prst="rect">
            <a:avLst/>
          </a:prstGeom>
          <a:noFill/>
          <a:effectLst/>
        </p:spPr>
        <p:txBody>
          <a:bodyPr wrap="square" lIns="68589" tIns="34295" rIns="68589" bIns="34295" rtlCol="0">
            <a:spAutoFit/>
          </a:bodyPr>
          <a:lstStyle/>
          <a:p>
            <a:pPr algn="ctr" defTabSz="685800"/>
            <a:r>
              <a:rPr lang="zh-CN" altLang="en-US" sz="3200" b="1" dirty="0">
                <a:solidFill>
                  <a:schemeClr val="accent1">
                    <a:lumMod val="75000"/>
                  </a:schemeClr>
                </a:solidFill>
                <a:cs typeface="+mn-ea"/>
                <a:sym typeface="+mn-lt"/>
              </a:rPr>
              <a:t>计算机与网络安全综合实验</a:t>
            </a:r>
            <a:endParaRPr lang="en-US" altLang="zh-CN" sz="3200" b="1" dirty="0">
              <a:solidFill>
                <a:schemeClr val="accent1">
                  <a:lumMod val="75000"/>
                </a:schemeClr>
              </a:solidFill>
              <a:cs typeface="+mn-ea"/>
              <a:sym typeface="+mn-lt"/>
            </a:endParaRPr>
          </a:p>
        </p:txBody>
      </p:sp>
      <p:sp>
        <p:nvSpPr>
          <p:cNvPr id="19" name="矩形 18"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SpPr/>
          <p:nvPr/>
        </p:nvSpPr>
        <p:spPr>
          <a:xfrm>
            <a:off x="173386" y="171503"/>
            <a:ext cx="8799294" cy="4802082"/>
          </a:xfrm>
          <a:prstGeom prst="rect">
            <a:avLst/>
          </a:prstGeom>
          <a:noFill/>
          <a:ln w="12700" cap="flat" cmpd="sng" algn="ctr">
            <a:solidFill>
              <a:srgbClr val="1F2F50"/>
            </a:solidFill>
            <a:prstDash val="solid"/>
            <a:miter lim="800000"/>
          </a:ln>
          <a:effectLst/>
        </p:spPr>
        <p:txBody>
          <a:bodyPr lIns="68589" tIns="34295" rIns="68589" bIns="34295"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39" name="组合 38"/>
          <p:cNvGrpSpPr/>
          <p:nvPr/>
        </p:nvGrpSpPr>
        <p:grpSpPr>
          <a:xfrm>
            <a:off x="3060626" y="844352"/>
            <a:ext cx="2911652" cy="1101878"/>
            <a:chOff x="3124200" y="1641336"/>
            <a:chExt cx="5840064" cy="2209800"/>
          </a:xfrm>
        </p:grpSpPr>
        <p:sp>
          <p:nvSpPr>
            <p:cNvPr id="40" name="矩形: 圆角 5"/>
            <p:cNvSpPr/>
            <p:nvPr/>
          </p:nvSpPr>
          <p:spPr>
            <a:xfrm>
              <a:off x="3124200"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a:ln>
                  <a:noFill/>
                </a:ln>
                <a:solidFill>
                  <a:prstClr val="white"/>
                </a:solidFill>
                <a:effectLst/>
                <a:uLnTx/>
                <a:uFillTx/>
                <a:latin typeface="Agency FB" panose="020B0503020202020204" pitchFamily="34" charset="0"/>
                <a:ea typeface="等线" panose="02010600030101010101" charset="-122"/>
              </a:endParaRPr>
            </a:p>
          </p:txBody>
        </p:sp>
        <p:sp>
          <p:nvSpPr>
            <p:cNvPr id="41" name="矩形: 圆角 6"/>
            <p:cNvSpPr/>
            <p:nvPr/>
          </p:nvSpPr>
          <p:spPr>
            <a:xfrm>
              <a:off x="4607584"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dirty="0">
                <a:ln>
                  <a:noFill/>
                </a:ln>
                <a:solidFill>
                  <a:prstClr val="white"/>
                </a:solidFill>
                <a:effectLst/>
                <a:uLnTx/>
                <a:uFillTx/>
                <a:latin typeface="Agency FB" panose="020B0503020202020204" pitchFamily="34" charset="0"/>
                <a:ea typeface="等线" panose="02010600030101010101" charset="-122"/>
              </a:endParaRPr>
            </a:p>
          </p:txBody>
        </p:sp>
        <p:sp>
          <p:nvSpPr>
            <p:cNvPr id="42" name="矩形: 圆角 7"/>
            <p:cNvSpPr/>
            <p:nvPr/>
          </p:nvSpPr>
          <p:spPr>
            <a:xfrm>
              <a:off x="6084993"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a:ln>
                  <a:noFill/>
                </a:ln>
                <a:solidFill>
                  <a:prstClr val="white"/>
                </a:solidFill>
                <a:effectLst/>
                <a:uLnTx/>
                <a:uFillTx/>
                <a:latin typeface="Agency FB" panose="020B0503020202020204" pitchFamily="34" charset="0"/>
                <a:ea typeface="等线" panose="02010600030101010101" charset="-122"/>
              </a:endParaRPr>
            </a:p>
          </p:txBody>
        </p:sp>
        <p:sp>
          <p:nvSpPr>
            <p:cNvPr id="43" name="矩形: 圆角 8"/>
            <p:cNvSpPr/>
            <p:nvPr/>
          </p:nvSpPr>
          <p:spPr>
            <a:xfrm>
              <a:off x="7562402"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a:ln>
                  <a:noFill/>
                </a:ln>
                <a:solidFill>
                  <a:prstClr val="white"/>
                </a:solidFill>
                <a:effectLst/>
                <a:uLnTx/>
                <a:uFillTx/>
                <a:latin typeface="Agency FB" panose="020B0503020202020204" pitchFamily="34" charset="0"/>
                <a:ea typeface="等线" panose="02010600030101010101" charset="-122"/>
              </a:endParaRPr>
            </a:p>
          </p:txBody>
        </p:sp>
        <p:sp>
          <p:nvSpPr>
            <p:cNvPr id="44" name="文本框 9"/>
            <p:cNvSpPr txBox="1"/>
            <p:nvPr/>
          </p:nvSpPr>
          <p:spPr>
            <a:xfrm>
              <a:off x="3149785" y="1676223"/>
              <a:ext cx="1362719" cy="2036896"/>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rPr>
                <a:t>2</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5" name="文本框 10"/>
            <p:cNvSpPr txBox="1"/>
            <p:nvPr/>
          </p:nvSpPr>
          <p:spPr>
            <a:xfrm>
              <a:off x="4639850" y="1665402"/>
              <a:ext cx="1254003" cy="2036895"/>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rPr>
                <a:t>0</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6" name="文本框 11"/>
            <p:cNvSpPr txBox="1"/>
            <p:nvPr/>
          </p:nvSpPr>
          <p:spPr>
            <a:xfrm>
              <a:off x="6094396" y="1676221"/>
              <a:ext cx="1362719" cy="2036895"/>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en-US" altLang="zh-CN" sz="6000" kern="0" dirty="0">
                  <a:solidFill>
                    <a:schemeClr val="accent1">
                      <a:lumMod val="75000"/>
                    </a:schemeClr>
                  </a:solidFill>
                  <a:latin typeface="Agency FB" panose="020B0503020202020204" pitchFamily="34" charset="0"/>
                  <a:ea typeface="包图粗黑体" panose="02000800000000000000" pitchFamily="2" charset="-122"/>
                </a:rPr>
                <a:t>2</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7" name="文本框 12"/>
            <p:cNvSpPr txBox="1"/>
            <p:nvPr/>
          </p:nvSpPr>
          <p:spPr>
            <a:xfrm>
              <a:off x="7601545" y="1676223"/>
              <a:ext cx="1362719" cy="2035026"/>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en-US" altLang="zh-CN" sz="6000" kern="0" dirty="0">
                  <a:solidFill>
                    <a:schemeClr val="accent1">
                      <a:lumMod val="75000"/>
                    </a:schemeClr>
                  </a:solidFill>
                  <a:latin typeface="Agency FB" panose="020B0503020202020204" pitchFamily="34" charset="0"/>
                  <a:ea typeface="包图粗黑体" panose="02000800000000000000" pitchFamily="2" charset="-122"/>
                </a:rPr>
                <a:t>4</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grpSp>
      <p:sp>
        <p:nvSpPr>
          <p:cNvPr id="49" name="文本框 17"/>
          <p:cNvSpPr txBox="1"/>
          <p:nvPr/>
        </p:nvSpPr>
        <p:spPr>
          <a:xfrm>
            <a:off x="2183010" y="4633950"/>
            <a:ext cx="4703166" cy="283845"/>
          </a:xfrm>
          <a:prstGeom prst="rect">
            <a:avLst/>
          </a:prstGeom>
          <a:noFill/>
        </p:spPr>
        <p:txBody>
          <a:bodyPr wrap="square" lIns="68589" tIns="34295" rIns="68589" bIns="34295" rtlCol="0">
            <a:spAutoFit/>
          </a:bodyPr>
          <a:lstStyle/>
          <a:p>
            <a:pPr algn="ctr" defTabSz="685800"/>
            <a:r>
              <a:rPr lang="zh-CN" altLang="en-US" dirty="0">
                <a:solidFill>
                  <a:srgbClr val="002060"/>
                </a:solidFill>
                <a:latin typeface="微软雅黑" panose="020B0503020204020204" pitchFamily="34" charset="-122"/>
                <a:ea typeface="微软雅黑" panose="020B0503020204020204" pitchFamily="34" charset="-122"/>
              </a:rPr>
              <a:t>时间：</a:t>
            </a:r>
            <a:r>
              <a:rPr lang="en-US" altLang="zh-CN" dirty="0">
                <a:solidFill>
                  <a:srgbClr val="002060"/>
                </a:solidFill>
                <a:latin typeface="微软雅黑" panose="020B0503020204020204" pitchFamily="34" charset="-122"/>
                <a:ea typeface="微软雅黑" panose="020B0503020204020204" pitchFamily="34" charset="-122"/>
              </a:rPr>
              <a:t>2024</a:t>
            </a:r>
            <a:r>
              <a:rPr lang="zh-CN" altLang="en-US" dirty="0">
                <a:solidFill>
                  <a:srgbClr val="002060"/>
                </a:solidFill>
                <a:latin typeface="微软雅黑" panose="020B0503020204020204" pitchFamily="34" charset="-122"/>
                <a:ea typeface="微软雅黑" panose="020B0503020204020204" pitchFamily="34" charset="-122"/>
              </a:rPr>
              <a:t>年</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500"/>
                                        <p:tgtEl>
                                          <p:spTgt spid="15"/>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edge">
                                      <p:cBhvr>
                                        <p:cTn id="11" dur="500"/>
                                        <p:tgtEl>
                                          <p:spTgt spid="19"/>
                                        </p:tgtEl>
                                      </p:cBhvr>
                                    </p:animEffect>
                                  </p:childTnLst>
                                </p:cTn>
                              </p:par>
                            </p:childTnLst>
                          </p:cTn>
                        </p:par>
                        <p:par>
                          <p:cTn id="12" fill="hold">
                            <p:stCondLst>
                              <p:cond delay="1000"/>
                            </p:stCondLst>
                            <p:childTnLst>
                              <p:par>
                                <p:cTn id="13" presetID="29" presetClass="entr" presetSubtype="0" fill="hold" grpId="2" nodeType="afterEffect">
                                  <p:stCondLst>
                                    <p:cond delay="0"/>
                                  </p:stCondLst>
                                  <p:iterate type="lt">
                                    <p:tmPct val="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ppt_x</p:attrName>
                                        </p:attrNameLst>
                                      </p:cBhvr>
                                      <p:tavLst>
                                        <p:tav tm="0">
                                          <p:val>
                                            <p:strVal val="#ppt_x-.2"/>
                                          </p:val>
                                        </p:tav>
                                        <p:tav tm="100000">
                                          <p:val>
                                            <p:strVal val="#ppt_x"/>
                                          </p:val>
                                        </p:tav>
                                      </p:tavLst>
                                    </p:anim>
                                    <p:anim calcmode="lin" valueType="num">
                                      <p:cBhvr>
                                        <p:cTn id="16"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7" dur="500"/>
                                        <p:tgtEl>
                                          <p:spTgt spid="1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750" fill="hold"/>
                                        <p:tgtEl>
                                          <p:spTgt spid="39"/>
                                        </p:tgtEl>
                                        <p:attrNameLst>
                                          <p:attrName>ppt_w</p:attrName>
                                        </p:attrNameLst>
                                      </p:cBhvr>
                                      <p:tavLst>
                                        <p:tav tm="0">
                                          <p:val>
                                            <p:fltVal val="0"/>
                                          </p:val>
                                        </p:tav>
                                        <p:tav tm="100000">
                                          <p:val>
                                            <p:strVal val="#ppt_w"/>
                                          </p:val>
                                        </p:tav>
                                      </p:tavLst>
                                    </p:anim>
                                    <p:anim calcmode="lin" valueType="num">
                                      <p:cBhvr>
                                        <p:cTn id="22" dur="750" fill="hold"/>
                                        <p:tgtEl>
                                          <p:spTgt spid="39"/>
                                        </p:tgtEl>
                                        <p:attrNameLst>
                                          <p:attrName>ppt_h</p:attrName>
                                        </p:attrNameLst>
                                      </p:cBhvr>
                                      <p:tavLst>
                                        <p:tav tm="0">
                                          <p:val>
                                            <p:fltVal val="0"/>
                                          </p:val>
                                        </p:tav>
                                        <p:tav tm="100000">
                                          <p:val>
                                            <p:strVal val="#ppt_h"/>
                                          </p:val>
                                        </p:tav>
                                      </p:tavLst>
                                    </p:anim>
                                    <p:animEffect transition="in" filter="fade">
                                      <p:cBhvr>
                                        <p:cTn id="23" dur="750"/>
                                        <p:tgtEl>
                                          <p:spTgt spid="39"/>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750"/>
                                        <p:tgtEl>
                                          <p:spTgt spid="49"/>
                                        </p:tgtEl>
                                        <p:attrNameLst>
                                          <p:attrName>ppt_y</p:attrName>
                                        </p:attrNameLst>
                                      </p:cBhvr>
                                      <p:tavLst>
                                        <p:tav tm="0">
                                          <p:val>
                                            <p:strVal val="#ppt_y+#ppt_h*1.125000"/>
                                          </p:val>
                                        </p:tav>
                                        <p:tav tm="100000">
                                          <p:val>
                                            <p:strVal val="#ppt_y"/>
                                          </p:val>
                                        </p:tav>
                                      </p:tavLst>
                                    </p:anim>
                                    <p:animEffect transition="in" filter="wipe(up)">
                                      <p:cBhvr>
                                        <p:cTn id="28"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7" grpId="2" bldLvl="0"/>
      <p:bldP spid="19" grpId="0" animBg="1"/>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WPA2</a:t>
            </a:r>
            <a:r>
              <a:rPr lang="zh-CN" altLang="en-US" dirty="0">
                <a:latin typeface="Times New Roman" panose="02020603050405020304" pitchFamily="18" charset="0"/>
                <a:cs typeface="Times New Roman" panose="02020603050405020304" pitchFamily="18" charset="0"/>
              </a:rPr>
              <a:t>实验</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44397" y="953954"/>
            <a:ext cx="8508001" cy="3237179"/>
          </a:xfrm>
        </p:spPr>
        <p:txBody>
          <a:bodyPr/>
          <a:lstStyle/>
          <a:p>
            <a:r>
              <a:rPr lang="zh-CN" altLang="en-US" sz="2400" dirty="0"/>
              <a:t>实验目的</a:t>
            </a:r>
            <a:endParaRPr lang="en-US" altLang="zh-CN" sz="2400" dirty="0"/>
          </a:p>
          <a:p>
            <a:pPr lvl="1"/>
            <a:r>
              <a:rPr lang="zh-CN" altLang="en-US" sz="2100" dirty="0"/>
              <a:t>验证无线路由器和终端与实现</a:t>
            </a:r>
            <a:r>
              <a:rPr lang="en-US" altLang="zh-CN" sz="2100" dirty="0"/>
              <a:t>WPA2</a:t>
            </a:r>
            <a:r>
              <a:rPr lang="zh-CN" altLang="en-US" sz="2100" dirty="0"/>
              <a:t>安全机制相关参数的配置过程。</a:t>
            </a:r>
            <a:endParaRPr lang="zh-CN" altLang="en-US" sz="2100" dirty="0"/>
          </a:p>
          <a:p>
            <a:pPr lvl="1"/>
            <a:r>
              <a:rPr lang="zh-CN" altLang="en-US" sz="2100" dirty="0"/>
              <a:t>验证无线路由器与</a:t>
            </a:r>
            <a:r>
              <a:rPr lang="en-US" altLang="zh-CN" sz="2100" dirty="0"/>
              <a:t>AAA</a:t>
            </a:r>
            <a:r>
              <a:rPr lang="zh-CN" altLang="en-US" sz="2100" dirty="0"/>
              <a:t>服务器相关参数的配置过程。</a:t>
            </a:r>
            <a:endParaRPr lang="zh-CN" altLang="en-US" sz="2100" dirty="0"/>
          </a:p>
          <a:p>
            <a:pPr lvl="1"/>
            <a:r>
              <a:rPr lang="zh-CN" altLang="en-US" sz="2100" dirty="0"/>
              <a:t>验证</a:t>
            </a:r>
            <a:r>
              <a:rPr lang="en-US" altLang="zh-CN" sz="2100" dirty="0"/>
              <a:t>AAA</a:t>
            </a:r>
            <a:r>
              <a:rPr lang="zh-CN" altLang="en-US" sz="2100" dirty="0"/>
              <a:t>服务器配置过程。</a:t>
            </a:r>
            <a:endParaRPr lang="zh-CN" altLang="en-US" sz="2100" dirty="0"/>
          </a:p>
          <a:p>
            <a:pPr lvl="1"/>
            <a:r>
              <a:rPr lang="zh-CN" altLang="en-US" sz="2100" dirty="0"/>
              <a:t>验证注册用户通过接入终端与无线路由器建立关联的过程。</a:t>
            </a:r>
            <a:endParaRPr lang="zh-CN" altLang="en-US" sz="2100" dirty="0"/>
          </a:p>
          <a:p>
            <a:pPr lvl="1"/>
            <a:r>
              <a:rPr lang="zh-CN" altLang="en-US" sz="2100" dirty="0"/>
              <a:t>验证注册用户通过接入终端实现网络资源访问的</a:t>
            </a:r>
            <a:r>
              <a:rPr lang="zh-CN" altLang="en-US" sz="2100" dirty="0" smtClean="0"/>
              <a:t>过程。</a:t>
            </a:r>
            <a:endParaRPr lang="en-US" altLang="zh-CN" sz="2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263" y="144360"/>
            <a:ext cx="8231029" cy="939285"/>
          </a:xfrm>
        </p:spPr>
        <p:txBody>
          <a:bodyPr/>
          <a:lstStyle/>
          <a:p>
            <a:pPr marL="272415" indent="-272415">
              <a:lnSpc>
                <a:spcPct val="150000"/>
              </a:lnSpc>
              <a:spcBef>
                <a:spcPct val="20000"/>
              </a:spcBef>
              <a:buFont typeface="Arial" panose="020B0604020202020204" pitchFamily="34" charset="0"/>
              <a:buChar char="•"/>
            </a:pPr>
            <a:r>
              <a:rPr lang="zh-CN" altLang="en-US" sz="2400" u="none" dirty="0">
                <a:cs typeface="+mn-cs"/>
              </a:rPr>
              <a:t>实验原理</a:t>
            </a:r>
            <a:endParaRPr lang="zh-CN" altLang="en-US" sz="2400" u="none" dirty="0">
              <a:cs typeface="+mn-cs"/>
            </a:endParaRPr>
          </a:p>
        </p:txBody>
      </p:sp>
      <p:sp>
        <p:nvSpPr>
          <p:cNvPr id="3" name="内容占位符 2"/>
          <p:cNvSpPr>
            <a:spLocks noGrp="1"/>
          </p:cNvSpPr>
          <p:nvPr>
            <p:ph idx="1"/>
          </p:nvPr>
        </p:nvSpPr>
        <p:spPr>
          <a:xfrm>
            <a:off x="426805" y="700336"/>
            <a:ext cx="8363986" cy="1958541"/>
          </a:xfrm>
        </p:spPr>
        <p:txBody>
          <a:bodyPr/>
          <a:lstStyle/>
          <a:p>
            <a:r>
              <a:rPr lang="zh-CN" altLang="en-US" sz="1600" dirty="0">
                <a:latin typeface="Times New Roman" panose="02020603050405020304" pitchFamily="18" charset="0"/>
                <a:cs typeface="Times New Roman" panose="02020603050405020304" pitchFamily="18" charset="0"/>
              </a:rPr>
              <a:t>每一个用户完成注册后，获得唯一的身份标识信息：用户名和口令，所有注册用户的身份标识信息统一记录在</a:t>
            </a:r>
            <a:r>
              <a:rPr lang="en-US" altLang="zh-CN" sz="1600" dirty="0">
                <a:latin typeface="Times New Roman" panose="02020603050405020304" pitchFamily="18" charset="0"/>
                <a:cs typeface="Times New Roman" panose="02020603050405020304" pitchFamily="18" charset="0"/>
              </a:rPr>
              <a:t>AAA</a:t>
            </a:r>
            <a:r>
              <a:rPr lang="zh-CN" altLang="en-US" sz="1600" dirty="0">
                <a:latin typeface="Times New Roman" panose="02020603050405020304" pitchFamily="18" charset="0"/>
                <a:cs typeface="Times New Roman" panose="02020603050405020304" pitchFamily="18" charset="0"/>
              </a:rPr>
              <a:t>服务器中。每一台无线路由器中需要配置</a:t>
            </a:r>
            <a:r>
              <a:rPr lang="en-US" altLang="zh-CN" sz="1600" dirty="0">
                <a:latin typeface="Times New Roman" panose="02020603050405020304" pitchFamily="18" charset="0"/>
                <a:cs typeface="Times New Roman" panose="02020603050405020304" pitchFamily="18" charset="0"/>
              </a:rPr>
              <a:t>AAA</a:t>
            </a:r>
            <a:r>
              <a:rPr lang="zh-CN" altLang="en-US" sz="1600" dirty="0">
                <a:latin typeface="Times New Roman" panose="02020603050405020304" pitchFamily="18" charset="0"/>
                <a:cs typeface="Times New Roman" panose="02020603050405020304" pitchFamily="18" charset="0"/>
              </a:rPr>
              <a:t>服务器的</a:t>
            </a:r>
            <a:r>
              <a:rPr lang="en-US" altLang="zh-CN" sz="1600" dirty="0">
                <a:latin typeface="Times New Roman" panose="02020603050405020304" pitchFamily="18" charset="0"/>
                <a:cs typeface="Times New Roman" panose="02020603050405020304" pitchFamily="18" charset="0"/>
              </a:rPr>
              <a:t>IP</a:t>
            </a:r>
            <a:r>
              <a:rPr lang="zh-CN" altLang="en-US" sz="1600" dirty="0">
                <a:latin typeface="Times New Roman" panose="02020603050405020304" pitchFamily="18" charset="0"/>
                <a:cs typeface="Times New Roman" panose="02020603050405020304" pitchFamily="18" charset="0"/>
              </a:rPr>
              <a:t>地址和该无线路由器与</a:t>
            </a:r>
            <a:r>
              <a:rPr lang="en-US" altLang="zh-CN" sz="1600" dirty="0">
                <a:latin typeface="Times New Roman" panose="02020603050405020304" pitchFamily="18" charset="0"/>
                <a:cs typeface="Times New Roman" panose="02020603050405020304" pitchFamily="18" charset="0"/>
              </a:rPr>
              <a:t>AAA</a:t>
            </a:r>
            <a:r>
              <a:rPr lang="zh-CN" altLang="en-US" sz="1600" dirty="0">
                <a:latin typeface="Times New Roman" panose="02020603050405020304" pitchFamily="18" charset="0"/>
                <a:cs typeface="Times New Roman" panose="02020603050405020304" pitchFamily="18" charset="0"/>
              </a:rPr>
              <a:t>服务器之间的共享密钥。当无线路由器需要鉴别用户身份时，无线路由器只将用户提供的身份标识信息转发给</a:t>
            </a:r>
            <a:r>
              <a:rPr lang="en-US" altLang="zh-CN" sz="1600" dirty="0">
                <a:latin typeface="Times New Roman" panose="02020603050405020304" pitchFamily="18" charset="0"/>
                <a:cs typeface="Times New Roman" panose="02020603050405020304" pitchFamily="18" charset="0"/>
              </a:rPr>
              <a:t>AAA</a:t>
            </a:r>
            <a:r>
              <a:rPr lang="zh-CN" altLang="en-US" sz="1600" dirty="0">
                <a:latin typeface="Times New Roman" panose="02020603050405020304" pitchFamily="18" charset="0"/>
                <a:cs typeface="Times New Roman" panose="02020603050405020304" pitchFamily="18" charset="0"/>
              </a:rPr>
              <a:t>服务器，由</a:t>
            </a:r>
            <a:r>
              <a:rPr lang="en-US" altLang="zh-CN" sz="1600" dirty="0">
                <a:latin typeface="Times New Roman" panose="02020603050405020304" pitchFamily="18" charset="0"/>
                <a:cs typeface="Times New Roman" panose="02020603050405020304" pitchFamily="18" charset="0"/>
              </a:rPr>
              <a:t>AAA</a:t>
            </a:r>
            <a:r>
              <a:rPr lang="zh-CN" altLang="en-US" sz="1600" dirty="0">
                <a:latin typeface="Times New Roman" panose="02020603050405020304" pitchFamily="18" charset="0"/>
                <a:cs typeface="Times New Roman" panose="02020603050405020304" pitchFamily="18" charset="0"/>
              </a:rPr>
              <a:t>服务器完成身份鉴别过程，并将鉴别结果回送给无线路由器。</a:t>
            </a:r>
            <a:endParaRPr lang="zh-CN" altLang="en-US" sz="1600" dirty="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1116410" y="2658877"/>
            <a:ext cx="6984776" cy="24283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zh-CN" altLang="en-US" sz="3600" dirty="0"/>
              <a:t>本次实验任务</a:t>
            </a:r>
            <a:r>
              <a:rPr lang="en-US" altLang="zh-CN" sz="3600" dirty="0"/>
              <a:t>——</a:t>
            </a:r>
            <a:r>
              <a:rPr lang="zh-CN" altLang="en-US" sz="3600" dirty="0"/>
              <a:t>无线局域网安全实验</a:t>
            </a:r>
            <a:endParaRPr lang="zh-CN" altLang="en-US" sz="3600" dirty="0"/>
          </a:p>
        </p:txBody>
      </p:sp>
      <p:sp>
        <p:nvSpPr>
          <p:cNvPr id="3" name="内容占位符 2"/>
          <p:cNvSpPr>
            <a:spLocks noGrp="1"/>
          </p:cNvSpPr>
          <p:nvPr>
            <p:ph idx="1"/>
          </p:nvPr>
        </p:nvSpPr>
        <p:spPr>
          <a:xfrm>
            <a:off x="457280" y="1132384"/>
            <a:ext cx="8231029" cy="3463657"/>
          </a:xfrm>
        </p:spPr>
        <p:txBody>
          <a:bodyPr/>
          <a:lstStyle/>
          <a:p>
            <a:pPr>
              <a:lnSpc>
                <a:spcPct val="110000"/>
              </a:lnSpc>
            </a:pPr>
            <a:r>
              <a:rPr lang="zh-CN" altLang="en-US" sz="2000" dirty="0">
                <a:latin typeface="Times New Roman" panose="02020603050405020304" pitchFamily="18" charset="0"/>
                <a:cs typeface="Times New Roman" panose="02020603050405020304" pitchFamily="18" charset="0"/>
              </a:rPr>
              <a:t>无线局域网是一种利用无线电波在自由空间的传播实现终端之间通信的网络，终端之间不需要铺设线缆，并且解决了网络终端的移动通信问题。</a:t>
            </a:r>
            <a:endParaRPr lang="en-US" altLang="zh-CN" sz="2000" dirty="0">
              <a:latin typeface="Times New Roman" panose="02020603050405020304" pitchFamily="18" charset="0"/>
              <a:cs typeface="Times New Roman" panose="02020603050405020304" pitchFamily="18" charset="0"/>
            </a:endParaRPr>
          </a:p>
          <a:p>
            <a:pPr>
              <a:lnSpc>
                <a:spcPct val="110000"/>
              </a:lnSpc>
            </a:pPr>
            <a:r>
              <a:rPr lang="zh-CN" altLang="en-US" sz="2000" dirty="0">
                <a:latin typeface="Times New Roman" panose="02020603050405020304" pitchFamily="18" charset="0"/>
                <a:cs typeface="Times New Roman" panose="02020603050405020304" pitchFamily="18" charset="0"/>
              </a:rPr>
              <a:t>频段的开放性和空间的开放性是的任何终端可以接收经过无线局域网传输的数据，从而无法保证无线局域网传输的信息的保密性和完整性。</a:t>
            </a:r>
            <a:endParaRPr lang="en-US" altLang="zh-CN" sz="2000" dirty="0">
              <a:latin typeface="Times New Roman" panose="02020603050405020304" pitchFamily="18" charset="0"/>
              <a:cs typeface="Times New Roman" panose="02020603050405020304" pitchFamily="18" charset="0"/>
            </a:endParaRPr>
          </a:p>
          <a:p>
            <a:pPr marL="539750">
              <a:lnSpc>
                <a:spcPct val="110000"/>
              </a:lnSpc>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信道干扰</a:t>
            </a:r>
            <a:endParaRPr lang="en-US" altLang="zh-CN" sz="1800" dirty="0">
              <a:latin typeface="Times New Roman" panose="02020603050405020304" pitchFamily="18" charset="0"/>
              <a:cs typeface="Times New Roman" panose="02020603050405020304" pitchFamily="18" charset="0"/>
            </a:endParaRPr>
          </a:p>
          <a:p>
            <a:pPr marL="539750">
              <a:lnSpc>
                <a:spcPct val="110000"/>
              </a:lnSpc>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嗅探和流量分析</a:t>
            </a:r>
            <a:endParaRPr lang="en-US" altLang="zh-CN" sz="1800" dirty="0">
              <a:latin typeface="Times New Roman" panose="02020603050405020304" pitchFamily="18" charset="0"/>
              <a:cs typeface="Times New Roman" panose="02020603050405020304" pitchFamily="18" charset="0"/>
            </a:endParaRPr>
          </a:p>
          <a:p>
            <a:pPr marL="539750">
              <a:lnSpc>
                <a:spcPct val="110000"/>
              </a:lnSpc>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重放共计</a:t>
            </a:r>
            <a:endParaRPr lang="en-US" altLang="zh-CN" sz="1800" dirty="0">
              <a:latin typeface="Times New Roman" panose="02020603050405020304" pitchFamily="18" charset="0"/>
              <a:cs typeface="Times New Roman" panose="02020603050405020304" pitchFamily="18" charset="0"/>
            </a:endParaRPr>
          </a:p>
          <a:p>
            <a:pPr marL="539750">
              <a:lnSpc>
                <a:spcPct val="110000"/>
              </a:lnSpc>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数据篡改</a:t>
            </a:r>
            <a:endParaRPr lang="en-US" altLang="zh-CN" sz="1800" dirty="0">
              <a:latin typeface="Times New Roman" panose="02020603050405020304" pitchFamily="18" charset="0"/>
              <a:cs typeface="Times New Roman" panose="02020603050405020304" pitchFamily="18" charset="0"/>
            </a:endParaRPr>
          </a:p>
          <a:p>
            <a:pPr marL="539750">
              <a:lnSpc>
                <a:spcPct val="110000"/>
              </a:lnSpc>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伪造</a:t>
            </a:r>
            <a:r>
              <a:rPr lang="en-US" altLang="zh-CN" sz="1800" dirty="0">
                <a:latin typeface="Times New Roman" panose="02020603050405020304" pitchFamily="18" charset="0"/>
                <a:cs typeface="Times New Roman" panose="02020603050405020304" pitchFamily="18" charset="0"/>
              </a:rPr>
              <a:t>AP</a:t>
            </a:r>
            <a:endParaRPr lang="en-US" altLang="zh-C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zh-CN" altLang="en-US" sz="3600" dirty="0"/>
              <a:t>本次实验任务</a:t>
            </a:r>
            <a:r>
              <a:rPr lang="en-US" altLang="zh-CN" sz="3600" dirty="0"/>
              <a:t>——</a:t>
            </a:r>
            <a:r>
              <a:rPr lang="zh-CN" altLang="en-US" sz="3600" dirty="0"/>
              <a:t>无线局域网安全实验</a:t>
            </a:r>
            <a:endParaRPr lang="zh-CN" altLang="en-US" sz="3600" dirty="0"/>
          </a:p>
        </p:txBody>
      </p:sp>
      <p:sp>
        <p:nvSpPr>
          <p:cNvPr id="3" name="内容占位符 2"/>
          <p:cNvSpPr>
            <a:spLocks noGrp="1"/>
          </p:cNvSpPr>
          <p:nvPr>
            <p:ph idx="1"/>
          </p:nvPr>
        </p:nvSpPr>
        <p:spPr>
          <a:xfrm>
            <a:off x="457280" y="1132384"/>
            <a:ext cx="8231029" cy="3463657"/>
          </a:xfrm>
        </p:spPr>
        <p:txBody>
          <a:bodyPr/>
          <a:lstStyle/>
          <a:p>
            <a:pPr>
              <a:lnSpc>
                <a:spcPct val="110000"/>
              </a:lnSpc>
            </a:pPr>
            <a:r>
              <a:rPr lang="zh-CN" altLang="en-US" sz="2000" dirty="0">
                <a:latin typeface="Times New Roman" panose="02020603050405020304" pitchFamily="18" charset="0"/>
                <a:cs typeface="Times New Roman" panose="02020603050405020304" pitchFamily="18" charset="0"/>
              </a:rPr>
              <a:t>解决思路：</a:t>
            </a:r>
            <a:endParaRPr lang="en-US" altLang="zh-CN" sz="2000" dirty="0">
              <a:latin typeface="Times New Roman" panose="02020603050405020304" pitchFamily="18" charset="0"/>
              <a:cs typeface="Times New Roman" panose="02020603050405020304" pitchFamily="18" charset="0"/>
            </a:endParaRPr>
          </a:p>
          <a:p>
            <a:pPr marL="539750">
              <a:lnSpc>
                <a:spcPct val="110000"/>
              </a:lnSpc>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接入控制</a:t>
            </a:r>
            <a:endParaRPr lang="en-US" altLang="zh-CN" sz="1800" dirty="0">
              <a:latin typeface="Times New Roman" panose="02020603050405020304" pitchFamily="18" charset="0"/>
              <a:cs typeface="Times New Roman" panose="02020603050405020304" pitchFamily="18" charset="0"/>
            </a:endParaRPr>
          </a:p>
          <a:p>
            <a:pPr marL="267970" indent="0">
              <a:lnSpc>
                <a:spcPct val="110000"/>
              </a:lnSpc>
              <a:buNone/>
            </a:pPr>
            <a:r>
              <a:rPr lang="zh-CN" altLang="en-US" sz="1800" dirty="0">
                <a:latin typeface="Times New Roman" panose="02020603050405020304" pitchFamily="18" charset="0"/>
                <a:cs typeface="Times New Roman" panose="02020603050405020304" pitchFamily="18" charset="0"/>
              </a:rPr>
              <a:t>对无线终端试试接入控制，保证只有授权终端才能与</a:t>
            </a:r>
            <a:r>
              <a:rPr lang="en-US" altLang="zh-CN" sz="1800" dirty="0">
                <a:latin typeface="Times New Roman" panose="02020603050405020304" pitchFamily="18" charset="0"/>
                <a:cs typeface="Times New Roman" panose="02020603050405020304" pitchFamily="18" charset="0"/>
              </a:rPr>
              <a:t>AP</a:t>
            </a:r>
            <a:r>
              <a:rPr lang="zh-CN" altLang="en-US" sz="1800" dirty="0">
                <a:latin typeface="Times New Roman" panose="02020603050405020304" pitchFamily="18" charset="0"/>
                <a:cs typeface="Times New Roman" panose="02020603050405020304" pitchFamily="18" charset="0"/>
              </a:rPr>
              <a:t>进行通信，并通过</a:t>
            </a:r>
            <a:r>
              <a:rPr lang="en-US" altLang="zh-CN" sz="1800" dirty="0">
                <a:latin typeface="Times New Roman" panose="02020603050405020304" pitchFamily="18" charset="0"/>
                <a:cs typeface="Times New Roman" panose="02020603050405020304" pitchFamily="18" charset="0"/>
              </a:rPr>
              <a:t>AP</a:t>
            </a:r>
            <a:r>
              <a:rPr lang="zh-CN" altLang="en-US" sz="1800" dirty="0">
                <a:latin typeface="Times New Roman" panose="02020603050405020304" pitchFamily="18" charset="0"/>
                <a:cs typeface="Times New Roman" panose="02020603050405020304" pitchFamily="18" charset="0"/>
              </a:rPr>
              <a:t>访问内部网络。</a:t>
            </a:r>
            <a:endParaRPr lang="en-US" altLang="zh-CN" sz="1800" dirty="0">
              <a:latin typeface="Times New Roman" panose="02020603050405020304" pitchFamily="18" charset="0"/>
              <a:cs typeface="Times New Roman" panose="02020603050405020304" pitchFamily="18" charset="0"/>
            </a:endParaRPr>
          </a:p>
          <a:p>
            <a:pPr marL="267970" indent="0">
              <a:lnSpc>
                <a:spcPct val="110000"/>
              </a:lnSpc>
              <a:buNone/>
            </a:pPr>
            <a:r>
              <a:rPr lang="zh-CN" altLang="en-US" sz="1800" dirty="0">
                <a:latin typeface="Times New Roman" panose="02020603050405020304" pitchFamily="18" charset="0"/>
                <a:cs typeface="Times New Roman" panose="02020603050405020304" pitchFamily="18" charset="0"/>
              </a:rPr>
              <a:t>为了避免伪造</a:t>
            </a:r>
            <a:r>
              <a:rPr lang="en-US" altLang="zh-CN" sz="1800" dirty="0">
                <a:latin typeface="Times New Roman" panose="02020603050405020304" pitchFamily="18" charset="0"/>
                <a:cs typeface="Times New Roman" panose="02020603050405020304" pitchFamily="18" charset="0"/>
              </a:rPr>
              <a:t>AP</a:t>
            </a:r>
            <a:r>
              <a:rPr lang="zh-CN" altLang="en-US" sz="1800" dirty="0">
                <a:latin typeface="Times New Roman" panose="02020603050405020304" pitchFamily="18" charset="0"/>
                <a:cs typeface="Times New Roman" panose="02020603050405020304" pitchFamily="18" charset="0"/>
              </a:rPr>
              <a:t>的情况发生，要求采取双向身份鉴别过程。</a:t>
            </a:r>
            <a:endParaRPr lang="en-US" altLang="zh-CN" sz="1800" dirty="0">
              <a:latin typeface="Times New Roman" panose="02020603050405020304" pitchFamily="18" charset="0"/>
              <a:cs typeface="Times New Roman" panose="02020603050405020304" pitchFamily="18" charset="0"/>
            </a:endParaRPr>
          </a:p>
          <a:p>
            <a:pPr marL="539750">
              <a:lnSpc>
                <a:spcPct val="110000"/>
              </a:lnSpc>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加密</a:t>
            </a:r>
            <a:endParaRPr lang="en-US" altLang="zh-CN" sz="1800" dirty="0">
              <a:latin typeface="Times New Roman" panose="02020603050405020304" pitchFamily="18" charset="0"/>
              <a:cs typeface="Times New Roman" panose="02020603050405020304" pitchFamily="18" charset="0"/>
            </a:endParaRPr>
          </a:p>
          <a:p>
            <a:pPr marL="267970" indent="0">
              <a:lnSpc>
                <a:spcPct val="110000"/>
              </a:lnSpc>
              <a:buNone/>
            </a:pPr>
            <a:r>
              <a:rPr lang="zh-CN" altLang="en-US" sz="1800" dirty="0">
                <a:latin typeface="Times New Roman" panose="02020603050405020304" pitchFamily="18" charset="0"/>
                <a:cs typeface="Times New Roman" panose="02020603050405020304" pitchFamily="18" charset="0"/>
              </a:rPr>
              <a:t>加密授权终端和</a:t>
            </a:r>
            <a:r>
              <a:rPr lang="en-US" altLang="zh-CN" sz="1800" dirty="0">
                <a:latin typeface="Times New Roman" panose="02020603050405020304" pitchFamily="18" charset="0"/>
                <a:cs typeface="Times New Roman" panose="02020603050405020304" pitchFamily="18" charset="0"/>
              </a:rPr>
              <a:t>AP</a:t>
            </a:r>
            <a:r>
              <a:rPr lang="zh-CN" altLang="en-US" sz="1800" dirty="0">
                <a:latin typeface="Times New Roman" panose="02020603050405020304" pitchFamily="18" charset="0"/>
                <a:cs typeface="Times New Roman" panose="02020603050405020304" pitchFamily="18" charset="0"/>
              </a:rPr>
              <a:t>之间交换的数据，保证只有拥有秘钥的授权终端和</a:t>
            </a:r>
            <a:r>
              <a:rPr lang="en-US" altLang="zh-CN" sz="1800" dirty="0">
                <a:latin typeface="Times New Roman" panose="02020603050405020304" pitchFamily="18" charset="0"/>
                <a:cs typeface="Times New Roman" panose="02020603050405020304" pitchFamily="18" charset="0"/>
              </a:rPr>
              <a:t>AP</a:t>
            </a:r>
            <a:r>
              <a:rPr lang="zh-CN" altLang="en-US" sz="1800" dirty="0">
                <a:latin typeface="Times New Roman" panose="02020603050405020304" pitchFamily="18" charset="0"/>
                <a:cs typeface="Times New Roman" panose="02020603050405020304" pitchFamily="18" charset="0"/>
              </a:rPr>
              <a:t>才能还原出明文，以保证授权终端和</a:t>
            </a:r>
            <a:r>
              <a:rPr lang="en-US" altLang="zh-CN" sz="1800" dirty="0">
                <a:latin typeface="Times New Roman" panose="02020603050405020304" pitchFamily="18" charset="0"/>
                <a:cs typeface="Times New Roman" panose="02020603050405020304" pitchFamily="18" charset="0"/>
              </a:rPr>
              <a:t>AP</a:t>
            </a:r>
            <a:r>
              <a:rPr lang="zh-CN" altLang="en-US" sz="1800" dirty="0">
                <a:latin typeface="Times New Roman" panose="02020603050405020304" pitchFamily="18" charset="0"/>
                <a:cs typeface="Times New Roman" panose="02020603050405020304" pitchFamily="18" charset="0"/>
              </a:rPr>
              <a:t>之间交换的数据的保密性。</a:t>
            </a:r>
            <a:endParaRPr lang="en-US" altLang="zh-CN" sz="1800" dirty="0">
              <a:latin typeface="Times New Roman" panose="02020603050405020304" pitchFamily="18" charset="0"/>
              <a:cs typeface="Times New Roman" panose="02020603050405020304" pitchFamily="18" charset="0"/>
            </a:endParaRPr>
          </a:p>
          <a:p>
            <a:pPr marL="539750">
              <a:lnSpc>
                <a:spcPct val="110000"/>
              </a:lnSpc>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完整性检测</a:t>
            </a:r>
            <a:endParaRPr lang="en-US" altLang="zh-CN" sz="1800" dirty="0">
              <a:latin typeface="Times New Roman" panose="02020603050405020304" pitchFamily="18" charset="0"/>
              <a:cs typeface="Times New Roman" panose="02020603050405020304" pitchFamily="18" charset="0"/>
            </a:endParaRPr>
          </a:p>
          <a:p>
            <a:pPr marL="267970" indent="0">
              <a:lnSpc>
                <a:spcPct val="110000"/>
              </a:lnSpc>
              <a:buNone/>
            </a:pPr>
            <a:r>
              <a:rPr lang="zh-CN" altLang="en-US" sz="1800" dirty="0">
                <a:latin typeface="Times New Roman" panose="02020603050405020304" pitchFamily="18" charset="0"/>
                <a:cs typeface="Times New Roman" panose="02020603050405020304" pitchFamily="18" charset="0"/>
              </a:rPr>
              <a:t>对授权终端和</a:t>
            </a:r>
            <a:r>
              <a:rPr lang="en-US" altLang="zh-CN" sz="1800" dirty="0">
                <a:latin typeface="Times New Roman" panose="02020603050405020304" pitchFamily="18" charset="0"/>
                <a:cs typeface="Times New Roman" panose="02020603050405020304" pitchFamily="18" charset="0"/>
              </a:rPr>
              <a:t>AP</a:t>
            </a:r>
            <a:r>
              <a:rPr lang="zh-CN" altLang="en-US" sz="1800" dirty="0">
                <a:latin typeface="Times New Roman" panose="02020603050405020304" pitchFamily="18" charset="0"/>
                <a:cs typeface="Times New Roman" panose="02020603050405020304" pitchFamily="18" charset="0"/>
              </a:rPr>
              <a:t>之间交换的数据进行完整性检测。通过完整性检测机制保证授权终端与</a:t>
            </a:r>
            <a:r>
              <a:rPr lang="en-US" altLang="zh-CN" sz="1800" dirty="0">
                <a:latin typeface="Times New Roman" panose="02020603050405020304" pitchFamily="18" charset="0"/>
                <a:cs typeface="Times New Roman" panose="02020603050405020304" pitchFamily="18" charset="0"/>
              </a:rPr>
              <a:t>AP</a:t>
            </a:r>
            <a:r>
              <a:rPr lang="zh-CN" altLang="en-US" sz="1800" dirty="0">
                <a:latin typeface="Times New Roman" panose="02020603050405020304" pitchFamily="18" charset="0"/>
                <a:cs typeface="Times New Roman" panose="02020603050405020304" pitchFamily="18" charset="0"/>
              </a:rPr>
              <a:t>之间交换的数据的完整性。</a:t>
            </a:r>
            <a:endParaRPr lang="en-US" altLang="zh-C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zh-CN" altLang="en-US" sz="3600" dirty="0"/>
              <a:t>本次实验任务</a:t>
            </a:r>
            <a:r>
              <a:rPr lang="en-US" altLang="zh-CN" sz="3600" dirty="0"/>
              <a:t>——</a:t>
            </a:r>
            <a:r>
              <a:rPr lang="zh-CN" altLang="en-US" sz="3600" dirty="0"/>
              <a:t>无线局域网安全实验</a:t>
            </a:r>
            <a:endParaRPr lang="zh-CN" altLang="en-US" sz="3600" dirty="0"/>
          </a:p>
        </p:txBody>
      </p:sp>
      <p:sp>
        <p:nvSpPr>
          <p:cNvPr id="3" name="内容占位符 2"/>
          <p:cNvSpPr>
            <a:spLocks noGrp="1"/>
          </p:cNvSpPr>
          <p:nvPr>
            <p:ph idx="1"/>
          </p:nvPr>
        </p:nvSpPr>
        <p:spPr>
          <a:xfrm>
            <a:off x="540346" y="1200521"/>
            <a:ext cx="8231029" cy="1948087"/>
          </a:xfrm>
        </p:spPr>
        <p:txBody>
          <a:bodyPr/>
          <a:lstStyle/>
          <a:p>
            <a:r>
              <a:rPr lang="en-US" altLang="zh-CN" dirty="0">
                <a:latin typeface="Times New Roman" panose="02020603050405020304" pitchFamily="18" charset="0"/>
                <a:cs typeface="Times New Roman" panose="02020603050405020304" pitchFamily="18" charset="0"/>
              </a:rPr>
              <a:t>WEP</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WPA2-PSK</a:t>
            </a:r>
            <a:r>
              <a:rPr lang="zh-CN" altLang="en-US" dirty="0">
                <a:latin typeface="Times New Roman" panose="02020603050405020304" pitchFamily="18" charset="0"/>
                <a:cs typeface="Times New Roman" panose="02020603050405020304" pitchFamily="18" charset="0"/>
              </a:rPr>
              <a:t>实验</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WPA2</a:t>
            </a:r>
            <a:r>
              <a:rPr lang="zh-CN" altLang="en-US" dirty="0">
                <a:latin typeface="Times New Roman" panose="02020603050405020304" pitchFamily="18" charset="0"/>
                <a:cs typeface="Times New Roman" panose="02020603050405020304" pitchFamily="18" charset="0"/>
              </a:rPr>
              <a:t>实验</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778487" y="3652664"/>
            <a:ext cx="7992888" cy="923330"/>
          </a:xfrm>
          <a:prstGeom prst="rect">
            <a:avLst/>
          </a:prstGeom>
        </p:spPr>
        <p:txBody>
          <a:bodyPr wrap="square">
            <a:spAutoFit/>
          </a:bodyPr>
          <a:lstStyle/>
          <a:p>
            <a:r>
              <a:rPr lang="zh-CN" altLang="en-US" sz="1800" b="1" dirty="0" smtClean="0">
                <a:solidFill>
                  <a:schemeClr val="tx2"/>
                </a:solidFill>
                <a:latin typeface="宋体" panose="02010600030101010101" pitchFamily="2" charset="-122"/>
                <a:ea typeface="宋体" panose="02010600030101010101" pitchFamily="2" charset="-122"/>
              </a:rPr>
              <a:t>注：</a:t>
            </a:r>
            <a:r>
              <a:rPr lang="en-US" altLang="zh-CN" sz="1800" b="1" dirty="0" smtClean="0">
                <a:solidFill>
                  <a:schemeClr val="tx2"/>
                </a:solidFill>
                <a:latin typeface="宋体" panose="02010600030101010101" pitchFamily="2" charset="-122"/>
                <a:ea typeface="宋体" panose="02010600030101010101" pitchFamily="2" charset="-122"/>
              </a:rPr>
              <a:t>WPA</a:t>
            </a:r>
            <a:r>
              <a:rPr lang="zh-CN" altLang="en-US" sz="1800" dirty="0">
                <a:solidFill>
                  <a:schemeClr val="tx2"/>
                </a:solidFill>
                <a:latin typeface="宋体" panose="02010600030101010101" pitchFamily="2" charset="-122"/>
                <a:ea typeface="宋体" panose="02010600030101010101" pitchFamily="2" charset="-122"/>
              </a:rPr>
              <a:t>全名为</a:t>
            </a:r>
            <a:r>
              <a:rPr lang="en-US" altLang="zh-CN" sz="1800" b="1" dirty="0">
                <a:solidFill>
                  <a:schemeClr val="tx2"/>
                </a:solidFill>
                <a:latin typeface="宋体" panose="02010600030101010101" pitchFamily="2" charset="-122"/>
                <a:ea typeface="宋体" panose="02010600030101010101" pitchFamily="2" charset="-122"/>
              </a:rPr>
              <a:t>Wi-Fi Protected Access</a:t>
            </a:r>
            <a:r>
              <a:rPr lang="zh-CN" altLang="en-US" sz="1800" dirty="0">
                <a:solidFill>
                  <a:schemeClr val="tx2"/>
                </a:solidFill>
                <a:latin typeface="宋体" panose="02010600030101010101" pitchFamily="2" charset="-122"/>
                <a:ea typeface="宋体" panose="02010600030101010101" pitchFamily="2" charset="-122"/>
              </a:rPr>
              <a:t>，有</a:t>
            </a:r>
            <a:r>
              <a:rPr lang="en-US" altLang="zh-CN" sz="1800" b="1" dirty="0">
                <a:solidFill>
                  <a:schemeClr val="tx2"/>
                </a:solidFill>
                <a:latin typeface="宋体" panose="02010600030101010101" pitchFamily="2" charset="-122"/>
                <a:ea typeface="宋体" panose="02010600030101010101" pitchFamily="2" charset="-122"/>
              </a:rPr>
              <a:t>WPA</a:t>
            </a:r>
            <a:r>
              <a:rPr lang="zh-CN" altLang="en-US" sz="1800" dirty="0">
                <a:solidFill>
                  <a:schemeClr val="tx2"/>
                </a:solidFill>
                <a:latin typeface="宋体" panose="02010600030101010101" pitchFamily="2" charset="-122"/>
                <a:ea typeface="宋体" panose="02010600030101010101" pitchFamily="2" charset="-122"/>
              </a:rPr>
              <a:t>、</a:t>
            </a:r>
            <a:r>
              <a:rPr lang="en-US" altLang="zh-CN" sz="1800" b="1" dirty="0">
                <a:solidFill>
                  <a:schemeClr val="tx2"/>
                </a:solidFill>
                <a:latin typeface="宋体" panose="02010600030101010101" pitchFamily="2" charset="-122"/>
                <a:ea typeface="宋体" panose="02010600030101010101" pitchFamily="2" charset="-122"/>
              </a:rPr>
              <a:t>WPA2</a:t>
            </a:r>
            <a:r>
              <a:rPr lang="zh-CN" altLang="en-US" sz="1800" b="1" dirty="0">
                <a:solidFill>
                  <a:schemeClr val="tx2"/>
                </a:solidFill>
                <a:latin typeface="宋体" panose="02010600030101010101" pitchFamily="2" charset="-122"/>
                <a:ea typeface="宋体" panose="02010600030101010101" pitchFamily="2" charset="-122"/>
              </a:rPr>
              <a:t>和</a:t>
            </a:r>
            <a:r>
              <a:rPr lang="en-US" altLang="zh-CN" sz="1800" b="1" dirty="0">
                <a:solidFill>
                  <a:schemeClr val="tx2"/>
                </a:solidFill>
                <a:latin typeface="宋体" panose="02010600030101010101" pitchFamily="2" charset="-122"/>
                <a:ea typeface="宋体" panose="02010600030101010101" pitchFamily="2" charset="-122"/>
              </a:rPr>
              <a:t>WPA3</a:t>
            </a:r>
            <a:r>
              <a:rPr lang="zh-CN" altLang="en-US" sz="1800" b="1" dirty="0">
                <a:solidFill>
                  <a:schemeClr val="tx2"/>
                </a:solidFill>
                <a:latin typeface="宋体" panose="02010600030101010101" pitchFamily="2" charset="-122"/>
                <a:ea typeface="宋体" panose="02010600030101010101" pitchFamily="2" charset="-122"/>
              </a:rPr>
              <a:t>三</a:t>
            </a:r>
            <a:r>
              <a:rPr lang="zh-CN" altLang="en-US" sz="1800" dirty="0">
                <a:solidFill>
                  <a:schemeClr val="tx2"/>
                </a:solidFill>
                <a:latin typeface="宋体" panose="02010600030101010101" pitchFamily="2" charset="-122"/>
                <a:ea typeface="宋体" panose="02010600030101010101" pitchFamily="2" charset="-122"/>
              </a:rPr>
              <a:t>个标准，是一种保护</a:t>
            </a:r>
            <a:r>
              <a:rPr lang="zh-CN" altLang="en-US" sz="1800" dirty="0" smtClean="0">
                <a:solidFill>
                  <a:schemeClr val="tx2"/>
                </a:solidFill>
                <a:latin typeface="宋体" panose="02010600030101010101" pitchFamily="2" charset="-122"/>
                <a:ea typeface="宋体" panose="02010600030101010101" pitchFamily="2" charset="-122"/>
              </a:rPr>
              <a:t>无线电脑网络</a:t>
            </a:r>
            <a:r>
              <a:rPr lang="zh-CN" altLang="en-US" sz="1800" dirty="0">
                <a:solidFill>
                  <a:schemeClr val="tx2"/>
                </a:solidFill>
                <a:latin typeface="宋体" panose="02010600030101010101" pitchFamily="2" charset="-122"/>
                <a:ea typeface="宋体" panose="02010600030101010101" pitchFamily="2" charset="-122"/>
              </a:rPr>
              <a:t>（</a:t>
            </a:r>
            <a:r>
              <a:rPr lang="en-US" altLang="zh-CN" sz="1800" dirty="0">
                <a:solidFill>
                  <a:schemeClr val="tx2"/>
                </a:solidFill>
                <a:latin typeface="宋体" panose="02010600030101010101" pitchFamily="2" charset="-122"/>
                <a:ea typeface="宋体" panose="02010600030101010101" pitchFamily="2" charset="-122"/>
                <a:hlinkClick r:id="rId1"/>
              </a:rPr>
              <a:t>Wi-Fi</a:t>
            </a:r>
            <a:r>
              <a:rPr lang="zh-CN" altLang="en-US" sz="1800" dirty="0">
                <a:solidFill>
                  <a:schemeClr val="tx2"/>
                </a:solidFill>
                <a:latin typeface="宋体" panose="02010600030101010101" pitchFamily="2" charset="-122"/>
                <a:ea typeface="宋体" panose="02010600030101010101" pitchFamily="2" charset="-122"/>
              </a:rPr>
              <a:t>）安全的系统，它是应研究者在前一代的</a:t>
            </a:r>
            <a:r>
              <a:rPr lang="zh-CN" altLang="en-US" sz="1800" dirty="0" smtClean="0">
                <a:solidFill>
                  <a:schemeClr val="tx2"/>
                </a:solidFill>
                <a:latin typeface="宋体" panose="02010600030101010101" pitchFamily="2" charset="-122"/>
                <a:ea typeface="宋体" panose="02010600030101010101" pitchFamily="2" charset="-122"/>
              </a:rPr>
              <a:t>系统有限等效加密（</a:t>
            </a:r>
            <a:r>
              <a:rPr lang="en-US" altLang="zh-CN" sz="1800" dirty="0">
                <a:solidFill>
                  <a:schemeClr val="tx2"/>
                </a:solidFill>
                <a:latin typeface="宋体" panose="02010600030101010101" pitchFamily="2" charset="-122"/>
                <a:ea typeface="宋体" panose="02010600030101010101" pitchFamily="2" charset="-122"/>
              </a:rPr>
              <a:t>WEP</a:t>
            </a:r>
            <a:r>
              <a:rPr lang="zh-CN" altLang="en-US" sz="1800" dirty="0">
                <a:solidFill>
                  <a:schemeClr val="tx2"/>
                </a:solidFill>
                <a:latin typeface="宋体" panose="02010600030101010101" pitchFamily="2" charset="-122"/>
                <a:ea typeface="宋体" panose="02010600030101010101" pitchFamily="2" charset="-122"/>
              </a:rPr>
              <a:t>）中找到的几个严重的弱点而产生的。</a:t>
            </a:r>
            <a:endParaRPr lang="zh-CN" altLang="en-US" sz="1800" dirty="0">
              <a:solidFill>
                <a:schemeClr val="tx2"/>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310" y="556970"/>
            <a:ext cx="8231029" cy="857514"/>
          </a:xfrm>
        </p:spPr>
        <p:txBody>
          <a:bodyPr/>
          <a:lstStyle/>
          <a:p>
            <a:r>
              <a:rPr lang="en-US" altLang="zh-CN" sz="3200" dirty="0">
                <a:latin typeface="Times New Roman" panose="02020603050405020304" pitchFamily="18" charset="0"/>
                <a:cs typeface="Times New Roman" panose="02020603050405020304" pitchFamily="18" charset="0"/>
              </a:rPr>
              <a:t>WEP</a:t>
            </a:r>
            <a:r>
              <a:rPr lang="zh-CN" altLang="en-US" sz="3200" dirty="0">
                <a:latin typeface="Times New Roman" panose="02020603050405020304" pitchFamily="18" charset="0"/>
                <a:cs typeface="Times New Roman" panose="02020603050405020304" pitchFamily="18" charset="0"/>
              </a:rPr>
              <a:t>和</a:t>
            </a:r>
            <a:r>
              <a:rPr lang="en-US" altLang="zh-CN" sz="3200" dirty="0">
                <a:latin typeface="Times New Roman" panose="02020603050405020304" pitchFamily="18" charset="0"/>
                <a:cs typeface="Times New Roman" panose="02020603050405020304" pitchFamily="18" charset="0"/>
              </a:rPr>
              <a:t>WPA2-PSK</a:t>
            </a:r>
            <a:r>
              <a:rPr lang="zh-CN" altLang="en-US" sz="3200" dirty="0"/>
              <a:t>实验</a:t>
            </a:r>
            <a:endParaRPr lang="en-US" altLang="zh-CN" sz="3200" dirty="0"/>
          </a:p>
        </p:txBody>
      </p:sp>
      <p:sp>
        <p:nvSpPr>
          <p:cNvPr id="3" name="内容占位符 2"/>
          <p:cNvSpPr>
            <a:spLocks noGrp="1"/>
          </p:cNvSpPr>
          <p:nvPr>
            <p:ph idx="1"/>
          </p:nvPr>
        </p:nvSpPr>
        <p:spPr>
          <a:xfrm>
            <a:off x="216310" y="2005060"/>
            <a:ext cx="8805933" cy="2943748"/>
          </a:xfrm>
        </p:spPr>
        <p:txBody>
          <a:bodyPr/>
          <a:lstStyle/>
          <a:p>
            <a:r>
              <a:rPr lang="en-US" altLang="zh-CN" sz="1800" dirty="0">
                <a:latin typeface="Times New Roman" panose="02020603050405020304" pitchFamily="18" charset="0"/>
                <a:cs typeface="Times New Roman" panose="02020603050405020304" pitchFamily="18" charset="0"/>
              </a:rPr>
              <a:t>BSS1</a:t>
            </a:r>
            <a:r>
              <a:rPr lang="zh-CN" altLang="en-US" sz="1800" dirty="0">
                <a:latin typeface="Times New Roman" panose="02020603050405020304" pitchFamily="18" charset="0"/>
                <a:cs typeface="Times New Roman" panose="02020603050405020304" pitchFamily="18" charset="0"/>
              </a:rPr>
              <a:t>采用</a:t>
            </a:r>
            <a:r>
              <a:rPr lang="en-US" altLang="zh-CN" sz="1800" dirty="0">
                <a:latin typeface="Times New Roman" panose="02020603050405020304" pitchFamily="18" charset="0"/>
                <a:cs typeface="Times New Roman" panose="02020603050405020304" pitchFamily="18" charset="0"/>
              </a:rPr>
              <a:t>WEP</a:t>
            </a:r>
            <a:r>
              <a:rPr lang="zh-CN" altLang="en-US" sz="1800" dirty="0">
                <a:latin typeface="Times New Roman" panose="02020603050405020304" pitchFamily="18" charset="0"/>
                <a:cs typeface="Times New Roman" panose="02020603050405020304" pitchFamily="18" charset="0"/>
              </a:rPr>
              <a:t>安全机制，</a:t>
            </a:r>
            <a:r>
              <a:rPr lang="en-US" altLang="zh-CN" sz="1800" dirty="0">
                <a:latin typeface="Times New Roman" panose="02020603050405020304" pitchFamily="18" charset="0"/>
                <a:cs typeface="Times New Roman" panose="02020603050405020304" pitchFamily="18" charset="0"/>
              </a:rPr>
              <a:t>BSS2</a:t>
            </a:r>
            <a:r>
              <a:rPr lang="zh-CN" altLang="en-US" sz="1800" dirty="0">
                <a:latin typeface="Times New Roman" panose="02020603050405020304" pitchFamily="18" charset="0"/>
                <a:cs typeface="Times New Roman" panose="02020603050405020304" pitchFamily="18" charset="0"/>
              </a:rPr>
              <a:t>采用</a:t>
            </a:r>
            <a:r>
              <a:rPr lang="en-US" altLang="zh-CN" sz="1800" dirty="0">
                <a:latin typeface="Times New Roman" panose="02020603050405020304" pitchFamily="18" charset="0"/>
                <a:cs typeface="Times New Roman" panose="02020603050405020304" pitchFamily="18" charset="0"/>
              </a:rPr>
              <a:t>WPA2-PSK</a:t>
            </a:r>
            <a:r>
              <a:rPr lang="zh-CN" altLang="en-US" sz="1800" dirty="0">
                <a:latin typeface="Times New Roman" panose="02020603050405020304" pitchFamily="18" charset="0"/>
                <a:cs typeface="Times New Roman" panose="02020603050405020304" pitchFamily="18" charset="0"/>
              </a:rPr>
              <a:t>安全机制。</a:t>
            </a:r>
            <a:endParaRPr lang="en-US" altLang="zh-CN" sz="1800" dirty="0">
              <a:latin typeface="Times New Roman" panose="02020603050405020304" pitchFamily="18" charset="0"/>
              <a:cs typeface="Times New Roman" panose="02020603050405020304" pitchFamily="18" charset="0"/>
            </a:endParaRPr>
          </a:p>
          <a:p>
            <a:pPr lvl="1"/>
            <a:r>
              <a:rPr lang="zh-CN" altLang="en-US" sz="1500" dirty="0">
                <a:latin typeface="Times New Roman" panose="02020603050405020304" pitchFamily="18" charset="0"/>
                <a:cs typeface="Times New Roman" panose="02020603050405020304" pitchFamily="18" charset="0"/>
              </a:rPr>
              <a:t>完成</a:t>
            </a:r>
            <a:r>
              <a:rPr lang="en-US" altLang="zh-CN" sz="1500" dirty="0" smtClean="0">
                <a:latin typeface="Times New Roman" panose="02020603050405020304" pitchFamily="18" charset="0"/>
                <a:cs typeface="Times New Roman" panose="02020603050405020304" pitchFamily="18" charset="0"/>
              </a:rPr>
              <a:t>AP1</a:t>
            </a:r>
            <a:r>
              <a:rPr lang="zh-CN" altLang="en-US" sz="1500" dirty="0" smtClean="0">
                <a:latin typeface="Times New Roman" panose="02020603050405020304" pitchFamily="18" charset="0"/>
                <a:cs typeface="Times New Roman" panose="02020603050405020304" pitchFamily="18" charset="0"/>
              </a:rPr>
              <a:t>、终端</a:t>
            </a:r>
            <a:r>
              <a:rPr lang="en-US" altLang="zh-CN" sz="1500" dirty="0">
                <a:latin typeface="Times New Roman" panose="02020603050405020304" pitchFamily="18" charset="0"/>
                <a:cs typeface="Times New Roman" panose="02020603050405020304" pitchFamily="18" charset="0"/>
              </a:rPr>
              <a:t>A</a:t>
            </a:r>
            <a:r>
              <a:rPr lang="zh-CN" altLang="en-US" sz="1500" dirty="0">
                <a:latin typeface="Times New Roman" panose="02020603050405020304" pitchFamily="18" charset="0"/>
                <a:cs typeface="Times New Roman" panose="02020603050405020304" pitchFamily="18" charset="0"/>
              </a:rPr>
              <a:t>和终端</a:t>
            </a:r>
            <a:r>
              <a:rPr lang="en-US" altLang="zh-CN" sz="1500" dirty="0">
                <a:latin typeface="Times New Roman" panose="02020603050405020304" pitchFamily="18" charset="0"/>
                <a:cs typeface="Times New Roman" panose="02020603050405020304" pitchFamily="18" charset="0"/>
              </a:rPr>
              <a:t>B</a:t>
            </a:r>
            <a:r>
              <a:rPr lang="zh-CN" altLang="en-US" sz="1500" dirty="0">
                <a:latin typeface="Times New Roman" panose="02020603050405020304" pitchFamily="18" charset="0"/>
                <a:cs typeface="Times New Roman" panose="02020603050405020304" pitchFamily="18" charset="0"/>
              </a:rPr>
              <a:t>与实现</a:t>
            </a:r>
            <a:r>
              <a:rPr lang="en-US" altLang="zh-CN" sz="1500" dirty="0">
                <a:latin typeface="Times New Roman" panose="02020603050405020304" pitchFamily="18" charset="0"/>
                <a:cs typeface="Times New Roman" panose="02020603050405020304" pitchFamily="18" charset="0"/>
              </a:rPr>
              <a:t>WEP</a:t>
            </a:r>
            <a:r>
              <a:rPr lang="zh-CN" altLang="en-US" sz="1500" dirty="0">
                <a:latin typeface="Times New Roman" panose="02020603050405020304" pitchFamily="18" charset="0"/>
                <a:cs typeface="Times New Roman" panose="02020603050405020304" pitchFamily="18" charset="0"/>
              </a:rPr>
              <a:t>安全机制相关参数的配置过程。</a:t>
            </a:r>
            <a:endParaRPr lang="en-US" altLang="zh-CN" sz="1500" dirty="0">
              <a:latin typeface="Times New Roman" panose="02020603050405020304" pitchFamily="18" charset="0"/>
              <a:cs typeface="Times New Roman" panose="02020603050405020304" pitchFamily="18" charset="0"/>
            </a:endParaRPr>
          </a:p>
          <a:p>
            <a:pPr lvl="1"/>
            <a:r>
              <a:rPr lang="zh-CN" altLang="en-US" sz="1500" dirty="0">
                <a:latin typeface="Times New Roman" panose="02020603050405020304" pitchFamily="18" charset="0"/>
                <a:cs typeface="Times New Roman" panose="02020603050405020304" pitchFamily="18" charset="0"/>
              </a:rPr>
              <a:t>完成</a:t>
            </a:r>
            <a:r>
              <a:rPr lang="en-US" altLang="zh-CN" sz="1500" dirty="0" smtClean="0">
                <a:latin typeface="Times New Roman" panose="02020603050405020304" pitchFamily="18" charset="0"/>
                <a:cs typeface="Times New Roman" panose="02020603050405020304" pitchFamily="18" charset="0"/>
              </a:rPr>
              <a:t>AP2</a:t>
            </a:r>
            <a:r>
              <a:rPr lang="zh-CN" altLang="en-US" sz="1500" dirty="0" smtClean="0">
                <a:latin typeface="Times New Roman" panose="02020603050405020304" pitchFamily="18" charset="0"/>
                <a:cs typeface="Times New Roman" panose="02020603050405020304" pitchFamily="18" charset="0"/>
              </a:rPr>
              <a:t>、终端</a:t>
            </a:r>
            <a:r>
              <a:rPr lang="en-US" altLang="zh-CN" sz="1500" dirty="0">
                <a:latin typeface="Times New Roman" panose="02020603050405020304" pitchFamily="18" charset="0"/>
                <a:cs typeface="Times New Roman" panose="02020603050405020304" pitchFamily="18" charset="0"/>
              </a:rPr>
              <a:t>E</a:t>
            </a:r>
            <a:r>
              <a:rPr lang="zh-CN" altLang="en-US" sz="1500" dirty="0">
                <a:latin typeface="Times New Roman" panose="02020603050405020304" pitchFamily="18" charset="0"/>
                <a:cs typeface="Times New Roman" panose="02020603050405020304" pitchFamily="18" charset="0"/>
              </a:rPr>
              <a:t>和终端</a:t>
            </a:r>
            <a:r>
              <a:rPr lang="en-US" altLang="zh-CN" sz="1500" dirty="0">
                <a:latin typeface="Times New Roman" panose="02020603050405020304" pitchFamily="18" charset="0"/>
                <a:cs typeface="Times New Roman" panose="02020603050405020304" pitchFamily="18" charset="0"/>
              </a:rPr>
              <a:t>F</a:t>
            </a:r>
            <a:r>
              <a:rPr lang="zh-CN" altLang="en-US" sz="1500" dirty="0">
                <a:latin typeface="Times New Roman" panose="02020603050405020304" pitchFamily="18" charset="0"/>
                <a:cs typeface="Times New Roman" panose="02020603050405020304" pitchFamily="18" charset="0"/>
              </a:rPr>
              <a:t>与实现</a:t>
            </a:r>
            <a:r>
              <a:rPr lang="en-US" altLang="zh-CN" sz="1500" dirty="0">
                <a:latin typeface="Times New Roman" panose="02020603050405020304" pitchFamily="18" charset="0"/>
                <a:cs typeface="Times New Roman" panose="02020603050405020304" pitchFamily="18" charset="0"/>
              </a:rPr>
              <a:t>WPA2-PSK</a:t>
            </a:r>
            <a:r>
              <a:rPr lang="zh-CN" altLang="en-US" sz="1500" dirty="0">
                <a:latin typeface="Times New Roman" panose="02020603050405020304" pitchFamily="18" charset="0"/>
                <a:cs typeface="Times New Roman" panose="02020603050405020304" pitchFamily="18" charset="0"/>
              </a:rPr>
              <a:t>安全机制相关参数的配置过程。</a:t>
            </a:r>
            <a:endParaRPr lang="en-US" altLang="zh-CN" sz="1500" dirty="0">
              <a:latin typeface="Times New Roman" panose="02020603050405020304" pitchFamily="18" charset="0"/>
              <a:cs typeface="Times New Roman" panose="02020603050405020304" pitchFamily="18" charset="0"/>
            </a:endParaRPr>
          </a:p>
          <a:p>
            <a:pPr lvl="1"/>
            <a:r>
              <a:rPr lang="zh-CN" altLang="en-US" sz="1500" dirty="0">
                <a:latin typeface="Times New Roman" panose="02020603050405020304" pitchFamily="18" charset="0"/>
                <a:cs typeface="Times New Roman" panose="02020603050405020304" pitchFamily="18" charset="0"/>
              </a:rPr>
              <a:t>实现各个终端之间的通信过程</a:t>
            </a:r>
            <a:r>
              <a:rPr lang="zh-CN" altLang="en-US" sz="1500" dirty="0" smtClean="0">
                <a:latin typeface="Times New Roman" panose="02020603050405020304" pitchFamily="18" charset="0"/>
                <a:cs typeface="Times New Roman" panose="02020603050405020304" pitchFamily="18" charset="0"/>
              </a:rPr>
              <a:t>。</a:t>
            </a:r>
            <a:endParaRPr lang="en-US" altLang="zh-CN" sz="1500" dirty="0" smtClean="0">
              <a:latin typeface="Times New Roman" panose="02020603050405020304" pitchFamily="18" charset="0"/>
              <a:cs typeface="Times New Roman" panose="02020603050405020304" pitchFamily="18" charset="0"/>
            </a:endParaRPr>
          </a:p>
          <a:p>
            <a:pPr marL="0" indent="0">
              <a:buNone/>
            </a:pPr>
            <a:r>
              <a:rPr lang="zh-CN" altLang="en-US" sz="2000" b="0" dirty="0" smtClean="0"/>
              <a:t>注：</a:t>
            </a:r>
            <a:r>
              <a:rPr lang="en-US" altLang="zh-CN" sz="2000" b="0" dirty="0" smtClean="0"/>
              <a:t>BSS</a:t>
            </a:r>
            <a:r>
              <a:rPr lang="zh-CN" altLang="en-US" sz="2000" b="0" dirty="0"/>
              <a:t>是一个</a:t>
            </a:r>
            <a:r>
              <a:rPr lang="en-US" altLang="zh-CN" sz="2000" b="0" dirty="0"/>
              <a:t>AP</a:t>
            </a:r>
            <a:r>
              <a:rPr lang="zh-CN" altLang="en-US" sz="2000" b="0" dirty="0"/>
              <a:t>覆盖的范围，是无线网络的基本服务单元，通常由一个</a:t>
            </a:r>
            <a:r>
              <a:rPr lang="en-US" altLang="zh-CN" sz="2000" b="0" dirty="0"/>
              <a:t>AP</a:t>
            </a:r>
            <a:r>
              <a:rPr lang="zh-CN" altLang="en-US" sz="2000" b="0" dirty="0" smtClean="0"/>
              <a:t>和</a:t>
            </a:r>
            <a:endParaRPr lang="en-US" altLang="zh-CN" sz="2000" b="0" dirty="0" smtClean="0"/>
          </a:p>
          <a:p>
            <a:pPr marL="0" indent="0">
              <a:buNone/>
            </a:pPr>
            <a:r>
              <a:rPr lang="en-US" altLang="zh-CN" sz="2000" b="0" dirty="0"/>
              <a:t> </a:t>
            </a:r>
            <a:r>
              <a:rPr lang="en-US" altLang="zh-CN" sz="2000" b="0" dirty="0" smtClean="0"/>
              <a:t>   </a:t>
            </a:r>
            <a:r>
              <a:rPr lang="zh-CN" altLang="en-US" sz="2000" b="0" dirty="0" smtClean="0"/>
              <a:t>若干</a:t>
            </a:r>
            <a:r>
              <a:rPr lang="en-US" altLang="zh-CN" sz="2000" b="0" dirty="0"/>
              <a:t>STA</a:t>
            </a:r>
            <a:r>
              <a:rPr lang="zh-CN" altLang="en-US" sz="2000" b="0" dirty="0"/>
              <a:t>组成，</a:t>
            </a:r>
            <a:r>
              <a:rPr lang="en-US" altLang="zh-CN" sz="2000" b="0" dirty="0"/>
              <a:t>BSS </a:t>
            </a:r>
            <a:r>
              <a:rPr lang="zh-CN" altLang="en-US" sz="2000" b="0" dirty="0"/>
              <a:t>是</a:t>
            </a:r>
            <a:r>
              <a:rPr lang="en-US" altLang="zh-CN" sz="2000" b="0" dirty="0"/>
              <a:t>802.11</a:t>
            </a:r>
            <a:r>
              <a:rPr lang="zh-CN" altLang="en-US" sz="2000" b="0" dirty="0"/>
              <a:t>网络的基本</a:t>
            </a:r>
            <a:r>
              <a:rPr lang="zh-CN" altLang="en-US" sz="2000" b="0" dirty="0" smtClean="0"/>
              <a:t>结构。</a:t>
            </a:r>
            <a:endParaRPr lang="en-US" altLang="zh-CN" sz="2000" dirty="0">
              <a:latin typeface="Times New Roman" panose="02020603050405020304" pitchFamily="18" charset="0"/>
              <a:cs typeface="Times New Roman" panose="02020603050405020304" pitchFamily="18" charset="0"/>
            </a:endParaRPr>
          </a:p>
        </p:txBody>
      </p:sp>
      <p:sp>
        <p:nvSpPr>
          <p:cNvPr id="5" name="内容占位符 2"/>
          <p:cNvSpPr txBox="1"/>
          <p:nvPr/>
        </p:nvSpPr>
        <p:spPr>
          <a:xfrm>
            <a:off x="216310" y="1223852"/>
            <a:ext cx="2763924" cy="604017"/>
          </a:xfrm>
          <a:prstGeom prst="rect">
            <a:avLst/>
          </a:prstGeom>
        </p:spPr>
        <p:txBody>
          <a:bodyPr lIns="72581" tIns="36291" rIns="72581" bIns="36291"/>
          <a:lstStyle>
            <a:lvl1pPr marL="272415" indent="-272415" algn="l" defTabSz="725805" rtl="0" eaLnBrk="1" latinLnBrk="0" hangingPunct="1">
              <a:lnSpc>
                <a:spcPct val="150000"/>
              </a:lnSpc>
              <a:spcBef>
                <a:spcPct val="20000"/>
              </a:spcBef>
              <a:buFont typeface="Arial" panose="020B0604020202020204" pitchFamily="34" charset="0"/>
              <a:buChar char="•"/>
              <a:defRPr sz="2600" b="1" kern="1200">
                <a:solidFill>
                  <a:schemeClr val="accent1">
                    <a:lumMod val="75000"/>
                  </a:schemeClr>
                </a:solidFill>
                <a:latin typeface="宋体" panose="02010600030101010101" pitchFamily="2" charset="-122"/>
                <a:ea typeface="宋体" panose="02010600030101010101" pitchFamily="2" charset="-122"/>
                <a:cs typeface="+mn-cs"/>
              </a:defRPr>
            </a:lvl1pPr>
            <a:lvl2pPr marL="589915" indent="-226695" algn="l" defTabSz="725805" rtl="0" eaLnBrk="1" latinLnBrk="0" hangingPunct="1">
              <a:lnSpc>
                <a:spcPct val="150000"/>
              </a:lnSpc>
              <a:spcBef>
                <a:spcPct val="20000"/>
              </a:spcBef>
              <a:buFont typeface="Arial" panose="020B0604020202020204" pitchFamily="34" charset="0"/>
              <a:buChar char="–"/>
              <a:defRPr sz="2300" b="1" kern="1200">
                <a:solidFill>
                  <a:schemeClr val="accent1">
                    <a:lumMod val="75000"/>
                  </a:schemeClr>
                </a:solidFill>
                <a:latin typeface="宋体" panose="02010600030101010101" pitchFamily="2" charset="-122"/>
                <a:ea typeface="宋体" panose="02010600030101010101" pitchFamily="2" charset="-122"/>
                <a:cs typeface="+mn-cs"/>
              </a:defRPr>
            </a:lvl2pPr>
            <a:lvl3pPr marL="907415" indent="-181610" algn="l" defTabSz="725805" rtl="0" eaLnBrk="1" latinLnBrk="0" hangingPunct="1">
              <a:lnSpc>
                <a:spcPct val="150000"/>
              </a:lnSpc>
              <a:spcBef>
                <a:spcPct val="20000"/>
              </a:spcBef>
              <a:buFont typeface="Arial" panose="020B0604020202020204" pitchFamily="34" charset="0"/>
              <a:buChar char="•"/>
              <a:defRPr sz="1900" b="1" kern="1200">
                <a:solidFill>
                  <a:schemeClr val="accent1">
                    <a:lumMod val="75000"/>
                  </a:schemeClr>
                </a:solidFill>
                <a:latin typeface="宋体" panose="02010600030101010101" pitchFamily="2" charset="-122"/>
                <a:ea typeface="宋体" panose="02010600030101010101" pitchFamily="2" charset="-122"/>
                <a:cs typeface="+mn-cs"/>
              </a:defRPr>
            </a:lvl3pPr>
            <a:lvl4pPr marL="1270000" indent="-181610" algn="l" defTabSz="725805" rtl="0" eaLnBrk="1" latinLnBrk="0" hangingPunct="1">
              <a:lnSpc>
                <a:spcPct val="150000"/>
              </a:lnSpc>
              <a:spcBef>
                <a:spcPct val="20000"/>
              </a:spcBef>
              <a:buFont typeface="Arial" panose="020B0604020202020204" pitchFamily="34" charset="0"/>
              <a:buChar char="–"/>
              <a:defRPr sz="1600" b="1" kern="1200">
                <a:solidFill>
                  <a:schemeClr val="accent1">
                    <a:lumMod val="75000"/>
                  </a:schemeClr>
                </a:solidFill>
                <a:latin typeface="宋体" panose="02010600030101010101" pitchFamily="2" charset="-122"/>
                <a:ea typeface="宋体" panose="02010600030101010101" pitchFamily="2" charset="-122"/>
                <a:cs typeface="+mn-cs"/>
              </a:defRPr>
            </a:lvl4pPr>
            <a:lvl5pPr marL="1633220" indent="-181610" algn="l" defTabSz="725805" rtl="0" eaLnBrk="1" latinLnBrk="0" hangingPunct="1">
              <a:lnSpc>
                <a:spcPct val="150000"/>
              </a:lnSpc>
              <a:spcBef>
                <a:spcPct val="20000"/>
              </a:spcBef>
              <a:buFont typeface="Arial" panose="020B0604020202020204" pitchFamily="34" charset="0"/>
              <a:buChar char="»"/>
              <a:defRPr sz="1600" b="1" kern="1200">
                <a:solidFill>
                  <a:schemeClr val="accent1">
                    <a:lumMod val="75000"/>
                  </a:schemeClr>
                </a:solidFill>
                <a:latin typeface="宋体" panose="02010600030101010101" pitchFamily="2" charset="-122"/>
                <a:ea typeface="宋体" panose="02010600030101010101" pitchFamily="2" charset="-122"/>
                <a:cs typeface="+mn-cs"/>
              </a:defRPr>
            </a:lvl5pPr>
            <a:lvl6pPr marL="199580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5902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2161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08483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zh-CN" altLang="en-US" sz="2800" dirty="0"/>
              <a:t>实验内容</a:t>
            </a:r>
            <a:endParaRPr lang="zh-CN" altLang="en-US" sz="2800" dirty="0"/>
          </a:p>
        </p:txBody>
      </p:sp>
      <p:pic>
        <p:nvPicPr>
          <p:cNvPr id="6" name="图片 5"/>
          <p:cNvPicPr/>
          <p:nvPr/>
        </p:nvPicPr>
        <p:blipFill>
          <a:blip r:embed="rId1"/>
          <a:stretch>
            <a:fillRect/>
          </a:stretch>
        </p:blipFill>
        <p:spPr>
          <a:xfrm>
            <a:off x="4642120" y="143585"/>
            <a:ext cx="4380123" cy="16842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WEP</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WPA2-PSK</a:t>
            </a:r>
            <a:r>
              <a:rPr lang="zh-CN" altLang="en-US" dirty="0">
                <a:latin typeface="Times New Roman" panose="02020603050405020304" pitchFamily="18" charset="0"/>
                <a:cs typeface="Times New Roman" panose="02020603050405020304" pitchFamily="18" charset="0"/>
              </a:rPr>
              <a:t>实验</a:t>
            </a:r>
            <a:br>
              <a:rPr lang="en-US" altLang="zh-CN" dirty="0"/>
            </a:br>
            <a:endParaRPr lang="zh-CN" altLang="en-US" dirty="0"/>
          </a:p>
        </p:txBody>
      </p:sp>
      <p:sp>
        <p:nvSpPr>
          <p:cNvPr id="3" name="内容占位符 2"/>
          <p:cNvSpPr>
            <a:spLocks noGrp="1"/>
          </p:cNvSpPr>
          <p:nvPr>
            <p:ph idx="1"/>
          </p:nvPr>
        </p:nvSpPr>
        <p:spPr>
          <a:xfrm>
            <a:off x="457279" y="1063557"/>
            <a:ext cx="8291979" cy="4300736"/>
          </a:xfrm>
        </p:spPr>
        <p:txBody>
          <a:bodyPr/>
          <a:lstStyle/>
          <a:p>
            <a:r>
              <a:rPr lang="zh-CN" altLang="en-US" dirty="0"/>
              <a:t>实验目的</a:t>
            </a:r>
            <a:endParaRPr lang="en-US" altLang="zh-CN" dirty="0"/>
          </a:p>
          <a:p>
            <a:pPr lvl="1"/>
            <a:r>
              <a:rPr lang="zh-CN" altLang="en-US" sz="2000" dirty="0"/>
              <a:t>验证</a:t>
            </a:r>
            <a:r>
              <a:rPr lang="en-US" altLang="zh-CN" sz="2000" dirty="0"/>
              <a:t>AP</a:t>
            </a:r>
            <a:r>
              <a:rPr lang="zh-CN" altLang="en-US" sz="2000" dirty="0"/>
              <a:t>和终端与实现</a:t>
            </a:r>
            <a:r>
              <a:rPr lang="en-US" altLang="zh-CN" sz="2000" dirty="0"/>
              <a:t>WEP</a:t>
            </a:r>
            <a:r>
              <a:rPr lang="zh-CN" altLang="en-US" sz="2000" dirty="0"/>
              <a:t>安全机制相关的参数的配置过程。</a:t>
            </a:r>
            <a:endParaRPr lang="zh-CN" altLang="en-US" sz="2000" dirty="0"/>
          </a:p>
          <a:p>
            <a:pPr lvl="1"/>
            <a:r>
              <a:rPr lang="zh-CN" altLang="en-US" sz="2000" dirty="0"/>
              <a:t>验证</a:t>
            </a:r>
            <a:r>
              <a:rPr lang="en-US" altLang="zh-CN" sz="2000" dirty="0"/>
              <a:t>AP</a:t>
            </a:r>
            <a:r>
              <a:rPr lang="zh-CN" altLang="en-US" sz="2000" dirty="0"/>
              <a:t>和终端与实现</a:t>
            </a:r>
            <a:r>
              <a:rPr lang="en-US" altLang="zh-CN" sz="2000" dirty="0"/>
              <a:t>WPA2-PSK</a:t>
            </a:r>
            <a:r>
              <a:rPr lang="zh-CN" altLang="en-US" sz="2000" dirty="0"/>
              <a:t>安全机制相关的参数的配置过程。</a:t>
            </a:r>
            <a:endParaRPr lang="zh-CN" altLang="en-US" sz="2000" dirty="0"/>
          </a:p>
          <a:p>
            <a:pPr lvl="1"/>
            <a:r>
              <a:rPr lang="zh-CN" altLang="en-US" sz="2000" dirty="0"/>
              <a:t>验证终端与</a:t>
            </a:r>
            <a:r>
              <a:rPr lang="en-US" altLang="zh-CN" sz="2000" dirty="0"/>
              <a:t>AP</a:t>
            </a:r>
            <a:r>
              <a:rPr lang="zh-CN" altLang="en-US" sz="2000" dirty="0"/>
              <a:t>之间建立关联的过程</a:t>
            </a:r>
            <a:r>
              <a:rPr lang="zh-CN" altLang="en-US" sz="2000" dirty="0" smtClean="0"/>
              <a:t>。</a:t>
            </a:r>
            <a:endParaRPr lang="en-US" altLang="zh-CN" sz="2000" dirty="0" smtClean="0"/>
          </a:p>
          <a:p>
            <a:pPr lvl="1"/>
            <a:r>
              <a:rPr lang="zh-CN" altLang="en-US" sz="2000" dirty="0" smtClean="0"/>
              <a:t>验证</a:t>
            </a:r>
            <a:r>
              <a:rPr lang="zh-CN" altLang="en-US" sz="2000" dirty="0"/>
              <a:t>属于不同</a:t>
            </a:r>
            <a:r>
              <a:rPr lang="en-US" altLang="zh-CN" sz="2000" dirty="0"/>
              <a:t>BSS</a:t>
            </a:r>
            <a:r>
              <a:rPr lang="zh-CN" altLang="en-US" sz="2000" dirty="0"/>
              <a:t>的终端之间的数据传输过程。</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sz="3600" b="1" i="0" u="sng" strike="noStrike" kern="1200" cap="none" spc="0" normalizeH="0" baseline="0" noProof="0" dirty="0">
                <a:ln>
                  <a:noFill/>
                </a:ln>
                <a:solidFill>
                  <a:srgbClr val="4F81BD">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WEP</a:t>
            </a:r>
            <a:r>
              <a:rPr kumimoji="0" lang="zh-CN" altLang="en-US" sz="3600" b="1" i="0" u="sng" strike="noStrike" kern="1200" cap="none" spc="0" normalizeH="0" baseline="0" noProof="0" dirty="0">
                <a:ln>
                  <a:noFill/>
                </a:ln>
                <a:solidFill>
                  <a:srgbClr val="4F81BD">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3600" b="1" i="0" u="sng" strike="noStrike" kern="1200" cap="none" spc="0" normalizeH="0" baseline="0" noProof="0" dirty="0">
                <a:ln>
                  <a:noFill/>
                </a:ln>
                <a:solidFill>
                  <a:srgbClr val="4F81BD">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WPA2-PSK</a:t>
            </a:r>
            <a:r>
              <a:rPr kumimoji="0" lang="zh-CN" altLang="en-US" sz="3600" b="1" i="0" u="sng" strike="noStrike" kern="1200" cap="none" spc="0" normalizeH="0" baseline="0" noProof="0" dirty="0">
                <a:ln>
                  <a:noFill/>
                </a:ln>
                <a:solidFill>
                  <a:srgbClr val="4F81BD">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实验</a:t>
            </a:r>
            <a:endParaRPr lang="en-US" altLang="zh-CN" sz="3600" dirty="0"/>
          </a:p>
        </p:txBody>
      </p:sp>
      <p:sp>
        <p:nvSpPr>
          <p:cNvPr id="3" name="内容占位符 2"/>
          <p:cNvSpPr>
            <a:spLocks noGrp="1"/>
          </p:cNvSpPr>
          <p:nvPr>
            <p:ph idx="1"/>
          </p:nvPr>
        </p:nvSpPr>
        <p:spPr>
          <a:xfrm>
            <a:off x="232304" y="772344"/>
            <a:ext cx="8456004" cy="4104456"/>
          </a:xfrm>
        </p:spPr>
        <p:txBody>
          <a:bodyPr/>
          <a:lstStyle/>
          <a:p>
            <a:pPr>
              <a:buFont typeface="Wingdings" panose="05000000000000000000" pitchFamily="2" charset="2"/>
              <a:buChar char="l"/>
            </a:pPr>
            <a:r>
              <a:rPr lang="zh-CN" altLang="en-US" sz="2000" dirty="0"/>
              <a:t>实验原理</a:t>
            </a:r>
            <a:endParaRPr lang="en-US" altLang="zh-CN" sz="2000" dirty="0"/>
          </a:p>
          <a:p>
            <a:pPr lvl="1">
              <a:buFont typeface="Wingdings" panose="05000000000000000000" pitchFamily="2" charset="2"/>
              <a:buChar char="l"/>
            </a:pPr>
            <a:r>
              <a:rPr lang="en-US" altLang="zh-CN" sz="1700" dirty="0">
                <a:latin typeface="Times New Roman" panose="02020603050405020304" pitchFamily="18" charset="0"/>
                <a:cs typeface="Times New Roman" panose="02020603050405020304" pitchFamily="18" charset="0"/>
              </a:rPr>
              <a:t>AP1</a:t>
            </a:r>
            <a:r>
              <a:rPr lang="zh-CN" altLang="en-US" sz="1700" dirty="0">
                <a:latin typeface="Times New Roman" panose="02020603050405020304" pitchFamily="18" charset="0"/>
                <a:cs typeface="Times New Roman" panose="02020603050405020304" pitchFamily="18" charset="0"/>
              </a:rPr>
              <a:t>选择</a:t>
            </a:r>
            <a:r>
              <a:rPr lang="en-US" altLang="zh-CN" sz="1700" dirty="0">
                <a:latin typeface="Times New Roman" panose="02020603050405020304" pitchFamily="18" charset="0"/>
                <a:cs typeface="Times New Roman" panose="02020603050405020304" pitchFamily="18" charset="0"/>
              </a:rPr>
              <a:t>WEP</a:t>
            </a:r>
            <a:r>
              <a:rPr lang="zh-CN" altLang="en-US" sz="1700" dirty="0">
                <a:latin typeface="Times New Roman" panose="02020603050405020304" pitchFamily="18" charset="0"/>
                <a:cs typeface="Times New Roman" panose="02020603050405020304" pitchFamily="18" charset="0"/>
              </a:rPr>
              <a:t>安全机制，配置共享密钥。</a:t>
            </a:r>
            <a:endParaRPr lang="en-US" altLang="zh-CN" sz="1700" dirty="0">
              <a:latin typeface="Times New Roman" panose="02020603050405020304" pitchFamily="18" charset="0"/>
              <a:cs typeface="Times New Roman" panose="02020603050405020304" pitchFamily="18" charset="0"/>
            </a:endParaRPr>
          </a:p>
          <a:p>
            <a:pPr marL="363220" lvl="1" indent="0">
              <a:buNone/>
            </a:pPr>
            <a:r>
              <a:rPr lang="zh-CN" altLang="en-US" sz="1700" dirty="0" smtClean="0">
                <a:latin typeface="Times New Roman" panose="02020603050405020304" pitchFamily="18" charset="0"/>
                <a:cs typeface="Times New Roman" panose="02020603050405020304" pitchFamily="18" charset="0"/>
              </a:rPr>
              <a:t>    终端</a:t>
            </a:r>
            <a:r>
              <a:rPr lang="en-US" altLang="zh-CN" sz="1700" dirty="0">
                <a:latin typeface="Times New Roman" panose="02020603050405020304" pitchFamily="18" charset="0"/>
                <a:cs typeface="Times New Roman" panose="02020603050405020304" pitchFamily="18" charset="0"/>
              </a:rPr>
              <a:t>A</a:t>
            </a:r>
            <a:r>
              <a:rPr lang="zh-CN" altLang="en-US" sz="1700" dirty="0">
                <a:latin typeface="Times New Roman" panose="02020603050405020304" pitchFamily="18" charset="0"/>
                <a:cs typeface="Times New Roman" panose="02020603050405020304" pitchFamily="18" charset="0"/>
              </a:rPr>
              <a:t>和终端</a:t>
            </a:r>
            <a:r>
              <a:rPr lang="en-US" altLang="zh-CN" sz="1700" dirty="0">
                <a:latin typeface="Times New Roman" panose="02020603050405020304" pitchFamily="18" charset="0"/>
                <a:cs typeface="Times New Roman" panose="02020603050405020304" pitchFamily="18" charset="0"/>
              </a:rPr>
              <a:t>B</a:t>
            </a:r>
            <a:r>
              <a:rPr lang="zh-CN" altLang="en-US" sz="1700" dirty="0">
                <a:latin typeface="Times New Roman" panose="02020603050405020304" pitchFamily="18" charset="0"/>
                <a:cs typeface="Times New Roman" panose="02020603050405020304" pitchFamily="18" charset="0"/>
              </a:rPr>
              <a:t>同样选择</a:t>
            </a:r>
            <a:r>
              <a:rPr lang="en-US" altLang="zh-CN" sz="1700" dirty="0">
                <a:latin typeface="Times New Roman" panose="02020603050405020304" pitchFamily="18" charset="0"/>
                <a:cs typeface="Times New Roman" panose="02020603050405020304" pitchFamily="18" charset="0"/>
              </a:rPr>
              <a:t>WEP</a:t>
            </a:r>
            <a:r>
              <a:rPr lang="zh-CN" altLang="en-US" sz="1700" dirty="0">
                <a:latin typeface="Times New Roman" panose="02020603050405020304" pitchFamily="18" charset="0"/>
                <a:cs typeface="Times New Roman" panose="02020603050405020304" pitchFamily="18" charset="0"/>
              </a:rPr>
              <a:t>安全机制，配</a:t>
            </a:r>
            <a:endParaRPr lang="en-US" altLang="zh-CN" sz="1700" dirty="0">
              <a:latin typeface="Times New Roman" panose="02020603050405020304" pitchFamily="18" charset="0"/>
              <a:cs typeface="Times New Roman" panose="02020603050405020304" pitchFamily="18" charset="0"/>
            </a:endParaRPr>
          </a:p>
          <a:p>
            <a:pPr marL="363220" lvl="1" indent="0">
              <a:buNone/>
            </a:pPr>
            <a:r>
              <a:rPr lang="zh-CN" altLang="en-US" sz="1700" dirty="0" smtClean="0">
                <a:latin typeface="Times New Roman" panose="02020603050405020304" pitchFamily="18" charset="0"/>
                <a:cs typeface="Times New Roman" panose="02020603050405020304" pitchFamily="18" charset="0"/>
              </a:rPr>
              <a:t>    置</a:t>
            </a:r>
            <a:r>
              <a:rPr lang="zh-CN" altLang="en-US" sz="1700" dirty="0">
                <a:latin typeface="Times New Roman" panose="02020603050405020304" pitchFamily="18" charset="0"/>
                <a:cs typeface="Times New Roman" panose="02020603050405020304" pitchFamily="18" charset="0"/>
              </a:rPr>
              <a:t>与</a:t>
            </a:r>
            <a:r>
              <a:rPr lang="en-US" altLang="zh-CN" sz="1700" dirty="0">
                <a:latin typeface="Times New Roman" panose="02020603050405020304" pitchFamily="18" charset="0"/>
                <a:cs typeface="Times New Roman" panose="02020603050405020304" pitchFamily="18" charset="0"/>
              </a:rPr>
              <a:t>AP1</a:t>
            </a:r>
            <a:r>
              <a:rPr lang="zh-CN" altLang="en-US" sz="1700" dirty="0">
                <a:latin typeface="Times New Roman" panose="02020603050405020304" pitchFamily="18" charset="0"/>
                <a:cs typeface="Times New Roman" panose="02020603050405020304" pitchFamily="18" charset="0"/>
              </a:rPr>
              <a:t>相同的共享密钥</a:t>
            </a:r>
            <a:r>
              <a:rPr lang="zh-CN" altLang="en-US" sz="1700" dirty="0" smtClean="0">
                <a:latin typeface="Times New Roman" panose="02020603050405020304" pitchFamily="18" charset="0"/>
                <a:cs typeface="Times New Roman" panose="02020603050405020304" pitchFamily="18" charset="0"/>
              </a:rPr>
              <a:t>。</a:t>
            </a:r>
            <a:endParaRPr lang="en-US" altLang="zh-CN" sz="17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1700" dirty="0" smtClean="0">
                <a:latin typeface="Times New Roman" panose="02020603050405020304" pitchFamily="18" charset="0"/>
                <a:cs typeface="Times New Roman" panose="02020603050405020304" pitchFamily="18" charset="0"/>
              </a:rPr>
              <a:t>AP2</a:t>
            </a:r>
            <a:r>
              <a:rPr lang="zh-CN" altLang="en-US" sz="1700" dirty="0">
                <a:latin typeface="Times New Roman" panose="02020603050405020304" pitchFamily="18" charset="0"/>
                <a:cs typeface="Times New Roman" panose="02020603050405020304" pitchFamily="18" charset="0"/>
              </a:rPr>
              <a:t>选择</a:t>
            </a:r>
            <a:r>
              <a:rPr lang="en-US" altLang="zh-CN" sz="1700" dirty="0" smtClean="0">
                <a:latin typeface="Times New Roman" panose="02020603050405020304" pitchFamily="18" charset="0"/>
                <a:cs typeface="Times New Roman" panose="02020603050405020304" pitchFamily="18" charset="0"/>
              </a:rPr>
              <a:t>WPA2-PSK</a:t>
            </a:r>
            <a:r>
              <a:rPr lang="zh-CN" altLang="en-US" sz="1700" dirty="0" smtClean="0">
                <a:latin typeface="Times New Roman" panose="02020603050405020304" pitchFamily="18" charset="0"/>
                <a:cs typeface="Times New Roman" panose="02020603050405020304" pitchFamily="18" charset="0"/>
              </a:rPr>
              <a:t>安全</a:t>
            </a:r>
            <a:r>
              <a:rPr lang="zh-CN" altLang="en-US" sz="1700" dirty="0">
                <a:latin typeface="Times New Roman" panose="02020603050405020304" pitchFamily="18" charset="0"/>
                <a:cs typeface="Times New Roman" panose="02020603050405020304" pitchFamily="18" charset="0"/>
              </a:rPr>
              <a:t>机制，配置用于导出</a:t>
            </a:r>
            <a:r>
              <a:rPr lang="en-US" altLang="zh-CN" sz="1700" dirty="0">
                <a:latin typeface="Times New Roman" panose="02020603050405020304" pitchFamily="18" charset="0"/>
                <a:cs typeface="Times New Roman" panose="02020603050405020304" pitchFamily="18" charset="0"/>
              </a:rPr>
              <a:t>PSK</a:t>
            </a:r>
            <a:r>
              <a:rPr lang="zh-CN" altLang="en-US" sz="1700" dirty="0">
                <a:latin typeface="Times New Roman" panose="02020603050405020304" pitchFamily="18" charset="0"/>
                <a:cs typeface="Times New Roman" panose="02020603050405020304" pitchFamily="18" charset="0"/>
              </a:rPr>
              <a:t>的密钥。终端</a:t>
            </a:r>
            <a:r>
              <a:rPr lang="en-US" altLang="zh-CN" sz="1700" dirty="0">
                <a:latin typeface="Times New Roman" panose="02020603050405020304" pitchFamily="18" charset="0"/>
                <a:cs typeface="Times New Roman" panose="02020603050405020304" pitchFamily="18" charset="0"/>
              </a:rPr>
              <a:t>E</a:t>
            </a:r>
            <a:r>
              <a:rPr lang="zh-CN" altLang="en-US" sz="1700" dirty="0">
                <a:latin typeface="Times New Roman" panose="02020603050405020304" pitchFamily="18" charset="0"/>
                <a:cs typeface="Times New Roman" panose="02020603050405020304" pitchFamily="18" charset="0"/>
              </a:rPr>
              <a:t>和终端</a:t>
            </a:r>
            <a:r>
              <a:rPr lang="en-US" altLang="zh-CN" sz="1700" dirty="0">
                <a:latin typeface="Times New Roman" panose="02020603050405020304" pitchFamily="18" charset="0"/>
                <a:cs typeface="Times New Roman" panose="02020603050405020304" pitchFamily="18" charset="0"/>
              </a:rPr>
              <a:t>F</a:t>
            </a:r>
            <a:r>
              <a:rPr lang="zh-CN" altLang="en-US" sz="1700" dirty="0">
                <a:latin typeface="Times New Roman" panose="02020603050405020304" pitchFamily="18" charset="0"/>
                <a:cs typeface="Times New Roman" panose="02020603050405020304" pitchFamily="18" charset="0"/>
              </a:rPr>
              <a:t>同样选择</a:t>
            </a:r>
            <a:r>
              <a:rPr lang="en-US" altLang="zh-CN" sz="1700" dirty="0">
                <a:latin typeface="Times New Roman" panose="02020603050405020304" pitchFamily="18" charset="0"/>
                <a:cs typeface="Times New Roman" panose="02020603050405020304" pitchFamily="18" charset="0"/>
              </a:rPr>
              <a:t>WPA2-PSK</a:t>
            </a:r>
            <a:r>
              <a:rPr lang="zh-CN" altLang="en-US" sz="1700" dirty="0">
                <a:latin typeface="Times New Roman" panose="02020603050405020304" pitchFamily="18" charset="0"/>
                <a:cs typeface="Times New Roman" panose="02020603050405020304" pitchFamily="18" charset="0"/>
              </a:rPr>
              <a:t>安全机制，配置与</a:t>
            </a:r>
            <a:r>
              <a:rPr lang="en-US" altLang="zh-CN" sz="1700" dirty="0">
                <a:latin typeface="Times New Roman" panose="02020603050405020304" pitchFamily="18" charset="0"/>
                <a:cs typeface="Times New Roman" panose="02020603050405020304" pitchFamily="18" charset="0"/>
              </a:rPr>
              <a:t>AP2</a:t>
            </a:r>
            <a:r>
              <a:rPr lang="zh-CN" altLang="en-US" sz="1700" dirty="0">
                <a:latin typeface="Times New Roman" panose="02020603050405020304" pitchFamily="18" charset="0"/>
                <a:cs typeface="Times New Roman" panose="02020603050405020304" pitchFamily="18" charset="0"/>
              </a:rPr>
              <a:t>相同的用于导出</a:t>
            </a:r>
            <a:r>
              <a:rPr lang="en-US" altLang="zh-CN" sz="1700" dirty="0">
                <a:latin typeface="Times New Roman" panose="02020603050405020304" pitchFamily="18" charset="0"/>
                <a:cs typeface="Times New Roman" panose="02020603050405020304" pitchFamily="18" charset="0"/>
              </a:rPr>
              <a:t>PSK</a:t>
            </a:r>
            <a:r>
              <a:rPr lang="zh-CN" altLang="en-US" sz="1700" dirty="0">
                <a:latin typeface="Times New Roman" panose="02020603050405020304" pitchFamily="18" charset="0"/>
                <a:cs typeface="Times New Roman" panose="02020603050405020304" pitchFamily="18" charset="0"/>
              </a:rPr>
              <a:t>的密钥。</a:t>
            </a:r>
            <a:endParaRPr lang="en-US" altLang="zh-CN" sz="17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zh-CN" altLang="en-US" sz="1700" dirty="0">
                <a:latin typeface="Times New Roman" panose="02020603050405020304" pitchFamily="18" charset="0"/>
                <a:cs typeface="Times New Roman" panose="02020603050405020304" pitchFamily="18" charset="0"/>
              </a:rPr>
              <a:t>如果终端启动自动获得</a:t>
            </a:r>
            <a:r>
              <a:rPr lang="en-US" altLang="zh-CN" sz="1700" dirty="0">
                <a:latin typeface="Times New Roman" panose="02020603050405020304" pitchFamily="18" charset="0"/>
                <a:cs typeface="Times New Roman" panose="02020603050405020304" pitchFamily="18" charset="0"/>
              </a:rPr>
              <a:t>IP</a:t>
            </a:r>
            <a:r>
              <a:rPr lang="zh-CN" altLang="en-US" sz="1700" dirty="0">
                <a:latin typeface="Times New Roman" panose="02020603050405020304" pitchFamily="18" charset="0"/>
                <a:cs typeface="Times New Roman" panose="02020603050405020304" pitchFamily="18" charset="0"/>
              </a:rPr>
              <a:t>地址方式，但在发送</a:t>
            </a:r>
            <a:r>
              <a:rPr lang="en-US" altLang="zh-CN" sz="1700" dirty="0">
                <a:latin typeface="Times New Roman" panose="02020603050405020304" pitchFamily="18" charset="0"/>
                <a:cs typeface="Times New Roman" panose="02020603050405020304" pitchFamily="18" charset="0"/>
              </a:rPr>
              <a:t>DHCP</a:t>
            </a:r>
            <a:r>
              <a:rPr lang="zh-CN" altLang="en-US" sz="1700" dirty="0">
                <a:latin typeface="Times New Roman" panose="02020603050405020304" pitchFamily="18" charset="0"/>
                <a:cs typeface="Times New Roman" panose="02020603050405020304" pitchFamily="18" charset="0"/>
              </a:rPr>
              <a:t>请求消息后一直没有接收到 </a:t>
            </a:r>
            <a:r>
              <a:rPr lang="en-US" altLang="zh-CN" sz="1700" dirty="0">
                <a:latin typeface="Times New Roman" panose="02020603050405020304" pitchFamily="18" charset="0"/>
                <a:cs typeface="Times New Roman" panose="02020603050405020304" pitchFamily="18" charset="0"/>
              </a:rPr>
              <a:t>DHCP</a:t>
            </a:r>
            <a:r>
              <a:rPr lang="zh-CN" altLang="en-US" sz="1700" dirty="0">
                <a:latin typeface="Times New Roman" panose="02020603050405020304" pitchFamily="18" charset="0"/>
                <a:cs typeface="Times New Roman" panose="02020603050405020304" pitchFamily="18" charset="0"/>
              </a:rPr>
              <a:t>服务器发送的响应消息，则</a:t>
            </a:r>
            <a:r>
              <a:rPr lang="en-US" altLang="zh-CN" sz="1700" dirty="0">
                <a:latin typeface="Times New Roman" panose="02020603050405020304" pitchFamily="18" charset="0"/>
                <a:cs typeface="Times New Roman" panose="02020603050405020304" pitchFamily="18" charset="0"/>
              </a:rPr>
              <a:t>Windows</a:t>
            </a:r>
            <a:r>
              <a:rPr lang="zh-CN" altLang="en-US" sz="1700" dirty="0">
                <a:latin typeface="Times New Roman" panose="02020603050405020304" pitchFamily="18" charset="0"/>
                <a:cs typeface="Times New Roman" panose="02020603050405020304" pitchFamily="18" charset="0"/>
              </a:rPr>
              <a:t>自动在微软保留的私有网络地址</a:t>
            </a:r>
            <a:r>
              <a:rPr lang="en-US" altLang="zh-CN" sz="1700" dirty="0">
                <a:latin typeface="Times New Roman" panose="02020603050405020304" pitchFamily="18" charset="0"/>
                <a:cs typeface="Times New Roman" panose="02020603050405020304" pitchFamily="18" charset="0"/>
              </a:rPr>
              <a:t>169.254.0.0/255.255.0.0</a:t>
            </a:r>
            <a:r>
              <a:rPr lang="zh-CN" altLang="en-US" sz="1700" dirty="0">
                <a:latin typeface="Times New Roman" panose="02020603050405020304" pitchFamily="18" charset="0"/>
                <a:cs typeface="Times New Roman" panose="02020603050405020304" pitchFamily="18" charset="0"/>
              </a:rPr>
              <a:t>中为终端随机选择一个有效</a:t>
            </a:r>
            <a:r>
              <a:rPr lang="en-US" altLang="zh-CN" sz="1700" dirty="0">
                <a:latin typeface="Times New Roman" panose="02020603050405020304" pitchFamily="18" charset="0"/>
                <a:cs typeface="Times New Roman" panose="02020603050405020304" pitchFamily="18" charset="0"/>
              </a:rPr>
              <a:t>IP</a:t>
            </a:r>
            <a:r>
              <a:rPr lang="zh-CN" altLang="en-US" sz="1700" dirty="0">
                <a:latin typeface="Times New Roman" panose="02020603050405020304" pitchFamily="18" charset="0"/>
                <a:cs typeface="Times New Roman" panose="02020603050405020304" pitchFamily="18" charset="0"/>
              </a:rPr>
              <a:t>地址。</a:t>
            </a:r>
            <a:endParaRPr lang="en-US" altLang="zh-CN" sz="1700" dirty="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5292874" y="265189"/>
            <a:ext cx="3528392" cy="17312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sz="3600" b="1" i="0" u="sng" strike="noStrike" kern="1200" cap="none" spc="0" normalizeH="0" baseline="0" noProof="0" dirty="0">
                <a:ln>
                  <a:noFill/>
                </a:ln>
                <a:solidFill>
                  <a:srgbClr val="4F81BD">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WEP</a:t>
            </a:r>
            <a:r>
              <a:rPr kumimoji="0" lang="zh-CN" altLang="en-US" sz="3600" b="1" i="0" u="sng" strike="noStrike" kern="1200" cap="none" spc="0" normalizeH="0" baseline="0" noProof="0" dirty="0">
                <a:ln>
                  <a:noFill/>
                </a:ln>
                <a:solidFill>
                  <a:srgbClr val="4F81BD">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3600" b="1" i="0" u="sng" strike="noStrike" kern="1200" cap="none" spc="0" normalizeH="0" baseline="0" noProof="0" dirty="0">
                <a:ln>
                  <a:noFill/>
                </a:ln>
                <a:solidFill>
                  <a:srgbClr val="4F81BD">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WPA2-PSK</a:t>
            </a:r>
            <a:r>
              <a:rPr kumimoji="0" lang="zh-CN" altLang="en-US" sz="3600" b="1" i="0" u="sng" strike="noStrike" kern="1200" cap="none" spc="0" normalizeH="0" baseline="0" noProof="0" dirty="0">
                <a:ln>
                  <a:noFill/>
                </a:ln>
                <a:solidFill>
                  <a:srgbClr val="4F81BD">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实验</a:t>
            </a:r>
            <a:endParaRPr lang="en-US" altLang="zh-CN" sz="3600" dirty="0"/>
          </a:p>
        </p:txBody>
      </p:sp>
      <p:sp>
        <p:nvSpPr>
          <p:cNvPr id="3" name="内容占位符 2"/>
          <p:cNvSpPr>
            <a:spLocks noGrp="1"/>
          </p:cNvSpPr>
          <p:nvPr>
            <p:ph idx="1"/>
          </p:nvPr>
        </p:nvSpPr>
        <p:spPr>
          <a:xfrm>
            <a:off x="232304" y="772344"/>
            <a:ext cx="8456004" cy="4104456"/>
          </a:xfrm>
        </p:spPr>
        <p:txBody>
          <a:bodyPr/>
          <a:lstStyle/>
          <a:p>
            <a:pPr>
              <a:buFont typeface="Wingdings" panose="05000000000000000000" pitchFamily="2" charset="2"/>
              <a:buChar char="l"/>
            </a:pPr>
            <a:r>
              <a:rPr lang="zh-CN" altLang="en-US" sz="2000" dirty="0"/>
              <a:t>实验原理</a:t>
            </a:r>
            <a:endParaRPr lang="en-US" altLang="zh-CN" sz="2000" dirty="0"/>
          </a:p>
          <a:p>
            <a:pPr lvl="1">
              <a:buFont typeface="Wingdings" panose="05000000000000000000" pitchFamily="2" charset="2"/>
              <a:buChar char="l"/>
            </a:pPr>
            <a:r>
              <a:rPr lang="zh-CN" altLang="en-US" sz="1700" dirty="0">
                <a:latin typeface="Times New Roman" panose="02020603050405020304" pitchFamily="18" charset="0"/>
                <a:cs typeface="Times New Roman" panose="02020603050405020304" pitchFamily="18" charset="0"/>
              </a:rPr>
              <a:t>因此，如果扩展服务集中的所有终端均采用这一</a:t>
            </a:r>
            <a:r>
              <a:rPr lang="en-US" altLang="zh-CN" sz="1700" dirty="0">
                <a:latin typeface="Times New Roman" panose="02020603050405020304" pitchFamily="18" charset="0"/>
                <a:cs typeface="Times New Roman" panose="02020603050405020304" pitchFamily="18" charset="0"/>
              </a:rPr>
              <a:t>IP</a:t>
            </a:r>
            <a:r>
              <a:rPr lang="zh-CN" altLang="en-US" sz="1700" dirty="0">
                <a:latin typeface="Times New Roman" panose="02020603050405020304" pitchFamily="18" charset="0"/>
                <a:cs typeface="Times New Roman" panose="02020603050405020304" pitchFamily="18" charset="0"/>
              </a:rPr>
              <a:t>地址分配方式，则无须为终端配置</a:t>
            </a:r>
            <a:r>
              <a:rPr lang="en-US" altLang="zh-CN" sz="1700" dirty="0">
                <a:latin typeface="Times New Roman" panose="02020603050405020304" pitchFamily="18" charset="0"/>
                <a:cs typeface="Times New Roman" panose="02020603050405020304" pitchFamily="18" charset="0"/>
              </a:rPr>
              <a:t>IP</a:t>
            </a:r>
            <a:r>
              <a:rPr lang="zh-CN" altLang="en-US" sz="1700" dirty="0">
                <a:latin typeface="Times New Roman" panose="02020603050405020304" pitchFamily="18" charset="0"/>
                <a:cs typeface="Times New Roman" panose="02020603050405020304" pitchFamily="18" charset="0"/>
              </a:rPr>
              <a:t>地址就可实现终端之间的通信过程，安装无线网卡的终端的默认获取</a:t>
            </a:r>
            <a:r>
              <a:rPr lang="en-US" altLang="zh-CN" sz="1700" dirty="0">
                <a:latin typeface="Times New Roman" panose="02020603050405020304" pitchFamily="18" charset="0"/>
                <a:cs typeface="Times New Roman" panose="02020603050405020304" pitchFamily="18" charset="0"/>
              </a:rPr>
              <a:t>IP</a:t>
            </a:r>
            <a:r>
              <a:rPr lang="zh-CN" altLang="en-US" sz="1700" dirty="0">
                <a:latin typeface="Times New Roman" panose="02020603050405020304" pitchFamily="18" charset="0"/>
                <a:cs typeface="Times New Roman" panose="02020603050405020304" pitchFamily="18" charset="0"/>
              </a:rPr>
              <a:t>地址方式就是</a:t>
            </a:r>
            <a:r>
              <a:rPr lang="en-US" altLang="zh-CN" sz="1700" dirty="0">
                <a:latin typeface="Times New Roman" panose="02020603050405020304" pitchFamily="18" charset="0"/>
                <a:cs typeface="Times New Roman" panose="02020603050405020304" pitchFamily="18" charset="0"/>
              </a:rPr>
              <a:t>DHCP</a:t>
            </a:r>
            <a:r>
              <a:rPr lang="zh-CN" altLang="en-US" sz="1700" dirty="0">
                <a:latin typeface="Times New Roman" panose="02020603050405020304" pitchFamily="18" charset="0"/>
                <a:cs typeface="Times New Roman" panose="02020603050405020304" pitchFamily="18" charset="0"/>
              </a:rPr>
              <a:t>方式。</a:t>
            </a:r>
            <a:endParaRPr lang="zh-CN" altLang="zh-CN" sz="1700" dirty="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1548458" y="2572544"/>
            <a:ext cx="5472608" cy="20162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WPA2</a:t>
            </a:r>
            <a:r>
              <a:rPr lang="zh-CN" altLang="en-US" dirty="0">
                <a:latin typeface="Times New Roman" panose="02020603050405020304" pitchFamily="18" charset="0"/>
                <a:cs typeface="Times New Roman" panose="02020603050405020304" pitchFamily="18" charset="0"/>
              </a:rPr>
              <a:t>实验</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16310" y="905216"/>
            <a:ext cx="8712968" cy="2171384"/>
          </a:xfrm>
        </p:spPr>
        <p:txBody>
          <a:bodyPr/>
          <a:lstStyle/>
          <a:p>
            <a:pPr>
              <a:buFont typeface="Wingdings" panose="05000000000000000000" pitchFamily="2" charset="2"/>
              <a:buChar char="l"/>
            </a:pPr>
            <a:r>
              <a:rPr lang="zh-CN" altLang="en-US" sz="1800" dirty="0">
                <a:latin typeface="Times New Roman" panose="02020603050405020304" pitchFamily="18" charset="0"/>
                <a:cs typeface="Times New Roman" panose="02020603050405020304" pitchFamily="18" charset="0"/>
              </a:rPr>
              <a:t>采用</a:t>
            </a:r>
            <a:r>
              <a:rPr lang="en-US" altLang="zh-CN" sz="1800" dirty="0">
                <a:latin typeface="Times New Roman" panose="02020603050405020304" pitchFamily="18" charset="0"/>
                <a:cs typeface="Times New Roman" panose="02020603050405020304" pitchFamily="18" charset="0"/>
              </a:rPr>
              <a:t>WPA2</a:t>
            </a:r>
            <a:r>
              <a:rPr lang="zh-CN" altLang="en-US" sz="1800" dirty="0">
                <a:latin typeface="Times New Roman" panose="02020603050405020304" pitchFamily="18" charset="0"/>
                <a:cs typeface="Times New Roman" panose="02020603050405020304" pitchFamily="18" charset="0"/>
              </a:rPr>
              <a:t>安全机制的无线局域网结构如下图所示。由于</a:t>
            </a:r>
            <a:r>
              <a:rPr lang="en-US" altLang="zh-CN" sz="1800" dirty="0">
                <a:latin typeface="Times New Roman" panose="02020603050405020304" pitchFamily="18" charset="0"/>
                <a:cs typeface="Times New Roman" panose="02020603050405020304" pitchFamily="18" charset="0"/>
              </a:rPr>
              <a:t>WPA2</a:t>
            </a:r>
            <a:r>
              <a:rPr lang="zh-CN" altLang="en-US" sz="1800" dirty="0">
                <a:latin typeface="Times New Roman" panose="02020603050405020304" pitchFamily="18" charset="0"/>
                <a:cs typeface="Times New Roman" panose="02020603050405020304" pitchFamily="18" charset="0"/>
              </a:rPr>
              <a:t>采用基于用户的身份鉴别机制和统一鉴别方式，因此需要配置</a:t>
            </a:r>
            <a:r>
              <a:rPr lang="en-US" altLang="zh-CN" sz="1800" dirty="0">
                <a:latin typeface="Times New Roman" panose="02020603050405020304" pitchFamily="18" charset="0"/>
                <a:cs typeface="Times New Roman" panose="02020603050405020304" pitchFamily="18" charset="0"/>
              </a:rPr>
              <a:t>AAA</a:t>
            </a:r>
            <a:r>
              <a:rPr lang="zh-CN" altLang="en-US" sz="1800" dirty="0">
                <a:latin typeface="Times New Roman" panose="02020603050405020304" pitchFamily="18" charset="0"/>
                <a:cs typeface="Times New Roman" panose="02020603050405020304" pitchFamily="18" charset="0"/>
              </a:rPr>
              <a:t>服务器，并将所有注册用户的身份标识信息统一记录在</a:t>
            </a:r>
            <a:r>
              <a:rPr lang="en-US" altLang="zh-CN" sz="1800" dirty="0">
                <a:latin typeface="Times New Roman" panose="02020603050405020304" pitchFamily="18" charset="0"/>
                <a:cs typeface="Times New Roman" panose="02020603050405020304" pitchFamily="18" charset="0"/>
              </a:rPr>
              <a:t>AAA</a:t>
            </a:r>
            <a:r>
              <a:rPr lang="zh-CN" altLang="en-US" sz="1800" dirty="0">
                <a:latin typeface="Times New Roman" panose="02020603050405020304" pitchFamily="18" charset="0"/>
                <a:cs typeface="Times New Roman" panose="02020603050405020304" pitchFamily="18" charset="0"/>
              </a:rPr>
              <a:t>服务器中。任何一个注册用户可以通过任何一台接入终端与对应的无线路由器建立关联，并因此实现对网络资源的访问。</a:t>
            </a:r>
            <a:endParaRPr lang="en-US" altLang="zh-CN" sz="1800" dirty="0">
              <a:latin typeface="Times New Roman" panose="02020603050405020304" pitchFamily="18" charset="0"/>
              <a:cs typeface="Times New Roman" panose="02020603050405020304" pitchFamily="18" charset="0"/>
            </a:endParaRPr>
          </a:p>
        </p:txBody>
      </p:sp>
      <p:pic>
        <p:nvPicPr>
          <p:cNvPr id="5" name="图片 4"/>
          <p:cNvPicPr/>
          <p:nvPr/>
        </p:nvPicPr>
        <p:blipFill>
          <a:blip r:embed="rId1"/>
          <a:stretch>
            <a:fillRect/>
          </a:stretch>
        </p:blipFill>
        <p:spPr>
          <a:xfrm>
            <a:off x="1116410" y="2572382"/>
            <a:ext cx="6768752" cy="2304417"/>
          </a:xfrm>
          <a:prstGeom prst="rect">
            <a:avLst/>
          </a:prstGeom>
        </p:spPr>
      </p:pic>
    </p:spTree>
  </p:cSld>
  <p:clrMapOvr>
    <a:masterClrMapping/>
  </p:clrMapOvr>
</p:sld>
</file>

<file path=ppt/tags/tag1.xml><?xml version="1.0" encoding="utf-8"?>
<p:tagLst xmlns:p="http://schemas.openxmlformats.org/presentationml/2006/main">
  <p:tag name="commondata" val="eyJoZGlkIjoiOGQ5ZWRmZGVlYTg3MDI0N2UwODgyODBlMDlhOGQxZGM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j5b2h0d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1707</Words>
  <Application>WPS 演示</Application>
  <PresentationFormat>自定义</PresentationFormat>
  <Paragraphs>90</Paragraphs>
  <Slides>11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等线</vt:lpstr>
      <vt:lpstr>Agency FB</vt:lpstr>
      <vt:lpstr>Trebuchet MS</vt:lpstr>
      <vt:lpstr>包图粗黑体</vt:lpstr>
      <vt:lpstr>微软雅黑</vt:lpstr>
      <vt:lpstr>Times New Roman</vt:lpstr>
      <vt:lpstr>Arial Unicode MS</vt:lpstr>
      <vt:lpstr>Calibri</vt:lpstr>
      <vt:lpstr>黑体</vt:lpstr>
      <vt:lpstr>第一PPT，www.1ppt.com</vt:lpstr>
      <vt:lpstr>PowerPoint 演示文稿</vt:lpstr>
      <vt:lpstr>本次实验任务——无线局域网安全实验</vt:lpstr>
      <vt:lpstr>本次实验任务——无线局域网安全实验</vt:lpstr>
      <vt:lpstr>本次实验任务——无线局域网安全实验</vt:lpstr>
      <vt:lpstr>WEP和WPA2-PSK实验</vt:lpstr>
      <vt:lpstr>WEP和WPA2-PSK实验 </vt:lpstr>
      <vt:lpstr>WEP和WPA2-PSK实验</vt:lpstr>
      <vt:lpstr>WEP和WPA2-PSK实验</vt:lpstr>
      <vt:lpstr>WPA2实验</vt:lpstr>
      <vt:lpstr>WPA2实验</vt:lpstr>
      <vt:lpstr>实验原理</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大气群山PPT模板</dc:title>
  <dc:creator>第一PPT</dc:creator>
  <cp:keywords>www.1ppt.com</cp:keywords>
  <dc:description>www.1ppt.com</dc:description>
  <cp:lastModifiedBy>babybee</cp:lastModifiedBy>
  <cp:revision>89</cp:revision>
  <dcterms:created xsi:type="dcterms:W3CDTF">2019-12-24T09:15:00Z</dcterms:created>
  <dcterms:modified xsi:type="dcterms:W3CDTF">2024-04-08T07:24:03Z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494A2ADDF0A24672BCFA55F7EA6BCB6F_13</vt:lpwstr>
  </property>
  <property fmtid="{D5CDD505-2E9C-101B-9397-08002B2CF9AE}" pid="3" name="KSOProductBuildVer">
    <vt:lpwstr>2052-12.1.0.16250</vt:lpwstr>
  </property>
</Properties>
</file>