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1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76457" autoAdjust="0"/>
  </p:normalViewPr>
  <p:slideViewPr>
    <p:cSldViewPr snapToGrid="0">
      <p:cViewPr varScale="1">
        <p:scale>
          <a:sx n="69" d="100"/>
          <a:sy n="69" d="100"/>
        </p:scale>
        <p:origin x="16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F4CB4-8968-4987-BEFC-D2427CA820F7}" type="datetime1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DAC51-BA96-4539-B170-680739267014}" type="datetime1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68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9068-E2F1-491B-843C-FA665147CC13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年春季</a:t>
            </a:r>
            <a:r>
              <a:rPr lang="en-US" altLang="zh-CN" dirty="0"/>
              <a:t>《</a:t>
            </a:r>
            <a:r>
              <a:rPr lang="zh-CN" altLang="en-US" dirty="0"/>
              <a:t>计算机与网络安全</a:t>
            </a:r>
            <a:r>
              <a:rPr lang="en-US" altLang="zh-CN" dirty="0"/>
              <a:t>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6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4A04-E95E-4D29-AB02-82DBD95854CF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年春季</a:t>
            </a:r>
            <a:r>
              <a:rPr lang="en-US" altLang="zh-CN" dirty="0"/>
              <a:t>《</a:t>
            </a:r>
            <a:r>
              <a:rPr lang="zh-CN" altLang="en-US" dirty="0"/>
              <a:t>计算机与网络安全</a:t>
            </a:r>
            <a:r>
              <a:rPr lang="en-US" altLang="zh-CN" dirty="0"/>
              <a:t>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4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3F47-3652-4013-9D1E-785A75098B8E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年春季</a:t>
            </a:r>
            <a:r>
              <a:rPr lang="en-US" altLang="zh-CN" dirty="0"/>
              <a:t>《</a:t>
            </a:r>
            <a:r>
              <a:rPr lang="zh-CN" altLang="en-US" dirty="0"/>
              <a:t>计算机与网络安全</a:t>
            </a:r>
            <a:r>
              <a:rPr lang="en-US" altLang="zh-CN" dirty="0"/>
              <a:t>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6804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9467-2ABD-4A62-AB22-271F89F3F12A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年春季</a:t>
            </a:r>
            <a:r>
              <a:rPr lang="en-US" altLang="zh-CN" dirty="0"/>
              <a:t>《</a:t>
            </a:r>
            <a:r>
              <a:rPr lang="zh-CN" altLang="en-US" dirty="0"/>
              <a:t>计算机与网络安全</a:t>
            </a:r>
            <a:r>
              <a:rPr lang="en-US" altLang="zh-CN" dirty="0"/>
              <a:t>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63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1951-C553-45FF-8E60-82A7B5EA44B8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年春季</a:t>
            </a:r>
            <a:r>
              <a:rPr lang="en-US" altLang="zh-CN" dirty="0"/>
              <a:t>《</a:t>
            </a:r>
            <a:r>
              <a:rPr lang="zh-CN" altLang="en-US" dirty="0"/>
              <a:t>计算机与网络安全</a:t>
            </a:r>
            <a:r>
              <a:rPr lang="en-US" altLang="zh-CN" dirty="0"/>
              <a:t>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6375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BEA3-EFC6-4C4C-8595-8CA409E49F03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年春季</a:t>
            </a:r>
            <a:r>
              <a:rPr lang="en-US" altLang="zh-CN" dirty="0"/>
              <a:t>《</a:t>
            </a:r>
            <a:r>
              <a:rPr lang="zh-CN" altLang="en-US" dirty="0"/>
              <a:t>计算机与网络安全</a:t>
            </a:r>
            <a:r>
              <a:rPr lang="en-US" altLang="zh-CN" dirty="0"/>
              <a:t>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721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B053-E9A3-40B1-8550-C127251BE47C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年春季</a:t>
            </a:r>
            <a:r>
              <a:rPr lang="en-US" altLang="zh-CN" dirty="0"/>
              <a:t>《</a:t>
            </a:r>
            <a:r>
              <a:rPr lang="zh-CN" altLang="en-US" dirty="0"/>
              <a:t>计算机与网络安全</a:t>
            </a:r>
            <a:r>
              <a:rPr lang="en-US" altLang="zh-CN" dirty="0"/>
              <a:t>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6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369-D214-4DF1-8649-422B9626AB9E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年春季</a:t>
            </a:r>
            <a:r>
              <a:rPr lang="en-US" altLang="zh-CN" dirty="0"/>
              <a:t>《</a:t>
            </a:r>
            <a:r>
              <a:rPr lang="zh-CN" altLang="en-US" dirty="0"/>
              <a:t>计算机与网络安全</a:t>
            </a:r>
            <a:r>
              <a:rPr lang="en-US" altLang="zh-CN" dirty="0"/>
              <a:t>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97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76E97B-E206-4786-BC33-D99EE99F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A41B-B679-4A8A-9830-3194AC12F5DF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C5D30A-8673-47EA-8D39-7986D9B5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</a:t>
            </a:r>
            <a:r>
              <a:rPr lang="zh-CN" altLang="en-US"/>
              <a:t>年春季</a:t>
            </a:r>
            <a:r>
              <a:rPr lang="en-US" altLang="zh-CN"/>
              <a:t>《</a:t>
            </a:r>
            <a:r>
              <a:rPr lang="zh-CN" altLang="en-US"/>
              <a:t>计算机与网络安全</a:t>
            </a:r>
            <a:r>
              <a:rPr lang="en-US" altLang="zh-CN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C4EA3A-FEE3-48C7-9284-BD79591A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E235-2A19-4BD5-BDF9-3FF12705E2CF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年春季</a:t>
            </a:r>
            <a:r>
              <a:rPr lang="en-US" altLang="zh-CN" dirty="0"/>
              <a:t>《</a:t>
            </a:r>
            <a:r>
              <a:rPr lang="zh-CN" altLang="en-US" dirty="0"/>
              <a:t>计算机与网络安全</a:t>
            </a:r>
            <a:r>
              <a:rPr lang="en-US" altLang="zh-CN" dirty="0"/>
              <a:t>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1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DD07-B8A2-48C7-AFB9-36C8000BFA4B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年春季</a:t>
            </a:r>
            <a:r>
              <a:rPr lang="en-US" altLang="zh-CN" dirty="0"/>
              <a:t>《</a:t>
            </a:r>
            <a:r>
              <a:rPr lang="zh-CN" altLang="en-US" dirty="0"/>
              <a:t>计算机与网络安全</a:t>
            </a:r>
            <a:r>
              <a:rPr lang="en-US" altLang="zh-CN" dirty="0"/>
              <a:t>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0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7685-D6DC-45EC-9A7C-037CED3D36C8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年春季</a:t>
            </a:r>
            <a:r>
              <a:rPr lang="en-US" altLang="zh-CN" dirty="0"/>
              <a:t>《</a:t>
            </a:r>
            <a:r>
              <a:rPr lang="zh-CN" altLang="en-US" dirty="0"/>
              <a:t>计算机与网络安全</a:t>
            </a:r>
            <a:r>
              <a:rPr lang="en-US" altLang="zh-CN" dirty="0"/>
              <a:t>》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4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695D-5270-4861-A6AE-B99AAB81C67A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年春季</a:t>
            </a:r>
            <a:r>
              <a:rPr lang="en-US" altLang="zh-CN" dirty="0"/>
              <a:t>《</a:t>
            </a:r>
            <a:r>
              <a:rPr lang="zh-CN" altLang="en-US" dirty="0"/>
              <a:t>计算机与网络安全</a:t>
            </a:r>
            <a:r>
              <a:rPr lang="en-US" altLang="zh-CN" dirty="0"/>
              <a:t>》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8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DB67-B984-46C2-80F1-450D3DE084DF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年春季</a:t>
            </a:r>
            <a:r>
              <a:rPr lang="en-US" altLang="zh-CN" dirty="0"/>
              <a:t>《</a:t>
            </a:r>
            <a:r>
              <a:rPr lang="zh-CN" altLang="en-US" dirty="0"/>
              <a:t>计算机与网络安全</a:t>
            </a:r>
            <a:r>
              <a:rPr lang="en-US" altLang="zh-CN" dirty="0"/>
              <a:t>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4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0F3A-2245-4B6C-8C0F-28C5DF75278E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年春季</a:t>
            </a:r>
            <a:r>
              <a:rPr lang="en-US" altLang="zh-CN" dirty="0"/>
              <a:t>《</a:t>
            </a:r>
            <a:r>
              <a:rPr lang="zh-CN" altLang="en-US" dirty="0"/>
              <a:t>计算机与网络安全</a:t>
            </a:r>
            <a:r>
              <a:rPr lang="en-US" altLang="zh-CN" dirty="0"/>
              <a:t>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0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A6E1-2583-4E21-936F-791D066B4ECE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年春季</a:t>
            </a:r>
            <a:r>
              <a:rPr lang="en-US" altLang="zh-CN" dirty="0"/>
              <a:t>《</a:t>
            </a:r>
            <a:r>
              <a:rPr lang="zh-CN" altLang="en-US" dirty="0"/>
              <a:t>计算机与网络安全</a:t>
            </a:r>
            <a:r>
              <a:rPr lang="en-US" altLang="zh-CN" dirty="0"/>
              <a:t>》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5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3FCA-0DB0-4570-8038-27420AF655DD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年春季</a:t>
            </a:r>
            <a:r>
              <a:rPr lang="en-US" altLang="zh-CN" dirty="0"/>
              <a:t>《</a:t>
            </a:r>
            <a:r>
              <a:rPr lang="zh-CN" altLang="en-US" dirty="0"/>
              <a:t>计算机与网络安全</a:t>
            </a:r>
            <a:r>
              <a:rPr lang="en-US" altLang="zh-CN" dirty="0"/>
              <a:t>》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6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894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7E59294B-A107-4C60-85FC-A74A26E9CC71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2024</a:t>
            </a:r>
            <a:r>
              <a:rPr lang="zh-CN" altLang="en-US" dirty="0"/>
              <a:t>年春季</a:t>
            </a:r>
            <a:r>
              <a:rPr lang="en-US" altLang="zh-CN" dirty="0"/>
              <a:t>《</a:t>
            </a:r>
            <a:r>
              <a:rPr lang="zh-CN" altLang="en-US" dirty="0"/>
              <a:t>计算机与网络安全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5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192.168.100.1" TargetMode="External"/><Relationship Id="rId2" Type="http://schemas.openxmlformats.org/officeDocument/2006/relationships/hyperlink" Target="192.168.10.254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192.168.10.1" TargetMode="External"/><Relationship Id="rId4" Type="http://schemas.openxmlformats.org/officeDocument/2006/relationships/hyperlink" Target="192.168.100.2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1F6253EF-5905-4F1C-B8BE-9394BD726B84}"/>
              </a:ext>
            </a:extLst>
          </p:cNvPr>
          <p:cNvSpPr/>
          <p:nvPr/>
        </p:nvSpPr>
        <p:spPr>
          <a:xfrm>
            <a:off x="1681162" y="2593527"/>
            <a:ext cx="5781675" cy="17837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algn="ctr" rtl="0" eaLnBrk="0">
              <a:lnSpc>
                <a:spcPct val="96000"/>
              </a:lnSpc>
            </a:pPr>
            <a:r>
              <a:rPr lang="zh-CN" sz="5500" b="1" kern="0" spc="-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计算机与网络安全综合实验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41AE6CDF-99FA-4871-8F0A-2FAD1A81BB99}"/>
              </a:ext>
            </a:extLst>
          </p:cNvPr>
          <p:cNvSpPr/>
          <p:nvPr/>
        </p:nvSpPr>
        <p:spPr>
          <a:xfrm>
            <a:off x="2259106" y="5654686"/>
            <a:ext cx="4114799" cy="4197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8000"/>
              </a:lnSpc>
            </a:pPr>
            <a:r>
              <a:rPr lang="en-US" altLang="zh-CN" sz="3300" b="1" kern="0" spc="-50" dirty="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pbfeng</a:t>
            </a:r>
            <a:r>
              <a:rPr sz="3300" b="1" kern="0" spc="-50" dirty="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@xidian.edu.cn</a:t>
            </a:r>
            <a:endParaRPr lang="en-US" altLang="en-US" sz="3300" dirty="0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02D2BE8F-1E41-489E-9CD1-291C4AD364C8}"/>
              </a:ext>
            </a:extLst>
          </p:cNvPr>
          <p:cNvSpPr/>
          <p:nvPr/>
        </p:nvSpPr>
        <p:spPr>
          <a:xfrm>
            <a:off x="3825690" y="4827692"/>
            <a:ext cx="1653988" cy="5713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ctr" rtl="0" eaLnBrk="0">
              <a:lnSpc>
                <a:spcPct val="97000"/>
              </a:lnSpc>
            </a:pPr>
            <a:r>
              <a:rPr lang="zh-CN" altLang="en-US" sz="3300" b="1" dirty="0">
                <a:latin typeface="宋体" panose="02010600030101010101" pitchFamily="2" charset="-122"/>
                <a:ea typeface="宋体" panose="02010600030101010101" pitchFamily="2" charset="-122"/>
              </a:rPr>
              <a:t>冯鹏斌</a:t>
            </a:r>
            <a:endParaRPr lang="en-US" altLang="en-US" sz="33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box 186"/>
          <p:cNvSpPr/>
          <p:nvPr/>
        </p:nvSpPr>
        <p:spPr>
          <a:xfrm>
            <a:off x="460694" y="421780"/>
            <a:ext cx="8273415" cy="63150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4400" dirty="0" err="1">
                <a:latin typeface="宋体" panose="02010600030101010101" pitchFamily="2" charset="-122"/>
                <a:ea typeface="宋体" panose="02010600030101010101" pitchFamily="2" charset="-122"/>
              </a:rPr>
              <a:t>实验目的</a:t>
            </a:r>
            <a:endParaRPr lang="en-US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rtl="0" eaLnBrk="0">
              <a:lnSpc>
                <a:spcPct val="116000"/>
              </a:lnSpc>
            </a:pPr>
            <a:endParaRPr lang="en-US" altLang="en-US" sz="1000" dirty="0"/>
          </a:p>
          <a:p>
            <a:pPr algn="l" rtl="0" eaLnBrk="0">
              <a:lnSpc>
                <a:spcPct val="116000"/>
              </a:lnSpc>
            </a:pPr>
            <a:endParaRPr lang="en-US" altLang="en-US" sz="1000" dirty="0"/>
          </a:p>
          <a:p>
            <a:pPr algn="l" rtl="0" eaLnBrk="0">
              <a:lnSpc>
                <a:spcPct val="117000"/>
              </a:lnSpc>
            </a:pPr>
            <a:endParaRPr lang="en-US" altLang="en-US" sz="1000" dirty="0"/>
          </a:p>
          <a:p>
            <a:pPr marL="494665" indent="-457200" algn="l" rtl="0" eaLnBrk="0">
              <a:lnSpc>
                <a:spcPct val="150000"/>
              </a:lnSpc>
              <a:spcBef>
                <a:spcPts val="960"/>
              </a:spcBef>
              <a:buFont typeface="Wingdings" panose="05000000000000000000" pitchFamily="2" charset="2"/>
              <a:buChar char="l"/>
            </a:pPr>
            <a:r>
              <a:rPr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熟悉H3C路由器的开机界面。</a:t>
            </a:r>
            <a:endParaRPr 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94665" indent="-457200" algn="l" rtl="0" eaLnBrk="0">
              <a:lnSpc>
                <a:spcPct val="150000"/>
              </a:lnSpc>
              <a:spcBef>
                <a:spcPts val="960"/>
              </a:spcBef>
              <a:buFont typeface="Wingdings" panose="05000000000000000000" pitchFamily="2" charset="2"/>
              <a:buChar char="l"/>
            </a:pPr>
            <a:r>
              <a:rPr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通过Console端口实现对第一次上电的H3C路由器的本地访问。</a:t>
            </a:r>
            <a:endParaRPr lang="en-US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zh-CN" altLang="en-US" sz="1000" dirty="0"/>
          </a:p>
          <a:p>
            <a:pPr algn="l" rtl="0" eaLnBrk="0">
              <a:lnSpc>
                <a:spcPct val="101000"/>
              </a:lnSpc>
            </a:pPr>
            <a:endParaRPr lang="zh-CN" altLang="en-US" sz="1000" dirty="0"/>
          </a:p>
          <a:p>
            <a:pPr algn="l" rtl="0" eaLnBrk="0">
              <a:lnSpc>
                <a:spcPct val="117000"/>
              </a:lnSpc>
            </a:pPr>
            <a:endParaRPr lang="zh-CN" altLang="en-US" sz="3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9E77B1-8058-4027-8D56-09006831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4908-3D35-49B1-B65E-8A7439524D8B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FBEA6D-289D-4EA9-9FA5-17E0765A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</a:t>
            </a:r>
            <a:r>
              <a:rPr lang="zh-CN" altLang="en-US"/>
              <a:t>年春季</a:t>
            </a:r>
            <a:r>
              <a:rPr lang="en-US" altLang="zh-CN"/>
              <a:t>《</a:t>
            </a:r>
            <a:r>
              <a:rPr lang="zh-CN" altLang="en-US"/>
              <a:t>计算机与网络安全</a:t>
            </a:r>
            <a:r>
              <a:rPr lang="en-US" altLang="zh-CN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42083E-76F1-4A12-A4E9-59FAA644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box 200"/>
          <p:cNvSpPr/>
          <p:nvPr/>
        </p:nvSpPr>
        <p:spPr>
          <a:xfrm>
            <a:off x="406577" y="451942"/>
            <a:ext cx="8223884" cy="40239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3000"/>
              </a:lnSpc>
            </a:pPr>
            <a:endParaRPr lang="en-US" alt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355" algn="l" rtl="0" eaLnBrk="0">
              <a:lnSpc>
                <a:spcPct val="96000"/>
              </a:lnSpc>
            </a:pPr>
            <a:r>
              <a:rPr sz="4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设备需求</a:t>
            </a:r>
            <a:endParaRPr lang="en-US" altLang="en-US" sz="4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rtl="0" eaLnBrk="0">
              <a:lnSpc>
                <a:spcPct val="121000"/>
              </a:lnSpc>
            </a:pPr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0">
              <a:lnSpc>
                <a:spcPct val="121000"/>
              </a:lnSpc>
            </a:pPr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 algn="l" rtl="0" eaLnBrk="0">
              <a:lnSpc>
                <a:spcPct val="127000"/>
              </a:lnSpc>
              <a:spcBef>
                <a:spcPts val="820"/>
              </a:spcBef>
              <a:buFont typeface="Wingdings" panose="05000000000000000000" pitchFamily="2" charset="2"/>
              <a:buChar char="l"/>
            </a:pPr>
            <a:r>
              <a:rPr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1台具有1个以上10/100Mbit/s以太网电接口的H3C   </a:t>
            </a:r>
            <a:r>
              <a:rPr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路由器</a:t>
            </a:r>
            <a:r>
              <a:rPr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69900" indent="-457200" algn="l" rtl="0" eaLnBrk="0">
              <a:lnSpc>
                <a:spcPct val="127000"/>
              </a:lnSpc>
              <a:spcBef>
                <a:spcPts val="820"/>
              </a:spcBef>
              <a:buFont typeface="Wingdings" panose="05000000000000000000" pitchFamily="2" charset="2"/>
              <a:buChar char="l"/>
            </a:pPr>
            <a:r>
              <a:rPr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一台装有Windows系列操作系统的PC（台式机或</a:t>
            </a:r>
            <a:r>
              <a:rPr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笔记本） </a:t>
            </a:r>
            <a:r>
              <a:rPr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以及Console电缆及转接器</a:t>
            </a:r>
            <a:r>
              <a:rPr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rtl="0" eaLnBrk="0">
              <a:lnSpc>
                <a:spcPct val="100000"/>
              </a:lnSpc>
            </a:pPr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0">
              <a:lnSpc>
                <a:spcPct val="107000"/>
              </a:lnSpc>
            </a:pPr>
            <a:endParaRPr lang="en-US" alt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0" eaLnBrk="0">
              <a:lnSpc>
                <a:spcPct val="100000"/>
              </a:lnSpc>
              <a:spcBef>
                <a:spcPts val="5"/>
              </a:spcBef>
            </a:pPr>
            <a:r>
              <a:rPr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注意：很多笔记本都不再配置串行接口，需要购置USB转串行接口的适配器</a:t>
            </a:r>
            <a:r>
              <a:rPr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en-US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190BF-F25A-4927-9D2A-F8C695C8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72AB-63C5-4AA6-A4A8-2F96DB10604D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1839C7-AC20-485E-A570-9404D6EA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</a:t>
            </a:r>
            <a:r>
              <a:rPr lang="zh-CN" altLang="en-US"/>
              <a:t>年春季</a:t>
            </a:r>
            <a:r>
              <a:rPr lang="en-US" altLang="zh-CN"/>
              <a:t>《</a:t>
            </a:r>
            <a:r>
              <a:rPr lang="zh-CN" altLang="en-US"/>
              <a:t>计算机与网络安全</a:t>
            </a:r>
            <a:r>
              <a:rPr lang="en-US" altLang="zh-CN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0D0A10-CE20-4EA9-AD93-49D4F771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box 208"/>
          <p:cNvSpPr/>
          <p:nvPr/>
        </p:nvSpPr>
        <p:spPr>
          <a:xfrm>
            <a:off x="765378" y="553225"/>
            <a:ext cx="5327650" cy="4710151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24130" algn="l" rtl="0" eaLnBrk="0">
              <a:lnSpc>
                <a:spcPct val="95000"/>
              </a:lnSpc>
            </a:pPr>
            <a:r>
              <a:rPr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H3C </a:t>
            </a:r>
            <a:r>
              <a:rPr sz="4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路由产品系列</a:t>
            </a:r>
            <a:endParaRPr lang="en-US" altLang="en-US" sz="4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rtl="0" eaLnBrk="0">
              <a:lnSpc>
                <a:spcPct val="126000"/>
              </a:lnSpc>
            </a:pPr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0">
              <a:lnSpc>
                <a:spcPct val="126000"/>
              </a:lnSpc>
            </a:pPr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 algn="l" rtl="0" eaLnBrk="0">
              <a:lnSpc>
                <a:spcPct val="150000"/>
              </a:lnSpc>
              <a:spcBef>
                <a:spcPts val="970"/>
              </a:spcBef>
              <a:buFont typeface="Wingdings" panose="05000000000000000000" pitchFamily="2" charset="2"/>
              <a:buChar char="l"/>
            </a:pPr>
            <a:r>
              <a:rPr sz="3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CR核心路由器</a:t>
            </a:r>
            <a:endParaRPr 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98450" indent="-285750" algn="l" rtl="0" eaLnBrk="0">
              <a:lnSpc>
                <a:spcPct val="150000"/>
              </a:lnSpc>
              <a:spcBef>
                <a:spcPts val="970"/>
              </a:spcBef>
              <a:buFont typeface="Wingdings" panose="05000000000000000000" pitchFamily="2" charset="2"/>
              <a:buChar char="l"/>
            </a:pPr>
            <a:r>
              <a:rPr sz="3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SR系列高端路由器</a:t>
            </a:r>
            <a:endParaRPr 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98450" indent="-285750" algn="l" rtl="0" eaLnBrk="0">
              <a:lnSpc>
                <a:spcPct val="150000"/>
              </a:lnSpc>
              <a:spcBef>
                <a:spcPts val="970"/>
              </a:spcBef>
              <a:buFont typeface="Wingdings" panose="05000000000000000000" pitchFamily="2" charset="2"/>
              <a:buChar char="l"/>
            </a:pPr>
            <a:r>
              <a:rPr sz="3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MSR系列开放多业务路由器</a:t>
            </a:r>
            <a:endParaRPr 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98450" indent="-285750" algn="l" rtl="0" eaLnBrk="0">
              <a:lnSpc>
                <a:spcPct val="150000"/>
              </a:lnSpc>
              <a:spcBef>
                <a:spcPts val="970"/>
              </a:spcBef>
              <a:buFont typeface="Wingdings" panose="05000000000000000000" pitchFamily="2" charset="2"/>
              <a:buChar char="l"/>
            </a:pPr>
            <a:r>
              <a:rPr sz="3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ER系列低端路由器</a:t>
            </a:r>
            <a:endParaRPr lang="en-US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E02C12-B3C2-47E7-9E8E-BDAC0C8F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6685-4A8A-456C-A5DE-FD87A0E7C75D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72D44E-6F29-4A1A-88B3-58C53504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</a:t>
            </a:r>
            <a:r>
              <a:rPr lang="zh-CN" altLang="en-US"/>
              <a:t>年春季</a:t>
            </a:r>
            <a:r>
              <a:rPr lang="en-US" altLang="zh-CN"/>
              <a:t>《</a:t>
            </a:r>
            <a:r>
              <a:rPr lang="zh-CN" altLang="en-US"/>
              <a:t>计算机与网络安全</a:t>
            </a:r>
            <a:r>
              <a:rPr lang="en-US" altLang="zh-CN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DEA3DC-D68C-4723-BDA5-14C1022C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box 222"/>
          <p:cNvSpPr/>
          <p:nvPr/>
        </p:nvSpPr>
        <p:spPr>
          <a:xfrm>
            <a:off x="584481" y="2352357"/>
            <a:ext cx="7305040" cy="21532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5000"/>
              </a:lnSpc>
            </a:pPr>
            <a:endParaRPr lang="en-US" altLang="en-US" sz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69900" indent="-457200" algn="l" rtl="0" ea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2台H3C MSR 36-40企业级路由器。</a:t>
            </a:r>
            <a:endParaRPr 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69900" indent="-457200" algn="l" rtl="0" ea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1台H3C MSR 26-00路由器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69900" indent="-457200" algn="l" rtl="0" ea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一台</a:t>
            </a:r>
            <a:r>
              <a:rPr 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H3C MSR 810-W-DB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无线路由器。</a:t>
            </a:r>
          </a:p>
        </p:txBody>
      </p:sp>
      <p:pic>
        <p:nvPicPr>
          <p:cNvPr id="224" name="picture 2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276850" y="324485"/>
            <a:ext cx="3505200" cy="1708404"/>
          </a:xfrm>
          <a:prstGeom prst="rect">
            <a:avLst/>
          </a:prstGeom>
        </p:spPr>
      </p:pic>
      <p:pic>
        <p:nvPicPr>
          <p:cNvPr id="248" name="picture 2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792478" y="4748148"/>
            <a:ext cx="5012435" cy="1066800"/>
          </a:xfrm>
          <a:prstGeom prst="rect">
            <a:avLst/>
          </a:prstGeom>
        </p:spPr>
      </p:pic>
      <p:sp>
        <p:nvSpPr>
          <p:cNvPr id="252" name="textbox 252"/>
          <p:cNvSpPr/>
          <p:nvPr/>
        </p:nvSpPr>
        <p:spPr>
          <a:xfrm>
            <a:off x="800419" y="555130"/>
            <a:ext cx="4251083" cy="6769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4400" dirty="0" err="1">
                <a:latin typeface="宋体" panose="02010600030101010101" pitchFamily="2" charset="-122"/>
                <a:ea typeface="宋体" panose="02010600030101010101" pitchFamily="2" charset="-122"/>
              </a:rPr>
              <a:t>实验室的路由器</a:t>
            </a:r>
            <a:endParaRPr lang="en-US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A7CCD1-25F9-48AE-B744-C0DC4E19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D81A-0C00-48CE-AD3D-4353FA4D867F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0E5CF5-2543-4AF9-BCB3-29312163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</a:t>
            </a:r>
            <a:r>
              <a:rPr lang="zh-CN" altLang="en-US"/>
              <a:t>年春季</a:t>
            </a:r>
            <a:r>
              <a:rPr lang="en-US" altLang="zh-CN"/>
              <a:t>《</a:t>
            </a:r>
            <a:r>
              <a:rPr lang="zh-CN" altLang="en-US"/>
              <a:t>计算机与网络安全</a:t>
            </a:r>
            <a:r>
              <a:rPr lang="en-US" altLang="zh-CN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16D8E5-DB65-4317-8482-47EED945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picture 2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79450" y="5068176"/>
            <a:ext cx="4539919" cy="1337386"/>
          </a:xfrm>
          <a:prstGeom prst="rect">
            <a:avLst/>
          </a:prstGeom>
        </p:spPr>
      </p:pic>
      <p:sp>
        <p:nvSpPr>
          <p:cNvPr id="264" name="textbox 264"/>
          <p:cNvSpPr/>
          <p:nvPr/>
        </p:nvSpPr>
        <p:spPr>
          <a:xfrm>
            <a:off x="614565" y="3356216"/>
            <a:ext cx="4424679" cy="30187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</a:pPr>
            <a:endParaRPr lang="en-US" altLang="en-US" sz="100" dirty="0"/>
          </a:p>
          <a:p>
            <a:pPr marL="355600" indent="-342900" algn="l" rtl="0" eaLnBrk="0">
              <a:lnSpc>
                <a:spcPct val="123000"/>
              </a:lnSpc>
              <a:buFont typeface="Wingdings" panose="05000000000000000000" pitchFamily="2" charset="2"/>
              <a:buChar char="l"/>
            </a:pPr>
            <a:r>
              <a:rPr sz="3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两者串口相连就变成一</a:t>
            </a:r>
            <a:r>
              <a:rPr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sz="3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边是USB口，一边是</a:t>
            </a:r>
            <a:endParaRPr lang="en-US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37185" algn="l" rtl="0" eaLnBrk="0">
              <a:lnSpc>
                <a:spcPts val="3935"/>
              </a:lnSpc>
              <a:spcBef>
                <a:spcPts val="2040"/>
              </a:spcBef>
            </a:pPr>
            <a:r>
              <a:rPr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RJ-45口。</a:t>
            </a:r>
            <a:endParaRPr 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3585" algn="l" rtl="0" eaLnBrk="0">
              <a:spcBef>
                <a:spcPts val="700"/>
              </a:spcBef>
            </a:pPr>
            <a:r>
              <a:rPr sz="2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注意：这里需要</a:t>
            </a:r>
            <a:endParaRPr lang="en-US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9300" algn="l" rtl="0" eaLnBrk="0"/>
            <a:r>
              <a:rPr sz="2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安装驱动</a:t>
            </a:r>
            <a:r>
              <a:rPr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！！！</a:t>
            </a:r>
            <a:endParaRPr lang="en-US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66" name="picture 2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312409" y="3385184"/>
            <a:ext cx="3652202" cy="3063240"/>
          </a:xfrm>
          <a:prstGeom prst="rect">
            <a:avLst/>
          </a:prstGeom>
        </p:spPr>
      </p:pic>
      <p:pic>
        <p:nvPicPr>
          <p:cNvPr id="268" name="picture 2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312409" y="913447"/>
            <a:ext cx="3407588" cy="2146617"/>
          </a:xfrm>
          <a:prstGeom prst="rect">
            <a:avLst/>
          </a:prstGeom>
        </p:spPr>
      </p:pic>
      <p:sp>
        <p:nvSpPr>
          <p:cNvPr id="270" name="textbox 270"/>
          <p:cNvSpPr/>
          <p:nvPr/>
        </p:nvSpPr>
        <p:spPr>
          <a:xfrm>
            <a:off x="679335" y="1323582"/>
            <a:ext cx="3829684" cy="13258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ct val="150000"/>
              </a:lnSpc>
            </a:pPr>
            <a:r>
              <a:rPr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上图：RJ-45转串口</a:t>
            </a:r>
            <a:endParaRPr lang="en-US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700" algn="l" rtl="0" eaLnBrk="0">
              <a:lnSpc>
                <a:spcPct val="150000"/>
              </a:lnSpc>
              <a:spcBef>
                <a:spcPts val="5"/>
              </a:spcBef>
            </a:pPr>
            <a:r>
              <a:rPr sz="3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下图：串口转USB</a:t>
            </a:r>
            <a:endParaRPr lang="en-US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534E64-51B1-499A-81FE-51F38EE5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88B4-02DA-4DBD-8350-E667B7D94874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E981F3-E1EC-42C7-A1DF-A2929616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</a:t>
            </a:r>
            <a:r>
              <a:rPr lang="zh-CN" altLang="en-US"/>
              <a:t>年春季</a:t>
            </a:r>
            <a:r>
              <a:rPr lang="en-US" altLang="zh-CN"/>
              <a:t>《</a:t>
            </a:r>
            <a:r>
              <a:rPr lang="zh-CN" altLang="en-US"/>
              <a:t>计算机与网络安全</a:t>
            </a:r>
            <a:r>
              <a:rPr lang="en-US" altLang="zh-CN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C04A88-5AC5-469D-9E36-CAABF6D5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box 280"/>
          <p:cNvSpPr/>
          <p:nvPr/>
        </p:nvSpPr>
        <p:spPr>
          <a:xfrm>
            <a:off x="500265" y="1696962"/>
            <a:ext cx="5650597" cy="45942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0000"/>
              </a:lnSpc>
            </a:pPr>
            <a:endParaRPr lang="en-US" altLang="en-US" sz="100" dirty="0"/>
          </a:p>
          <a:p>
            <a:pPr marL="355600" indent="-342900" algn="l" rtl="0" ea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sz="2000" kern="0" spc="-129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PC通过Console电缆连接到 </a:t>
            </a:r>
            <a:r>
              <a:rPr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路由器的Console端口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12800" lvl="1" indent="-342900" ea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将H3C路由器的配置电缆    </a:t>
            </a:r>
            <a:r>
              <a:rPr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USB插口连接到PC的串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口。</a:t>
            </a:r>
          </a:p>
          <a:p>
            <a:pPr marL="812800" lvl="1" indent="-342900" ea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H3C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路由器的配置电缆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RJ- 45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插头连接到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H3C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路由器的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Console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端口。</a:t>
            </a:r>
          </a:p>
        </p:txBody>
      </p:sp>
      <p:pic>
        <p:nvPicPr>
          <p:cNvPr id="282" name="picture 2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150863" y="1429511"/>
            <a:ext cx="2813748" cy="5018913"/>
          </a:xfrm>
          <a:prstGeom prst="rect">
            <a:avLst/>
          </a:prstGeom>
        </p:spPr>
      </p:pic>
      <p:sp>
        <p:nvSpPr>
          <p:cNvPr id="286" name="textbox 286"/>
          <p:cNvSpPr/>
          <p:nvPr/>
        </p:nvSpPr>
        <p:spPr>
          <a:xfrm>
            <a:off x="793706" y="555130"/>
            <a:ext cx="5047615" cy="6769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4400" dirty="0" err="1">
                <a:latin typeface="宋体" panose="02010600030101010101" pitchFamily="2" charset="-122"/>
                <a:ea typeface="宋体" panose="02010600030101010101" pitchFamily="2" charset="-122"/>
              </a:rPr>
              <a:t>线缆链接及配置说明</a:t>
            </a:r>
            <a:endParaRPr lang="en-US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668C81-88F0-4268-99C6-74D380DA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76B4-590B-430D-A991-2A7724D7C0C6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32034E-015B-42FD-B062-EEBC8133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</a:t>
            </a:r>
            <a:r>
              <a:rPr lang="zh-CN" altLang="en-US"/>
              <a:t>年春季</a:t>
            </a:r>
            <a:r>
              <a:rPr lang="en-US" altLang="zh-CN"/>
              <a:t>《</a:t>
            </a:r>
            <a:r>
              <a:rPr lang="zh-CN" altLang="en-US"/>
              <a:t>计算机与网络安全</a:t>
            </a:r>
            <a:r>
              <a:rPr lang="en-US" altLang="zh-CN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47EED9-6608-45F8-8029-CC4B1A00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294"/>
          <p:cNvSpPr/>
          <p:nvPr/>
        </p:nvSpPr>
        <p:spPr>
          <a:xfrm>
            <a:off x="485978" y="555130"/>
            <a:ext cx="8099425" cy="58456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3000"/>
              </a:lnSpc>
            </a:pPr>
            <a:endParaRPr lang="en-US" altLang="en-US" sz="100" dirty="0"/>
          </a:p>
          <a:p>
            <a:pPr marL="327025" algn="l" rtl="0" eaLnBrk="0">
              <a:lnSpc>
                <a:spcPct val="96000"/>
              </a:lnSpc>
            </a:pPr>
            <a:r>
              <a:rPr sz="4400" dirty="0" err="1">
                <a:latin typeface="宋体" panose="02010600030101010101" pitchFamily="2" charset="-122"/>
                <a:ea typeface="宋体" panose="02010600030101010101" pitchFamily="2" charset="-122"/>
              </a:rPr>
              <a:t>实验配置</a:t>
            </a:r>
            <a:endParaRPr lang="en-US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69900" indent="-457200" algn="l" rtl="0" eaLnBrk="0">
              <a:lnSpc>
                <a:spcPct val="123000"/>
              </a:lnSpc>
              <a:spcBef>
                <a:spcPts val="1685"/>
              </a:spcBef>
              <a:buFont typeface="Wingdings" panose="05000000000000000000" pitchFamily="2" charset="2"/>
              <a:buChar char="l"/>
            </a:pPr>
            <a:r>
              <a:rPr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连接好所有设备，给各设备加电后，开始按</a:t>
            </a:r>
            <a:r>
              <a:rPr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照以下步骤进行实验</a:t>
            </a:r>
            <a:endParaRPr 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27100" lvl="1" indent="-457200" eaLnBrk="0">
              <a:lnSpc>
                <a:spcPct val="150000"/>
              </a:lnSpc>
              <a:spcBef>
                <a:spcPts val="1685"/>
              </a:spcBef>
              <a:buFont typeface="Wingdings" panose="05000000000000000000" pitchFamily="2" charset="2"/>
              <a:buChar char="l"/>
            </a:pPr>
            <a:r>
              <a:rPr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为了保证从PC能够正常登录到H3C路由器上， </a:t>
            </a:r>
            <a:r>
              <a:rPr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需要在PC上运行终端仿真软件</a:t>
            </a:r>
            <a:endParaRPr 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27100" lvl="1" indent="-457200" eaLnBrk="0">
              <a:lnSpc>
                <a:spcPct val="150000"/>
              </a:lnSpc>
              <a:spcBef>
                <a:spcPts val="1685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实验室使用的操作系统是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 7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，可以使用第三方终端控制软件，如：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SecureCRT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PuTTY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等。                              </a:t>
            </a:r>
          </a:p>
          <a:p>
            <a:pPr marL="760095" indent="-286385" algn="l" rtl="0" eaLnBrk="0">
              <a:lnSpc>
                <a:spcPct val="129000"/>
              </a:lnSpc>
              <a:spcBef>
                <a:spcPts val="0"/>
              </a:spcBef>
            </a:pPr>
            <a:endParaRPr lang="en-US" altLang="en-US" sz="27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FFD428-35CF-4359-B63B-28B2AB00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D361-E500-41ED-BC3A-EBAE7FBFE409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55DF38-A9B3-4841-AB6A-908E7578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</a:t>
            </a:r>
            <a:r>
              <a:rPr lang="zh-CN" altLang="en-US"/>
              <a:t>年春季</a:t>
            </a:r>
            <a:r>
              <a:rPr lang="en-US" altLang="zh-CN"/>
              <a:t>《</a:t>
            </a:r>
            <a:r>
              <a:rPr lang="zh-CN" altLang="en-US"/>
              <a:t>计算机与网络安全</a:t>
            </a:r>
            <a:r>
              <a:rPr lang="en-US" altLang="zh-CN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9621D7-F08A-4B4F-8928-E67DB076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box 318"/>
          <p:cNvSpPr/>
          <p:nvPr/>
        </p:nvSpPr>
        <p:spPr>
          <a:xfrm>
            <a:off x="444677" y="555129"/>
            <a:ext cx="7684562" cy="474169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000"/>
              </a:lnSpc>
            </a:pPr>
            <a:endParaRPr lang="en-US" altLang="en-US" sz="100" dirty="0"/>
          </a:p>
          <a:p>
            <a:pPr marL="363855" algn="l" rtl="0" eaLnBrk="0">
              <a:lnSpc>
                <a:spcPct val="95000"/>
              </a:lnSpc>
            </a:pPr>
            <a:r>
              <a:rPr sz="4400" dirty="0" err="1">
                <a:latin typeface="宋体" panose="02010600030101010101" pitchFamily="2" charset="-122"/>
                <a:ea typeface="宋体" panose="02010600030101010101" pitchFamily="2" charset="-122"/>
              </a:rPr>
              <a:t>终端仿真软件</a:t>
            </a:r>
            <a:endParaRPr lang="en-US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rtl="0" eaLnBrk="0">
              <a:lnSpc>
                <a:spcPct val="174000"/>
              </a:lnSpc>
            </a:pPr>
            <a:endParaRPr lang="en-US" altLang="en-US" sz="1000" dirty="0"/>
          </a:p>
          <a:p>
            <a:pPr marL="345440" indent="-332740" algn="l" rtl="0" eaLnBrk="0">
              <a:lnSpc>
                <a:spcPct val="150000"/>
              </a:lnSpc>
              <a:spcBef>
                <a:spcPts val="815"/>
              </a:spcBef>
              <a:buFont typeface="Wingdings" panose="05000000000000000000" pitchFamily="2" charset="2"/>
              <a:buChar char="l"/>
            </a:pPr>
            <a:r>
              <a:rPr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使用PC上的终端仿真软件来实现通过Console端口</a:t>
            </a:r>
            <a:r>
              <a:rPr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对H3C路由器的访问。</a:t>
            </a:r>
            <a:endParaRPr 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2640" lvl="1" indent="-332740" eaLnBrk="0">
              <a:lnSpc>
                <a:spcPct val="150000"/>
              </a:lnSpc>
              <a:spcBef>
                <a:spcPts val="815"/>
              </a:spcBef>
              <a:buFont typeface="Wingdings" panose="05000000000000000000" pitchFamily="2" charset="2"/>
              <a:buChar char="l"/>
            </a:pPr>
            <a:r>
              <a:rPr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 Server 2003操作系统需要在Windows组件中添 加“超级终端”程序，而Windows XP操作系统下会自带“ </a:t>
            </a:r>
            <a:r>
              <a:rPr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超级终端”程序</a:t>
            </a:r>
            <a:endParaRPr 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2640" lvl="1" indent="-332740" eaLnBrk="0">
              <a:lnSpc>
                <a:spcPct val="150000"/>
              </a:lnSpc>
              <a:spcBef>
                <a:spcPts val="815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使用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 Vista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 Server 2008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 7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系统，请使用第三方的终端控制软件。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textbox 324"/>
          <p:cNvSpPr/>
          <p:nvPr/>
        </p:nvSpPr>
        <p:spPr>
          <a:xfrm>
            <a:off x="877036" y="4606086"/>
            <a:ext cx="7764780" cy="3721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</p:txBody>
      </p:sp>
      <p:sp>
        <p:nvSpPr>
          <p:cNvPr id="326" name="textbox 326"/>
          <p:cNvSpPr/>
          <p:nvPr/>
        </p:nvSpPr>
        <p:spPr>
          <a:xfrm>
            <a:off x="1183208" y="5155996"/>
            <a:ext cx="5163184" cy="3721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9FFDDB-83B7-4AE7-8E54-1AE24C1D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AC21-1738-4A68-BA6E-4CCD103AEDD3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22B715-180D-47D1-B9DB-8CD3CB47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</a:t>
            </a:r>
            <a:r>
              <a:rPr lang="zh-CN" altLang="en-US"/>
              <a:t>年春季</a:t>
            </a:r>
            <a:r>
              <a:rPr lang="en-US" altLang="zh-CN"/>
              <a:t>《</a:t>
            </a:r>
            <a:r>
              <a:rPr lang="zh-CN" altLang="en-US"/>
              <a:t>计算机与网络安全</a:t>
            </a:r>
            <a:r>
              <a:rPr lang="en-US" altLang="zh-CN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BA6B9D-9477-4758-A422-7AD12C08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picture 3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718559" y="1577022"/>
            <a:ext cx="5063490" cy="4696777"/>
          </a:xfrm>
          <a:prstGeom prst="rect">
            <a:avLst/>
          </a:prstGeom>
        </p:spPr>
      </p:pic>
      <p:sp>
        <p:nvSpPr>
          <p:cNvPr id="356" name="textbox 356"/>
          <p:cNvSpPr/>
          <p:nvPr/>
        </p:nvSpPr>
        <p:spPr>
          <a:xfrm>
            <a:off x="789230" y="578455"/>
            <a:ext cx="7299325" cy="6769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  <a:tabLst>
                <a:tab pos="7285990" algn="l"/>
              </a:tabLst>
            </a:pPr>
            <a:r>
              <a:rPr sz="4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你的电脑安装的是什么系统</a:t>
            </a:r>
            <a:r>
              <a:rPr sz="4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en-US" altLang="en-US" sz="4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58" name="picture 3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753235" y="1577022"/>
            <a:ext cx="1505762" cy="2133917"/>
          </a:xfrm>
          <a:prstGeom prst="rect">
            <a:avLst/>
          </a:prstGeom>
        </p:spPr>
      </p:pic>
      <p:pic>
        <p:nvPicPr>
          <p:cNvPr id="360" name="picture 3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10222" y="1577022"/>
            <a:ext cx="791387" cy="1005204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912B9F-D8FA-4678-B6F9-54D7B041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6EF2-E699-4E0F-B519-A691A2C1E139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6B7206-EBD0-42B1-A476-EC60D81E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</a:t>
            </a:r>
            <a:r>
              <a:rPr lang="zh-CN" altLang="en-US"/>
              <a:t>年春季</a:t>
            </a:r>
            <a:r>
              <a:rPr lang="en-US" altLang="zh-CN"/>
              <a:t>《</a:t>
            </a:r>
            <a:r>
              <a:rPr lang="zh-CN" altLang="en-US"/>
              <a:t>计算机与网络安全</a:t>
            </a:r>
            <a:r>
              <a:rPr lang="en-US" altLang="zh-CN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4F6300-2A71-4BA9-89C4-836CBC1A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box 368"/>
          <p:cNvSpPr/>
          <p:nvPr/>
        </p:nvSpPr>
        <p:spPr>
          <a:xfrm>
            <a:off x="406577" y="565418"/>
            <a:ext cx="4787900" cy="49199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000"/>
              </a:lnSpc>
            </a:pPr>
            <a:endParaRPr lang="en-US" altLang="en-US" sz="100" dirty="0"/>
          </a:p>
          <a:p>
            <a:pPr marL="393065" algn="l" rtl="0" eaLnBrk="0">
              <a:lnSpc>
                <a:spcPct val="95000"/>
              </a:lnSpc>
            </a:pPr>
            <a:r>
              <a:rPr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第1步：安装驱动</a:t>
            </a:r>
            <a:endParaRPr lang="en-US" altLang="en-US" sz="4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rtl="0" eaLnBrk="0">
              <a:lnSpc>
                <a:spcPct val="123000"/>
              </a:lnSpc>
            </a:pPr>
            <a:endParaRPr lang="en-US" altLang="en-US" sz="1000" dirty="0"/>
          </a:p>
          <a:p>
            <a:pPr algn="l" rtl="0" eaLnBrk="0">
              <a:lnSpc>
                <a:spcPct val="124000"/>
              </a:lnSpc>
            </a:pPr>
            <a:endParaRPr lang="en-US" altLang="en-US" sz="1000" dirty="0"/>
          </a:p>
          <a:p>
            <a:pPr marL="469900" indent="-457200" algn="l" rtl="0" eaLnBrk="0">
              <a:lnSpc>
                <a:spcPct val="150000"/>
              </a:lnSpc>
              <a:spcBef>
                <a:spcPts val="810"/>
              </a:spcBef>
              <a:buFont typeface="Wingdings" panose="05000000000000000000" pitchFamily="2" charset="2"/>
              <a:buChar char="l"/>
            </a:pPr>
            <a:r>
              <a:rPr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将PC的USB端口和路由器的</a:t>
            </a:r>
            <a:r>
              <a:rPr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Console口相连</a:t>
            </a:r>
            <a:r>
              <a:rPr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69900" indent="-457200" algn="l" rtl="0" eaLnBrk="0">
              <a:lnSpc>
                <a:spcPct val="150000"/>
              </a:lnSpc>
              <a:spcBef>
                <a:spcPts val="810"/>
              </a:spcBef>
              <a:buFont typeface="Wingdings" panose="05000000000000000000" pitchFamily="2" charset="2"/>
              <a:buChar char="l"/>
            </a:pPr>
            <a:r>
              <a:rPr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加电后安装驱动程序，否则</a:t>
            </a:r>
            <a:r>
              <a:rPr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线缆无法正常工作</a:t>
            </a:r>
            <a:r>
              <a:rPr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69900" indent="-457200" algn="l" rtl="0" eaLnBrk="0">
              <a:lnSpc>
                <a:spcPct val="150000"/>
              </a:lnSpc>
              <a:spcBef>
                <a:spcPts val="810"/>
              </a:spcBef>
              <a:buFont typeface="Wingdings" panose="05000000000000000000" pitchFamily="2" charset="2"/>
              <a:buChar char="l"/>
            </a:pPr>
            <a:r>
              <a:rPr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具体方法详见文档“</a:t>
            </a:r>
            <a:r>
              <a:rPr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USB转串口驱动安装</a:t>
            </a:r>
            <a:r>
              <a:rPr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”。</a:t>
            </a:r>
            <a:endParaRPr lang="en-US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70" name="picture 3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531483" y="3429000"/>
            <a:ext cx="3393439" cy="3063240"/>
          </a:xfrm>
          <a:prstGeom prst="rect">
            <a:avLst/>
          </a:prstGeom>
        </p:spPr>
      </p:pic>
      <p:pic>
        <p:nvPicPr>
          <p:cNvPr id="372" name="picture 3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531484" y="925640"/>
            <a:ext cx="3188513" cy="2010092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5F596E-6A78-4243-89B9-27CFCEBD0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5C28-7147-42E2-9CBC-36A656D8D7B8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21BEA9-6887-45F2-8900-14E3B0A0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</a:t>
            </a:r>
            <a:r>
              <a:rPr lang="zh-CN" altLang="en-US"/>
              <a:t>年春季</a:t>
            </a:r>
            <a:r>
              <a:rPr lang="en-US" altLang="zh-CN"/>
              <a:t>《</a:t>
            </a:r>
            <a:r>
              <a:rPr lang="zh-CN" altLang="en-US"/>
              <a:t>计算机与网络安全</a:t>
            </a:r>
            <a:r>
              <a:rPr lang="en-US" altLang="zh-CN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927C3D-B48D-426E-9462-30E424B5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666067" y="2391270"/>
            <a:ext cx="5166359" cy="39116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33400" y="1600200"/>
            <a:ext cx="2782823" cy="3962400"/>
          </a:xfrm>
          <a:prstGeom prst="rect">
            <a:avLst/>
          </a:prstGeom>
        </p:spPr>
      </p:pic>
      <p:sp>
        <p:nvSpPr>
          <p:cNvPr id="22" name="textbox 22"/>
          <p:cNvSpPr/>
          <p:nvPr/>
        </p:nvSpPr>
        <p:spPr>
          <a:xfrm>
            <a:off x="793706" y="555130"/>
            <a:ext cx="5166360" cy="1045069"/>
          </a:xfrm>
          <a:prstGeom prst="rect">
            <a:avLst/>
          </a:prstGeom>
          <a:noFill/>
          <a:ln>
            <a:noFill/>
          </a:ln>
          <a:effectLst>
            <a:glow rad="12700">
              <a:schemeClr val="accent1"/>
            </a:glow>
          </a:effectLst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700" algn="l" rtl="0" eaLnBrk="0">
              <a:lnSpc>
                <a:spcPct val="95000"/>
              </a:lnSpc>
            </a:pPr>
            <a:r>
              <a:rPr sz="4400" dirty="0" err="1">
                <a:latin typeface="宋体" panose="02010600030101010101" pitchFamily="2" charset="-122"/>
                <a:ea typeface="宋体" panose="02010600030101010101" pitchFamily="2" charset="-122"/>
              </a:rPr>
              <a:t>线下实验参考书目</a:t>
            </a:r>
            <a:endParaRPr lang="en-US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539C3A-3599-47C2-84E1-F7B1DAB7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AA34-8F74-4EF4-8CFB-52452A83B60E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8440BA-2239-43BD-B89F-F5B82E37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</a:t>
            </a:r>
            <a:r>
              <a:rPr lang="zh-CN" altLang="en-US"/>
              <a:t>年春季</a:t>
            </a:r>
            <a:r>
              <a:rPr lang="en-US" altLang="zh-CN"/>
              <a:t>《</a:t>
            </a:r>
            <a:r>
              <a:rPr lang="zh-CN" altLang="en-US"/>
              <a:t>计算机与网络安全</a:t>
            </a:r>
            <a:r>
              <a:rPr lang="en-US" altLang="zh-CN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D4E1EC-603A-4162-B324-69645E77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box 382"/>
          <p:cNvSpPr/>
          <p:nvPr/>
        </p:nvSpPr>
        <p:spPr>
          <a:xfrm>
            <a:off x="329792" y="553225"/>
            <a:ext cx="8140065" cy="362848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第2步：运行和设置终端仿真软件</a:t>
            </a:r>
            <a:endParaRPr lang="en-US" altLang="en-US" sz="4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rtl="0" eaLnBrk="0">
              <a:lnSpc>
                <a:spcPct val="125000"/>
              </a:lnSpc>
            </a:pPr>
            <a:endParaRPr lang="en-US" altLang="en-US" sz="1000" dirty="0"/>
          </a:p>
          <a:p>
            <a:pPr marL="446088" indent="-446088" algn="l" rtl="0" eaLnBrk="0">
              <a:lnSpc>
                <a:spcPct val="150000"/>
              </a:lnSpc>
              <a:spcBef>
                <a:spcPts val="970"/>
              </a:spcBef>
              <a:buFont typeface="Wingdings" panose="05000000000000000000" pitchFamily="2" charset="2"/>
              <a:buChar char="l"/>
            </a:pPr>
            <a:r>
              <a:rPr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本次实验采用的是XShell7</a:t>
            </a:r>
            <a:endParaRPr 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6088" indent="-446088" algn="l" rtl="0" eaLnBrk="0">
              <a:lnSpc>
                <a:spcPct val="150000"/>
              </a:lnSpc>
              <a:spcBef>
                <a:spcPts val="970"/>
              </a:spcBef>
              <a:buFont typeface="Wingdings" panose="05000000000000000000" pitchFamily="2" charset="2"/>
              <a:buChar char="l"/>
            </a:pPr>
            <a:r>
              <a:rPr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具体下载、安装、配置和使用步骤详见</a:t>
            </a:r>
            <a:r>
              <a:rPr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文档“</a:t>
            </a:r>
            <a:r>
              <a:rPr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XShell的下载安装配置</a:t>
            </a:r>
            <a:r>
              <a:rPr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E9236F-E03B-45A0-934A-FD58FF7F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D6EE-5844-48BB-9B34-2842375419F6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05FC46-8F4C-4C69-A1C2-F622FA71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</a:t>
            </a:r>
            <a:r>
              <a:rPr lang="zh-CN" altLang="en-US"/>
              <a:t>年春季</a:t>
            </a:r>
            <a:r>
              <a:rPr lang="en-US" altLang="zh-CN"/>
              <a:t>《</a:t>
            </a:r>
            <a:r>
              <a:rPr lang="zh-CN" altLang="en-US"/>
              <a:t>计算机与网络安全</a:t>
            </a:r>
            <a:r>
              <a:rPr lang="en-US" altLang="zh-CN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784D90-3B06-41B7-BFC9-A28B5AD5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394"/>
          <p:cNvSpPr/>
          <p:nvPr/>
        </p:nvSpPr>
        <p:spPr>
          <a:xfrm>
            <a:off x="714578" y="553225"/>
            <a:ext cx="5962015" cy="5356921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000"/>
              </a:lnSpc>
            </a:pPr>
            <a:endParaRPr lang="en-US" alt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0" eaLnBrk="0">
              <a:lnSpc>
                <a:spcPct val="95000"/>
              </a:lnSpc>
            </a:pPr>
            <a:r>
              <a:rPr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第3步：启动H3C路由器</a:t>
            </a:r>
            <a:endParaRPr lang="en-US" altLang="en-US" sz="4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5600" indent="-342900" algn="l" rtl="0" eaLnBrk="0">
              <a:lnSpc>
                <a:spcPct val="96000"/>
              </a:lnSpc>
              <a:spcBef>
                <a:spcPts val="1745"/>
              </a:spcBef>
              <a:buFont typeface="Wingdings" panose="05000000000000000000" pitchFamily="2" charset="2"/>
              <a:buChar char="l"/>
            </a:pPr>
            <a:r>
              <a:rPr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H3C路由器启动前的检查</a:t>
            </a:r>
            <a:endParaRPr 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27100" lvl="1" indent="-457200" eaLnBrk="0">
              <a:lnSpc>
                <a:spcPct val="96000"/>
              </a:lnSpc>
              <a:spcBef>
                <a:spcPts val="1745"/>
              </a:spcBef>
              <a:buFont typeface="Wingdings" panose="05000000000000000000" pitchFamily="2" charset="2"/>
              <a:buChar char="Ø"/>
            </a:pPr>
            <a:r>
              <a:rPr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确保电源已经连接正确</a:t>
            </a:r>
            <a:r>
              <a:rPr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27100" lvl="1" indent="-457200" eaLnBrk="0">
              <a:lnSpc>
                <a:spcPct val="96000"/>
              </a:lnSpc>
              <a:spcBef>
                <a:spcPts val="1745"/>
              </a:spcBef>
              <a:buFont typeface="Wingdings" panose="05000000000000000000" pitchFamily="2" charset="2"/>
              <a:buChar char="Ø"/>
            </a:pPr>
            <a:r>
              <a:rPr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确保配置电缆连接正确</a:t>
            </a:r>
            <a:r>
              <a:rPr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27100" lvl="1" indent="-457200" eaLnBrk="0">
              <a:lnSpc>
                <a:spcPct val="96000"/>
              </a:lnSpc>
              <a:spcBef>
                <a:spcPts val="1745"/>
              </a:spcBef>
              <a:buFont typeface="Wingdings" panose="05000000000000000000" pitchFamily="2" charset="2"/>
              <a:buChar char="Ø"/>
            </a:pPr>
            <a:r>
              <a:rPr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配置终端已经打开</a:t>
            </a:r>
            <a:r>
              <a:rPr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27100" lvl="1" indent="-457200" eaLnBrk="0">
              <a:lnSpc>
                <a:spcPct val="96000"/>
              </a:lnSpc>
              <a:spcBef>
                <a:spcPts val="1745"/>
              </a:spcBef>
              <a:buFont typeface="Wingdings" panose="05000000000000000000" pitchFamily="2" charset="2"/>
              <a:buChar char="Ø"/>
            </a:pPr>
            <a:r>
              <a:rPr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终端参数已经设置完毕</a:t>
            </a:r>
            <a:r>
              <a:rPr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5600" indent="-342900" eaLnBrk="0">
              <a:lnSpc>
                <a:spcPct val="150000"/>
              </a:lnSpc>
              <a:spcBef>
                <a:spcPts val="1745"/>
              </a:spcBef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H3C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路由器上电启动：打开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H3C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路由器 电源的开关。</a:t>
            </a:r>
          </a:p>
          <a:p>
            <a:pPr marL="441325" algn="l" rtl="0" eaLnBrk="0">
              <a:lnSpc>
                <a:spcPct val="98000"/>
              </a:lnSpc>
              <a:spcBef>
                <a:spcPts val="5"/>
              </a:spcBef>
            </a:pPr>
            <a:endParaRPr lang="en-US" sz="2700" kern="0" spc="80" dirty="0">
              <a:ln w="10151" cap="flat" cmpd="sng">
                <a:solidFill>
                  <a:srgbClr val="FFFFFF">
                    <a:alpha val="100000"/>
                  </a:srgbClr>
                </a:solidFill>
                <a:prstDash val="solid"/>
                <a:bevel/>
              </a:ln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90A4F9-D797-43C4-8390-18918E8A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8744-619E-47D2-A93E-B3F1007654E6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43F935-7CE2-4A32-A7A6-6FE72056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</a:t>
            </a:r>
            <a:r>
              <a:rPr lang="zh-CN" altLang="en-US"/>
              <a:t>年春季</a:t>
            </a:r>
            <a:r>
              <a:rPr lang="en-US" altLang="zh-CN"/>
              <a:t>《</a:t>
            </a:r>
            <a:r>
              <a:rPr lang="zh-CN" altLang="en-US"/>
              <a:t>计算机与网络安全</a:t>
            </a:r>
            <a:r>
              <a:rPr lang="en-US" altLang="zh-CN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475FDA-B74E-4ED7-A10E-EAC57815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box 428"/>
          <p:cNvSpPr/>
          <p:nvPr/>
        </p:nvSpPr>
        <p:spPr>
          <a:xfrm>
            <a:off x="517677" y="553225"/>
            <a:ext cx="8097519" cy="52008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000"/>
              </a:lnSpc>
            </a:pPr>
            <a:endParaRPr lang="en-US" altLang="en-US" sz="100" dirty="0"/>
          </a:p>
          <a:p>
            <a:pPr marL="281940" algn="l" rtl="0" eaLnBrk="0">
              <a:lnSpc>
                <a:spcPct val="95000"/>
              </a:lnSpc>
            </a:pPr>
            <a:r>
              <a:rPr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第4步：查看路由器启动信息</a:t>
            </a:r>
            <a:endParaRPr lang="en-US" altLang="en-US" sz="4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rtl="0" eaLnBrk="0">
              <a:lnSpc>
                <a:spcPct val="159000"/>
              </a:lnSpc>
            </a:pPr>
            <a:endParaRPr lang="en-US" altLang="en-US" sz="1000" dirty="0"/>
          </a:p>
          <a:p>
            <a:pPr marL="372745" indent="-360045" algn="l" rtl="0" eaLnBrk="0">
              <a:lnSpc>
                <a:spcPct val="150000"/>
              </a:lnSpc>
              <a:spcBef>
                <a:spcPts val="690"/>
              </a:spcBef>
              <a:buFont typeface="Wingdings" panose="05000000000000000000" pitchFamily="2" charset="2"/>
              <a:buChar char="l"/>
            </a:pPr>
            <a:r>
              <a:rPr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H3C路由器上电启动后，在PC的超级终端界面上会有如下 </a:t>
            </a:r>
            <a:r>
              <a:rPr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的信息输出</a:t>
            </a:r>
            <a:endParaRPr 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29945" lvl="1" indent="-360045" eaLnBrk="0">
              <a:lnSpc>
                <a:spcPct val="128000"/>
              </a:lnSpc>
              <a:spcBef>
                <a:spcPts val="690"/>
              </a:spcBef>
              <a:buFont typeface="Wingdings" panose="05000000000000000000" pitchFamily="2" charset="2"/>
              <a:buChar char="l"/>
            </a:pPr>
            <a:r>
              <a:rPr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H3C路由器的设备型号</a:t>
            </a:r>
            <a:endParaRPr 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29945" lvl="1" indent="-360045" eaLnBrk="0">
              <a:lnSpc>
                <a:spcPct val="128000"/>
              </a:lnSpc>
              <a:spcBef>
                <a:spcPts val="690"/>
              </a:spcBef>
              <a:buFont typeface="Wingdings" panose="05000000000000000000" pitchFamily="2" charset="2"/>
              <a:buChar char="l"/>
            </a:pPr>
            <a:r>
              <a:rPr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CPU和ROM启动程序版本</a:t>
            </a:r>
            <a:endParaRPr 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29945" lvl="1" indent="-360045" eaLnBrk="0">
              <a:lnSpc>
                <a:spcPct val="128000"/>
              </a:lnSpc>
              <a:spcBef>
                <a:spcPts val="690"/>
              </a:spcBef>
              <a:buFont typeface="Wingdings" panose="05000000000000000000" pitchFamily="2" charset="2"/>
              <a:buChar char="l"/>
            </a:pPr>
            <a:r>
              <a:rPr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ComWare软件名称及各种存储器（SDRAM</a:t>
            </a:r>
            <a:r>
              <a:rPr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、</a:t>
            </a:r>
            <a:r>
              <a:rPr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FLASH等）的容量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等重要信息                                  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72745" indent="-360045" eaLnBrk="0">
              <a:lnSpc>
                <a:spcPct val="128000"/>
              </a:lnSpc>
              <a:spcBef>
                <a:spcPts val="69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“Press ENTER to get started ”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提示信息出现标志着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H3C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路由器启动完成，此时按回车键，终端屏幕显示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&lt;H3C&gt;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，表示进入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H3C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设备的用户视图下。                    </a:t>
            </a:r>
          </a:p>
          <a:p>
            <a:pPr marL="355600" indent="-342900" algn="l" rtl="0" eaLnBrk="0">
              <a:lnSpc>
                <a:spcPct val="95000"/>
              </a:lnSpc>
              <a:buFont typeface="Wingdings" panose="05000000000000000000" pitchFamily="2" charset="2"/>
              <a:buChar char="l"/>
            </a:pPr>
            <a:endParaRPr lang="en-US" altLang="en-US" sz="2300" dirty="0"/>
          </a:p>
          <a:p>
            <a:pPr marL="471805" algn="l" rtl="0" eaLnBrk="0">
              <a:lnSpc>
                <a:spcPct val="95000"/>
              </a:lnSpc>
              <a:spcBef>
                <a:spcPts val="0"/>
              </a:spcBef>
            </a:pPr>
            <a:endParaRPr lang="en-US" altLang="en-US" sz="20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6A4F31-FD7B-4350-BF6E-EF3CBFB3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404B-8624-4991-BBBA-1E8320E00ED4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FBADCB-5210-446C-B2E5-9AB67902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</a:t>
            </a:r>
            <a:r>
              <a:rPr lang="zh-CN" altLang="en-US"/>
              <a:t>年春季</a:t>
            </a:r>
            <a:r>
              <a:rPr lang="en-US" altLang="zh-CN"/>
              <a:t>《</a:t>
            </a:r>
            <a:r>
              <a:rPr lang="zh-CN" altLang="en-US"/>
              <a:t>计算机与网络安全</a:t>
            </a:r>
            <a:r>
              <a:rPr lang="en-US" altLang="zh-CN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FFFA8C-962C-48E4-9E62-33BBDC88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box 458"/>
          <p:cNvSpPr/>
          <p:nvPr/>
        </p:nvSpPr>
        <p:spPr>
          <a:xfrm>
            <a:off x="3381870" y="6552324"/>
            <a:ext cx="4997450" cy="1841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4000"/>
              </a:lnSpc>
            </a:pPr>
            <a:r>
              <a:rPr sz="1200" kern="0" spc="0" dirty="0">
                <a:ln w="4358" cap="flat" cmpd="sng">
                  <a:solidFill>
                    <a:srgbClr val="FFFFFF">
                      <a:alpha val="100000"/>
                    </a:srgbClr>
                  </a:solidFill>
                  <a:prstDash val="solid"/>
                  <a:bevel/>
                </a:ln>
                <a:solidFill>
                  <a:srgbClr val="FFFFFF">
                    <a:alpha val="100000"/>
                  </a:srgbClr>
                </a:solidFill>
                <a:latin typeface="STKaiti"/>
                <a:ea typeface="STKaiti"/>
                <a:cs typeface="STKaiti"/>
              </a:rPr>
              <a:t>2023年秋季《计算机与网络安全》</a:t>
            </a:r>
            <a:r>
              <a:rPr sz="1200" kern="0" spc="40" dirty="0">
                <a:solidFill>
                  <a:srgbClr val="FFFFFF">
                    <a:alpha val="100000"/>
                  </a:srgbClr>
                </a:solidFill>
                <a:latin typeface="STKaiti"/>
                <a:ea typeface="STKaiti"/>
                <a:cs typeface="STKaiti"/>
              </a:rPr>
              <a:t>    </a:t>
            </a:r>
            <a:r>
              <a:rPr sz="1200" kern="0" spc="0" dirty="0">
                <a:ln w="4358" cap="flat" cmpd="sng">
                  <a:solidFill>
                    <a:srgbClr val="FFFFFF">
                      <a:alpha val="100000"/>
                    </a:srgbClr>
                  </a:solidFill>
                  <a:prstDash val="solid"/>
                  <a:bevel/>
                </a:ln>
                <a:solidFill>
                  <a:srgbClr val="FFFFFF">
                    <a:alpha val="100000"/>
                  </a:srgbClr>
                </a:solidFill>
                <a:latin typeface="STKaiti"/>
                <a:ea typeface="STKaiti"/>
                <a:cs typeface="STKaiti"/>
              </a:rPr>
              <a:t>李</a:t>
            </a:r>
            <a:r>
              <a:rPr sz="1200" kern="0" spc="0" dirty="0">
                <a:solidFill>
                  <a:srgbClr val="FFFFFF">
                    <a:alpha val="100000"/>
                  </a:srgbClr>
                </a:solidFill>
                <a:latin typeface="STKaiti"/>
                <a:ea typeface="STKaiti"/>
                <a:cs typeface="STKaiti"/>
              </a:rPr>
              <a:t> </a:t>
            </a:r>
            <a:r>
              <a:rPr sz="1200" kern="0" spc="0" dirty="0">
                <a:ln w="4358" cap="flat" cmpd="sng">
                  <a:solidFill>
                    <a:srgbClr val="FFFFFF">
                      <a:alpha val="100000"/>
                    </a:srgbClr>
                  </a:solidFill>
                  <a:prstDash val="solid"/>
                  <a:bevel/>
                </a:ln>
                <a:solidFill>
                  <a:srgbClr val="FFFFFF">
                    <a:alpha val="100000"/>
                  </a:srgbClr>
                </a:solidFill>
                <a:latin typeface="STKaiti"/>
                <a:ea typeface="STKaiti"/>
                <a:cs typeface="STKaiti"/>
              </a:rPr>
              <a:t>娜</a:t>
            </a:r>
            <a:r>
              <a:rPr sz="1200" kern="0" spc="0" dirty="0">
                <a:solidFill>
                  <a:srgbClr val="FFFFFF">
                    <a:alpha val="100000"/>
                  </a:srgbClr>
                </a:solidFill>
                <a:latin typeface="STKaiti"/>
                <a:ea typeface="STKaiti"/>
                <a:cs typeface="STKaiti"/>
              </a:rPr>
              <a:t>                                                          </a:t>
            </a:r>
            <a:r>
              <a:rPr sz="1200" kern="0" spc="-10" dirty="0">
                <a:solidFill>
                  <a:srgbClr val="FFFFFF">
                    <a:alpha val="100000"/>
                  </a:srgbClr>
                </a:solidFill>
                <a:latin typeface="STKaiti"/>
                <a:ea typeface="STKaiti"/>
                <a:cs typeface="STKaiti"/>
              </a:rPr>
              <a:t>       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23</a:t>
            </a:r>
            <a:endParaRPr lang="en-US" altLang="en-US" sz="1400" dirty="0"/>
          </a:p>
        </p:txBody>
      </p:sp>
      <p:pic>
        <p:nvPicPr>
          <p:cNvPr id="462" name="picture 4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67512" y="71628"/>
            <a:ext cx="7335011" cy="6557771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9290D6-A25B-4D3E-BC18-CE73539E2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F322-6A85-453C-9A62-AB2DA50AF071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89025-839A-46DA-B75F-E9F59A61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</a:t>
            </a:r>
            <a:r>
              <a:rPr lang="zh-CN" altLang="en-US"/>
              <a:t>年春季</a:t>
            </a:r>
            <a:r>
              <a:rPr lang="en-US" altLang="zh-CN"/>
              <a:t>《</a:t>
            </a:r>
            <a:r>
              <a:rPr lang="zh-CN" altLang="en-US"/>
              <a:t>计算机与网络安全</a:t>
            </a:r>
            <a:r>
              <a:rPr lang="en-US" altLang="zh-CN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D37362-79E2-4ABA-9DC8-90A55548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picture 4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85800" y="1030223"/>
            <a:ext cx="7944611" cy="4608576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D072C1-0CDE-44E1-AAD1-DC06A698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2978-38FE-4502-B294-CEDA2ADFFCDD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0E3846-A8A3-4015-B1C1-79007A49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</a:t>
            </a:r>
            <a:r>
              <a:rPr lang="zh-CN" altLang="en-US"/>
              <a:t>年春季</a:t>
            </a:r>
            <a:r>
              <a:rPr lang="en-US" altLang="zh-CN"/>
              <a:t>《</a:t>
            </a:r>
            <a:r>
              <a:rPr lang="zh-CN" altLang="en-US"/>
              <a:t>计算机与网络安全</a:t>
            </a:r>
            <a:r>
              <a:rPr lang="en-US" altLang="zh-CN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4B700C-F9B0-4E1A-8286-3B298708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box 480"/>
          <p:cNvSpPr/>
          <p:nvPr/>
        </p:nvSpPr>
        <p:spPr>
          <a:xfrm>
            <a:off x="1194663" y="1324750"/>
            <a:ext cx="7079615" cy="21042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000"/>
              </a:lnSpc>
            </a:pPr>
            <a:endParaRPr lang="en-US" altLang="en-US" sz="100" dirty="0"/>
          </a:p>
          <a:p>
            <a:pPr marL="2302510" algn="l" rtl="0" eaLnBrk="0">
              <a:lnSpc>
                <a:spcPct val="150000"/>
              </a:lnSpc>
            </a:pPr>
            <a:r>
              <a:rPr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实验内容</a:t>
            </a:r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之二</a:t>
            </a:r>
            <a:endParaRPr lang="en-US" altLang="en-US" sz="4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700" algn="l" rtl="0" eaLnBrk="0">
              <a:lnSpc>
                <a:spcPct val="150000"/>
              </a:lnSpc>
              <a:spcBef>
                <a:spcPts val="0"/>
              </a:spcBef>
            </a:pPr>
            <a:r>
              <a:rPr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通过Telnet远程访问H3C设备</a:t>
            </a:r>
            <a:endParaRPr lang="en-US" altLang="en-US" sz="4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D52EFB-922F-45A4-BDBD-1A178BA7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94B1-9657-4B4E-BA46-695107373B09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4C084B-7ECE-436A-8693-353AFEBE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</a:t>
            </a:r>
            <a:r>
              <a:rPr lang="zh-CN" altLang="en-US"/>
              <a:t>年春季</a:t>
            </a:r>
            <a:r>
              <a:rPr lang="en-US" altLang="zh-CN"/>
              <a:t>《</a:t>
            </a:r>
            <a:r>
              <a:rPr lang="zh-CN" altLang="en-US"/>
              <a:t>计算机与网络安全</a:t>
            </a:r>
            <a:r>
              <a:rPr lang="en-US" altLang="zh-CN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9A477E-7DA6-4E44-9EB1-B49E7A3C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box 504"/>
          <p:cNvSpPr/>
          <p:nvPr/>
        </p:nvSpPr>
        <p:spPr>
          <a:xfrm>
            <a:off x="635177" y="676889"/>
            <a:ext cx="8039100" cy="5322467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86360" algn="l" rtl="0" eaLnBrk="0">
              <a:lnSpc>
                <a:spcPct val="76000"/>
              </a:lnSpc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Telnet</a:t>
            </a:r>
            <a:endParaRPr lang="en-US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0">
              <a:lnSpc>
                <a:spcPct val="162000"/>
              </a:lnSpc>
            </a:pPr>
            <a:endParaRPr lang="en-US" altLang="en-US" sz="1000" dirty="0"/>
          </a:p>
          <a:p>
            <a:pPr marL="469900" indent="-457200" algn="l" rtl="0" eaLnBrk="0">
              <a:lnSpc>
                <a:spcPct val="150000"/>
              </a:lnSpc>
              <a:spcBef>
                <a:spcPts val="815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Telnet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提供一种通过终端远程登录到服务器的方式。用户可以先登录到一台主机，然后再通过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Telnet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的方式远程登录到网络上的其它主机，而不需要为每一台主机都连接一个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469900" indent="-457200" algn="l" rtl="0" eaLnBrk="0">
              <a:lnSpc>
                <a:spcPct val="150000"/>
              </a:lnSpc>
              <a:spcBef>
                <a:spcPts val="815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H3C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路由和交换设备既可以作为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Telnet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服务器，也可以作为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Telnet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客户端访问其他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H3C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设备或其他品牌的网络设备。                       </a:t>
            </a:r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16000"/>
              </a:lnSpc>
            </a:pPr>
            <a:endParaRPr lang="en-US" altLang="en-US" sz="3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6F583A-DF86-4D3C-B71F-30B4E029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F6F7-634E-4B53-9E78-FA4D9AD0D2F2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AB63A2-C507-412C-B9A8-0B75D154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</a:t>
            </a:r>
            <a:r>
              <a:rPr lang="zh-CN" altLang="en-US"/>
              <a:t>年春季</a:t>
            </a:r>
            <a:r>
              <a:rPr lang="en-US" altLang="zh-CN"/>
              <a:t>《</a:t>
            </a:r>
            <a:r>
              <a:rPr lang="zh-CN" altLang="en-US"/>
              <a:t>计算机与网络安全</a:t>
            </a:r>
            <a:r>
              <a:rPr lang="en-US" altLang="zh-CN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A841E0-2ECD-4259-B7DA-F2FF071E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box 526"/>
          <p:cNvSpPr/>
          <p:nvPr/>
        </p:nvSpPr>
        <p:spPr>
          <a:xfrm>
            <a:off x="768553" y="555131"/>
            <a:ext cx="7794625" cy="4802316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3000"/>
              </a:lnSpc>
            </a:pPr>
            <a:endParaRPr lang="en-US" altLang="en-US" sz="100" dirty="0"/>
          </a:p>
          <a:p>
            <a:pPr marL="44450" algn="l" rtl="0" eaLnBrk="0">
              <a:lnSpc>
                <a:spcPct val="96000"/>
              </a:lnSpc>
            </a:pPr>
            <a:r>
              <a:rPr sz="4400" dirty="0" err="1">
                <a:latin typeface="宋体" panose="02010600030101010101" pitchFamily="2" charset="-122"/>
                <a:ea typeface="宋体" panose="02010600030101010101" pitchFamily="2" charset="-122"/>
              </a:rPr>
              <a:t>实验目的</a:t>
            </a:r>
            <a:endParaRPr lang="en-US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rtl="0" eaLnBrk="0">
              <a:lnSpc>
                <a:spcPct val="125000"/>
              </a:lnSpc>
            </a:pPr>
            <a:endParaRPr lang="en-US" altLang="en-US" sz="1000" dirty="0"/>
          </a:p>
          <a:p>
            <a:pPr algn="l" rtl="0" eaLnBrk="0">
              <a:lnSpc>
                <a:spcPct val="125000"/>
              </a:lnSpc>
            </a:pPr>
            <a:endParaRPr lang="en-US" altLang="en-US" sz="1000" dirty="0"/>
          </a:p>
          <a:p>
            <a:pPr marL="469900" indent="-457200" algn="l" rtl="0" eaLnBrk="0">
              <a:lnSpc>
                <a:spcPct val="150000"/>
              </a:lnSpc>
              <a:spcBef>
                <a:spcPts val="960"/>
              </a:spcBef>
              <a:buFont typeface="Wingdings" panose="05000000000000000000" pitchFamily="2" charset="2"/>
              <a:buChar char="l"/>
            </a:pPr>
            <a:r>
              <a:rPr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掌握H3C设备命名</a:t>
            </a:r>
            <a:endParaRPr 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69900" indent="-457200" algn="l" rtl="0" eaLnBrk="0">
              <a:lnSpc>
                <a:spcPct val="150000"/>
              </a:lnSpc>
              <a:spcBef>
                <a:spcPts val="960"/>
              </a:spcBef>
              <a:buFont typeface="Wingdings" panose="05000000000000000000" pitchFamily="2" charset="2"/>
              <a:buChar char="l"/>
            </a:pPr>
            <a:r>
              <a:rPr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掌握H3C设备作为Telnet服务器实现的远程访问</a:t>
            </a:r>
            <a:endParaRPr 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69900" indent="-457200" algn="l" rtl="0" eaLnBrk="0">
              <a:lnSpc>
                <a:spcPct val="150000"/>
              </a:lnSpc>
              <a:spcBef>
                <a:spcPts val="960"/>
              </a:spcBef>
              <a:buFont typeface="Wingdings" panose="05000000000000000000" pitchFamily="2" charset="2"/>
              <a:buChar char="l"/>
            </a:pPr>
            <a:r>
              <a:rPr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掌握在H3C设备上使用Telnet客户端访问Telnet服务器                   </a:t>
            </a:r>
            <a:endParaRPr lang="en-US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6584315" algn="l" rtl="0" eaLnBrk="0">
              <a:lnSpc>
                <a:spcPts val="2420"/>
              </a:lnSpc>
              <a:spcBef>
                <a:spcPts val="970"/>
              </a:spcBef>
            </a:pPr>
            <a:endParaRPr lang="en-US" altLang="en-US" sz="3200" dirty="0"/>
          </a:p>
          <a:p>
            <a:pPr algn="l" rtl="0" eaLnBrk="0">
              <a:lnSpc>
                <a:spcPct val="108000"/>
              </a:lnSpc>
            </a:pPr>
            <a:endParaRPr lang="en-US" altLang="en-US" sz="8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B8E2E2-0B0C-42A9-9AAD-9A2D42CD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6095-4347-4256-AB7A-1211D6BCE33A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62C99C-0C22-42C6-BE1D-1D2CBD79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</a:t>
            </a:r>
            <a:r>
              <a:rPr lang="zh-CN" altLang="en-US"/>
              <a:t>年春季</a:t>
            </a:r>
            <a:r>
              <a:rPr lang="en-US" altLang="zh-CN"/>
              <a:t>《</a:t>
            </a:r>
            <a:r>
              <a:rPr lang="zh-CN" altLang="en-US"/>
              <a:t>计算机与网络安全</a:t>
            </a:r>
            <a:r>
              <a:rPr lang="en-US" altLang="zh-CN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D35692-7577-42DD-9A0F-E75E8DC3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box 534"/>
          <p:cNvSpPr/>
          <p:nvPr/>
        </p:nvSpPr>
        <p:spPr>
          <a:xfrm>
            <a:off x="762203" y="555130"/>
            <a:ext cx="7497444" cy="5823368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3000"/>
              </a:lnSpc>
            </a:pPr>
            <a:endParaRPr lang="en-US" altLang="en-US" sz="100" dirty="0"/>
          </a:p>
          <a:p>
            <a:pPr marL="46355" algn="l" rtl="0" eaLnBrk="0">
              <a:lnSpc>
                <a:spcPct val="96000"/>
              </a:lnSpc>
            </a:pPr>
            <a:r>
              <a:rPr sz="4400" dirty="0" err="1">
                <a:latin typeface="宋体" panose="02010600030101010101" pitchFamily="2" charset="-122"/>
                <a:ea typeface="宋体" panose="02010600030101010101" pitchFamily="2" charset="-122"/>
              </a:rPr>
              <a:t>设备需求</a:t>
            </a:r>
            <a:endParaRPr lang="en-US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rtl="0" eaLnBrk="0">
              <a:lnSpc>
                <a:spcPct val="125000"/>
              </a:lnSpc>
            </a:pPr>
            <a:endParaRPr lang="en-US" altLang="en-US" sz="1000" dirty="0"/>
          </a:p>
          <a:p>
            <a:pPr algn="l" rtl="0" eaLnBrk="0">
              <a:lnSpc>
                <a:spcPct val="126000"/>
              </a:lnSpc>
            </a:pPr>
            <a:endParaRPr lang="en-US" altLang="en-US" sz="1000" dirty="0"/>
          </a:p>
          <a:p>
            <a:pPr marL="469265" indent="-457200" algn="l" rtl="0" eaLnBrk="0">
              <a:lnSpc>
                <a:spcPct val="150000"/>
              </a:lnSpc>
              <a:spcBef>
                <a:spcPts val="970"/>
              </a:spcBef>
              <a:buFont typeface="Wingdings" panose="05000000000000000000" pitchFamily="2" charset="2"/>
              <a:buChar char="l"/>
            </a:pPr>
            <a:r>
              <a:rPr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台具有2个以上10/100Mbit/</a:t>
            </a:r>
            <a:r>
              <a:rPr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s以太网点接</a:t>
            </a:r>
            <a:r>
              <a:rPr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口的路由器</a:t>
            </a:r>
            <a:endParaRPr 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69265" indent="-457200" algn="l" rtl="0" eaLnBrk="0">
              <a:lnSpc>
                <a:spcPct val="150000"/>
              </a:lnSpc>
              <a:spcBef>
                <a:spcPts val="970"/>
              </a:spcBef>
              <a:buFont typeface="Wingdings" panose="05000000000000000000" pitchFamily="2" charset="2"/>
              <a:buChar char="l"/>
            </a:pPr>
            <a:r>
              <a:rPr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1台装有Windows系列操作系统和X</a:t>
            </a:r>
            <a:r>
              <a:rPr 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hell</a:t>
            </a:r>
            <a:endParaRPr 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0520" algn="l" rtl="0" eaLnBrk="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</a:p>
          <a:p>
            <a:pPr marL="446088" indent="-446088" algn="l" rtl="0" ea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条双绞线跳线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6088" indent="-446088" algn="l" rtl="0" ea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Console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电缆及转接器</a:t>
            </a:r>
          </a:p>
          <a:p>
            <a:pPr marL="12700" algn="l" rtl="0" eaLnBrk="0">
              <a:lnSpc>
                <a:spcPct val="96000"/>
              </a:lnSpc>
              <a:spcBef>
                <a:spcPts val="0"/>
              </a:spcBef>
            </a:pPr>
            <a:endParaRPr lang="en-US" altLang="en-US" sz="32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26E224-284D-4383-99E7-32A39506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60CB-E9AC-4EFB-AFCC-20E3D011F830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7C38D5-BE09-4579-B7E0-AD9F39B3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</a:t>
            </a:r>
            <a:r>
              <a:rPr lang="zh-CN" altLang="en-US"/>
              <a:t>年春季</a:t>
            </a:r>
            <a:r>
              <a:rPr lang="en-US" altLang="zh-CN"/>
              <a:t>《</a:t>
            </a:r>
            <a:r>
              <a:rPr lang="zh-CN" altLang="en-US"/>
              <a:t>计算机与网络安全</a:t>
            </a:r>
            <a:r>
              <a:rPr lang="en-US" altLang="zh-CN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F1BCDE-AE2E-4F27-A527-30213104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textbox 582"/>
          <p:cNvSpPr/>
          <p:nvPr/>
        </p:nvSpPr>
        <p:spPr>
          <a:xfrm>
            <a:off x="555777" y="273811"/>
            <a:ext cx="8234044" cy="5751851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91000"/>
              </a:lnSpc>
            </a:pPr>
            <a:endParaRPr lang="en-US" altLang="en-US" sz="1000" dirty="0"/>
          </a:p>
          <a:p>
            <a:pPr algn="l" rtl="0" eaLnBrk="0">
              <a:lnSpc>
                <a:spcPct val="9000"/>
              </a:lnSpc>
            </a:pPr>
            <a:endParaRPr lang="en-US" altLang="en-US" sz="100" dirty="0"/>
          </a:p>
          <a:p>
            <a:pPr marL="250190" algn="l" rtl="0" eaLnBrk="0">
              <a:lnSpc>
                <a:spcPct val="86000"/>
              </a:lnSpc>
            </a:pPr>
            <a:r>
              <a:rPr sz="4400" dirty="0">
                <a:latin typeface="宋体" panose="02010600030101010101" pitchFamily="2" charset="-122"/>
                <a:ea typeface="宋体" panose="02010600030101010101" pitchFamily="2" charset="-122"/>
              </a:rPr>
              <a:t>线缆连接</a:t>
            </a:r>
            <a:r>
              <a:rPr sz="4400" kern="0" spc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endParaRPr lang="en-US" altLang="en-US" sz="4400" dirty="0"/>
          </a:p>
          <a:p>
            <a:pPr algn="l" rtl="0" eaLnBrk="0">
              <a:lnSpc>
                <a:spcPct val="120000"/>
              </a:lnSpc>
            </a:pPr>
            <a:endParaRPr lang="en-US" altLang="en-US" sz="1000" dirty="0"/>
          </a:p>
          <a:p>
            <a:pPr algn="l" rtl="0" eaLnBrk="0">
              <a:lnSpc>
                <a:spcPct val="120000"/>
              </a:lnSpc>
            </a:pPr>
            <a:endParaRPr lang="en-US" altLang="en-US" sz="1000" dirty="0"/>
          </a:p>
          <a:p>
            <a:pPr marL="355600" indent="-342900" algn="l" rtl="0" eaLnBrk="0">
              <a:lnSpc>
                <a:spcPct val="150000"/>
              </a:lnSpc>
              <a:spcBef>
                <a:spcPts val="700"/>
              </a:spcBef>
              <a:buFont typeface="Wingdings" panose="05000000000000000000" pitchFamily="2" charset="2"/>
              <a:buChar char="l"/>
            </a:pPr>
            <a:r>
              <a:rPr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路由器的GE端口在Console端口附近，共三个GE0 、GE1     和GE2 ，GE指的是 Gigabit Ethernet </a:t>
            </a:r>
            <a:r>
              <a:rPr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千兆以太网接口，带有GE标记的接口说明是</a:t>
            </a:r>
            <a:r>
              <a:rPr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1000M </a:t>
            </a:r>
            <a:r>
              <a:rPr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以太网网络接口</a:t>
            </a:r>
            <a:endParaRPr 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5600" indent="-342900" algn="l" rtl="0" eaLnBrk="0">
              <a:lnSpc>
                <a:spcPct val="150000"/>
              </a:lnSpc>
              <a:spcBef>
                <a:spcPts val="700"/>
              </a:spcBef>
              <a:buFont typeface="Wingdings" panose="05000000000000000000" pitchFamily="2" charset="2"/>
              <a:buChar char="l"/>
            </a:pPr>
            <a:r>
              <a:rPr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PC通过Console电缆连接到H3C路由器的Consolo端口上</a:t>
            </a:r>
            <a:endParaRPr 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5600" indent="-342900" algn="l" rtl="0" eaLnBrk="0">
              <a:lnSpc>
                <a:spcPct val="150000"/>
              </a:lnSpc>
              <a:spcBef>
                <a:spcPts val="700"/>
              </a:spcBef>
              <a:buFont typeface="Wingdings" panose="05000000000000000000" pitchFamily="2" charset="2"/>
              <a:buChar char="l"/>
            </a:pPr>
            <a:r>
              <a:rPr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使用1根双绞线跳线连接H3C路由器H3C-R1的GE0/1接口</a:t>
            </a:r>
            <a:endParaRPr 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9250" algn="l" rtl="0" eaLnBrk="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H3C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路由器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H3C-R2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GE0/0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          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3538" indent="-363538" algn="l" rtl="0" ea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根双绞线跳线把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接口连接到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H3C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路由器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H3C-R1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GE0/0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                              </a:t>
            </a:r>
          </a:p>
          <a:p>
            <a:pPr marL="12700" eaLnBrk="0">
              <a:spcBef>
                <a:spcPts val="5"/>
              </a:spcBef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备注：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e—ethernet 0—slot 1—port 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，即第一个数字解释哪个板卡（卡槽），第二个数字是板卡上的端口。</a:t>
            </a:r>
          </a:p>
          <a:p>
            <a:pPr marL="12700" algn="l" rtl="0" eaLnBrk="0">
              <a:lnSpc>
                <a:spcPct val="100000"/>
              </a:lnSpc>
              <a:spcBef>
                <a:spcPts val="5"/>
              </a:spcBef>
            </a:pPr>
            <a:endParaRPr lang="en-US" altLang="en-US" sz="2300" dirty="0"/>
          </a:p>
        </p:txBody>
      </p:sp>
      <p:pic>
        <p:nvPicPr>
          <p:cNvPr id="584" name="picture 5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293312" y="286511"/>
            <a:ext cx="1478280" cy="1293876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946C24-08EF-41BD-AB40-8BDECC4D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96E8-F179-44F7-BBE6-4B7564B29699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53F1C4-9275-4377-B377-36C09789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2024</a:t>
            </a:r>
            <a:r>
              <a:rPr lang="zh-CN" altLang="en-US" dirty="0"/>
              <a:t>年春季</a:t>
            </a:r>
            <a:r>
              <a:rPr lang="en-US" altLang="zh-CN" dirty="0"/>
              <a:t>《</a:t>
            </a:r>
            <a:r>
              <a:rPr lang="zh-CN" altLang="en-US" dirty="0"/>
              <a:t>计算机与网络安全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5C985B-26C9-4ED3-9D2C-99C4F0CF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82239" y="3369564"/>
            <a:ext cx="3777995" cy="2945891"/>
          </a:xfrm>
          <a:prstGeom prst="rect">
            <a:avLst/>
          </a:prstGeom>
        </p:spPr>
      </p:pic>
      <p:sp>
        <p:nvSpPr>
          <p:cNvPr id="32" name="textbox 32"/>
          <p:cNvSpPr/>
          <p:nvPr/>
        </p:nvSpPr>
        <p:spPr>
          <a:xfrm>
            <a:off x="790778" y="1927466"/>
            <a:ext cx="6408420" cy="13246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355600" indent="-342900" algn="l" rtl="0" ea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离开前打扫干净自己桌面和地面</a:t>
            </a:r>
            <a:endParaRPr 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5600" indent="-342900" algn="l" rtl="0" ea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珍惜资源，不要将线扔到垃圾桶</a:t>
            </a:r>
            <a:endParaRPr lang="en-US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textbox 40"/>
          <p:cNvSpPr/>
          <p:nvPr/>
        </p:nvSpPr>
        <p:spPr>
          <a:xfrm>
            <a:off x="786991" y="555130"/>
            <a:ext cx="3450471" cy="7718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4400" dirty="0" err="1">
                <a:latin typeface="宋体" panose="02010600030101010101" pitchFamily="2" charset="-122"/>
                <a:ea typeface="宋体" panose="02010600030101010101" pitchFamily="2" charset="-122"/>
              </a:rPr>
              <a:t>注意事项</a:t>
            </a:r>
            <a:endParaRPr lang="en-US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6F25F8-0903-440C-BD0B-32C8E1C9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F72-3CCE-4BB8-B757-5669733063B5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629CC9-131C-41E7-8C91-417FE42F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</a:t>
            </a:r>
            <a:r>
              <a:rPr lang="zh-CN" altLang="en-US"/>
              <a:t>年春季</a:t>
            </a:r>
            <a:r>
              <a:rPr lang="en-US" altLang="zh-CN"/>
              <a:t>《</a:t>
            </a:r>
            <a:r>
              <a:rPr lang="zh-CN" altLang="en-US"/>
              <a:t>计算机与网络安全</a:t>
            </a:r>
            <a:r>
              <a:rPr lang="en-US" altLang="zh-CN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2FC87B-E869-45D3-BEDE-7B863C95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textbox 616"/>
          <p:cNvSpPr/>
          <p:nvPr/>
        </p:nvSpPr>
        <p:spPr>
          <a:xfrm>
            <a:off x="790778" y="555131"/>
            <a:ext cx="7226300" cy="421616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3000"/>
              </a:lnSpc>
            </a:pPr>
            <a:endParaRPr lang="en-US" altLang="en-US" sz="100" dirty="0"/>
          </a:p>
          <a:p>
            <a:pPr marL="22225" algn="l" rtl="0" eaLnBrk="0">
              <a:lnSpc>
                <a:spcPct val="96000"/>
              </a:lnSpc>
            </a:pPr>
            <a:r>
              <a:rPr sz="4400" dirty="0" err="1">
                <a:latin typeface="宋体" panose="02010600030101010101" pitchFamily="2" charset="-122"/>
                <a:ea typeface="宋体" panose="02010600030101010101" pitchFamily="2" charset="-122"/>
              </a:rPr>
              <a:t>实验配置</a:t>
            </a:r>
            <a:endParaRPr lang="en-US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rtl="0" eaLnBrk="0">
              <a:lnSpc>
                <a:spcPct val="123000"/>
              </a:lnSpc>
            </a:pPr>
            <a:endParaRPr lang="en-US" altLang="en-US" sz="1000" dirty="0"/>
          </a:p>
          <a:p>
            <a:pPr algn="l" rtl="0" eaLnBrk="0">
              <a:lnSpc>
                <a:spcPct val="123000"/>
              </a:lnSpc>
            </a:pPr>
            <a:endParaRPr lang="en-US" altLang="en-US" sz="1000" dirty="0"/>
          </a:p>
          <a:p>
            <a:pPr marL="469900" indent="-457200" algn="l" rtl="0" eaLnBrk="0">
              <a:lnSpc>
                <a:spcPct val="123000"/>
              </a:lnSpc>
              <a:spcBef>
                <a:spcPts val="965"/>
              </a:spcBef>
              <a:buFont typeface="Wingdings" panose="05000000000000000000" pitchFamily="2" charset="2"/>
              <a:buChar char="l"/>
            </a:pPr>
            <a:r>
              <a:rPr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配置H3C-R1为Telnet服务器，PC作为 Telnet客户端访问H3C-R1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（选做）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69900" indent="-457200" algn="l" rtl="0" eaLnBrk="0">
              <a:lnSpc>
                <a:spcPct val="123000"/>
              </a:lnSpc>
              <a:spcBef>
                <a:spcPts val="965"/>
              </a:spcBef>
              <a:buFont typeface="Wingdings" panose="05000000000000000000" pitchFamily="2" charset="2"/>
              <a:buChar char="l"/>
            </a:pPr>
            <a:r>
              <a:rPr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配置H3C-R1和H3C-R2的以太网接口，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使之互通，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H3C-R2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Telnet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客户端访问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H3C-R1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（先完成该实验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     </a:t>
            </a:r>
          </a:p>
          <a:p>
            <a:pPr algn="r" rtl="0" eaLnBrk="0">
              <a:lnSpc>
                <a:spcPct val="97000"/>
              </a:lnSpc>
            </a:pPr>
            <a:endParaRPr lang="en-US" altLang="en-US" sz="32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8CF025-225B-4867-A46D-AF117866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07DD-263B-4239-BC72-28814757B8ED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C4697E-9744-4BCB-A010-1902B17D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</a:t>
            </a:r>
            <a:r>
              <a:rPr lang="zh-CN" altLang="en-US"/>
              <a:t>年春季</a:t>
            </a:r>
            <a:r>
              <a:rPr lang="en-US" altLang="zh-CN"/>
              <a:t>《</a:t>
            </a:r>
            <a:r>
              <a:rPr lang="zh-CN" altLang="en-US"/>
              <a:t>计算机与网络安全</a:t>
            </a:r>
            <a:r>
              <a:rPr lang="en-US" altLang="zh-CN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AEB319-2257-463F-A58D-FC342DC5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8" name="table 6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405501"/>
              </p:ext>
            </p:extLst>
          </p:nvPr>
        </p:nvGraphicFramePr>
        <p:xfrm>
          <a:off x="800419" y="2213707"/>
          <a:ext cx="7785100" cy="1866263"/>
        </p:xfrm>
        <a:graphic>
          <a:graphicData uri="http://schemas.openxmlformats.org/drawingml/2006/table">
            <a:tbl>
              <a:tblPr/>
              <a:tblGrid>
                <a:gridCol w="259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400" dirty="0"/>
                    </a:p>
                    <a:p>
                      <a:pPr marL="109855" algn="l" rtl="0" eaLnBrk="0">
                        <a:lnSpc>
                          <a:spcPts val="2055"/>
                        </a:lnSpc>
                        <a:spcBef>
                          <a:spcPts val="0"/>
                        </a:spcBef>
                      </a:pPr>
                      <a:r>
                        <a:rPr sz="1700" kern="0" spc="80" dirty="0">
                          <a:ln w="6537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设备名称</a:t>
                      </a:r>
                      <a:endParaRPr lang="en-US" altLang="en-US" sz="17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400" dirty="0"/>
                    </a:p>
                    <a:p>
                      <a:pPr marL="99060" algn="l" rtl="0" eaLnBrk="0">
                        <a:lnSpc>
                          <a:spcPts val="2055"/>
                        </a:lnSpc>
                        <a:spcBef>
                          <a:spcPts val="0"/>
                        </a:spcBef>
                      </a:pPr>
                      <a:r>
                        <a:rPr sz="1700" kern="0" spc="80" dirty="0">
                          <a:ln w="6537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接口名称</a:t>
                      </a:r>
                      <a:endParaRPr lang="en-US" altLang="en-US" sz="17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400" dirty="0"/>
                    </a:p>
                    <a:p>
                      <a:pPr marL="95885" algn="l" rtl="0" eaLnBrk="0">
                        <a:lnSpc>
                          <a:spcPts val="2125"/>
                        </a:lnSpc>
                        <a:spcBef>
                          <a:spcPts val="0"/>
                        </a:spcBef>
                      </a:pPr>
                      <a:r>
                        <a:rPr sz="1700" b="1" kern="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IP</a:t>
                      </a:r>
                      <a:r>
                        <a:rPr sz="1700" kern="0" spc="130" dirty="0">
                          <a:ln w="6537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</a:t>
                      </a:r>
                      <a:endParaRPr lang="en-US" altLang="en-US" sz="17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600" dirty="0"/>
                    </a:p>
                    <a:p>
                      <a:pPr marL="101600" algn="l" rtl="0" eaLnBrk="0">
                        <a:lnSpc>
                          <a:spcPct val="82000"/>
                        </a:lnSpc>
                        <a:spcBef>
                          <a:spcPts val="5"/>
                        </a:spcBef>
                      </a:pPr>
                      <a:r>
                        <a:rPr sz="17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H3C_R1</a:t>
                      </a:r>
                      <a:endParaRPr lang="en-US" altLang="en-US" sz="17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ED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200" dirty="0"/>
                    </a:p>
                    <a:p>
                      <a:pPr marL="99060" algn="l" rtl="0" eaLnBrk="0">
                        <a:lnSpc>
                          <a:spcPts val="2360"/>
                        </a:lnSpc>
                        <a:spcBef>
                          <a:spcPts val="0"/>
                        </a:spcBef>
                      </a:pPr>
                      <a:r>
                        <a:rPr sz="17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GE</a:t>
                      </a:r>
                      <a:r>
                        <a:rPr sz="17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0/0</a:t>
                      </a:r>
                      <a:endParaRPr lang="en-US" altLang="en-US" sz="17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ED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200" dirty="0">
                        <a:solidFill>
                          <a:schemeClr val="tx1"/>
                        </a:solidFill>
                      </a:endParaRPr>
                    </a:p>
                    <a:p>
                      <a:pPr marL="118110" algn="l" rtl="0" eaLnBrk="0">
                        <a:lnSpc>
                          <a:spcPts val="2360"/>
                        </a:lnSpc>
                        <a:spcBef>
                          <a:spcPts val="0"/>
                        </a:spcBef>
                      </a:pPr>
                      <a:r>
                        <a:rPr sz="1700" kern="0" spc="3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  <a:ext uri="{DAF060AB-1E55-43B9-8AAB-6FB025537F2F}">
                                <wpsdc:hlinkClr xmlns:wpsdc="http://www.wps.cn/officeDocument/2017/drawingmlCustomData" xmlns="" val="000000"/>
                                <wpsdc:folHlinkClr xmlns:wpsdc="http://www.wps.cn/officeDocument/2017/drawingmlCustomData" xmlns="" val="000000"/>
                                <wpsdc:hlinkUnderline xmlns:wpsdc="http://www.wps.cn/officeDocument/2017/drawingmlCustomData" xmlns="" val="0"/>
                              </a:ext>
                            </a:extLst>
                          </a:hlinkClick>
                        </a:rPr>
                        <a:t>192.168.10.254</a:t>
                      </a:r>
                      <a:r>
                        <a:rPr sz="1700" kern="0" spc="3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/24</a:t>
                      </a:r>
                      <a:endParaRPr lang="en-US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600" dirty="0"/>
                    </a:p>
                    <a:p>
                      <a:pPr marL="101600" algn="l" rtl="0" eaLnBrk="0">
                        <a:lnSpc>
                          <a:spcPct val="82000"/>
                        </a:lnSpc>
                        <a:spcBef>
                          <a:spcPts val="0"/>
                        </a:spcBef>
                      </a:pPr>
                      <a:r>
                        <a:rPr sz="17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H3C_R1</a:t>
                      </a:r>
                      <a:endParaRPr lang="en-US" altLang="en-US" sz="17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200" dirty="0"/>
                    </a:p>
                    <a:p>
                      <a:pPr marL="99060" algn="l" rtl="0" eaLnBrk="0">
                        <a:lnSpc>
                          <a:spcPts val="2360"/>
                        </a:lnSpc>
                        <a:spcBef>
                          <a:spcPts val="0"/>
                        </a:spcBef>
                      </a:pPr>
                      <a:r>
                        <a:rPr sz="17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GE</a:t>
                      </a:r>
                      <a:r>
                        <a:rPr sz="17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0/</a:t>
                      </a:r>
                      <a:r>
                        <a:rPr sz="1700" kern="0" spc="-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7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en-US" altLang="en-US" sz="17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200" dirty="0">
                        <a:solidFill>
                          <a:schemeClr val="tx1"/>
                        </a:solidFill>
                      </a:endParaRPr>
                    </a:p>
                    <a:p>
                      <a:pPr marL="118110" algn="l" rtl="0" eaLnBrk="0">
                        <a:lnSpc>
                          <a:spcPts val="2360"/>
                        </a:lnSpc>
                        <a:spcBef>
                          <a:spcPts val="0"/>
                        </a:spcBef>
                      </a:pPr>
                      <a:r>
                        <a:rPr sz="1700" kern="0" spc="3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  <a:ext uri="{DAF060AB-1E55-43B9-8AAB-6FB025537F2F}">
                                <wpsdc:hlinkClr xmlns:wpsdc="http://www.wps.cn/officeDocument/2017/drawingmlCustomData" xmlns="" val="000000"/>
                                <wpsdc:folHlinkClr xmlns:wpsdc="http://www.wps.cn/officeDocument/2017/drawingmlCustomData" xmlns="" val="000000"/>
                                <wpsdc:hlinkUnderline xmlns:wpsdc="http://www.wps.cn/officeDocument/2017/drawingmlCustomData" xmlns="" val="0"/>
                              </a:ext>
                            </a:extLst>
                          </a:hlinkClick>
                        </a:rPr>
                        <a:t>192.168.100.1</a:t>
                      </a:r>
                      <a:r>
                        <a:rPr sz="1700" kern="0" spc="3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/2</a:t>
                      </a:r>
                      <a:r>
                        <a:rPr sz="1700" kern="0" spc="2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lang="en-US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600" dirty="0"/>
                    </a:p>
                    <a:p>
                      <a:pPr marL="101600" algn="l" rtl="0" eaLnBrk="0">
                        <a:lnSpc>
                          <a:spcPct val="82000"/>
                        </a:lnSpc>
                        <a:spcBef>
                          <a:spcPts val="0"/>
                        </a:spcBef>
                      </a:pPr>
                      <a:r>
                        <a:rPr sz="17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H3C_R2</a:t>
                      </a:r>
                      <a:endParaRPr lang="en-US" altLang="en-US" sz="17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ED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200" dirty="0"/>
                    </a:p>
                    <a:p>
                      <a:pPr marL="99060" algn="l" rtl="0" eaLnBrk="0">
                        <a:lnSpc>
                          <a:spcPts val="2360"/>
                        </a:lnSpc>
                        <a:spcBef>
                          <a:spcPts val="0"/>
                        </a:spcBef>
                      </a:pPr>
                      <a:r>
                        <a:rPr sz="17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GE</a:t>
                      </a:r>
                      <a:r>
                        <a:rPr sz="17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0/0</a:t>
                      </a:r>
                      <a:endParaRPr lang="en-US" altLang="en-US" sz="17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ED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200" dirty="0">
                        <a:solidFill>
                          <a:schemeClr val="tx1"/>
                        </a:solidFill>
                      </a:endParaRPr>
                    </a:p>
                    <a:p>
                      <a:pPr marL="118110" algn="l" rtl="0" eaLnBrk="0">
                        <a:lnSpc>
                          <a:spcPts val="2360"/>
                        </a:lnSpc>
                        <a:spcBef>
                          <a:spcPts val="0"/>
                        </a:spcBef>
                      </a:pPr>
                      <a:r>
                        <a:rPr sz="1700" kern="0" spc="3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  <a:ext uri="{DAF060AB-1E55-43B9-8AAB-6FB025537F2F}">
                                <wpsdc:hlinkClr xmlns:wpsdc="http://www.wps.cn/officeDocument/2017/drawingmlCustomData" xmlns="" val="000000"/>
                                <wpsdc:folHlinkClr xmlns:wpsdc="http://www.wps.cn/officeDocument/2017/drawingmlCustomData" xmlns="" val="000000"/>
                                <wpsdc:hlinkUnderline xmlns:wpsdc="http://www.wps.cn/officeDocument/2017/drawingmlCustomData" xmlns="" val="0"/>
                              </a:ext>
                            </a:extLst>
                          </a:hlinkClick>
                        </a:rPr>
                        <a:t>192.168.100.2</a:t>
                      </a:r>
                      <a:r>
                        <a:rPr sz="1700" kern="0" spc="3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/2</a:t>
                      </a:r>
                      <a:r>
                        <a:rPr sz="1700" kern="0" spc="2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lang="en-US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600" dirty="0"/>
                    </a:p>
                    <a:p>
                      <a:pPr marL="101600" algn="l" rtl="0" eaLnBrk="0">
                        <a:lnSpc>
                          <a:spcPct val="81000"/>
                        </a:lnSpc>
                        <a:spcBef>
                          <a:spcPts val="0"/>
                        </a:spcBef>
                      </a:pPr>
                      <a:r>
                        <a:rPr sz="17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PC</a:t>
                      </a:r>
                      <a:endParaRPr lang="en-US" altLang="en-US" sz="17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600" dirty="0"/>
                    </a:p>
                    <a:p>
                      <a:pPr marL="99060" algn="l" rtl="0" eaLnBrk="0">
                        <a:lnSpc>
                          <a:spcPct val="81000"/>
                        </a:lnSpc>
                        <a:spcBef>
                          <a:spcPts val="0"/>
                        </a:spcBef>
                      </a:pPr>
                      <a:r>
                        <a:rPr sz="17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GE</a:t>
                      </a:r>
                      <a:r>
                        <a:rPr sz="17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lang="en-US" altLang="en-US" sz="17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200" dirty="0">
                        <a:solidFill>
                          <a:schemeClr val="tx1"/>
                        </a:solidFill>
                      </a:endParaRPr>
                    </a:p>
                    <a:p>
                      <a:pPr marL="118110" algn="l" rtl="0" eaLnBrk="0">
                        <a:lnSpc>
                          <a:spcPts val="2360"/>
                        </a:lnSpc>
                        <a:spcBef>
                          <a:spcPts val="0"/>
                        </a:spcBef>
                      </a:pPr>
                      <a:r>
                        <a:rPr sz="1700" kern="0" spc="3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  <a:ext uri="{DAF060AB-1E55-43B9-8AAB-6FB025537F2F}">
                                <wpsdc:hlinkClr xmlns:wpsdc="http://www.wps.cn/officeDocument/2017/drawingmlCustomData" xmlns="" val="000000"/>
                                <wpsdc:folHlinkClr xmlns:wpsdc="http://www.wps.cn/officeDocument/2017/drawingmlCustomData" xmlns="" val="000000"/>
                                <wpsdc:hlinkUnderline xmlns:wpsdc="http://www.wps.cn/officeDocument/2017/drawingmlCustomData" xmlns="" val="0"/>
                              </a:ext>
                            </a:extLst>
                          </a:hlinkClick>
                        </a:rPr>
                        <a:t>192.168.10.1</a:t>
                      </a:r>
                      <a:r>
                        <a:rPr sz="1700" kern="0" spc="2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/24</a:t>
                      </a:r>
                      <a:endParaRPr lang="en-US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4" name="textbox 644"/>
          <p:cNvSpPr/>
          <p:nvPr/>
        </p:nvSpPr>
        <p:spPr>
          <a:xfrm>
            <a:off x="800419" y="555130"/>
            <a:ext cx="2716504" cy="6788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4400" dirty="0" err="1">
                <a:latin typeface="宋体" panose="02010600030101010101" pitchFamily="2" charset="-122"/>
                <a:ea typeface="宋体" panose="02010600030101010101" pitchFamily="2" charset="-122"/>
              </a:rPr>
              <a:t>实验配置</a:t>
            </a:r>
            <a:endParaRPr lang="en-US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D177D0-7713-4BD1-BE98-0B44B6DD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41E4-CB6E-4A30-9C15-E9D061E8F65E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FA5F63-7AD2-475C-925F-F59412B2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</a:t>
            </a:r>
            <a:r>
              <a:rPr lang="zh-CN" altLang="en-US"/>
              <a:t>年春季</a:t>
            </a:r>
            <a:r>
              <a:rPr lang="en-US" altLang="zh-CN"/>
              <a:t>《</a:t>
            </a:r>
            <a:r>
              <a:rPr lang="zh-CN" altLang="en-US"/>
              <a:t>计算机与网络安全</a:t>
            </a:r>
            <a:r>
              <a:rPr lang="en-US" altLang="zh-CN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B72014-C1EA-4EDC-9FF2-5019DA2A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extbox 652"/>
          <p:cNvSpPr/>
          <p:nvPr/>
        </p:nvSpPr>
        <p:spPr>
          <a:xfrm>
            <a:off x="638378" y="555131"/>
            <a:ext cx="8099425" cy="509539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3000"/>
              </a:lnSpc>
            </a:pPr>
            <a:endParaRPr lang="en-US" altLang="en-US" sz="100" dirty="0"/>
          </a:p>
          <a:p>
            <a:pPr marL="174625" algn="l" rtl="0" eaLnBrk="0">
              <a:lnSpc>
                <a:spcPct val="96000"/>
              </a:lnSpc>
            </a:pPr>
            <a:r>
              <a:rPr sz="4400" dirty="0" err="1">
                <a:latin typeface="宋体" panose="02010600030101010101" pitchFamily="2" charset="-122"/>
                <a:ea typeface="宋体" panose="02010600030101010101" pitchFamily="2" charset="-122"/>
              </a:rPr>
              <a:t>实验配置</a:t>
            </a:r>
            <a:endParaRPr lang="en-US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rtl="0" eaLnBrk="0">
              <a:lnSpc>
                <a:spcPct val="124000"/>
              </a:lnSpc>
            </a:pPr>
            <a:endParaRPr lang="en-US" altLang="en-US" sz="1000" dirty="0"/>
          </a:p>
          <a:p>
            <a:pPr algn="l" rtl="0" eaLnBrk="0">
              <a:lnSpc>
                <a:spcPct val="124000"/>
              </a:lnSpc>
            </a:pPr>
            <a:endParaRPr lang="en-US" altLang="en-US" sz="1000" dirty="0"/>
          </a:p>
          <a:p>
            <a:pPr marL="469900" indent="-457200" algn="l" rtl="0" eaLnBrk="0">
              <a:lnSpc>
                <a:spcPct val="150000"/>
              </a:lnSpc>
              <a:spcBef>
                <a:spcPts val="970"/>
              </a:spcBef>
              <a:buFont typeface="Wingdings" panose="05000000000000000000" pitchFamily="2" charset="2"/>
              <a:buChar char="l"/>
            </a:pPr>
            <a:r>
              <a:rPr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连接好所有设备，给设备加电后，主要步骤如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27100" lvl="1" indent="-457200" eaLnBrk="0">
              <a:lnSpc>
                <a:spcPct val="150000"/>
              </a:lnSpc>
              <a:spcBef>
                <a:spcPts val="97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H3C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路由器作为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Telnet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27100" lvl="1" indent="-457200" eaLnBrk="0">
              <a:lnSpc>
                <a:spcPct val="150000"/>
              </a:lnSpc>
              <a:spcBef>
                <a:spcPts val="970"/>
              </a:spcBef>
              <a:buFont typeface="Wingdings" panose="05000000000000000000" pitchFamily="2" charset="2"/>
              <a:buChar char="l"/>
            </a:pPr>
            <a:r>
              <a:rPr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H3C路由器作为Telnet客户端访问H3C设备。</a:t>
            </a:r>
            <a:endParaRPr lang="en-US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rtl="0" eaLnBrk="0">
              <a:lnSpc>
                <a:spcPct val="150000"/>
              </a:lnSpc>
            </a:pP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700" algn="l" rtl="0" eaLnBrk="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详细步骤参见文档“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配置两台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3640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路由器分别作为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Telnet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服务器和客户端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               </a:t>
            </a:r>
          </a:p>
          <a:p>
            <a:pPr marL="473710" algn="l" rtl="0" eaLnBrk="0">
              <a:lnSpc>
                <a:spcPts val="3470"/>
              </a:lnSpc>
              <a:spcBef>
                <a:spcPts val="5"/>
              </a:spcBef>
            </a:pPr>
            <a:endParaRPr lang="en-US" altLang="en-US" sz="27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7BD807-50FB-4736-9A74-CF1D2FB1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B881-BAC5-4254-B570-AB6A44A7D8A5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180330-B795-4756-9F81-1F3AC344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</a:t>
            </a:r>
            <a:r>
              <a:rPr lang="zh-CN" altLang="en-US"/>
              <a:t>年春季</a:t>
            </a:r>
            <a:r>
              <a:rPr lang="en-US" altLang="zh-CN"/>
              <a:t>《</a:t>
            </a:r>
            <a:r>
              <a:rPr lang="zh-CN" altLang="en-US"/>
              <a:t>计算机与网络安全</a:t>
            </a:r>
            <a:r>
              <a:rPr lang="en-US" altLang="zh-CN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147D06-F65F-4484-B5B6-B8EA8209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674"/>
          <p:cNvSpPr/>
          <p:nvPr/>
        </p:nvSpPr>
        <p:spPr>
          <a:xfrm>
            <a:off x="371678" y="497979"/>
            <a:ext cx="5372630" cy="35230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3000"/>
              </a:lnSpc>
            </a:pPr>
            <a:endParaRPr lang="en-US" altLang="en-US" sz="100" dirty="0"/>
          </a:p>
          <a:p>
            <a:pPr marL="288925" algn="l" rtl="0" eaLnBrk="0">
              <a:lnSpc>
                <a:spcPct val="96000"/>
              </a:lnSpc>
            </a:pPr>
            <a:r>
              <a:rPr sz="4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实验要求</a:t>
            </a:r>
            <a:endParaRPr lang="en-US" sz="4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8925" algn="l" rtl="0" eaLnBrk="0">
              <a:lnSpc>
                <a:spcPct val="96000"/>
              </a:lnSpc>
            </a:pPr>
            <a:endParaRPr lang="en-US" altLang="en-US" sz="4400" dirty="0"/>
          </a:p>
          <a:p>
            <a:pPr marL="355600" indent="-342900" algn="l" rtl="0" eaLnBrk="0">
              <a:lnSpc>
                <a:spcPct val="96000"/>
              </a:lnSpc>
              <a:spcBef>
                <a:spcPts val="2150"/>
              </a:spcBef>
              <a:buFont typeface="Wingdings" panose="05000000000000000000" pitchFamily="2" charset="2"/>
              <a:buChar char="l"/>
            </a:pPr>
            <a:r>
              <a:rPr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撰写实验报告</a:t>
            </a:r>
            <a:endParaRPr 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12800" lvl="1" indent="-342900" eaLnBrk="0">
              <a:lnSpc>
                <a:spcPct val="96000"/>
              </a:lnSpc>
              <a:spcBef>
                <a:spcPts val="2150"/>
              </a:spcBef>
              <a:buFont typeface="Wingdings" panose="05000000000000000000" pitchFamily="2" charset="2"/>
              <a:buChar char="l"/>
            </a:pPr>
            <a:r>
              <a:rPr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按照模板书写实验步骤</a:t>
            </a:r>
            <a:endParaRPr 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12800" lvl="1" indent="-342900" eaLnBrk="0">
              <a:lnSpc>
                <a:spcPct val="96000"/>
              </a:lnSpc>
              <a:spcBef>
                <a:spcPts val="2150"/>
              </a:spcBef>
              <a:buFont typeface="Wingdings" panose="05000000000000000000" pitchFamily="2" charset="2"/>
              <a:buChar char="l"/>
            </a:pPr>
            <a:r>
              <a:rPr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回答课后问题</a:t>
            </a:r>
            <a:endParaRPr lang="en-US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E7F779-1752-44CC-97E1-CECC6E17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8686-DCD2-4047-A894-0546739E9B6A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CE63F1-B5F4-4392-8D5E-607F4EAC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</a:t>
            </a:r>
            <a:r>
              <a:rPr lang="zh-CN" altLang="en-US"/>
              <a:t>年春季</a:t>
            </a:r>
            <a:r>
              <a:rPr lang="en-US" altLang="zh-CN"/>
              <a:t>《</a:t>
            </a:r>
            <a:r>
              <a:rPr lang="zh-CN" altLang="en-US"/>
              <a:t>计算机与网络安全</a:t>
            </a:r>
            <a:r>
              <a:rPr lang="en-US" altLang="zh-CN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8CE411-53FA-4ABF-A25A-61102F44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8"/>
          <p:cNvSpPr/>
          <p:nvPr/>
        </p:nvSpPr>
        <p:spPr>
          <a:xfrm>
            <a:off x="2257622" y="1364120"/>
            <a:ext cx="4491990" cy="20648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3000"/>
              </a:lnSpc>
            </a:pPr>
            <a:endParaRPr lang="en-US" alt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2965" algn="l" rtl="0" eaLnBrk="0">
              <a:lnSpc>
                <a:spcPct val="150000"/>
              </a:lnSpc>
            </a:pPr>
            <a:r>
              <a:rPr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线下实验</a:t>
            </a:r>
            <a:r>
              <a:rPr 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1.2</a:t>
            </a:r>
            <a:endParaRPr lang="en-US" altLang="en-US" sz="4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700" algn="l" rtl="0" eaLnBrk="0">
              <a:lnSpc>
                <a:spcPct val="150000"/>
              </a:lnSpc>
              <a:spcBef>
                <a:spcPts val="5"/>
              </a:spcBef>
            </a:pPr>
            <a:r>
              <a:rPr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访问H3C网络设备</a:t>
            </a:r>
            <a:endParaRPr lang="en-US" altLang="en-US" sz="4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BA8613-8B56-47D1-8784-77BA79FD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BACE-3F8E-4BDC-B3C8-7D19E62A7A00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B800C5-DFD8-4B4E-8219-0C9C9B7A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</a:t>
            </a:r>
            <a:r>
              <a:rPr lang="zh-CN" altLang="en-US"/>
              <a:t>年春季</a:t>
            </a:r>
            <a:r>
              <a:rPr lang="en-US" altLang="zh-CN"/>
              <a:t>《</a:t>
            </a:r>
            <a:r>
              <a:rPr lang="zh-CN" altLang="en-US"/>
              <a:t>计算机与网络安全</a:t>
            </a:r>
            <a:r>
              <a:rPr lang="en-US" altLang="zh-CN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8423EC-DBFE-4DBA-8F7D-769FD91E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2"/>
          <p:cNvSpPr/>
          <p:nvPr/>
        </p:nvSpPr>
        <p:spPr>
          <a:xfrm>
            <a:off x="558977" y="553225"/>
            <a:ext cx="7489825" cy="26930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3000"/>
              </a:lnSpc>
            </a:pPr>
            <a:endParaRPr lang="en-US" altLang="en-US" sz="100" dirty="0"/>
          </a:p>
          <a:p>
            <a:pPr marL="236220" algn="l" rtl="0" eaLnBrk="0">
              <a:lnSpc>
                <a:spcPct val="96000"/>
              </a:lnSpc>
            </a:pPr>
            <a:r>
              <a:rPr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访问H3C设备</a:t>
            </a:r>
            <a:endParaRPr lang="en-US" altLang="en-US" sz="4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rtl="0" eaLnBrk="0">
              <a:lnSpc>
                <a:spcPct val="155000"/>
              </a:lnSpc>
            </a:pPr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l" rtl="0" eaLnBrk="0">
              <a:lnSpc>
                <a:spcPct val="88000"/>
              </a:lnSpc>
              <a:spcBef>
                <a:spcPts val="820"/>
              </a:spcBef>
              <a:buFont typeface="Wingdings" panose="05000000000000000000" pitchFamily="2" charset="2"/>
              <a:buChar char="l"/>
            </a:pPr>
            <a:r>
              <a:rPr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访问H3C设备是H3C认证考试中最基本的实验</a:t>
            </a:r>
            <a:endParaRPr lang="en-US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7980" indent="41275" algn="l" rtl="0" eaLnBrk="0">
              <a:lnSpc>
                <a:spcPct val="160000"/>
              </a:lnSpc>
              <a:spcBef>
                <a:spcPts val="60"/>
              </a:spcBef>
            </a:pPr>
            <a:r>
              <a:rPr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内容。学习访问H3C设备该掌握的几个术语及 </a:t>
            </a:r>
            <a:r>
              <a:rPr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其相关技术</a:t>
            </a:r>
            <a:endParaRPr lang="en-US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textbox 66"/>
          <p:cNvSpPr/>
          <p:nvPr/>
        </p:nvSpPr>
        <p:spPr>
          <a:xfrm>
            <a:off x="875446" y="3270252"/>
            <a:ext cx="4704079" cy="32435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975"/>
              </a:lnSpc>
            </a:pPr>
            <a:r>
              <a:rPr sz="2300" kern="0" spc="0" dirty="0">
                <a:latin typeface="Wingdings" panose="05000000000000000000"/>
                <a:ea typeface="Wingdings" panose="05000000000000000000"/>
                <a:cs typeface="Times New Roman" panose="02020603050405020304" pitchFamily="18" charset="0"/>
              </a:rPr>
              <a:t>l</a:t>
            </a:r>
            <a:r>
              <a:rPr sz="2300" kern="0" spc="-1750" dirty="0">
                <a:latin typeface="Wingdings" panose="05000000000000000000"/>
                <a:ea typeface="Wingdings" panose="05000000000000000000"/>
                <a:cs typeface="Times New Roman" panose="02020603050405020304" pitchFamily="18" charset="0"/>
              </a:rPr>
              <a:t> </a:t>
            </a:r>
            <a:r>
              <a:rPr sz="2300" b="1" kern="0" spc="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Console</a:t>
            </a:r>
            <a:r>
              <a:rPr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端口</a:t>
            </a:r>
            <a:endParaRPr lang="en-US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700" algn="l" rtl="0" eaLnBrk="0">
              <a:lnSpc>
                <a:spcPct val="157000"/>
              </a:lnSpc>
              <a:spcBef>
                <a:spcPts val="1885"/>
              </a:spcBef>
            </a:pPr>
            <a:r>
              <a:rPr sz="2300" kern="0" spc="-30" dirty="0">
                <a:latin typeface="Wingdings" panose="05000000000000000000"/>
                <a:ea typeface="Wingdings" panose="05000000000000000000"/>
                <a:cs typeface="Times New Roman" panose="02020603050405020304" pitchFamily="18" charset="0"/>
              </a:rPr>
              <a:t>l</a:t>
            </a:r>
            <a:r>
              <a:rPr sz="2300" kern="0" spc="-1740" dirty="0">
                <a:latin typeface="Wingdings" panose="05000000000000000000"/>
                <a:ea typeface="Wingdings" panose="05000000000000000000"/>
                <a:cs typeface="Times New Roman" panose="02020603050405020304" pitchFamily="18" charset="0"/>
              </a:rPr>
              <a:t> </a:t>
            </a:r>
            <a:r>
              <a:rPr sz="2300" b="1" kern="0" spc="-30" dirty="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Telnet</a:t>
            </a:r>
            <a:r>
              <a:rPr sz="2300" b="1" kern="0" spc="0" dirty="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                                             </a:t>
            </a:r>
            <a:r>
              <a:rPr sz="2300" kern="0" spc="10" dirty="0">
                <a:latin typeface="Wingdings" panose="05000000000000000000"/>
                <a:ea typeface="Wingdings" panose="05000000000000000000"/>
                <a:cs typeface="Times New Roman" panose="02020603050405020304" pitchFamily="18" charset="0"/>
              </a:rPr>
              <a:t>l</a:t>
            </a:r>
            <a:r>
              <a:rPr sz="2300" kern="0" spc="-1810" dirty="0">
                <a:latin typeface="Wingdings" panose="05000000000000000000"/>
                <a:ea typeface="Wingdings" panose="05000000000000000000"/>
                <a:cs typeface="Times New Roman" panose="02020603050405020304" pitchFamily="18" charset="0"/>
              </a:rPr>
              <a:t> </a:t>
            </a:r>
            <a:r>
              <a:rPr sz="2300" b="1" kern="0" spc="10" dirty="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AUX</a:t>
            </a:r>
            <a:r>
              <a:rPr sz="2300" b="1" kern="0" spc="0" dirty="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                                               </a:t>
            </a:r>
            <a:r>
              <a:rPr sz="2300" kern="0" spc="-20" dirty="0">
                <a:latin typeface="Wingdings" panose="05000000000000000000"/>
                <a:ea typeface="Wingdings" panose="05000000000000000000"/>
                <a:cs typeface="Times New Roman" panose="02020603050405020304" pitchFamily="18" charset="0"/>
              </a:rPr>
              <a:t>l</a:t>
            </a:r>
            <a:r>
              <a:rPr sz="2300" kern="0" spc="-1720" dirty="0">
                <a:latin typeface="Wingdings" panose="05000000000000000000"/>
                <a:ea typeface="Wingdings" panose="05000000000000000000"/>
                <a:cs typeface="Times New Roman" panose="02020603050405020304" pitchFamily="18" charset="0"/>
              </a:rPr>
              <a:t> </a:t>
            </a:r>
            <a:r>
              <a:rPr sz="2300" b="1" kern="0" spc="-20" dirty="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SSH</a:t>
            </a:r>
            <a:endParaRPr lang="en-US" altLang="en-US" sz="2300" dirty="0"/>
          </a:p>
          <a:p>
            <a:pPr marL="12700" algn="l" rtl="0" eaLnBrk="0">
              <a:lnSpc>
                <a:spcPts val="3210"/>
              </a:lnSpc>
              <a:spcBef>
                <a:spcPts val="1720"/>
              </a:spcBef>
            </a:pPr>
            <a:r>
              <a:rPr sz="2300" kern="0" spc="10" dirty="0">
                <a:latin typeface="Wingdings" panose="05000000000000000000"/>
                <a:ea typeface="Wingdings" panose="05000000000000000000"/>
                <a:cs typeface="Times New Roman" panose="02020603050405020304" pitchFamily="18" charset="0"/>
              </a:rPr>
              <a:t>l</a:t>
            </a:r>
            <a:r>
              <a:rPr sz="2300" kern="0" spc="-1780" dirty="0">
                <a:latin typeface="Wingdings" panose="05000000000000000000"/>
                <a:ea typeface="Wingdings" panose="05000000000000000000"/>
                <a:cs typeface="Times New Roman" panose="02020603050405020304" pitchFamily="18" charset="0"/>
              </a:rPr>
              <a:t> </a:t>
            </a:r>
            <a:r>
              <a:rPr sz="2300" b="1" kern="0" spc="10" dirty="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HTTP</a:t>
            </a:r>
            <a:endParaRPr lang="en-US" altLang="en-US" sz="2300" dirty="0"/>
          </a:p>
          <a:p>
            <a:pPr algn="l" rtl="0" eaLnBrk="0">
              <a:lnSpc>
                <a:spcPct val="102000"/>
              </a:lnSpc>
            </a:pPr>
            <a:endParaRPr lang="en-US" altLang="en-US" sz="11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01BEB8-3B39-47C8-8C0F-C62643A4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7B0-BEE3-4554-967A-944855305AAF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3E58D-4284-43E0-BA18-49732BA0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</a:t>
            </a:r>
            <a:r>
              <a:rPr lang="zh-CN" altLang="en-US"/>
              <a:t>年春季</a:t>
            </a:r>
            <a:r>
              <a:rPr lang="en-US" altLang="zh-CN"/>
              <a:t>《</a:t>
            </a:r>
            <a:r>
              <a:rPr lang="zh-CN" altLang="en-US"/>
              <a:t>计算机与网络安全</a:t>
            </a:r>
            <a:r>
              <a:rPr lang="en-US" altLang="zh-CN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619FE1-B047-4DB9-8A6B-5C7DE3A5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6"/>
          <p:cNvSpPr/>
          <p:nvPr/>
        </p:nvSpPr>
        <p:spPr>
          <a:xfrm>
            <a:off x="479577" y="553224"/>
            <a:ext cx="8099425" cy="4397917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3000"/>
              </a:lnSpc>
            </a:pPr>
            <a:endParaRPr lang="en-US" altLang="en-US" sz="100" dirty="0"/>
          </a:p>
          <a:p>
            <a:pPr marL="315595" algn="l" rtl="0" eaLnBrk="0">
              <a:lnSpc>
                <a:spcPct val="96000"/>
              </a:lnSpc>
            </a:pPr>
            <a:r>
              <a:rPr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访问H3C设备</a:t>
            </a:r>
            <a:endParaRPr lang="en-US" altLang="en-US" sz="4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rtl="0" eaLnBrk="0">
              <a:lnSpc>
                <a:spcPct val="145000"/>
              </a:lnSpc>
            </a:pPr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l" rtl="0" eaLnBrk="0">
              <a:lnSpc>
                <a:spcPct val="150000"/>
              </a:lnSpc>
              <a:spcBef>
                <a:spcPts val="700"/>
              </a:spcBef>
              <a:buFont typeface="Wingdings" panose="05000000000000000000" pitchFamily="2" charset="2"/>
              <a:buChar char="l"/>
            </a:pPr>
            <a:r>
              <a:rPr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Console端口：</a:t>
            </a:r>
            <a:r>
              <a:rPr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是一种串行通信接口，Console端口类型为EIA</a:t>
            </a:r>
            <a:r>
              <a:rPr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/TIA - 232 DCE 。通过用户终端的串行端口可以与设备上的Console口直接连 接，以实现对H3C设备的本地配置。</a:t>
            </a:r>
            <a:endParaRPr 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5600" indent="-342900" algn="l" rtl="0" eaLnBrk="0">
              <a:lnSpc>
                <a:spcPct val="150000"/>
              </a:lnSpc>
              <a:spcBef>
                <a:spcPts val="700"/>
              </a:spcBef>
              <a:buFont typeface="Wingdings" panose="05000000000000000000" pitchFamily="2" charset="2"/>
              <a:buChar char="l"/>
            </a:pPr>
            <a:r>
              <a:rPr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Telnet：</a:t>
            </a:r>
            <a:r>
              <a:rPr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远程通信网络协议（Telecommunication</a:t>
            </a:r>
            <a:r>
              <a:rPr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Network Protocol） 的简称，是一种传输控制协议（TCP）连接，用来传输数据和少量的 Telnet控制信息。Telnet采用客户端/</a:t>
            </a:r>
            <a:r>
              <a:rPr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服务器模式</a:t>
            </a:r>
            <a:r>
              <a:rPr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5600" indent="-342900" algn="l" rtl="0" eaLnBrk="0">
              <a:lnSpc>
                <a:spcPct val="150000"/>
              </a:lnSpc>
              <a:spcBef>
                <a:spcPts val="700"/>
              </a:spcBef>
              <a:buFont typeface="Wingdings" panose="05000000000000000000" pitchFamily="2" charset="2"/>
              <a:buChar char="l"/>
            </a:pPr>
            <a:r>
              <a:rPr lang="zh-CN" altLang="en-US" sz="2300" b="1" kern="0" spc="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端口：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备份口，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AUX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端口类型为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EIA/TIA-232 DTE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，通常用于 通过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Modem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进行拨号访问。 </a:t>
            </a:r>
            <a:endParaRPr lang="en-US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B6EA94-7A7D-41C6-B7E0-68864D5D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F8A-D18F-4F50-A587-8745F2875CC4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6A6FDD-2599-4EFA-ADCB-091D9010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</a:t>
            </a:r>
            <a:r>
              <a:rPr lang="zh-CN" altLang="en-US"/>
              <a:t>年春季</a:t>
            </a:r>
            <a:r>
              <a:rPr lang="en-US" altLang="zh-CN"/>
              <a:t>《</a:t>
            </a:r>
            <a:r>
              <a:rPr lang="zh-CN" altLang="en-US"/>
              <a:t>计算机与网络安全</a:t>
            </a:r>
            <a:r>
              <a:rPr lang="en-US" altLang="zh-CN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C6CA41-6EE8-4707-A499-019B0357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30"/>
          <p:cNvSpPr/>
          <p:nvPr/>
        </p:nvSpPr>
        <p:spPr>
          <a:xfrm>
            <a:off x="479577" y="553224"/>
            <a:ext cx="8152130" cy="4238827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3000"/>
              </a:lnSpc>
            </a:pPr>
            <a:endParaRPr lang="en-US" altLang="en-US" sz="100" dirty="0"/>
          </a:p>
          <a:p>
            <a:pPr marL="315595" algn="l" rtl="0" eaLnBrk="0">
              <a:lnSpc>
                <a:spcPct val="96000"/>
              </a:lnSpc>
            </a:pPr>
            <a:r>
              <a:rPr sz="4400" dirty="0">
                <a:latin typeface="宋体" panose="02010600030101010101" pitchFamily="2" charset="-122"/>
                <a:ea typeface="宋体" panose="02010600030101010101" pitchFamily="2" charset="-122"/>
              </a:rPr>
              <a:t>访问</a:t>
            </a:r>
            <a:r>
              <a:rPr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H3C</a:t>
            </a:r>
            <a:r>
              <a:rPr sz="4400" dirty="0">
                <a:latin typeface="宋体" panose="02010600030101010101" pitchFamily="2" charset="-122"/>
                <a:ea typeface="宋体" panose="02010600030101010101" pitchFamily="2" charset="-122"/>
              </a:rPr>
              <a:t>设备</a:t>
            </a:r>
            <a:endParaRPr lang="en-US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rtl="0" eaLnBrk="0">
              <a:lnSpc>
                <a:spcPct val="150000"/>
              </a:lnSpc>
            </a:pPr>
            <a:endParaRPr lang="en-US" altLang="en-US" sz="1000" dirty="0"/>
          </a:p>
          <a:p>
            <a:pPr marL="354965" indent="-342900" algn="l" rtl="0" eaLnBrk="0">
              <a:lnSpc>
                <a:spcPct val="150000"/>
              </a:lnSpc>
              <a:spcBef>
                <a:spcPts val="690"/>
              </a:spcBef>
              <a:buFont typeface="Wingdings" panose="05000000000000000000" pitchFamily="2" charset="2"/>
              <a:buChar char="l"/>
            </a:pPr>
            <a:r>
              <a:rPr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SSH ：</a:t>
            </a:r>
            <a:r>
              <a:rPr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安全外壳（Secure Shell）的简称。SSH可以利用加密和强大  的认证功能提供安全保障，保护设备不受诸如IP地址欺诈、明文密码  截取等攻击，从而对网络设备进行安全的远程访问。SSH采用客户端/   </a:t>
            </a:r>
            <a:r>
              <a:rPr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服务器模式工作</a:t>
            </a:r>
            <a:r>
              <a:rPr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4965" indent="-342900" algn="l" rtl="0" eaLnBrk="0">
              <a:lnSpc>
                <a:spcPct val="150000"/>
              </a:lnSpc>
              <a:spcBef>
                <a:spcPts val="690"/>
              </a:spcBef>
              <a:buFont typeface="Wingdings" panose="05000000000000000000" pitchFamily="2" charset="2"/>
              <a:buChar char="l"/>
            </a:pPr>
            <a:r>
              <a:rPr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HTTP：</a:t>
            </a:r>
            <a:r>
              <a:rPr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超文本传输协议（Hypertext</a:t>
            </a:r>
            <a:r>
              <a:rPr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Transfer </a:t>
            </a:r>
            <a:r>
              <a:rPr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Protocol）的简称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HTTP能够在网络中传递Web页面，通过Web的配置页面可以完成H3C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设备配置</a:t>
            </a:r>
            <a:endParaRPr lang="en-US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C032E1-5844-4F9C-94AA-494E1DF0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F6CC-6EC1-40B7-AF9D-7D31B0E12302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EC16E8-D961-4A10-9AA7-E68BD62A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2024</a:t>
            </a:r>
            <a:r>
              <a:rPr lang="zh-CN" altLang="en-US" dirty="0"/>
              <a:t>年春季</a:t>
            </a:r>
            <a:r>
              <a:rPr lang="en-US" altLang="zh-CN" dirty="0"/>
              <a:t>《</a:t>
            </a:r>
            <a:r>
              <a:rPr lang="zh-CN" altLang="en-US" dirty="0"/>
              <a:t>计算机与网络安全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24013E-CD76-4B98-A1A6-FE714953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13359" y="1508760"/>
            <a:ext cx="4985562" cy="4615179"/>
          </a:xfrm>
          <a:prstGeom prst="rect">
            <a:avLst/>
          </a:prstGeom>
        </p:spPr>
      </p:pic>
      <p:sp>
        <p:nvSpPr>
          <p:cNvPr id="146" name="textbox 146"/>
          <p:cNvSpPr/>
          <p:nvPr/>
        </p:nvSpPr>
        <p:spPr>
          <a:xfrm>
            <a:off x="5419775" y="1962582"/>
            <a:ext cx="3336925" cy="2977408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" algn="l" rtl="0" eaLnBrk="0">
              <a:lnSpc>
                <a:spcPct val="150000"/>
              </a:lnSpc>
            </a:pPr>
            <a:r>
              <a:rPr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CLI（command-line</a:t>
            </a:r>
            <a:endParaRPr lang="en-US" altLang="en-US" sz="2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700" algn="l" rtl="0" eaLnBrk="0">
              <a:lnSpc>
                <a:spcPct val="150000"/>
              </a:lnSpc>
              <a:spcBef>
                <a:spcPts val="1445"/>
              </a:spcBef>
            </a:pPr>
            <a:r>
              <a:rPr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interface ，</a:t>
            </a:r>
            <a:r>
              <a:rPr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命令行界面</a:t>
            </a:r>
            <a:r>
              <a:rPr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en-US" sz="2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685" algn="l" rtl="0" eaLnBrk="0">
              <a:lnSpc>
                <a:spcPct val="150000"/>
              </a:lnSpc>
              <a:spcBef>
                <a:spcPts val="1375"/>
              </a:spcBef>
            </a:pPr>
            <a:r>
              <a:rPr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是指可在用户提示符下键入可</a:t>
            </a:r>
            <a:endParaRPr lang="en-US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 rtl="0" eaLnBrk="0">
              <a:lnSpc>
                <a:spcPct val="150000"/>
              </a:lnSpc>
            </a:pPr>
            <a:r>
              <a:rPr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执行指令的界面，它通常不支</a:t>
            </a:r>
            <a:r>
              <a:rPr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持鼠标，用户通过键盘输入指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令，计算机接收到指令后，予</a:t>
            </a:r>
          </a:p>
          <a:p>
            <a:pPr algn="l" rtl="0" eaLnBrk="0">
              <a:lnSpc>
                <a:spcPct val="150000"/>
              </a:lnSpc>
            </a:pP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" algn="l" rtl="0" eaLnBrk="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以执行。</a:t>
            </a:r>
          </a:p>
          <a:p>
            <a:pPr marL="18415" indent="-2540" algn="l" rtl="0" eaLnBrk="0">
              <a:lnSpc>
                <a:spcPct val="155000"/>
              </a:lnSpc>
              <a:spcBef>
                <a:spcPts val="40"/>
              </a:spcBef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textbox 152"/>
          <p:cNvSpPr/>
          <p:nvPr/>
        </p:nvSpPr>
        <p:spPr>
          <a:xfrm>
            <a:off x="784755" y="553225"/>
            <a:ext cx="5612765" cy="6769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000"/>
              </a:lnSpc>
            </a:pPr>
            <a:endParaRPr lang="en-US" alt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l" rtl="0" eaLnBrk="0">
              <a:lnSpc>
                <a:spcPct val="95000"/>
              </a:lnSpc>
            </a:pPr>
            <a:r>
              <a:rPr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截取自最新的H3C文档</a:t>
            </a:r>
            <a:endParaRPr lang="en-US" altLang="en-US" sz="4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textbox 156"/>
          <p:cNvSpPr/>
          <p:nvPr/>
        </p:nvSpPr>
        <p:spPr>
          <a:xfrm>
            <a:off x="5424324" y="4402798"/>
            <a:ext cx="3332479" cy="7734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2CAD31-B34B-4AF6-AE9A-FB75C573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A299-BFBF-47BB-BCA6-A48F20A4E0DD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72BA22-0865-4B3D-84F8-E57703E6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</a:t>
            </a:r>
            <a:r>
              <a:rPr lang="zh-CN" altLang="en-US"/>
              <a:t>年春季</a:t>
            </a:r>
            <a:r>
              <a:rPr lang="en-US" altLang="zh-CN"/>
              <a:t>《</a:t>
            </a:r>
            <a:r>
              <a:rPr lang="zh-CN" altLang="en-US"/>
              <a:t>计算机与网络安全</a:t>
            </a:r>
            <a:r>
              <a:rPr lang="en-US" altLang="zh-CN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424B43-D632-4483-9D9D-767AD527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170"/>
          <p:cNvSpPr/>
          <p:nvPr/>
        </p:nvSpPr>
        <p:spPr>
          <a:xfrm>
            <a:off x="268832" y="1895615"/>
            <a:ext cx="8626475" cy="15333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000"/>
              </a:lnSpc>
            </a:pPr>
            <a:endParaRPr lang="en-US" alt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75940" algn="l" rtl="0" eaLnBrk="0">
              <a:lnSpc>
                <a:spcPct val="150000"/>
              </a:lnSpc>
            </a:pPr>
            <a:r>
              <a:rPr sz="4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实验内容</a:t>
            </a:r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之一</a:t>
            </a:r>
            <a:endParaRPr lang="en-US" altLang="en-US" sz="4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700" algn="l" rtl="0" eaLnBrk="0">
              <a:lnSpc>
                <a:spcPct val="150000"/>
              </a:lnSpc>
            </a:pPr>
            <a:r>
              <a:rPr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通过Console端口本地访问H3C设备</a:t>
            </a:r>
            <a:endParaRPr lang="en-US" altLang="en-US" sz="4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B53306-A678-4FFD-9A3C-0B650B62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DC8A-4E04-47F2-B99D-E06C20A1AEA2}" type="datetime1">
              <a:rPr lang="en-US" altLang="zh-CN" smtClean="0"/>
              <a:t>4/12/2024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5B10E6-D6A1-4504-95E7-D7F1998A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</a:t>
            </a:r>
            <a:r>
              <a:rPr lang="zh-CN" altLang="en-US"/>
              <a:t>年春季</a:t>
            </a:r>
            <a:r>
              <a:rPr lang="en-US" altLang="zh-CN"/>
              <a:t>《</a:t>
            </a:r>
            <a:r>
              <a:rPr lang="zh-CN" altLang="en-US"/>
              <a:t>计算机与网络安全</a:t>
            </a:r>
            <a:r>
              <a:rPr lang="en-US" altLang="zh-CN"/>
              <a:t>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57BC25-2019-4E4A-A520-DDD960A2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Q5ZWRmZGVlYTg3MDI0N2UwODgyODBlMDlhOGQxZGMifQ=="/>
</p:tagLst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</TotalTime>
  <Words>1240</Words>
  <Application>Microsoft Office PowerPoint</Application>
  <PresentationFormat>全屏显示(4:3)</PresentationFormat>
  <Paragraphs>341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STKaiti</vt:lpstr>
      <vt:lpstr>楷体</vt:lpstr>
      <vt:lpstr>宋体</vt:lpstr>
      <vt:lpstr>Arial</vt:lpstr>
      <vt:lpstr>Calibri</vt:lpstr>
      <vt:lpstr>Times New Roman</vt:lpstr>
      <vt:lpstr>Trebuchet MS</vt:lpstr>
      <vt:lpstr>Wingdings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Feng Pengbin</cp:lastModifiedBy>
  <cp:revision>19</cp:revision>
  <dcterms:created xsi:type="dcterms:W3CDTF">2023-11-10T16:51:00Z</dcterms:created>
  <dcterms:modified xsi:type="dcterms:W3CDTF">2024-04-12T06:59:31Z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2023-11-11T08:14:42Z</vt:filetime>
  </property>
  <property fmtid="{D5CDD505-2E9C-101B-9397-08002B2CF9AE}" pid="4" name="ICV">
    <vt:lpwstr>828B20E8A351450888FFA58A82B87B41_12</vt:lpwstr>
  </property>
  <property fmtid="{D5CDD505-2E9C-101B-9397-08002B2CF9AE}" pid="5" name="KSOProductBuildVer">
    <vt:lpwstr>2052-12.1.0.15712</vt:lpwstr>
  </property>
</Properties>
</file>