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82" r:id="rId3"/>
    <p:sldId id="283" r:id="rId4"/>
    <p:sldId id="285" r:id="rId5"/>
    <p:sldId id="290" r:id="rId6"/>
    <p:sldId id="291" r:id="rId7"/>
    <p:sldId id="284" r:id="rId8"/>
    <p:sldId id="286" r:id="rId9"/>
    <p:sldId id="296" r:id="rId10"/>
    <p:sldId id="288" r:id="rId11"/>
    <p:sldId id="294" r:id="rId12"/>
    <p:sldId id="287" r:id="rId13"/>
    <p:sldId id="297" r:id="rId14"/>
    <p:sldId id="289" r:id="rId15"/>
    <p:sldId id="298" r:id="rId16"/>
    <p:sldId id="292" r:id="rId17"/>
    <p:sldId id="300" r:id="rId18"/>
    <p:sldId id="293" r:id="rId19"/>
    <p:sldId id="299" r:id="rId20"/>
    <p:sldId id="295" r:id="rId21"/>
  </p:sldIdLst>
  <p:sldSz cx="9145588" cy="5145088"/>
  <p:notesSz cx="6858000" cy="9144000"/>
  <p:custDataLst>
    <p:tags r:id="rId23"/>
  </p:custDataLst>
  <p:defaultTextStyle>
    <a:defPPr>
      <a:defRPr lang="zh-CN"/>
    </a:defPPr>
    <a:lvl1pPr marL="0" algn="l" defTabSz="7258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63220" algn="l" defTabSz="7258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25805" algn="l" defTabSz="7258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89025" algn="l" defTabSz="7258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51610" algn="l" defTabSz="7258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814830" algn="l" defTabSz="7258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77415" algn="l" defTabSz="7258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540635" algn="l" defTabSz="7258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903220" algn="l" defTabSz="7258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 showGuides="1">
      <p:cViewPr varScale="1">
        <p:scale>
          <a:sx n="115" d="100"/>
          <a:sy n="115" d="100"/>
        </p:scale>
        <p:origin x="364" y="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91B12F-6A0D-4FE8-BAE3-DB3D162E5156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A053C-24B9-4FA6-A8F8-2156AAF873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A053C-24B9-4FA6-A8F8-2156AAF87328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80" y="206043"/>
            <a:ext cx="8231029" cy="857514"/>
          </a:xfrm>
          <a:prstGeom prst="rect">
            <a:avLst/>
          </a:prstGeom>
        </p:spPr>
        <p:txBody>
          <a:bodyPr lIns="72581" tIns="36291" rIns="72581" bIns="36291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80" y="1200521"/>
            <a:ext cx="8231029" cy="3395520"/>
          </a:xfrm>
          <a:prstGeom prst="rect">
            <a:avLst/>
          </a:prstGeom>
        </p:spPr>
        <p:txBody>
          <a:bodyPr vert="eaVert" lIns="72581" tIns="36291" rIns="72581" bIns="3629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80" y="4768736"/>
            <a:ext cx="2133971" cy="273928"/>
          </a:xfrm>
          <a:prstGeom prst="rect">
            <a:avLst/>
          </a:prstGeom>
        </p:spPr>
        <p:txBody>
          <a:bodyPr lIns="72581" tIns="36291" rIns="72581" bIns="36291"/>
          <a:lstStyle/>
          <a:p>
            <a:fld id="{530820CF-B880-4189-942D-D702A7CBA730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744" y="4768736"/>
            <a:ext cx="2896103" cy="273928"/>
          </a:xfrm>
          <a:prstGeom prst="rect">
            <a:avLst/>
          </a:prstGeom>
        </p:spPr>
        <p:txBody>
          <a:bodyPr lIns="72581" tIns="36291" rIns="72581" bIns="36291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4337" y="4768736"/>
            <a:ext cx="2133971" cy="273928"/>
          </a:xfrm>
          <a:prstGeom prst="rect">
            <a:avLst/>
          </a:prstGeom>
        </p:spPr>
        <p:txBody>
          <a:bodyPr lIns="72581" tIns="36291" rIns="72581" bIns="36291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0552" y="206042"/>
            <a:ext cx="2057757" cy="4389999"/>
          </a:xfrm>
          <a:prstGeom prst="rect">
            <a:avLst/>
          </a:prstGeom>
        </p:spPr>
        <p:txBody>
          <a:bodyPr vert="eaVert" lIns="72581" tIns="36291" rIns="72581" bIns="36291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80" y="206042"/>
            <a:ext cx="6020845" cy="4389999"/>
          </a:xfrm>
          <a:prstGeom prst="rect">
            <a:avLst/>
          </a:prstGeom>
        </p:spPr>
        <p:txBody>
          <a:bodyPr vert="eaVert" lIns="72581" tIns="36291" rIns="72581" bIns="3629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80" y="4768736"/>
            <a:ext cx="2133971" cy="273928"/>
          </a:xfrm>
          <a:prstGeom prst="rect">
            <a:avLst/>
          </a:prstGeom>
        </p:spPr>
        <p:txBody>
          <a:bodyPr lIns="72581" tIns="36291" rIns="72581" bIns="36291"/>
          <a:lstStyle/>
          <a:p>
            <a:fld id="{530820CF-B880-4189-942D-D702A7CBA730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744" y="4768736"/>
            <a:ext cx="2896103" cy="273928"/>
          </a:xfrm>
          <a:prstGeom prst="rect">
            <a:avLst/>
          </a:prstGeom>
        </p:spPr>
        <p:txBody>
          <a:bodyPr lIns="72581" tIns="36291" rIns="72581" bIns="36291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4337" y="4768736"/>
            <a:ext cx="2133971" cy="273928"/>
          </a:xfrm>
          <a:prstGeom prst="rect">
            <a:avLst/>
          </a:prstGeom>
        </p:spPr>
        <p:txBody>
          <a:bodyPr lIns="72581" tIns="36291" rIns="72581" bIns="36291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80" y="206043"/>
            <a:ext cx="8231029" cy="857514"/>
          </a:xfrm>
          <a:prstGeom prst="rect">
            <a:avLst/>
          </a:prstGeom>
        </p:spPr>
        <p:txBody>
          <a:bodyPr lIns="72581" tIns="36291" rIns="72581" bIns="36291"/>
          <a:lstStyle>
            <a:lvl1pPr algn="l">
              <a:defRPr sz="4000" b="1" u="sng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80" y="1200521"/>
            <a:ext cx="8231029" cy="3395520"/>
          </a:xfrm>
          <a:prstGeom prst="rect">
            <a:avLst/>
          </a:prstGeom>
        </p:spPr>
        <p:txBody>
          <a:bodyPr lIns="72581" tIns="36291" rIns="72581" bIns="36291"/>
          <a:lstStyle>
            <a:lvl1pPr>
              <a:lnSpc>
                <a:spcPct val="150000"/>
              </a:lnSpc>
              <a:defRPr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lnSpc>
                <a:spcPct val="150000"/>
              </a:lnSpc>
              <a:defRPr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lnSpc>
                <a:spcPct val="150000"/>
              </a:lnSpc>
              <a:defRPr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lnSpc>
                <a:spcPct val="150000"/>
              </a:lnSpc>
              <a:defRPr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lnSpc>
                <a:spcPct val="150000"/>
              </a:lnSpc>
              <a:defRPr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80" y="4768736"/>
            <a:ext cx="2133971" cy="273928"/>
          </a:xfrm>
          <a:prstGeom prst="rect">
            <a:avLst/>
          </a:prstGeom>
        </p:spPr>
        <p:txBody>
          <a:bodyPr lIns="72581" tIns="36291" rIns="72581" bIns="36291"/>
          <a:lstStyle/>
          <a:p>
            <a:fld id="{530820CF-B880-4189-942D-D702A7CBA730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744" y="4768736"/>
            <a:ext cx="2896103" cy="273928"/>
          </a:xfrm>
          <a:prstGeom prst="rect">
            <a:avLst/>
          </a:prstGeom>
        </p:spPr>
        <p:txBody>
          <a:bodyPr lIns="72581" tIns="36291" rIns="72581" bIns="36291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4337" y="4768736"/>
            <a:ext cx="2133971" cy="273928"/>
          </a:xfrm>
          <a:prstGeom prst="rect">
            <a:avLst/>
          </a:prstGeom>
        </p:spPr>
        <p:txBody>
          <a:bodyPr lIns="72581" tIns="36291" rIns="72581" bIns="36291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80" y="206043"/>
            <a:ext cx="8231029" cy="857514"/>
          </a:xfrm>
          <a:prstGeom prst="rect">
            <a:avLst/>
          </a:prstGeom>
        </p:spPr>
        <p:txBody>
          <a:bodyPr lIns="72581" tIns="36291" rIns="72581" bIns="36291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80" y="1200521"/>
            <a:ext cx="4039301" cy="3395520"/>
          </a:xfrm>
          <a:prstGeom prst="rect">
            <a:avLst/>
          </a:prstGeom>
        </p:spPr>
        <p:txBody>
          <a:bodyPr lIns="72581" tIns="36291" rIns="72581" bIns="36291"/>
          <a:lstStyle>
            <a:lvl1pPr>
              <a:defRPr sz="23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008" y="1200521"/>
            <a:ext cx="4039301" cy="3395520"/>
          </a:xfrm>
          <a:prstGeom prst="rect">
            <a:avLst/>
          </a:prstGeom>
        </p:spPr>
        <p:txBody>
          <a:bodyPr lIns="72581" tIns="36291" rIns="72581" bIns="36291"/>
          <a:lstStyle>
            <a:lvl1pPr>
              <a:defRPr sz="23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80" y="4768736"/>
            <a:ext cx="2133971" cy="273928"/>
          </a:xfrm>
          <a:prstGeom prst="rect">
            <a:avLst/>
          </a:prstGeom>
        </p:spPr>
        <p:txBody>
          <a:bodyPr lIns="72581" tIns="36291" rIns="72581" bIns="36291"/>
          <a:lstStyle/>
          <a:p>
            <a:fld id="{530820CF-B880-4189-942D-D702A7CBA730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744" y="4768736"/>
            <a:ext cx="2896103" cy="273928"/>
          </a:xfrm>
          <a:prstGeom prst="rect">
            <a:avLst/>
          </a:prstGeom>
        </p:spPr>
        <p:txBody>
          <a:bodyPr lIns="72581" tIns="36291" rIns="72581" bIns="36291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4337" y="4768736"/>
            <a:ext cx="2133971" cy="273928"/>
          </a:xfrm>
          <a:prstGeom prst="rect">
            <a:avLst/>
          </a:prstGeom>
        </p:spPr>
        <p:txBody>
          <a:bodyPr lIns="72581" tIns="36291" rIns="72581" bIns="36291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6619446" y="2801234"/>
            <a:ext cx="615260" cy="242568"/>
          </a:xfrm>
          <a:prstGeom prst="rect">
            <a:avLst/>
          </a:prstGeom>
        </p:spPr>
        <p:txBody>
          <a:bodyPr wrap="square" lIns="72581" tIns="36291" rIns="72581" bIns="36291">
            <a:spAutoFit/>
          </a:bodyPr>
          <a:lstStyle/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www.1ppt.com/moban/          </a:t>
            </a:r>
            <a:r>
              <a:rPr lang="zh-CN" altLang="en-US" sz="100" dirty="0">
                <a:solidFill>
                  <a:schemeClr val="bg1"/>
                </a:solidFill>
              </a:rPr>
              <a:t>行业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www.1ppt.com/hangye/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节日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www.1ppt.com/jieri/          PPT</a:t>
            </a:r>
            <a:r>
              <a:rPr lang="zh-CN" altLang="en-US" sz="100" dirty="0">
                <a:solidFill>
                  <a:schemeClr val="bg1"/>
                </a:solidFill>
              </a:rPr>
              <a:t>素材：</a:t>
            </a:r>
            <a:r>
              <a:rPr lang="en-US" altLang="zh-CN" sz="100" dirty="0">
                <a:solidFill>
                  <a:schemeClr val="bg1"/>
                </a:solidFill>
              </a:rPr>
              <a:t>www.1ppt.com/sucai/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背景图片：</a:t>
            </a:r>
            <a:r>
              <a:rPr lang="en-US" altLang="zh-CN" sz="100" dirty="0">
                <a:solidFill>
                  <a:schemeClr val="bg1"/>
                </a:solidFill>
              </a:rPr>
              <a:t>www.1ppt.com/beijing/        PPT</a:t>
            </a:r>
            <a:r>
              <a:rPr lang="zh-CN" altLang="en-US" sz="100" dirty="0">
                <a:solidFill>
                  <a:schemeClr val="bg1"/>
                </a:solidFill>
              </a:rPr>
              <a:t>图表：</a:t>
            </a:r>
            <a:r>
              <a:rPr lang="en-US" altLang="zh-CN" sz="100" dirty="0">
                <a:solidFill>
                  <a:schemeClr val="bg1"/>
                </a:solidFill>
              </a:rPr>
              <a:t>www.1ppt.com/tubiao/    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精美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         PPT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www.1ppt.com/powerpoint/      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             </a:t>
            </a:r>
            <a:r>
              <a:rPr lang="zh-CN" altLang="en-US" sz="100" dirty="0">
                <a:solidFill>
                  <a:schemeClr val="bg1"/>
                </a:solidFill>
              </a:rPr>
              <a:t>字体下载：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www.1ppt.com/ziti/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工作总结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www.1ppt.com/xiazai/zongjie/ </a:t>
            </a:r>
            <a:r>
              <a:rPr lang="zh-CN" altLang="en-US" sz="100" dirty="0">
                <a:solidFill>
                  <a:schemeClr val="bg1"/>
                </a:solidFill>
              </a:rPr>
              <a:t>工作计划：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www.1ppt.com/xiazai/jihua/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商务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www.1ppt.com/moban/shangwu/  </a:t>
            </a:r>
            <a:r>
              <a:rPr lang="zh-CN" altLang="en-US" sz="100" dirty="0">
                <a:solidFill>
                  <a:schemeClr val="bg1"/>
                </a:solidFill>
              </a:rPr>
              <a:t>个人简历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www.1ppt.com/xiazai/jianli/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毕业答辩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www.1ppt.com/xiazai/dabian/  </a:t>
            </a:r>
            <a:r>
              <a:rPr lang="zh-CN" altLang="en-US" sz="100" dirty="0">
                <a:solidFill>
                  <a:schemeClr val="bg1"/>
                </a:solidFill>
              </a:rPr>
              <a:t>工作汇报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www.1ppt.com/xiazai/huibao/    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80" y="206043"/>
            <a:ext cx="8231029" cy="857514"/>
          </a:xfrm>
          <a:prstGeom prst="rect">
            <a:avLst/>
          </a:prstGeom>
        </p:spPr>
        <p:txBody>
          <a:bodyPr lIns="72581" tIns="36291" rIns="72581" bIns="36291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79" y="1151690"/>
            <a:ext cx="4040890" cy="479970"/>
          </a:xfrm>
          <a:prstGeom prst="rect">
            <a:avLst/>
          </a:prstGeom>
        </p:spPr>
        <p:txBody>
          <a:bodyPr lIns="72581" tIns="36291" rIns="72581" bIns="36291" anchor="b"/>
          <a:lstStyle>
            <a:lvl1pPr marL="0" indent="0">
              <a:buNone/>
              <a:defRPr sz="1900" b="1"/>
            </a:lvl1pPr>
            <a:lvl2pPr marL="363220" indent="0">
              <a:buNone/>
              <a:defRPr sz="1600" b="1"/>
            </a:lvl2pPr>
            <a:lvl3pPr marL="725805" indent="0">
              <a:buNone/>
              <a:defRPr sz="1400" b="1"/>
            </a:lvl3pPr>
            <a:lvl4pPr marL="1089025" indent="0">
              <a:buNone/>
              <a:defRPr sz="1300" b="1"/>
            </a:lvl4pPr>
            <a:lvl5pPr marL="1451610" indent="0">
              <a:buNone/>
              <a:defRPr sz="1300" b="1"/>
            </a:lvl5pPr>
            <a:lvl6pPr marL="1814830" indent="0">
              <a:buNone/>
              <a:defRPr sz="1300" b="1"/>
            </a:lvl6pPr>
            <a:lvl7pPr marL="2177415" indent="0">
              <a:buNone/>
              <a:defRPr sz="1300" b="1"/>
            </a:lvl7pPr>
            <a:lvl8pPr marL="2540635" indent="0">
              <a:buNone/>
              <a:defRPr sz="1300" b="1"/>
            </a:lvl8pPr>
            <a:lvl9pPr marL="2903220" indent="0">
              <a:buNone/>
              <a:defRPr sz="13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79" y="1631661"/>
            <a:ext cx="4040890" cy="2964381"/>
          </a:xfrm>
          <a:prstGeom prst="rect">
            <a:avLst/>
          </a:prstGeom>
        </p:spPr>
        <p:txBody>
          <a:bodyPr lIns="72581" tIns="36291" rIns="72581" bIns="36291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833" y="1151690"/>
            <a:ext cx="4042477" cy="479970"/>
          </a:xfrm>
          <a:prstGeom prst="rect">
            <a:avLst/>
          </a:prstGeom>
        </p:spPr>
        <p:txBody>
          <a:bodyPr lIns="72581" tIns="36291" rIns="72581" bIns="36291" anchor="b"/>
          <a:lstStyle>
            <a:lvl1pPr marL="0" indent="0">
              <a:buNone/>
              <a:defRPr sz="1900" b="1"/>
            </a:lvl1pPr>
            <a:lvl2pPr marL="363220" indent="0">
              <a:buNone/>
              <a:defRPr sz="1600" b="1"/>
            </a:lvl2pPr>
            <a:lvl3pPr marL="725805" indent="0">
              <a:buNone/>
              <a:defRPr sz="1400" b="1"/>
            </a:lvl3pPr>
            <a:lvl4pPr marL="1089025" indent="0">
              <a:buNone/>
              <a:defRPr sz="1300" b="1"/>
            </a:lvl4pPr>
            <a:lvl5pPr marL="1451610" indent="0">
              <a:buNone/>
              <a:defRPr sz="1300" b="1"/>
            </a:lvl5pPr>
            <a:lvl6pPr marL="1814830" indent="0">
              <a:buNone/>
              <a:defRPr sz="1300" b="1"/>
            </a:lvl6pPr>
            <a:lvl7pPr marL="2177415" indent="0">
              <a:buNone/>
              <a:defRPr sz="1300" b="1"/>
            </a:lvl7pPr>
            <a:lvl8pPr marL="2540635" indent="0">
              <a:buNone/>
              <a:defRPr sz="1300" b="1"/>
            </a:lvl8pPr>
            <a:lvl9pPr marL="2903220" indent="0">
              <a:buNone/>
              <a:defRPr sz="13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833" y="1631661"/>
            <a:ext cx="4042477" cy="2964381"/>
          </a:xfrm>
          <a:prstGeom prst="rect">
            <a:avLst/>
          </a:prstGeom>
        </p:spPr>
        <p:txBody>
          <a:bodyPr lIns="72581" tIns="36291" rIns="72581" bIns="36291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80" y="4768736"/>
            <a:ext cx="2133971" cy="273928"/>
          </a:xfrm>
          <a:prstGeom prst="rect">
            <a:avLst/>
          </a:prstGeom>
        </p:spPr>
        <p:txBody>
          <a:bodyPr lIns="72581" tIns="36291" rIns="72581" bIns="36291"/>
          <a:lstStyle/>
          <a:p>
            <a:fld id="{530820CF-B880-4189-942D-D702A7CBA730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744" y="4768736"/>
            <a:ext cx="2896103" cy="273928"/>
          </a:xfrm>
          <a:prstGeom prst="rect">
            <a:avLst/>
          </a:prstGeom>
        </p:spPr>
        <p:txBody>
          <a:bodyPr lIns="72581" tIns="36291" rIns="72581" bIns="36291"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4337" y="4768736"/>
            <a:ext cx="2133971" cy="273928"/>
          </a:xfrm>
          <a:prstGeom prst="rect">
            <a:avLst/>
          </a:prstGeom>
        </p:spPr>
        <p:txBody>
          <a:bodyPr lIns="72581" tIns="36291" rIns="72581" bIns="36291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776315" cy="2329675"/>
          </a:xfrm>
          <a:prstGeom prst="rect">
            <a:avLst/>
          </a:prstGeom>
          <a:effectLst>
            <a:outerShdw blurRad="228600" dist="38100" dir="5400000" sx="101000" sy="101000" algn="t" rotWithShape="0">
              <a:sysClr val="windowText" lastClr="000000">
                <a:lumMod val="50000"/>
                <a:lumOff val="50000"/>
                <a:alpha val="29000"/>
              </a:sysClr>
            </a:outerShdw>
          </a:effectLst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121" y="3205610"/>
            <a:ext cx="6072467" cy="1939478"/>
          </a:xfrm>
          <a:prstGeom prst="rect">
            <a:avLst/>
          </a:prstGeom>
          <a:effectLst>
            <a:outerShdw blurRad="228600" dist="38100" dir="16200000" sx="101000" sy="101000" rotWithShape="0">
              <a:sysClr val="windowText" lastClr="000000">
                <a:lumMod val="50000"/>
                <a:lumOff val="50000"/>
                <a:alpha val="29000"/>
              </a:sys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80" y="204851"/>
            <a:ext cx="3008836" cy="871807"/>
          </a:xfrm>
          <a:prstGeom prst="rect">
            <a:avLst/>
          </a:prstGeom>
        </p:spPr>
        <p:txBody>
          <a:bodyPr lIns="72581" tIns="36291" rIns="72581" bIns="36291" anchor="b"/>
          <a:lstStyle>
            <a:lvl1pPr algn="l">
              <a:defRPr sz="16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670" y="204851"/>
            <a:ext cx="5112638" cy="4391190"/>
          </a:xfrm>
          <a:prstGeom prst="rect">
            <a:avLst/>
          </a:prstGeom>
        </p:spPr>
        <p:txBody>
          <a:bodyPr lIns="72581" tIns="36291" rIns="72581" bIns="36291"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80" y="1076658"/>
            <a:ext cx="3008836" cy="3519383"/>
          </a:xfrm>
          <a:prstGeom prst="rect">
            <a:avLst/>
          </a:prstGeom>
        </p:spPr>
        <p:txBody>
          <a:bodyPr lIns="72581" tIns="36291" rIns="72581" bIns="36291"/>
          <a:lstStyle>
            <a:lvl1pPr marL="0" indent="0">
              <a:buNone/>
              <a:defRPr sz="1100"/>
            </a:lvl1pPr>
            <a:lvl2pPr marL="363220" indent="0">
              <a:buNone/>
              <a:defRPr sz="1000"/>
            </a:lvl2pPr>
            <a:lvl3pPr marL="725805" indent="0">
              <a:buNone/>
              <a:defRPr sz="800"/>
            </a:lvl3pPr>
            <a:lvl4pPr marL="1089025" indent="0">
              <a:buNone/>
              <a:defRPr sz="800"/>
            </a:lvl4pPr>
            <a:lvl5pPr marL="1451610" indent="0">
              <a:buNone/>
              <a:defRPr sz="800"/>
            </a:lvl5pPr>
            <a:lvl6pPr marL="1814830" indent="0">
              <a:buNone/>
              <a:defRPr sz="800"/>
            </a:lvl6pPr>
            <a:lvl7pPr marL="2177415" indent="0">
              <a:buNone/>
              <a:defRPr sz="800"/>
            </a:lvl7pPr>
            <a:lvl8pPr marL="2540635" indent="0">
              <a:buNone/>
              <a:defRPr sz="800"/>
            </a:lvl8pPr>
            <a:lvl9pPr marL="290322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80" y="4768736"/>
            <a:ext cx="2133971" cy="273928"/>
          </a:xfrm>
          <a:prstGeom prst="rect">
            <a:avLst/>
          </a:prstGeom>
        </p:spPr>
        <p:txBody>
          <a:bodyPr lIns="72581" tIns="36291" rIns="72581" bIns="36291"/>
          <a:lstStyle/>
          <a:p>
            <a:fld id="{530820CF-B880-4189-942D-D702A7CBA730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744" y="4768736"/>
            <a:ext cx="2896103" cy="273928"/>
          </a:xfrm>
          <a:prstGeom prst="rect">
            <a:avLst/>
          </a:prstGeom>
        </p:spPr>
        <p:txBody>
          <a:bodyPr lIns="72581" tIns="36291" rIns="72581" bIns="36291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4337" y="4768736"/>
            <a:ext cx="2133971" cy="273928"/>
          </a:xfrm>
          <a:prstGeom prst="rect">
            <a:avLst/>
          </a:prstGeom>
        </p:spPr>
        <p:txBody>
          <a:bodyPr lIns="72581" tIns="36291" rIns="72581" bIns="36291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599" y="3601562"/>
            <a:ext cx="5487353" cy="425185"/>
          </a:xfrm>
          <a:prstGeom prst="rect">
            <a:avLst/>
          </a:prstGeom>
        </p:spPr>
        <p:txBody>
          <a:bodyPr lIns="72581" tIns="36291" rIns="72581" bIns="36291" anchor="b"/>
          <a:lstStyle>
            <a:lvl1pPr algn="l">
              <a:defRPr sz="16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599" y="459724"/>
            <a:ext cx="5487353" cy="3087053"/>
          </a:xfrm>
          <a:prstGeom prst="rect">
            <a:avLst/>
          </a:prstGeom>
        </p:spPr>
        <p:txBody>
          <a:bodyPr lIns="72581" tIns="36291" rIns="72581" bIns="36291"/>
          <a:lstStyle>
            <a:lvl1pPr marL="0" indent="0">
              <a:buNone/>
              <a:defRPr sz="2600"/>
            </a:lvl1pPr>
            <a:lvl2pPr marL="363220" indent="0">
              <a:buNone/>
              <a:defRPr sz="2300"/>
            </a:lvl2pPr>
            <a:lvl3pPr marL="725805" indent="0">
              <a:buNone/>
              <a:defRPr sz="1900"/>
            </a:lvl3pPr>
            <a:lvl4pPr marL="1089025" indent="0">
              <a:buNone/>
              <a:defRPr sz="1600"/>
            </a:lvl4pPr>
            <a:lvl5pPr marL="1451610" indent="0">
              <a:buNone/>
              <a:defRPr sz="1600"/>
            </a:lvl5pPr>
            <a:lvl6pPr marL="1814830" indent="0">
              <a:buNone/>
              <a:defRPr sz="1600"/>
            </a:lvl6pPr>
            <a:lvl7pPr marL="2177415" indent="0">
              <a:buNone/>
              <a:defRPr sz="1600"/>
            </a:lvl7pPr>
            <a:lvl8pPr marL="2540635" indent="0">
              <a:buNone/>
              <a:defRPr sz="1600"/>
            </a:lvl8pPr>
            <a:lvl9pPr marL="2903220" indent="0">
              <a:buNone/>
              <a:defRPr sz="16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599" y="4026746"/>
            <a:ext cx="5487353" cy="603833"/>
          </a:xfrm>
          <a:prstGeom prst="rect">
            <a:avLst/>
          </a:prstGeom>
        </p:spPr>
        <p:txBody>
          <a:bodyPr lIns="72581" tIns="36291" rIns="72581" bIns="36291"/>
          <a:lstStyle>
            <a:lvl1pPr marL="0" indent="0">
              <a:buNone/>
              <a:defRPr sz="1100"/>
            </a:lvl1pPr>
            <a:lvl2pPr marL="363220" indent="0">
              <a:buNone/>
              <a:defRPr sz="1000"/>
            </a:lvl2pPr>
            <a:lvl3pPr marL="725805" indent="0">
              <a:buNone/>
              <a:defRPr sz="800"/>
            </a:lvl3pPr>
            <a:lvl4pPr marL="1089025" indent="0">
              <a:buNone/>
              <a:defRPr sz="800"/>
            </a:lvl4pPr>
            <a:lvl5pPr marL="1451610" indent="0">
              <a:buNone/>
              <a:defRPr sz="800"/>
            </a:lvl5pPr>
            <a:lvl6pPr marL="1814830" indent="0">
              <a:buNone/>
              <a:defRPr sz="800"/>
            </a:lvl6pPr>
            <a:lvl7pPr marL="2177415" indent="0">
              <a:buNone/>
              <a:defRPr sz="800"/>
            </a:lvl7pPr>
            <a:lvl8pPr marL="2540635" indent="0">
              <a:buNone/>
              <a:defRPr sz="800"/>
            </a:lvl8pPr>
            <a:lvl9pPr marL="290322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80" y="4768736"/>
            <a:ext cx="2133971" cy="273928"/>
          </a:xfrm>
          <a:prstGeom prst="rect">
            <a:avLst/>
          </a:prstGeom>
        </p:spPr>
        <p:txBody>
          <a:bodyPr lIns="72581" tIns="36291" rIns="72581" bIns="36291"/>
          <a:lstStyle/>
          <a:p>
            <a:fld id="{530820CF-B880-4189-942D-D702A7CBA730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744" y="4768736"/>
            <a:ext cx="2896103" cy="273928"/>
          </a:xfrm>
          <a:prstGeom prst="rect">
            <a:avLst/>
          </a:prstGeom>
        </p:spPr>
        <p:txBody>
          <a:bodyPr lIns="72581" tIns="36291" rIns="72581" bIns="36291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4337" y="4768736"/>
            <a:ext cx="2133971" cy="273928"/>
          </a:xfrm>
          <a:prstGeom prst="rect">
            <a:avLst/>
          </a:prstGeom>
        </p:spPr>
        <p:txBody>
          <a:bodyPr lIns="72581" tIns="36291" rIns="72581" bIns="36291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9144000" cy="5144400"/>
          </a:xfrm>
          <a:prstGeom prst="rect">
            <a:avLst/>
          </a:prstGeom>
          <a:blipFill dpi="0" rotWithShape="1">
            <a:blip r:embed="rId13">
              <a:alphaModFix amt="26000"/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sharpenSoften amount="-75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9145588" cy="5145088"/>
          </a:xfrm>
          <a:prstGeom prst="rect">
            <a:avLst/>
          </a:prstGeom>
          <a:blipFill dpi="0" rotWithShape="1">
            <a:blip r:embed="rId15">
              <a:alphaModFix amt="16000"/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302" y="4178169"/>
            <a:ext cx="3676286" cy="966919"/>
          </a:xfrm>
          <a:prstGeom prst="rect">
            <a:avLst/>
          </a:prstGeom>
          <a:effectLst>
            <a:outerShdw blurRad="228600" dist="38100" dir="16200000" sx="101000" sy="101000" rotWithShape="0">
              <a:sysClr val="windowText" lastClr="000000">
                <a:lumMod val="50000"/>
                <a:lumOff val="50000"/>
                <a:alpha val="29000"/>
              </a:sysClr>
            </a:outerShdw>
          </a:effectLst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0358" cy="740522"/>
          </a:xfrm>
          <a:prstGeom prst="rect">
            <a:avLst/>
          </a:prstGeom>
          <a:effectLst>
            <a:outerShdw blurRad="228600" dist="38100" dir="5400000" sx="101000" sy="101000" algn="t" rotWithShape="0">
              <a:sysClr val="windowText" lastClr="000000">
                <a:lumMod val="50000"/>
                <a:lumOff val="50000"/>
                <a:alpha val="29000"/>
              </a:sys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25805" rtl="0" eaLnBrk="1" latinLnBrk="0" hangingPunct="1">
        <a:spcBef>
          <a:spcPct val="0"/>
        </a:spcBef>
        <a:buNone/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2415" indent="-272415" algn="l" defTabSz="7258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89915" indent="-226695" algn="l" defTabSz="7258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907415" indent="-181610" algn="l" defTabSz="7258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70000" indent="-181610" algn="l" defTabSz="725805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3220" indent="-181610" algn="l" defTabSz="725805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95805" indent="-181610" algn="l" defTabSz="7258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59025" indent="-181610" algn="l" defTabSz="7258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21610" indent="-181610" algn="l" defTabSz="7258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84830" indent="-181610" algn="l" defTabSz="7258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2580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3220" algn="l" defTabSz="72580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25805" algn="l" defTabSz="72580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89025" algn="l" defTabSz="72580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51610" algn="l" defTabSz="72580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14830" algn="l" defTabSz="72580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77415" algn="l" defTabSz="72580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40635" algn="l" defTabSz="72580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03220" algn="l" defTabSz="72580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e7d195523061f1c0dc554706afe4c72a60a25314cbaece805811E654B44695D34D35691164BB3D154CCFD5D798F6FEAD99EAA8F1ADC3D4AFA5BC9ED0BB3A4B45073A038AC38E89AB54D31AA59602B9F13E3116FEB60D89F1F9962F5A5FCD68883666B00B3C3F6E3B80F8DD77560E4F9ABE68BCBE141F30F225C795206D152E3F2DA7A68641CEF267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87" y="-3811"/>
            <a:ext cx="9153686" cy="5152234"/>
          </a:xfrm>
          <a:prstGeom prst="rect">
            <a:avLst/>
          </a:prstGeom>
        </p:spPr>
      </p:pic>
      <p:sp>
        <p:nvSpPr>
          <p:cNvPr id="17" name="文本框 19" descr="e7d195523061f1c0dc554706afe4c72a60a25314cbaece805811E654B44695D34D35691164BB3D154CCFD5D798F6FEAD99EAA8F1ADC3D4AFA5BC9ED0BB3A4B45073A038AC38E89AB54D31AA59602B9F13E3116FEB60D89F1F9962F5A5FCD68883666B00B3C3F6E3B80F8DD77560E4F9ABE68BCBE141F30F225C795206D152E3F2DA7A68641CEF267"/>
          <p:cNvSpPr txBox="1"/>
          <p:nvPr/>
        </p:nvSpPr>
        <p:spPr>
          <a:xfrm>
            <a:off x="1620466" y="2121544"/>
            <a:ext cx="5982262" cy="561702"/>
          </a:xfrm>
          <a:prstGeom prst="rect">
            <a:avLst/>
          </a:prstGeom>
          <a:noFill/>
          <a:effectLst/>
        </p:spPr>
        <p:txBody>
          <a:bodyPr wrap="square" lIns="68589" tIns="34295" rIns="68589" bIns="34295" rtlCol="0">
            <a:spAutoFit/>
          </a:bodyPr>
          <a:lstStyle/>
          <a:p>
            <a:pPr algn="ctr" defTabSz="685800"/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计算机与网络安全综合实验</a:t>
            </a:r>
            <a:endParaRPr lang="en-US" altLang="zh-CN" sz="3200" b="1" dirty="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矩形 18" descr="e7d195523061f1c0dc554706afe4c72a60a25314cbaece805811E654B44695D34D35691164BB3D154CCFD5D798F6FEAD99EAA8F1ADC3D4AFA5BC9ED0BB3A4B45073A038AC38E89AB54D31AA59602B9F13E3116FEB60D89F1F9962F5A5FCD68883666B00B3C3F6E3B80F8DD77560E4F9ABE68BCBE141F30F225C795206D152E3F2DA7A68641CEF267"/>
          <p:cNvSpPr/>
          <p:nvPr/>
        </p:nvSpPr>
        <p:spPr>
          <a:xfrm>
            <a:off x="173386" y="171503"/>
            <a:ext cx="8799294" cy="4802082"/>
          </a:xfrm>
          <a:prstGeom prst="rect">
            <a:avLst/>
          </a:prstGeom>
          <a:noFill/>
          <a:ln w="12700" cap="flat" cmpd="sng" algn="ctr">
            <a:solidFill>
              <a:srgbClr val="1F2F50"/>
            </a:solidFill>
            <a:prstDash val="solid"/>
            <a:miter lim="800000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3046021" y="844987"/>
            <a:ext cx="2911652" cy="1101878"/>
            <a:chOff x="3124200" y="1641336"/>
            <a:chExt cx="5840064" cy="2209800"/>
          </a:xfrm>
        </p:grpSpPr>
        <p:sp>
          <p:nvSpPr>
            <p:cNvPr id="40" name="矩形: 圆角 5"/>
            <p:cNvSpPr/>
            <p:nvPr/>
          </p:nvSpPr>
          <p:spPr>
            <a:xfrm>
              <a:off x="3124200" y="1641336"/>
              <a:ext cx="1335066" cy="2209800"/>
            </a:xfrm>
            <a:prstGeom prst="roundRect">
              <a:avLst/>
            </a:pr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等线" panose="02010600030101010101" charset="-122"/>
              </a:endParaRPr>
            </a:p>
          </p:txBody>
        </p:sp>
        <p:sp>
          <p:nvSpPr>
            <p:cNvPr id="41" name="矩形: 圆角 6"/>
            <p:cNvSpPr/>
            <p:nvPr/>
          </p:nvSpPr>
          <p:spPr>
            <a:xfrm>
              <a:off x="4607584" y="1641336"/>
              <a:ext cx="1335066" cy="2209800"/>
            </a:xfrm>
            <a:prstGeom prst="roundRect">
              <a:avLst/>
            </a:pr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等线" panose="02010600030101010101" charset="-122"/>
              </a:endParaRPr>
            </a:p>
          </p:txBody>
        </p:sp>
        <p:sp>
          <p:nvSpPr>
            <p:cNvPr id="42" name="矩形: 圆角 7"/>
            <p:cNvSpPr/>
            <p:nvPr/>
          </p:nvSpPr>
          <p:spPr>
            <a:xfrm>
              <a:off x="6084993" y="1641336"/>
              <a:ext cx="1335066" cy="2209800"/>
            </a:xfrm>
            <a:prstGeom prst="roundRect">
              <a:avLst/>
            </a:pr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等线" panose="02010600030101010101" charset="-122"/>
              </a:endParaRPr>
            </a:p>
          </p:txBody>
        </p:sp>
        <p:sp>
          <p:nvSpPr>
            <p:cNvPr id="43" name="矩形: 圆角 8"/>
            <p:cNvSpPr/>
            <p:nvPr/>
          </p:nvSpPr>
          <p:spPr>
            <a:xfrm>
              <a:off x="7562402" y="1641336"/>
              <a:ext cx="1335066" cy="2209800"/>
            </a:xfrm>
            <a:prstGeom prst="roundRect">
              <a:avLst/>
            </a:pr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等线" panose="02010600030101010101" charset="-122"/>
              </a:endParaRPr>
            </a:p>
          </p:txBody>
        </p:sp>
        <p:sp>
          <p:nvSpPr>
            <p:cNvPr id="44" name="文本框 9"/>
            <p:cNvSpPr txBox="1"/>
            <p:nvPr/>
          </p:nvSpPr>
          <p:spPr>
            <a:xfrm>
              <a:off x="3149785" y="1676223"/>
              <a:ext cx="1362719" cy="2036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60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/>
                  <a:uLnTx/>
                  <a:uFillTx/>
                  <a:latin typeface="Agency FB" panose="020B0503020202020204" pitchFamily="34" charset="0"/>
                  <a:ea typeface="包图粗黑体" panose="02000800000000000000" pitchFamily="2" charset="-122"/>
                </a:rPr>
                <a:t>2</a:t>
              </a:r>
              <a:endParaRPr kumimoji="0" lang="zh-CN" altLang="en-US" sz="60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gency FB" panose="020B0503020202020204" pitchFamily="34" charset="0"/>
                <a:ea typeface="包图粗黑体" panose="02000800000000000000" pitchFamily="2" charset="-122"/>
              </a:endParaRPr>
            </a:p>
          </p:txBody>
        </p:sp>
        <p:sp>
          <p:nvSpPr>
            <p:cNvPr id="45" name="文本框 10"/>
            <p:cNvSpPr txBox="1"/>
            <p:nvPr/>
          </p:nvSpPr>
          <p:spPr>
            <a:xfrm>
              <a:off x="4639850" y="1665402"/>
              <a:ext cx="1254003" cy="203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60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/>
                  <a:uLnTx/>
                  <a:uFillTx/>
                  <a:latin typeface="Agency FB" panose="020B0503020202020204" pitchFamily="34" charset="0"/>
                  <a:ea typeface="包图粗黑体" panose="02000800000000000000" pitchFamily="2" charset="-122"/>
                </a:rPr>
                <a:t>0</a:t>
              </a:r>
              <a:endParaRPr kumimoji="0" lang="zh-CN" altLang="en-US" sz="60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gency FB" panose="020B0503020202020204" pitchFamily="34" charset="0"/>
                <a:ea typeface="包图粗黑体" panose="02000800000000000000" pitchFamily="2" charset="-122"/>
              </a:endParaRPr>
            </a:p>
          </p:txBody>
        </p:sp>
        <p:sp>
          <p:nvSpPr>
            <p:cNvPr id="46" name="文本框 11"/>
            <p:cNvSpPr txBox="1"/>
            <p:nvPr/>
          </p:nvSpPr>
          <p:spPr>
            <a:xfrm>
              <a:off x="6094396" y="1676221"/>
              <a:ext cx="1362719" cy="203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6000" kern="0" dirty="0">
                  <a:solidFill>
                    <a:schemeClr val="accent1">
                      <a:lumMod val="75000"/>
                    </a:schemeClr>
                  </a:solidFill>
                  <a:latin typeface="Agency FB" panose="020B0503020202020204" pitchFamily="34" charset="0"/>
                  <a:ea typeface="包图粗黑体" panose="02000800000000000000" pitchFamily="2" charset="-122"/>
                </a:rPr>
                <a:t>2</a:t>
              </a:r>
              <a:endParaRPr kumimoji="0" lang="zh-CN" altLang="en-US" sz="60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gency FB" panose="020B0503020202020204" pitchFamily="34" charset="0"/>
                <a:ea typeface="包图粗黑体" panose="02000800000000000000" pitchFamily="2" charset="-122"/>
              </a:endParaRPr>
            </a:p>
          </p:txBody>
        </p:sp>
        <p:sp>
          <p:nvSpPr>
            <p:cNvPr id="47" name="文本框 12"/>
            <p:cNvSpPr txBox="1"/>
            <p:nvPr/>
          </p:nvSpPr>
          <p:spPr>
            <a:xfrm>
              <a:off x="7601545" y="1676223"/>
              <a:ext cx="1362719" cy="2035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6000" kern="0" dirty="0">
                  <a:solidFill>
                    <a:schemeClr val="accent1">
                      <a:lumMod val="75000"/>
                    </a:schemeClr>
                  </a:solidFill>
                  <a:latin typeface="Agency FB" panose="020B0503020202020204" pitchFamily="34" charset="0"/>
                  <a:ea typeface="包图粗黑体" panose="02000800000000000000" pitchFamily="2" charset="-122"/>
                </a:rPr>
                <a:t>4</a:t>
              </a:r>
              <a:endParaRPr kumimoji="0" lang="zh-CN" altLang="en-US" sz="60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gency FB" panose="020B0503020202020204" pitchFamily="34" charset="0"/>
                <a:ea typeface="包图粗黑体" panose="02000800000000000000" pitchFamily="2" charset="-122"/>
              </a:endParaRPr>
            </a:p>
          </p:txBody>
        </p:sp>
      </p:grpSp>
      <p:sp>
        <p:nvSpPr>
          <p:cNvPr id="49" name="文本框 17"/>
          <p:cNvSpPr txBox="1"/>
          <p:nvPr/>
        </p:nvSpPr>
        <p:spPr>
          <a:xfrm>
            <a:off x="2006291" y="4633950"/>
            <a:ext cx="4703166" cy="283845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ctr" defTabSz="685800"/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时间：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9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17" grpId="2" bldLvl="0"/>
      <p:bldP spid="19" grpId="0" animBg="1"/>
      <p:bldP spid="4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线上实验基础</a:t>
            </a:r>
            <a:r>
              <a:rPr lang="en-US" altLang="zh-CN" dirty="0"/>
              <a:t>-Packet Tracer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7768" y="916360"/>
            <a:ext cx="8231029" cy="3741235"/>
          </a:xfrm>
        </p:spPr>
        <p:txBody>
          <a:bodyPr/>
          <a:lstStyle/>
          <a:p>
            <a:r>
              <a:rPr lang="zh-CN" altLang="en-US" dirty="0"/>
              <a:t>设备类型和配置方式</a:t>
            </a:r>
            <a:endParaRPr lang="en-US" altLang="zh-CN" dirty="0"/>
          </a:p>
          <a:p>
            <a:pPr lvl="1"/>
            <a:r>
              <a:rPr lang="zh-CN" altLang="en-US" sz="2000" dirty="0"/>
              <a:t>物理配置选项（</a:t>
            </a:r>
            <a:r>
              <a:rPr lang="en-US" altLang="zh-CN" sz="2000" dirty="0"/>
              <a:t>physical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/>
            <a:r>
              <a:rPr lang="zh-CN" altLang="en-US" sz="2000" dirty="0"/>
              <a:t>图形接口配置选项（</a:t>
            </a:r>
            <a:r>
              <a:rPr lang="en-US" altLang="zh-CN" sz="2000" dirty="0" err="1"/>
              <a:t>config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/>
            <a:r>
              <a:rPr lang="zh-CN" altLang="en-US" sz="2000" dirty="0"/>
              <a:t>命令行接口配置选项（</a:t>
            </a:r>
            <a:r>
              <a:rPr lang="en-US" altLang="zh-CN" sz="2000" dirty="0"/>
              <a:t>CLI</a:t>
            </a:r>
            <a:r>
              <a:rPr lang="zh-CN" altLang="en-US" sz="2000" dirty="0"/>
              <a:t>）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65" y="3153671"/>
            <a:ext cx="2257631" cy="199141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626" y="3153671"/>
            <a:ext cx="2257631" cy="199141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9426" y="3153671"/>
            <a:ext cx="2283727" cy="201443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线上实验基础</a:t>
            </a:r>
            <a:r>
              <a:rPr lang="en-US" altLang="zh-CN" dirty="0"/>
              <a:t>——IOS</a:t>
            </a:r>
            <a:r>
              <a:rPr lang="zh-CN" altLang="en-US" dirty="0"/>
              <a:t>命令模式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80" y="988368"/>
            <a:ext cx="8231029" cy="3960440"/>
          </a:xfrm>
        </p:spPr>
        <p:txBody>
          <a:bodyPr/>
          <a:lstStyle/>
          <a:p>
            <a:r>
              <a:rPr lang="zh-CN" altLang="en-US" sz="2400" dirty="0"/>
              <a:t>如果将</a:t>
            </a:r>
            <a:r>
              <a:rPr lang="en-US" altLang="zh-CN" sz="2400" dirty="0"/>
              <a:t>Cisco</a:t>
            </a:r>
            <a:r>
              <a:rPr lang="zh-CN" altLang="en-US" sz="2400" dirty="0"/>
              <a:t>设备看做计算机系统，其核心系统软件时互联网操作系统</a:t>
            </a:r>
            <a:r>
              <a:rPr lang="en-US" altLang="zh-CN" sz="2400" dirty="0"/>
              <a:t>IOS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IOS</a:t>
            </a:r>
            <a:r>
              <a:rPr lang="zh-CN" altLang="en-US" sz="2400" dirty="0"/>
              <a:t>用户界面是命令行接口界面，用户通过输入命令实现对网络设备的配置和管理。</a:t>
            </a:r>
            <a:endParaRPr lang="en-US" altLang="zh-CN" sz="2400" dirty="0"/>
          </a:p>
          <a:p>
            <a:pPr lvl="1"/>
            <a:r>
              <a:rPr lang="zh-CN" altLang="en-US" sz="2000" dirty="0"/>
              <a:t>三种命令行模式对应不同权限：用户模式、特权模式、全局模式</a:t>
            </a:r>
            <a:endParaRPr lang="en-US" altLang="zh-CN" sz="2000" dirty="0"/>
          </a:p>
          <a:p>
            <a:pPr lvl="1"/>
            <a:r>
              <a:rPr lang="en-US" altLang="zh-CN" sz="1700" dirty="0"/>
              <a:t>IOS</a:t>
            </a:r>
            <a:r>
              <a:rPr lang="zh-CN" altLang="en-US" sz="1700" dirty="0"/>
              <a:t>帮助工具：？</a:t>
            </a:r>
            <a:endParaRPr lang="en-US" altLang="zh-CN" sz="1700" dirty="0"/>
          </a:p>
          <a:p>
            <a:pPr lvl="1"/>
            <a:r>
              <a:rPr lang="zh-CN" altLang="en-US" sz="1700" dirty="0"/>
              <a:t>取消命令过程：</a:t>
            </a:r>
            <a:r>
              <a:rPr lang="en-US" altLang="zh-CN" sz="1700" dirty="0"/>
              <a:t>no</a:t>
            </a:r>
            <a:endParaRPr lang="zh-CN" altLang="en-US" sz="17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80" y="340663"/>
            <a:ext cx="8231029" cy="857514"/>
          </a:xfrm>
        </p:spPr>
        <p:txBody>
          <a:bodyPr/>
          <a:lstStyle/>
          <a:p>
            <a:r>
              <a:rPr lang="zh-CN" altLang="en-US" dirty="0"/>
              <a:t>本次实验任务</a:t>
            </a:r>
            <a:r>
              <a:rPr lang="en-US" altLang="zh-CN" dirty="0"/>
              <a:t>——</a:t>
            </a:r>
            <a:r>
              <a:rPr lang="zh-CN" altLang="en-US" dirty="0"/>
              <a:t>网络攻击实验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集线器和嗅探攻击实验</a:t>
            </a:r>
            <a:endParaRPr lang="en-US" altLang="zh-CN" dirty="0"/>
          </a:p>
          <a:p>
            <a:r>
              <a:rPr lang="en-US" altLang="zh-CN" dirty="0"/>
              <a:t>MAC</a:t>
            </a:r>
            <a:r>
              <a:rPr lang="zh-CN" altLang="en-US" dirty="0"/>
              <a:t>地址欺骗攻击实验</a:t>
            </a:r>
            <a:endParaRPr lang="en-US" altLang="zh-CN" dirty="0"/>
          </a:p>
          <a:p>
            <a:r>
              <a:rPr lang="zh-CN" altLang="en-US" dirty="0"/>
              <a:t>钓鱼网站实验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集线器和嗅探攻击实验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314" y="3349557"/>
            <a:ext cx="8712968" cy="2171384"/>
          </a:xfrm>
        </p:spPr>
        <p:txBody>
          <a:bodyPr/>
          <a:lstStyle/>
          <a:p>
            <a:r>
              <a:rPr lang="zh-CN" altLang="en-US" sz="1400" dirty="0"/>
              <a:t>正常情况下，</a:t>
            </a:r>
            <a:r>
              <a:rPr lang="zh-CN" altLang="zh-CN" sz="1400" dirty="0"/>
              <a:t>终端</a:t>
            </a:r>
            <a:r>
              <a:rPr lang="en-US" altLang="zh-CN" sz="1400" dirty="0"/>
              <a:t>A</a:t>
            </a:r>
            <a:r>
              <a:rPr lang="zh-CN" altLang="zh-CN" sz="1400" dirty="0"/>
              <a:t>和终端</a:t>
            </a:r>
            <a:r>
              <a:rPr lang="en-US" altLang="zh-CN" sz="1400" dirty="0"/>
              <a:t>B</a:t>
            </a:r>
            <a:r>
              <a:rPr lang="zh-CN" altLang="zh-CN" sz="1400" dirty="0"/>
              <a:t>连接在交换机上，交换机和路由器相连，终端</a:t>
            </a:r>
            <a:r>
              <a:rPr lang="en-US" altLang="zh-CN" sz="1400" dirty="0"/>
              <a:t>A</a:t>
            </a:r>
            <a:r>
              <a:rPr lang="zh-CN" altLang="zh-CN" sz="1400" dirty="0"/>
              <a:t>和终端</a:t>
            </a:r>
            <a:r>
              <a:rPr lang="en-US" altLang="zh-CN" sz="1400" dirty="0"/>
              <a:t>B</a:t>
            </a:r>
            <a:r>
              <a:rPr lang="zh-CN" altLang="zh-CN" sz="1400" dirty="0"/>
              <a:t>可以通过交换机向路由器发送</a:t>
            </a:r>
            <a:r>
              <a:rPr lang="en-US" altLang="zh-CN" sz="1400" dirty="0"/>
              <a:t> MAC</a:t>
            </a:r>
            <a:r>
              <a:rPr lang="zh-CN" altLang="zh-CN" sz="1400" dirty="0"/>
              <a:t>帧</a:t>
            </a:r>
            <a:r>
              <a:rPr lang="zh-CN" altLang="en-US" sz="1400" dirty="0"/>
              <a:t>，如左图所示</a:t>
            </a:r>
            <a:r>
              <a:rPr lang="zh-CN" altLang="zh-CN" sz="1400" dirty="0"/>
              <a:t>。</a:t>
            </a:r>
            <a:endParaRPr lang="en-US" altLang="zh-CN" sz="1400" dirty="0"/>
          </a:p>
          <a:p>
            <a:r>
              <a:rPr lang="zh-CN" altLang="zh-CN" sz="1400" dirty="0"/>
              <a:t>如果黑客需要嗅探终端</a:t>
            </a:r>
            <a:r>
              <a:rPr lang="en-US" altLang="zh-CN" sz="1400" dirty="0"/>
              <a:t>A</a:t>
            </a:r>
            <a:r>
              <a:rPr lang="zh-CN" altLang="zh-CN" sz="1400" dirty="0"/>
              <a:t>和终端</a:t>
            </a:r>
            <a:r>
              <a:rPr lang="en-US" altLang="zh-CN" sz="1400" dirty="0"/>
              <a:t>B</a:t>
            </a:r>
            <a:r>
              <a:rPr lang="zh-CN" altLang="zh-CN" sz="1400" dirty="0"/>
              <a:t>发送给路由器的</a:t>
            </a:r>
            <a:r>
              <a:rPr lang="en-US" altLang="zh-CN" sz="1400" dirty="0"/>
              <a:t>MAC</a:t>
            </a:r>
            <a:r>
              <a:rPr lang="zh-CN" altLang="zh-CN" sz="1400" dirty="0"/>
              <a:t>帧，可在路由器和交换机之间插入一个集线器，并在集线器上连接一个黑客终端，如</a:t>
            </a:r>
            <a:r>
              <a:rPr lang="zh-CN" altLang="en-US" sz="1400" dirty="0"/>
              <a:t>右图</a:t>
            </a:r>
            <a:r>
              <a:rPr lang="zh-CN" altLang="zh-CN" sz="1400" dirty="0"/>
              <a:t>所示，黑客终端可以嗅探所有终端</a:t>
            </a:r>
            <a:r>
              <a:rPr lang="en-US" altLang="zh-CN" sz="1400" dirty="0"/>
              <a:t>A</a:t>
            </a:r>
            <a:r>
              <a:rPr lang="zh-CN" altLang="zh-CN" sz="1400" dirty="0"/>
              <a:t>和终端</a:t>
            </a:r>
            <a:r>
              <a:rPr lang="en-US" altLang="zh-CN" sz="1400" dirty="0"/>
              <a:t>B</a:t>
            </a:r>
            <a:r>
              <a:rPr lang="zh-CN" altLang="zh-CN" sz="1400" dirty="0"/>
              <a:t>与路由器之间传输的</a:t>
            </a:r>
            <a:r>
              <a:rPr lang="en-US" altLang="zh-CN" sz="1400" dirty="0"/>
              <a:t>MAC</a:t>
            </a:r>
            <a:r>
              <a:rPr lang="zh-CN" altLang="zh-CN" sz="1400" dirty="0"/>
              <a:t>帧。</a:t>
            </a:r>
            <a:endParaRPr lang="zh-CN" altLang="en-US" sz="1400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620466" y="1063557"/>
            <a:ext cx="4464496" cy="208505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集线器和嗅探攻击实验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80" y="1055055"/>
            <a:ext cx="8291979" cy="4300736"/>
          </a:xfrm>
        </p:spPr>
        <p:txBody>
          <a:bodyPr/>
          <a:lstStyle/>
          <a:p>
            <a:r>
              <a:rPr lang="zh-CN" altLang="en-US" dirty="0"/>
              <a:t>实验目的</a:t>
            </a:r>
            <a:endParaRPr lang="en-US" altLang="zh-CN" dirty="0"/>
          </a:p>
          <a:p>
            <a:pPr lvl="1"/>
            <a:r>
              <a:rPr lang="zh-CN" altLang="en-US" dirty="0"/>
              <a:t>验证利用集线器实施嗅探攻击的过程。</a:t>
            </a:r>
            <a:endParaRPr lang="en-US" altLang="zh-CN" dirty="0"/>
          </a:p>
          <a:p>
            <a:pPr lvl="1"/>
            <a:r>
              <a:rPr lang="zh-CN" altLang="en-US" dirty="0"/>
              <a:t>验证嗅探攻击不会影响正常的</a:t>
            </a:r>
            <a:r>
              <a:rPr lang="en-US" altLang="zh-CN" dirty="0"/>
              <a:t>MAC</a:t>
            </a:r>
            <a:r>
              <a:rPr lang="zh-CN" altLang="en-US" dirty="0"/>
              <a:t>帧传输过程。</a:t>
            </a:r>
            <a:endParaRPr lang="en-US" altLang="zh-CN" dirty="0"/>
          </a:p>
          <a:p>
            <a:pPr lvl="1"/>
            <a:r>
              <a:rPr lang="zh-CN" altLang="en-US" dirty="0"/>
              <a:t>验证嗅探攻击对于源和目的终端是透明的。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MAC</a:t>
            </a:r>
            <a:r>
              <a:rPr lang="zh-CN" altLang="en-US" dirty="0"/>
              <a:t>地址欺骗攻击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549" y="3288338"/>
            <a:ext cx="8579733" cy="2239521"/>
          </a:xfrm>
        </p:spPr>
        <p:txBody>
          <a:bodyPr/>
          <a:lstStyle/>
          <a:p>
            <a:r>
              <a:rPr lang="zh-CN" altLang="zh-CN" sz="1600" dirty="0"/>
              <a:t>交换机建立完整转发表后，终端</a:t>
            </a:r>
            <a:r>
              <a:rPr lang="en-US" altLang="zh-CN" sz="1600" dirty="0"/>
              <a:t>B</a:t>
            </a:r>
            <a:r>
              <a:rPr lang="zh-CN" altLang="zh-CN" sz="1600" dirty="0"/>
              <a:t>发送给终端</a:t>
            </a:r>
            <a:r>
              <a:rPr lang="en-US" altLang="zh-CN" sz="1600" dirty="0"/>
              <a:t>A</a:t>
            </a:r>
            <a:r>
              <a:rPr lang="zh-CN" altLang="zh-CN" sz="1600" dirty="0"/>
              <a:t>的</a:t>
            </a:r>
            <a:r>
              <a:rPr lang="en-US" altLang="zh-CN" sz="1600" dirty="0"/>
              <a:t> MAC</a:t>
            </a:r>
            <a:r>
              <a:rPr lang="zh-CN" altLang="zh-CN" sz="1600" dirty="0"/>
              <a:t>帧只到达终端</a:t>
            </a:r>
            <a:r>
              <a:rPr lang="en-US" altLang="zh-CN" sz="1600" dirty="0"/>
              <a:t>A</a:t>
            </a:r>
            <a:r>
              <a:rPr lang="zh-CN" altLang="zh-CN" sz="1600" dirty="0"/>
              <a:t>。</a:t>
            </a:r>
            <a:endParaRPr lang="en-US" altLang="zh-CN" sz="1600" dirty="0"/>
          </a:p>
          <a:p>
            <a:r>
              <a:rPr lang="zh-CN" altLang="zh-CN" sz="1600" dirty="0"/>
              <a:t>如果终端</a:t>
            </a:r>
            <a:r>
              <a:rPr lang="en-US" altLang="zh-CN" sz="1600" dirty="0"/>
              <a:t>C</a:t>
            </a:r>
            <a:r>
              <a:rPr lang="zh-CN" altLang="zh-CN" sz="1600" dirty="0"/>
              <a:t>将自己的</a:t>
            </a:r>
            <a:r>
              <a:rPr lang="en-US" altLang="zh-CN" sz="1600" dirty="0"/>
              <a:t>MAC</a:t>
            </a:r>
            <a:r>
              <a:rPr lang="zh-CN" altLang="zh-CN" sz="1600" dirty="0"/>
              <a:t>地址改为终端</a:t>
            </a:r>
            <a:r>
              <a:rPr lang="en-US" altLang="zh-CN" sz="1600" dirty="0"/>
              <a:t>A</a:t>
            </a:r>
            <a:r>
              <a:rPr lang="zh-CN" altLang="zh-CN" sz="1600" dirty="0"/>
              <a:t>的</a:t>
            </a:r>
            <a:r>
              <a:rPr lang="en-US" altLang="zh-CN" sz="1600" dirty="0"/>
              <a:t>MAC</a:t>
            </a:r>
            <a:r>
              <a:rPr lang="zh-CN" altLang="zh-CN" sz="1600" dirty="0"/>
              <a:t>地址</a:t>
            </a:r>
            <a:r>
              <a:rPr lang="en-US" altLang="zh-CN" sz="1600" dirty="0"/>
              <a:t>MAC A</a:t>
            </a:r>
            <a:r>
              <a:rPr lang="zh-CN" altLang="zh-CN" sz="1600" dirty="0"/>
              <a:t>，且向终端</a:t>
            </a:r>
            <a:r>
              <a:rPr lang="en-US" altLang="zh-CN" sz="1600" dirty="0"/>
              <a:t>B</a:t>
            </a:r>
            <a:r>
              <a:rPr lang="zh-CN" altLang="zh-CN" sz="1600" dirty="0"/>
              <a:t>发送一帧</a:t>
            </a:r>
            <a:r>
              <a:rPr lang="en-US" altLang="zh-CN" sz="1600" dirty="0"/>
              <a:t>MAC</a:t>
            </a:r>
            <a:r>
              <a:rPr lang="zh-CN" altLang="zh-CN" sz="1600" dirty="0"/>
              <a:t>帧，则终端</a:t>
            </a:r>
            <a:r>
              <a:rPr lang="en-US" altLang="zh-CN" sz="1600" dirty="0"/>
              <a:t>B</a:t>
            </a:r>
            <a:r>
              <a:rPr lang="zh-CN" altLang="zh-CN" sz="1600" dirty="0"/>
              <a:t>再向终端</a:t>
            </a:r>
            <a:r>
              <a:rPr lang="en-US" altLang="zh-CN" sz="1600" dirty="0"/>
              <a:t>A</a:t>
            </a:r>
            <a:r>
              <a:rPr lang="zh-CN" altLang="zh-CN" sz="1600" dirty="0"/>
              <a:t>发送</a:t>
            </a:r>
            <a:r>
              <a:rPr lang="en-US" altLang="zh-CN" sz="1600" dirty="0"/>
              <a:t>MAC</a:t>
            </a:r>
            <a:r>
              <a:rPr lang="zh-CN" altLang="zh-CN" sz="1600" dirty="0"/>
              <a:t>帧时，终端</a:t>
            </a:r>
            <a:r>
              <a:rPr lang="en-US" altLang="zh-CN" sz="1600" dirty="0"/>
              <a:t>B</a:t>
            </a:r>
            <a:r>
              <a:rPr lang="zh-CN" altLang="zh-CN" sz="1600" dirty="0"/>
              <a:t>发送给终端</a:t>
            </a:r>
            <a:r>
              <a:rPr lang="en-US" altLang="zh-CN" sz="1600" dirty="0"/>
              <a:t>A</a:t>
            </a:r>
            <a:r>
              <a:rPr lang="zh-CN" altLang="zh-CN" sz="1600" dirty="0"/>
              <a:t>的</a:t>
            </a:r>
            <a:r>
              <a:rPr lang="en-US" altLang="zh-CN" sz="1600" dirty="0"/>
              <a:t> MAC</a:t>
            </a:r>
            <a:r>
              <a:rPr lang="zh-CN" altLang="zh-CN" sz="1600" dirty="0"/>
              <a:t>帧不是到达终端</a:t>
            </a:r>
            <a:r>
              <a:rPr lang="en-US" altLang="zh-CN" sz="1600" dirty="0"/>
              <a:t>A</a:t>
            </a:r>
            <a:r>
              <a:rPr lang="zh-CN" altLang="zh-CN" sz="1600" dirty="0"/>
              <a:t>，而是到达终端</a:t>
            </a:r>
            <a:r>
              <a:rPr lang="en-US" altLang="zh-CN" sz="1600" dirty="0"/>
              <a:t>C</a:t>
            </a:r>
            <a:r>
              <a:rPr lang="zh-CN" altLang="zh-CN" sz="1600" dirty="0"/>
              <a:t>。</a:t>
            </a:r>
            <a:endParaRPr lang="en-US" altLang="zh-CN" sz="1600" dirty="0"/>
          </a:p>
          <a:p>
            <a:r>
              <a:rPr lang="zh-CN" altLang="en-US" sz="1600" dirty="0"/>
              <a:t>注意：交换机转发表的改变</a:t>
            </a:r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2772594" y="988368"/>
            <a:ext cx="3240360" cy="21602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MAC</a:t>
            </a:r>
            <a:r>
              <a:rPr lang="zh-CN" altLang="en-US" dirty="0"/>
              <a:t>地址欺骗攻击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  <a:endParaRPr lang="en-US" altLang="zh-CN" dirty="0"/>
          </a:p>
          <a:p>
            <a:pPr lvl="1"/>
            <a:r>
              <a:rPr lang="zh-CN" altLang="en-US" dirty="0"/>
              <a:t>验证交换机建立</a:t>
            </a:r>
            <a:r>
              <a:rPr lang="en-US" altLang="zh-CN" dirty="0"/>
              <a:t>MAC</a:t>
            </a:r>
            <a:r>
              <a:rPr lang="zh-CN" altLang="en-US" dirty="0"/>
              <a:t>表（转发表）过程。</a:t>
            </a:r>
            <a:endParaRPr lang="en-US" altLang="zh-CN" dirty="0"/>
          </a:p>
          <a:p>
            <a:pPr lvl="1"/>
            <a:r>
              <a:rPr lang="zh-CN" altLang="en-US" dirty="0"/>
              <a:t>验证交换机转发</a:t>
            </a:r>
            <a:r>
              <a:rPr lang="en-US" altLang="zh-CN" dirty="0"/>
              <a:t>MAC</a:t>
            </a:r>
            <a:r>
              <a:rPr lang="zh-CN" altLang="en-US" dirty="0"/>
              <a:t>帧机制。</a:t>
            </a:r>
            <a:endParaRPr lang="en-US" altLang="zh-CN" dirty="0"/>
          </a:p>
          <a:p>
            <a:pPr lvl="1"/>
            <a:r>
              <a:rPr lang="zh-CN" altLang="en-US" dirty="0"/>
              <a:t>验证</a:t>
            </a:r>
            <a:r>
              <a:rPr lang="en-US" altLang="zh-CN" dirty="0"/>
              <a:t>MAC</a:t>
            </a:r>
            <a:r>
              <a:rPr lang="zh-CN" altLang="en-US" dirty="0"/>
              <a:t>地址欺骗攻击原理。</a:t>
            </a:r>
            <a:endParaRPr lang="en-US" altLang="zh-CN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MAC</a:t>
            </a:r>
            <a:r>
              <a:rPr lang="zh-CN" altLang="en-US" dirty="0"/>
              <a:t>地址欺骗攻击过程。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钓鱼网站实验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314" y="3893623"/>
            <a:ext cx="8712968" cy="1224136"/>
          </a:xfrm>
        </p:spPr>
        <p:txBody>
          <a:bodyPr/>
          <a:lstStyle/>
          <a:p>
            <a:r>
              <a:rPr lang="zh-CN" altLang="zh-CN" sz="1600" dirty="0"/>
              <a:t>正确情况下，终端应该从</a:t>
            </a:r>
            <a:r>
              <a:rPr lang="en-US" altLang="zh-CN" sz="1600" dirty="0"/>
              <a:t>DHCP</a:t>
            </a:r>
            <a:r>
              <a:rPr lang="zh-CN" altLang="zh-CN" sz="1600" dirty="0"/>
              <a:t>服务器获取正确的域名系统</a:t>
            </a:r>
            <a:r>
              <a:rPr lang="en-US" altLang="zh-CN" sz="1600" dirty="0"/>
              <a:t>(Domain Name System</a:t>
            </a:r>
            <a:r>
              <a:rPr lang="zh-CN" altLang="zh-CN" sz="1600" dirty="0"/>
              <a:t>，</a:t>
            </a:r>
            <a:r>
              <a:rPr lang="en-US" altLang="zh-CN" sz="1600" dirty="0"/>
              <a:t> DNS)</a:t>
            </a:r>
            <a:r>
              <a:rPr lang="zh-CN" altLang="zh-CN" sz="1600" dirty="0"/>
              <a:t>服务器地址</a:t>
            </a:r>
            <a:r>
              <a:rPr lang="en-US" altLang="zh-CN" sz="1600" dirty="0"/>
              <a:t>192.1.2.7</a:t>
            </a:r>
            <a:r>
              <a:rPr lang="zh-CN" altLang="zh-CN" sz="1600" dirty="0"/>
              <a:t>，通过正确的</a:t>
            </a:r>
            <a:r>
              <a:rPr lang="en-US" altLang="zh-CN" sz="1600" dirty="0"/>
              <a:t>DNS</a:t>
            </a:r>
            <a:r>
              <a:rPr lang="zh-CN" altLang="zh-CN" sz="1600" dirty="0"/>
              <a:t>服务器解析完全合格的域名</a:t>
            </a:r>
            <a:r>
              <a:rPr lang="en-US" altLang="zh-CN" sz="1600" dirty="0"/>
              <a:t> www.bank.com</a:t>
            </a:r>
            <a:r>
              <a:rPr lang="zh-CN" altLang="zh-CN" sz="1600" dirty="0"/>
              <a:t>，</a:t>
            </a:r>
            <a:r>
              <a:rPr lang="zh-CN" altLang="en-US" sz="1600" dirty="0"/>
              <a:t>其</a:t>
            </a:r>
            <a:r>
              <a:rPr lang="zh-CN" altLang="zh-CN" sz="1600" dirty="0"/>
              <a:t>得到的结果是正确的</a:t>
            </a:r>
            <a:r>
              <a:rPr lang="en-US" altLang="zh-CN" sz="1600" dirty="0"/>
              <a:t>Web</a:t>
            </a:r>
            <a:r>
              <a:rPr lang="zh-CN" altLang="zh-CN" sz="1600" dirty="0"/>
              <a:t>服务器地址</a:t>
            </a:r>
            <a:r>
              <a:rPr lang="en-US" altLang="zh-CN" sz="1600" dirty="0"/>
              <a:t>192.1.3.7</a:t>
            </a:r>
            <a:r>
              <a:rPr lang="zh-CN" altLang="zh-CN" sz="1600" dirty="0"/>
              <a:t>。</a:t>
            </a:r>
            <a:endParaRPr lang="zh-CN" altLang="en-US" sz="1600" dirty="0"/>
          </a:p>
        </p:txBody>
      </p:sp>
      <p:pic>
        <p:nvPicPr>
          <p:cNvPr id="4" name="图片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8"/>
          <a:stretch>
            <a:fillRect/>
          </a:stretch>
        </p:blipFill>
        <p:spPr bwMode="auto">
          <a:xfrm rot="5400000">
            <a:off x="2984139" y="-1239400"/>
            <a:ext cx="3049270" cy="721677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钓鱼网站实验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314" y="3436640"/>
            <a:ext cx="8712968" cy="1656184"/>
          </a:xfrm>
        </p:spPr>
        <p:txBody>
          <a:bodyPr/>
          <a:lstStyle/>
          <a:p>
            <a:r>
              <a:rPr lang="zh-CN" altLang="zh-CN" sz="1600" dirty="0"/>
              <a:t>黑客在网络中接入伪造的</a:t>
            </a:r>
            <a:r>
              <a:rPr lang="en-US" altLang="zh-CN" sz="1600" dirty="0"/>
              <a:t>DHCP</a:t>
            </a:r>
            <a:r>
              <a:rPr lang="zh-CN" altLang="zh-CN" sz="1600" dirty="0"/>
              <a:t>服务器﹑伪造的</a:t>
            </a:r>
            <a:r>
              <a:rPr lang="en-US" altLang="zh-CN" sz="1600" dirty="0"/>
              <a:t>DNS</a:t>
            </a:r>
            <a:r>
              <a:rPr lang="zh-CN" altLang="zh-CN" sz="1600" dirty="0"/>
              <a:t>服务器和伪造的</a:t>
            </a:r>
            <a:r>
              <a:rPr lang="en-US" altLang="zh-CN" sz="1600" dirty="0"/>
              <a:t>Web</a:t>
            </a:r>
            <a:r>
              <a:rPr lang="zh-CN" altLang="zh-CN" sz="1600" dirty="0"/>
              <a:t>服务器</a:t>
            </a:r>
            <a:r>
              <a:rPr lang="zh-CN" altLang="en-US" sz="1600" dirty="0"/>
              <a:t>，</a:t>
            </a:r>
            <a:r>
              <a:rPr lang="zh-CN" altLang="zh-CN" sz="1600" dirty="0"/>
              <a:t>终端可能从伪造的</a:t>
            </a:r>
            <a:r>
              <a:rPr lang="en-US" altLang="zh-CN" sz="1600" dirty="0"/>
              <a:t>DHCP</a:t>
            </a:r>
            <a:r>
              <a:rPr lang="zh-CN" altLang="zh-CN" sz="1600" dirty="0"/>
              <a:t>服务器获取伪造的</a:t>
            </a:r>
            <a:r>
              <a:rPr lang="en-US" altLang="zh-CN" sz="1600" dirty="0"/>
              <a:t>DNS</a:t>
            </a:r>
            <a:r>
              <a:rPr lang="zh-CN" altLang="zh-CN" sz="1600" dirty="0"/>
              <a:t>服务器地址</a:t>
            </a:r>
            <a:r>
              <a:rPr lang="en-US" altLang="zh-CN" sz="1600" dirty="0"/>
              <a:t>192.1.3.1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r>
              <a:rPr lang="zh-CN" altLang="zh-CN" sz="1600" dirty="0"/>
              <a:t>通过伪造的</a:t>
            </a:r>
            <a:r>
              <a:rPr lang="en-US" altLang="zh-CN" sz="1600" dirty="0"/>
              <a:t>DNS</a:t>
            </a:r>
            <a:r>
              <a:rPr lang="zh-CN" altLang="zh-CN" sz="1600" dirty="0"/>
              <a:t>服务器解析完全合格的域名</a:t>
            </a:r>
            <a:r>
              <a:rPr lang="en-US" altLang="zh-CN" sz="1600" dirty="0"/>
              <a:t>www.bank.com</a:t>
            </a:r>
            <a:r>
              <a:rPr lang="zh-CN" altLang="zh-CN" sz="1600" dirty="0"/>
              <a:t>，得到的结果是伪造的</a:t>
            </a:r>
            <a:r>
              <a:rPr lang="en-US" altLang="zh-CN" sz="1600" dirty="0"/>
              <a:t>Web</a:t>
            </a:r>
            <a:r>
              <a:rPr lang="zh-CN" altLang="zh-CN" sz="1600" dirty="0"/>
              <a:t>服务器地址</a:t>
            </a:r>
            <a:r>
              <a:rPr lang="en-US" altLang="zh-CN" sz="1600" dirty="0"/>
              <a:t>192.1.2.5,</a:t>
            </a:r>
            <a:r>
              <a:rPr lang="zh-CN" altLang="zh-CN" sz="1600" dirty="0"/>
              <a:t>导致用户通过域名</a:t>
            </a:r>
            <a:r>
              <a:rPr lang="en-US" altLang="zh-CN" sz="1600" dirty="0"/>
              <a:t>www.bank.com</a:t>
            </a:r>
            <a:r>
              <a:rPr lang="zh-CN" altLang="zh-CN" sz="1600" dirty="0"/>
              <a:t>访问到伪造的</a:t>
            </a:r>
            <a:r>
              <a:rPr lang="en-US" altLang="zh-CN" sz="1600" dirty="0"/>
              <a:t>Web</a:t>
            </a:r>
            <a:r>
              <a:rPr lang="zh-CN" altLang="zh-CN" sz="1600" dirty="0"/>
              <a:t>服务器。</a:t>
            </a:r>
            <a:endParaRPr lang="zh-CN" altLang="en-US" sz="1600" dirty="0"/>
          </a:p>
        </p:txBody>
      </p:sp>
      <p:pic>
        <p:nvPicPr>
          <p:cNvPr id="4" name="图片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8"/>
          <a:stretch>
            <a:fillRect/>
          </a:stretch>
        </p:blipFill>
        <p:spPr bwMode="auto">
          <a:xfrm rot="5400000">
            <a:off x="2793921" y="-934521"/>
            <a:ext cx="2333614" cy="6264697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钓鱼网站实验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0306" y="1200521"/>
            <a:ext cx="8784976" cy="3395520"/>
          </a:xfrm>
        </p:spPr>
        <p:txBody>
          <a:bodyPr/>
          <a:lstStyle/>
          <a:p>
            <a:r>
              <a:rPr lang="zh-CN" altLang="en-US" dirty="0"/>
              <a:t>实验目的</a:t>
            </a:r>
            <a:endParaRPr lang="en-US" altLang="zh-CN" dirty="0"/>
          </a:p>
          <a:p>
            <a:pPr lvl="1"/>
            <a:r>
              <a:rPr lang="zh-CN" altLang="en-US" dirty="0"/>
              <a:t>验证伪造的 </a:t>
            </a:r>
            <a:r>
              <a:rPr lang="en-US" altLang="zh-CN" dirty="0"/>
              <a:t>DHCP </a:t>
            </a:r>
            <a:r>
              <a:rPr lang="zh-CN" altLang="en-US" dirty="0"/>
              <a:t>服务器为终端提供网络信息配置服务的过程。 </a:t>
            </a:r>
          </a:p>
          <a:p>
            <a:pPr lvl="1"/>
            <a:r>
              <a:rPr lang="zh-CN" altLang="en-US" dirty="0"/>
              <a:t>验证错误的本地域名服务器地址造成的后果。 </a:t>
            </a:r>
          </a:p>
          <a:p>
            <a:pPr lvl="1"/>
            <a:r>
              <a:rPr lang="zh-CN" altLang="en-US" dirty="0"/>
              <a:t>验证利用网络实施钓鱼网站的过程。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课程必要性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6013" y="1276400"/>
            <a:ext cx="7687182" cy="3395520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网络安全是一门实验性很强的课程，通过大量的实验验证才能深刻了解各种网络安全技术的应用过程。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按时到课，不早退</a:t>
            </a:r>
            <a:endParaRPr lang="en-US" altLang="zh-CN" dirty="0"/>
          </a:p>
          <a:p>
            <a:r>
              <a:rPr lang="zh-CN" altLang="en-US" dirty="0"/>
              <a:t>撰写实验报告</a:t>
            </a:r>
            <a:endParaRPr lang="en-US" altLang="zh-CN" dirty="0"/>
          </a:p>
          <a:p>
            <a:pPr lvl="1"/>
            <a:r>
              <a:rPr lang="zh-CN" altLang="en-US" dirty="0"/>
              <a:t>按照模板书写实验步骤</a:t>
            </a:r>
            <a:endParaRPr lang="en-US" altLang="zh-CN" dirty="0"/>
          </a:p>
          <a:p>
            <a:pPr lvl="1"/>
            <a:r>
              <a:rPr lang="zh-CN" altLang="en-US" dirty="0"/>
              <a:t>查阅资料回答课后问题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课时安排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81" y="1200520"/>
            <a:ext cx="8147962" cy="3820295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学分（</a:t>
            </a:r>
            <a:r>
              <a:rPr lang="en-US" altLang="zh-CN" dirty="0"/>
              <a:t>32</a:t>
            </a:r>
            <a:r>
              <a:rPr lang="zh-CN" altLang="en-US" dirty="0"/>
              <a:t>课时）</a:t>
            </a:r>
            <a:endParaRPr lang="en-US" altLang="zh-CN" dirty="0"/>
          </a:p>
          <a:p>
            <a:pPr lvl="1"/>
            <a:r>
              <a:rPr lang="en-US" altLang="zh-CN" dirty="0"/>
              <a:t>8</a:t>
            </a:r>
            <a:r>
              <a:rPr lang="zh-CN" altLang="en-US" dirty="0"/>
              <a:t>课时理论课</a:t>
            </a:r>
            <a:endParaRPr lang="en-US" altLang="zh-CN" dirty="0"/>
          </a:p>
          <a:p>
            <a:pPr lvl="1"/>
            <a:r>
              <a:rPr lang="en-US" altLang="zh-CN" dirty="0"/>
              <a:t>48</a:t>
            </a:r>
            <a:r>
              <a:rPr lang="zh-CN" altLang="en-US" dirty="0"/>
              <a:t>课时实验</a:t>
            </a:r>
            <a:endParaRPr lang="en-US" altLang="zh-CN" dirty="0"/>
          </a:p>
          <a:p>
            <a:pPr lvl="2"/>
            <a:r>
              <a:rPr lang="zh-CN" altLang="en-US" dirty="0"/>
              <a:t>模拟器</a:t>
            </a:r>
            <a:r>
              <a:rPr lang="en-US" altLang="zh-CN" dirty="0"/>
              <a:t>Packet Tracer</a:t>
            </a:r>
            <a:r>
              <a:rPr lang="zh-CN" altLang="en-US" dirty="0"/>
              <a:t>：</a:t>
            </a:r>
            <a:r>
              <a:rPr lang="en-US" altLang="zh-CN" dirty="0"/>
              <a:t>6</a:t>
            </a:r>
            <a:r>
              <a:rPr lang="zh-CN" altLang="en-US" dirty="0"/>
              <a:t>次（每次</a:t>
            </a:r>
            <a:r>
              <a:rPr lang="en-US" altLang="zh-CN" dirty="0"/>
              <a:t>6</a:t>
            </a:r>
            <a:r>
              <a:rPr lang="zh-CN" altLang="en-US" dirty="0"/>
              <a:t>课时）</a:t>
            </a:r>
            <a:endParaRPr lang="en-US" altLang="zh-CN" dirty="0"/>
          </a:p>
          <a:p>
            <a:pPr lvl="2"/>
            <a:r>
              <a:rPr lang="en-US" altLang="zh-CN" dirty="0"/>
              <a:t>H3C</a:t>
            </a:r>
            <a:r>
              <a:rPr lang="zh-CN" altLang="en-US" dirty="0"/>
              <a:t>设备：</a:t>
            </a:r>
            <a:r>
              <a:rPr lang="en-US" altLang="zh-CN" dirty="0"/>
              <a:t>2</a:t>
            </a:r>
            <a:r>
              <a:rPr lang="zh-CN" altLang="en-US" dirty="0"/>
              <a:t>次（每次</a:t>
            </a:r>
            <a:r>
              <a:rPr lang="en-US" altLang="zh-CN" dirty="0"/>
              <a:t>6</a:t>
            </a:r>
            <a:r>
              <a:rPr lang="zh-CN" altLang="en-US" dirty="0"/>
              <a:t>课时）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具体实施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每次实验开始之前会有关于实验的简单讲解。</a:t>
            </a:r>
          </a:p>
          <a:p>
            <a:pPr lvl="1"/>
            <a:r>
              <a:rPr lang="zh-CN" altLang="en-US" dirty="0"/>
              <a:t>每次：</a:t>
            </a:r>
            <a:r>
              <a:rPr lang="en-US" altLang="zh-CN" dirty="0"/>
              <a:t>1</a:t>
            </a:r>
            <a:r>
              <a:rPr lang="zh-CN" altLang="en-US" dirty="0"/>
              <a:t>课时讲解</a:t>
            </a:r>
            <a:r>
              <a:rPr lang="en-US" altLang="zh-CN" dirty="0"/>
              <a:t>+6</a:t>
            </a:r>
            <a:r>
              <a:rPr lang="zh-CN" altLang="en-US" dirty="0"/>
              <a:t>课时实验</a:t>
            </a:r>
            <a:r>
              <a:rPr lang="en-US" altLang="zh-CN" dirty="0"/>
              <a:t>=7</a:t>
            </a:r>
            <a:r>
              <a:rPr lang="zh-CN" altLang="en-US" dirty="0"/>
              <a:t>课时</a:t>
            </a:r>
            <a:endParaRPr lang="en-US" altLang="zh-CN" dirty="0"/>
          </a:p>
          <a:p>
            <a:pPr lvl="1"/>
            <a:r>
              <a:rPr lang="zh-CN" altLang="en-US" dirty="0"/>
              <a:t>本周：</a:t>
            </a:r>
            <a:r>
              <a:rPr lang="en-US" altLang="zh-CN" dirty="0">
                <a:solidFill>
                  <a:srgbClr val="FF0000"/>
                </a:solidFill>
              </a:rPr>
              <a:t>10:25-12:00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课时）</a:t>
            </a:r>
            <a:r>
              <a:rPr lang="en-US" altLang="zh-CN" dirty="0">
                <a:solidFill>
                  <a:srgbClr val="FF0000"/>
                </a:solidFill>
              </a:rPr>
              <a:t> 14:00-17:30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课时）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具体实施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78" y="1072194"/>
            <a:ext cx="8580011" cy="3948621"/>
          </a:xfrm>
        </p:spPr>
        <p:txBody>
          <a:bodyPr/>
          <a:lstStyle/>
          <a:p>
            <a:r>
              <a:rPr lang="zh-CN" altLang="en-US" sz="2400" dirty="0">
                <a:solidFill>
                  <a:srgbClr val="FF0000"/>
                </a:solidFill>
              </a:rPr>
              <a:t>第</a:t>
            </a:r>
            <a:r>
              <a:rPr lang="en-US" altLang="zh-CN" sz="2400" dirty="0">
                <a:solidFill>
                  <a:srgbClr val="FF0000"/>
                </a:solidFill>
              </a:rPr>
              <a:t>09</a:t>
            </a:r>
            <a:r>
              <a:rPr lang="zh-CN" altLang="en-US" sz="2400" dirty="0">
                <a:solidFill>
                  <a:srgbClr val="FF0000"/>
                </a:solidFill>
              </a:rPr>
              <a:t>周  周六 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10:25-12:00 14:00-17:30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第</a:t>
            </a:r>
            <a:r>
              <a:rPr lang="en-US" altLang="zh-CN" sz="2400" dirty="0">
                <a:solidFill>
                  <a:srgbClr val="FF0000"/>
                </a:solidFill>
              </a:rPr>
              <a:t>11</a:t>
            </a:r>
            <a:r>
              <a:rPr lang="zh-CN" altLang="en-US" sz="2400" dirty="0">
                <a:solidFill>
                  <a:srgbClr val="FF0000"/>
                </a:solidFill>
              </a:rPr>
              <a:t>周  周五 </a:t>
            </a:r>
            <a:r>
              <a:rPr lang="en-US" altLang="zh-CN" sz="2400" dirty="0">
                <a:solidFill>
                  <a:srgbClr val="FF0000"/>
                </a:solidFill>
              </a:rPr>
              <a:t>10:25-12:00 14:00-17:30 </a:t>
            </a:r>
          </a:p>
          <a:p>
            <a:r>
              <a:rPr lang="zh-CN" altLang="en-US" sz="2400" dirty="0">
                <a:solidFill>
                  <a:srgbClr val="FF0000"/>
                </a:solidFill>
              </a:rPr>
              <a:t>第</a:t>
            </a:r>
            <a:r>
              <a:rPr lang="en-US" altLang="zh-CN" sz="2400" dirty="0">
                <a:solidFill>
                  <a:srgbClr val="FF0000"/>
                </a:solidFill>
              </a:rPr>
              <a:t>12</a:t>
            </a:r>
            <a:r>
              <a:rPr lang="zh-CN" altLang="en-US" sz="2400" dirty="0">
                <a:solidFill>
                  <a:srgbClr val="FF0000"/>
                </a:solidFill>
              </a:rPr>
              <a:t>周  周？ </a:t>
            </a:r>
            <a:r>
              <a:rPr lang="en-US" altLang="zh-CN" sz="2400" dirty="0">
                <a:solidFill>
                  <a:srgbClr val="FF0000"/>
                </a:solidFill>
              </a:rPr>
              <a:t>09:00-12:00 14:00-16:15</a:t>
            </a:r>
          </a:p>
          <a:p>
            <a:r>
              <a:rPr lang="zh-CN" altLang="en-US" sz="2400" dirty="0">
                <a:solidFill>
                  <a:srgbClr val="FF0000"/>
                </a:solidFill>
              </a:rPr>
              <a:t>第</a:t>
            </a:r>
            <a:r>
              <a:rPr lang="en-US" altLang="zh-CN" sz="2400" dirty="0">
                <a:solidFill>
                  <a:srgbClr val="FF0000"/>
                </a:solidFill>
              </a:rPr>
              <a:t>13</a:t>
            </a:r>
            <a:r>
              <a:rPr lang="zh-CN" altLang="en-US" sz="2400" dirty="0">
                <a:solidFill>
                  <a:srgbClr val="FF0000"/>
                </a:solidFill>
              </a:rPr>
              <a:t>周  周？ </a:t>
            </a:r>
            <a:r>
              <a:rPr lang="en-US" altLang="zh-CN" sz="2400" dirty="0">
                <a:solidFill>
                  <a:srgbClr val="FF0000"/>
                </a:solidFill>
              </a:rPr>
              <a:t>09:00-12:00 14:00-16:15</a:t>
            </a:r>
          </a:p>
          <a:p>
            <a:r>
              <a:rPr lang="zh-CN" altLang="en-US" sz="2400" dirty="0">
                <a:solidFill>
                  <a:srgbClr val="FF0000"/>
                </a:solidFill>
              </a:rPr>
              <a:t>第</a:t>
            </a:r>
            <a:r>
              <a:rPr lang="en-US" altLang="zh-CN" sz="2400" dirty="0">
                <a:solidFill>
                  <a:srgbClr val="FF0000"/>
                </a:solidFill>
              </a:rPr>
              <a:t>14</a:t>
            </a:r>
            <a:r>
              <a:rPr lang="zh-CN" altLang="en-US" sz="2400" dirty="0">
                <a:solidFill>
                  <a:srgbClr val="FF0000"/>
                </a:solidFill>
              </a:rPr>
              <a:t>周  周？ </a:t>
            </a:r>
            <a:r>
              <a:rPr lang="en-US" altLang="zh-CN" sz="2400" dirty="0">
                <a:solidFill>
                  <a:srgbClr val="FF0000"/>
                </a:solidFill>
              </a:rPr>
              <a:t>09:00-12:00 14:00-16:15</a:t>
            </a:r>
          </a:p>
          <a:p>
            <a:r>
              <a:rPr lang="zh-CN" altLang="en-US" sz="2400" dirty="0">
                <a:solidFill>
                  <a:srgbClr val="FF0000"/>
                </a:solidFill>
              </a:rPr>
              <a:t>第</a:t>
            </a:r>
            <a:r>
              <a:rPr lang="en-US" altLang="zh-CN" sz="2400" dirty="0">
                <a:solidFill>
                  <a:srgbClr val="FF0000"/>
                </a:solidFill>
              </a:rPr>
              <a:t>15</a:t>
            </a:r>
            <a:r>
              <a:rPr lang="zh-CN" altLang="en-US" sz="2400" dirty="0">
                <a:solidFill>
                  <a:srgbClr val="FF0000"/>
                </a:solidFill>
              </a:rPr>
              <a:t>周  周？ </a:t>
            </a:r>
            <a:r>
              <a:rPr lang="en-US" altLang="zh-CN" sz="2400" dirty="0">
                <a:solidFill>
                  <a:srgbClr val="FF0000"/>
                </a:solidFill>
              </a:rPr>
              <a:t>14:00-18:00 19:00-20:15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H3C</a:t>
            </a:r>
            <a:r>
              <a:rPr lang="zh-CN" altLang="en-US" dirty="0"/>
              <a:t>设备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H3C</a:t>
            </a:r>
            <a:r>
              <a:rPr lang="zh-CN" altLang="en-US" dirty="0"/>
              <a:t>实验设备都在</a:t>
            </a:r>
            <a:r>
              <a:rPr lang="en-US" altLang="zh-CN" dirty="0"/>
              <a:t>E</a:t>
            </a:r>
            <a:r>
              <a:rPr lang="zh-CN" altLang="en-US" dirty="0"/>
              <a:t>楼</a:t>
            </a:r>
            <a:r>
              <a:rPr lang="en-US" altLang="zh-CN" dirty="0"/>
              <a:t>III</a:t>
            </a:r>
            <a:r>
              <a:rPr lang="zh-CN" altLang="en-US" dirty="0"/>
              <a:t>区</a:t>
            </a:r>
            <a:r>
              <a:rPr lang="en-US" altLang="zh-CN" dirty="0"/>
              <a:t>508</a:t>
            </a:r>
            <a:r>
              <a:rPr lang="zh-CN" altLang="en-US" dirty="0"/>
              <a:t>，</a:t>
            </a:r>
            <a:r>
              <a:rPr lang="en-US" altLang="zh-CN" dirty="0"/>
              <a:t>20</a:t>
            </a:r>
            <a:r>
              <a:rPr lang="zh-CN" altLang="en-US" dirty="0"/>
              <a:t>套设备，需要按班级进行实验，请注意时间安排。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2" t="566" r="5682" b="10629"/>
          <a:stretch>
            <a:fillRect/>
          </a:stretch>
        </p:blipFill>
        <p:spPr bwMode="auto">
          <a:xfrm>
            <a:off x="2988618" y="2964387"/>
            <a:ext cx="2682917" cy="130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15" r="11908" b="41624"/>
          <a:stretch>
            <a:fillRect/>
          </a:stretch>
        </p:blipFill>
        <p:spPr bwMode="auto">
          <a:xfrm>
            <a:off x="126787" y="3668741"/>
            <a:ext cx="2645805" cy="56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16" b="40044"/>
          <a:stretch>
            <a:fillRect/>
          </a:stretch>
        </p:blipFill>
        <p:spPr bwMode="auto">
          <a:xfrm>
            <a:off x="457280" y="2889496"/>
            <a:ext cx="2144649" cy="63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67" b="41444"/>
          <a:stretch>
            <a:fillRect/>
          </a:stretch>
        </p:blipFill>
        <p:spPr bwMode="auto">
          <a:xfrm>
            <a:off x="5887561" y="3169528"/>
            <a:ext cx="3013864" cy="896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参考书目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8818" y="1063557"/>
            <a:ext cx="4619571" cy="3532484"/>
          </a:xfrm>
        </p:spPr>
        <p:txBody>
          <a:bodyPr/>
          <a:lstStyle/>
          <a:p>
            <a:r>
              <a:rPr lang="zh-CN" altLang="en-US" dirty="0"/>
              <a:t>模拟器实验</a:t>
            </a:r>
          </a:p>
          <a:p>
            <a:pPr lvl="1"/>
            <a:r>
              <a:rPr lang="en-US" altLang="zh-CN" dirty="0"/>
              <a:t>《</a:t>
            </a:r>
            <a:r>
              <a:rPr lang="zh-CN" altLang="en-US" dirty="0"/>
              <a:t>密码学与网络安全</a:t>
            </a:r>
            <a:endParaRPr lang="en-US" altLang="zh-CN" dirty="0"/>
          </a:p>
          <a:p>
            <a:pPr marL="363220" lvl="1" indent="0">
              <a:buNone/>
            </a:pPr>
            <a:r>
              <a:rPr lang="en-US" altLang="zh-CN" dirty="0"/>
              <a:t>		</a:t>
            </a:r>
            <a:r>
              <a:rPr lang="zh-CN" altLang="en-US" dirty="0"/>
              <a:t>实验教程</a:t>
            </a:r>
            <a:r>
              <a:rPr lang="en-US" altLang="zh-CN" dirty="0"/>
              <a:t>》</a:t>
            </a:r>
          </a:p>
          <a:p>
            <a:pPr lvl="1"/>
            <a:r>
              <a:rPr lang="en-US" altLang="zh-CN" dirty="0"/>
              <a:t>《</a:t>
            </a:r>
            <a:r>
              <a:rPr lang="zh-CN" altLang="en-US" dirty="0"/>
              <a:t>网络安全实验教程</a:t>
            </a:r>
            <a:r>
              <a:rPr lang="en-US" altLang="zh-CN" dirty="0"/>
              <a:t>》</a:t>
            </a:r>
          </a:p>
          <a:p>
            <a:r>
              <a:rPr lang="en-US" altLang="zh-CN" dirty="0"/>
              <a:t>H3C</a:t>
            </a:r>
            <a:r>
              <a:rPr lang="zh-CN" altLang="en-US" dirty="0"/>
              <a:t>实验有相关资料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908" y="979149"/>
            <a:ext cx="1809640" cy="258910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B23D99A-D2AB-43B0-9323-6414CE4E78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9291"/>
            <a:ext cx="2768824" cy="27688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考核方式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实验报告：</a:t>
            </a:r>
            <a:r>
              <a:rPr lang="en-US" altLang="zh-CN" dirty="0"/>
              <a:t>80%</a:t>
            </a:r>
          </a:p>
          <a:p>
            <a:r>
              <a:rPr lang="zh-CN" altLang="en-US" dirty="0"/>
              <a:t>验收：</a:t>
            </a:r>
            <a:r>
              <a:rPr lang="en-US" altLang="zh-CN" dirty="0"/>
              <a:t>20%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线上实验基础</a:t>
            </a:r>
            <a:r>
              <a:rPr lang="en-US" altLang="zh-CN" dirty="0"/>
              <a:t>-Packet Tracer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314" y="1072037"/>
            <a:ext cx="8231029" cy="3741235"/>
          </a:xfrm>
        </p:spPr>
        <p:txBody>
          <a:bodyPr/>
          <a:lstStyle/>
          <a:p>
            <a:r>
              <a:rPr lang="zh-CN" altLang="en-US" dirty="0"/>
              <a:t>用户界面</a:t>
            </a:r>
            <a:endParaRPr lang="en-US" altLang="zh-CN" dirty="0"/>
          </a:p>
          <a:p>
            <a:pPr marL="363220" lvl="1" indent="0">
              <a:buNone/>
            </a:pPr>
            <a:r>
              <a:rPr lang="zh-CN" altLang="en-US" sz="2000" dirty="0"/>
              <a:t>菜单栏、主工具栏、公共工具栏、</a:t>
            </a:r>
            <a:endParaRPr lang="en-US" altLang="zh-CN" sz="2000" dirty="0"/>
          </a:p>
          <a:p>
            <a:pPr marL="363220" lvl="1" indent="0">
              <a:buNone/>
            </a:pPr>
            <a:r>
              <a:rPr lang="zh-CN" altLang="en-US" sz="2000" dirty="0"/>
              <a:t>工作区、工作区选择栏、模式选择栏</a:t>
            </a:r>
            <a:endParaRPr lang="en-US" altLang="zh-CN" sz="2000" dirty="0"/>
          </a:p>
          <a:p>
            <a:r>
              <a:rPr lang="zh-CN" altLang="en-US" dirty="0"/>
              <a:t>工作区分类：</a:t>
            </a:r>
            <a:r>
              <a:rPr lang="zh-CN" altLang="en-US" sz="2000" dirty="0"/>
              <a:t>逻辑工作区、物理工作区</a:t>
            </a:r>
            <a:endParaRPr lang="en-US" altLang="zh-CN" sz="2000" dirty="0"/>
          </a:p>
          <a:p>
            <a:r>
              <a:rPr lang="zh-CN" altLang="en-US" dirty="0"/>
              <a:t>操作模式：</a:t>
            </a:r>
            <a:r>
              <a:rPr lang="zh-CN" altLang="en-US" sz="2000" dirty="0"/>
              <a:t>实时操作模式、模拟操作模式</a:t>
            </a:r>
            <a:endParaRPr lang="en-US" altLang="zh-CN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922" y="1063557"/>
            <a:ext cx="3332833" cy="269762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GQ5ZWRmZGVlYTg3MDI0N2UwODgyODBlMDlhOGQxZGMifQ==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j5b2h0dn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866</Words>
  <Application>Microsoft Office PowerPoint</Application>
  <PresentationFormat>自定义</PresentationFormat>
  <Paragraphs>91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宋体</vt:lpstr>
      <vt:lpstr>微软雅黑</vt:lpstr>
      <vt:lpstr>Agency FB</vt:lpstr>
      <vt:lpstr>Arial</vt:lpstr>
      <vt:lpstr>Calibri</vt:lpstr>
      <vt:lpstr>第一PPT，www.1ppt.com</vt:lpstr>
      <vt:lpstr>PowerPoint 演示文稿</vt:lpstr>
      <vt:lpstr>课程必要性</vt:lpstr>
      <vt:lpstr>课时安排</vt:lpstr>
      <vt:lpstr>具体实施</vt:lpstr>
      <vt:lpstr>具体实施</vt:lpstr>
      <vt:lpstr>H3C设备</vt:lpstr>
      <vt:lpstr>参考书目</vt:lpstr>
      <vt:lpstr>考核方式</vt:lpstr>
      <vt:lpstr>线上实验基础-Packet Tracer</vt:lpstr>
      <vt:lpstr>线上实验基础-Packet Tracer</vt:lpstr>
      <vt:lpstr>线上实验基础——IOS命令模式</vt:lpstr>
      <vt:lpstr>本次实验任务——网络攻击实验</vt:lpstr>
      <vt:lpstr>集线器和嗅探攻击实验</vt:lpstr>
      <vt:lpstr>集线器和嗅探攻击实验 </vt:lpstr>
      <vt:lpstr>MAC地址欺骗攻击</vt:lpstr>
      <vt:lpstr>MAC地址欺骗攻击</vt:lpstr>
      <vt:lpstr>钓鱼网站实验</vt:lpstr>
      <vt:lpstr>钓鱼网站实验</vt:lpstr>
      <vt:lpstr>钓鱼网站实验</vt:lpstr>
      <vt:lpstr>实验要求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大气群山PPT模板</dc:title>
  <dc:creator>第一PPT</dc:creator>
  <cp:keywords>www.1ppt.com</cp:keywords>
  <dc:description>www.1ppt.com</dc:description>
  <cp:lastModifiedBy>Feng Pengbin</cp:lastModifiedBy>
  <cp:revision>52</cp:revision>
  <dcterms:created xsi:type="dcterms:W3CDTF">2019-12-24T09:15:00Z</dcterms:created>
  <dcterms:modified xsi:type="dcterms:W3CDTF">2024-04-26T13:42:37Z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C371C4F12BB547EB8E31FABE5D17AD96_13</vt:lpwstr>
  </property>
  <property fmtid="{D5CDD505-2E9C-101B-9397-08002B2CF9AE}" pid="3" name="KSOProductBuildVer">
    <vt:lpwstr>2052-12.1.0.16250</vt:lpwstr>
  </property>
</Properties>
</file>