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97" r:id="rId4"/>
    <p:sldId id="289" r:id="rId5"/>
    <p:sldId id="298" r:id="rId6"/>
    <p:sldId id="292" r:id="rId7"/>
    <p:sldId id="300" r:id="rId8"/>
    <p:sldId id="293" r:id="rId9"/>
    <p:sldId id="301" r:id="rId10"/>
    <p:sldId id="302" r:id="rId11"/>
    <p:sldId id="303" r:id="rId12"/>
    <p:sldId id="295" r:id="rId13"/>
  </p:sldIdLst>
  <p:sldSz cx="9145588" cy="5145088"/>
  <p:notesSz cx="6858000" cy="9144000"/>
  <p:custDataLst>
    <p:tags r:id="rId15"/>
  </p:custDataLst>
  <p:defaultTextStyle>
    <a:defPPr>
      <a:defRPr lang="zh-CN"/>
    </a:defPPr>
    <a:lvl1pPr marL="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322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580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902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5161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1483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7741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4063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0322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howGuides="1">
      <p:cViewPr varScale="1">
        <p:scale>
          <a:sx n="141" d="100"/>
          <a:sy n="141" d="100"/>
        </p:scale>
        <p:origin x="762" y="276"/>
      </p:cViewPr>
      <p:guideLst>
        <p:guide orient="horz" pos="162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1B12F-6A0D-4FE8-BAE3-DB3D162E5156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053C-24B9-4FA6-A8F8-2156AAF873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1200521"/>
            <a:ext cx="8231029" cy="3395520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552" y="206042"/>
            <a:ext cx="2057757" cy="4389999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206042"/>
            <a:ext cx="6020845" cy="4389999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>
            <a:lvl1pPr algn="l">
              <a:defRPr sz="4000" b="1" u="sng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200521"/>
            <a:ext cx="8231029" cy="339552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80" y="1200521"/>
            <a:ext cx="4039301" cy="339552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8" y="1200521"/>
            <a:ext cx="4039301" cy="339552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619446" y="2801234"/>
            <a:ext cx="615260" cy="242568"/>
          </a:xfrm>
          <a:prstGeom prst="rect">
            <a:avLst/>
          </a:prstGeom>
        </p:spPr>
        <p:txBody>
          <a:bodyPr wrap="square" lIns="72581" tIns="36291" rIns="72581" bIns="36291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精美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            </a:t>
            </a:r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工作总结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www.1ppt.com/xiazai/zongjie/ </a:t>
            </a:r>
            <a:r>
              <a:rPr lang="zh-CN" altLang="en-US" sz="100" dirty="0">
                <a:solidFill>
                  <a:schemeClr val="bg1"/>
                </a:solidFill>
              </a:rPr>
              <a:t>工作计划：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www.1ppt.com/xiazai/jihua/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商务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www.1ppt.com/moban/shangwu/  </a:t>
            </a:r>
            <a:r>
              <a:rPr lang="zh-CN" altLang="en-US" sz="100" dirty="0">
                <a:solidFill>
                  <a:schemeClr val="bg1"/>
                </a:solidFill>
              </a:rPr>
              <a:t>个人简历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www.1ppt.com/xiazai/jianli/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毕业答辩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www.1ppt.com/xiazai/dabian/  </a:t>
            </a:r>
            <a:r>
              <a:rPr lang="zh-CN" altLang="en-US" sz="100" dirty="0">
                <a:solidFill>
                  <a:schemeClr val="bg1"/>
                </a:solidFill>
              </a:rPr>
              <a:t>工作汇报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www.1ppt.com/xiazai/huibao/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79" y="1151690"/>
            <a:ext cx="4040890" cy="479970"/>
          </a:xfrm>
          <a:prstGeom prst="rect">
            <a:avLst/>
          </a:prstGeom>
        </p:spPr>
        <p:txBody>
          <a:bodyPr lIns="72581" tIns="36291" rIns="72581" bIns="36291" anchor="b"/>
          <a:lstStyle>
            <a:lvl1pPr marL="0" indent="0">
              <a:buNone/>
              <a:defRPr sz="1900" b="1"/>
            </a:lvl1pPr>
            <a:lvl2pPr marL="363220" indent="0">
              <a:buNone/>
              <a:defRPr sz="1600" b="1"/>
            </a:lvl2pPr>
            <a:lvl3pPr marL="725805" indent="0">
              <a:buNone/>
              <a:defRPr sz="1400" b="1"/>
            </a:lvl3pPr>
            <a:lvl4pPr marL="1089025" indent="0">
              <a:buNone/>
              <a:defRPr sz="1300" b="1"/>
            </a:lvl4pPr>
            <a:lvl5pPr marL="1451610" indent="0">
              <a:buNone/>
              <a:defRPr sz="1300" b="1"/>
            </a:lvl5pPr>
            <a:lvl6pPr marL="1814830" indent="0">
              <a:buNone/>
              <a:defRPr sz="1300" b="1"/>
            </a:lvl6pPr>
            <a:lvl7pPr marL="2177415" indent="0">
              <a:buNone/>
              <a:defRPr sz="1300" b="1"/>
            </a:lvl7pPr>
            <a:lvl8pPr marL="2540635" indent="0">
              <a:buNone/>
              <a:defRPr sz="1300" b="1"/>
            </a:lvl8pPr>
            <a:lvl9pPr marL="2903220" indent="0">
              <a:buNone/>
              <a:defRPr sz="1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79" y="1631661"/>
            <a:ext cx="4040890" cy="2964381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3" y="1151690"/>
            <a:ext cx="4042477" cy="479970"/>
          </a:xfrm>
          <a:prstGeom prst="rect">
            <a:avLst/>
          </a:prstGeom>
        </p:spPr>
        <p:txBody>
          <a:bodyPr lIns="72581" tIns="36291" rIns="72581" bIns="36291" anchor="b"/>
          <a:lstStyle>
            <a:lvl1pPr marL="0" indent="0">
              <a:buNone/>
              <a:defRPr sz="1900" b="1"/>
            </a:lvl1pPr>
            <a:lvl2pPr marL="363220" indent="0">
              <a:buNone/>
              <a:defRPr sz="1600" b="1"/>
            </a:lvl2pPr>
            <a:lvl3pPr marL="725805" indent="0">
              <a:buNone/>
              <a:defRPr sz="1400" b="1"/>
            </a:lvl3pPr>
            <a:lvl4pPr marL="1089025" indent="0">
              <a:buNone/>
              <a:defRPr sz="1300" b="1"/>
            </a:lvl4pPr>
            <a:lvl5pPr marL="1451610" indent="0">
              <a:buNone/>
              <a:defRPr sz="1300" b="1"/>
            </a:lvl5pPr>
            <a:lvl6pPr marL="1814830" indent="0">
              <a:buNone/>
              <a:defRPr sz="1300" b="1"/>
            </a:lvl6pPr>
            <a:lvl7pPr marL="2177415" indent="0">
              <a:buNone/>
              <a:defRPr sz="1300" b="1"/>
            </a:lvl7pPr>
            <a:lvl8pPr marL="2540635" indent="0">
              <a:buNone/>
              <a:defRPr sz="1300" b="1"/>
            </a:lvl8pPr>
            <a:lvl9pPr marL="2903220" indent="0">
              <a:buNone/>
              <a:defRPr sz="1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33" y="1631661"/>
            <a:ext cx="4042477" cy="2964381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776315" cy="2329675"/>
          </a:xfrm>
          <a:prstGeom prst="rect">
            <a:avLst/>
          </a:prstGeom>
          <a:effectLst>
            <a:outerShdw blurRad="228600" dist="38100" dir="5400000" sx="101000" sy="101000" algn="t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21" y="3205610"/>
            <a:ext cx="6072467" cy="1939478"/>
          </a:xfrm>
          <a:prstGeom prst="rect">
            <a:avLst/>
          </a:prstGeom>
          <a:effectLst>
            <a:outerShdw blurRad="228600" dist="38100" dir="16200000" sx="101000" sy="101000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4851"/>
            <a:ext cx="3008836" cy="871807"/>
          </a:xfrm>
          <a:prstGeom prst="rect">
            <a:avLst/>
          </a:prstGeom>
        </p:spPr>
        <p:txBody>
          <a:bodyPr lIns="72581" tIns="36291" rIns="72581" bIns="36291" anchor="b"/>
          <a:lstStyle>
            <a:lvl1pPr algn="l">
              <a:defRPr sz="16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0" y="204851"/>
            <a:ext cx="5112638" cy="439119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0" y="1076658"/>
            <a:ext cx="3008836" cy="351938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1100"/>
            </a:lvl1pPr>
            <a:lvl2pPr marL="363220" indent="0">
              <a:buNone/>
              <a:defRPr sz="1000"/>
            </a:lvl2pPr>
            <a:lvl3pPr marL="725805" indent="0">
              <a:buNone/>
              <a:defRPr sz="800"/>
            </a:lvl3pPr>
            <a:lvl4pPr marL="1089025" indent="0">
              <a:buNone/>
              <a:defRPr sz="800"/>
            </a:lvl4pPr>
            <a:lvl5pPr marL="1451610" indent="0">
              <a:buNone/>
              <a:defRPr sz="800"/>
            </a:lvl5pPr>
            <a:lvl6pPr marL="1814830" indent="0">
              <a:buNone/>
              <a:defRPr sz="800"/>
            </a:lvl6pPr>
            <a:lvl7pPr marL="2177415" indent="0">
              <a:buNone/>
              <a:defRPr sz="800"/>
            </a:lvl7pPr>
            <a:lvl8pPr marL="2540635" indent="0">
              <a:buNone/>
              <a:defRPr sz="800"/>
            </a:lvl8pPr>
            <a:lvl9pPr marL="290322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99" y="3601562"/>
            <a:ext cx="5487353" cy="425185"/>
          </a:xfrm>
          <a:prstGeom prst="rect">
            <a:avLst/>
          </a:prstGeom>
        </p:spPr>
        <p:txBody>
          <a:bodyPr lIns="72581" tIns="36291" rIns="72581" bIns="36291" anchor="b"/>
          <a:lstStyle>
            <a:lvl1pPr algn="l">
              <a:defRPr sz="16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99" y="459724"/>
            <a:ext cx="5487353" cy="308705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2600"/>
            </a:lvl1pPr>
            <a:lvl2pPr marL="363220" indent="0">
              <a:buNone/>
              <a:defRPr sz="2300"/>
            </a:lvl2pPr>
            <a:lvl3pPr marL="725805" indent="0">
              <a:buNone/>
              <a:defRPr sz="1900"/>
            </a:lvl3pPr>
            <a:lvl4pPr marL="1089025" indent="0">
              <a:buNone/>
              <a:defRPr sz="1600"/>
            </a:lvl4pPr>
            <a:lvl5pPr marL="1451610" indent="0">
              <a:buNone/>
              <a:defRPr sz="1600"/>
            </a:lvl5pPr>
            <a:lvl6pPr marL="1814830" indent="0">
              <a:buNone/>
              <a:defRPr sz="1600"/>
            </a:lvl6pPr>
            <a:lvl7pPr marL="2177415" indent="0">
              <a:buNone/>
              <a:defRPr sz="1600"/>
            </a:lvl7pPr>
            <a:lvl8pPr marL="2540635" indent="0">
              <a:buNone/>
              <a:defRPr sz="1600"/>
            </a:lvl8pPr>
            <a:lvl9pPr marL="2903220" indent="0">
              <a:buNone/>
              <a:defRPr sz="1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99" y="4026746"/>
            <a:ext cx="5487353" cy="60383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1100"/>
            </a:lvl1pPr>
            <a:lvl2pPr marL="363220" indent="0">
              <a:buNone/>
              <a:defRPr sz="1000"/>
            </a:lvl2pPr>
            <a:lvl3pPr marL="725805" indent="0">
              <a:buNone/>
              <a:defRPr sz="800"/>
            </a:lvl3pPr>
            <a:lvl4pPr marL="1089025" indent="0">
              <a:buNone/>
              <a:defRPr sz="800"/>
            </a:lvl4pPr>
            <a:lvl5pPr marL="1451610" indent="0">
              <a:buNone/>
              <a:defRPr sz="800"/>
            </a:lvl5pPr>
            <a:lvl6pPr marL="1814830" indent="0">
              <a:buNone/>
              <a:defRPr sz="800"/>
            </a:lvl6pPr>
            <a:lvl7pPr marL="2177415" indent="0">
              <a:buNone/>
              <a:defRPr sz="800"/>
            </a:lvl7pPr>
            <a:lvl8pPr marL="2540635" indent="0">
              <a:buNone/>
              <a:defRPr sz="800"/>
            </a:lvl8pPr>
            <a:lvl9pPr marL="290322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blipFill dpi="0" rotWithShape="1">
            <a:blip r:embed="rId13">
              <a:alphaModFix amt="26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-7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blipFill dpi="0" rotWithShape="1">
            <a:blip r:embed="rId15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02" y="4178169"/>
            <a:ext cx="3676286" cy="966919"/>
          </a:xfrm>
          <a:prstGeom prst="rect">
            <a:avLst/>
          </a:prstGeom>
          <a:effectLst>
            <a:outerShdw blurRad="228600" dist="38100" dir="16200000" sx="101000" sy="101000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358" cy="740522"/>
          </a:xfrm>
          <a:prstGeom prst="rect">
            <a:avLst/>
          </a:prstGeom>
          <a:effectLst>
            <a:outerShdw blurRad="228600" dist="38100" dir="5400000" sx="101000" sy="101000" algn="t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5805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89915" indent="-226695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0741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7000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22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580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5902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161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8483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902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61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83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41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63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22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87" y="-3811"/>
            <a:ext cx="9153686" cy="5152234"/>
          </a:xfrm>
          <a:prstGeom prst="rect">
            <a:avLst/>
          </a:prstGeom>
        </p:spPr>
      </p:pic>
      <p:sp>
        <p:nvSpPr>
          <p:cNvPr id="17" name="文本框 19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SpPr txBox="1"/>
          <p:nvPr/>
        </p:nvSpPr>
        <p:spPr>
          <a:xfrm>
            <a:off x="1620466" y="2121544"/>
            <a:ext cx="5982262" cy="561702"/>
          </a:xfrm>
          <a:prstGeom prst="rect">
            <a:avLst/>
          </a:prstGeom>
          <a:noFill/>
          <a:effectLst/>
        </p:spPr>
        <p:txBody>
          <a:bodyPr wrap="square" lIns="68589" tIns="34295" rIns="68589" bIns="34295" rtlCol="0">
            <a:spAutoFit/>
          </a:bodyPr>
          <a:lstStyle/>
          <a:p>
            <a:pPr algn="ctr" defTabSz="685800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计算机与网络安全综合实验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SpPr/>
          <p:nvPr/>
        </p:nvSpPr>
        <p:spPr>
          <a:xfrm>
            <a:off x="173386" y="171503"/>
            <a:ext cx="8799294" cy="4802082"/>
          </a:xfrm>
          <a:prstGeom prst="rect">
            <a:avLst/>
          </a:prstGeom>
          <a:noFill/>
          <a:ln w="12700" cap="flat" cmpd="sng" algn="ctr">
            <a:solidFill>
              <a:srgbClr val="1F2F50"/>
            </a:solidFill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060626" y="844352"/>
            <a:ext cx="2911652" cy="1101878"/>
            <a:chOff x="3124200" y="1641336"/>
            <a:chExt cx="5840064" cy="2209800"/>
          </a:xfrm>
        </p:grpSpPr>
        <p:sp>
          <p:nvSpPr>
            <p:cNvPr id="40" name="矩形: 圆角 5"/>
            <p:cNvSpPr/>
            <p:nvPr/>
          </p:nvSpPr>
          <p:spPr>
            <a:xfrm>
              <a:off x="3124200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</a:endParaRPr>
            </a:p>
          </p:txBody>
        </p:sp>
        <p:sp>
          <p:nvSpPr>
            <p:cNvPr id="41" name="矩形: 圆角 6"/>
            <p:cNvSpPr/>
            <p:nvPr/>
          </p:nvSpPr>
          <p:spPr>
            <a:xfrm>
              <a:off x="4607584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</a:endParaRPr>
            </a:p>
          </p:txBody>
        </p:sp>
        <p:sp>
          <p:nvSpPr>
            <p:cNvPr id="42" name="矩形: 圆角 7"/>
            <p:cNvSpPr/>
            <p:nvPr/>
          </p:nvSpPr>
          <p:spPr>
            <a:xfrm>
              <a:off x="6084993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</a:endParaRPr>
            </a:p>
          </p:txBody>
        </p:sp>
        <p:sp>
          <p:nvSpPr>
            <p:cNvPr id="43" name="矩形: 圆角 8"/>
            <p:cNvSpPr/>
            <p:nvPr/>
          </p:nvSpPr>
          <p:spPr>
            <a:xfrm>
              <a:off x="7562402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</a:endParaRPr>
            </a:p>
          </p:txBody>
        </p:sp>
        <p:sp>
          <p:nvSpPr>
            <p:cNvPr id="44" name="文本框 9"/>
            <p:cNvSpPr txBox="1"/>
            <p:nvPr/>
          </p:nvSpPr>
          <p:spPr>
            <a:xfrm>
              <a:off x="3149785" y="1676223"/>
              <a:ext cx="1362719" cy="2036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2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5" name="文本框 10"/>
            <p:cNvSpPr txBox="1"/>
            <p:nvPr/>
          </p:nvSpPr>
          <p:spPr>
            <a:xfrm>
              <a:off x="4639850" y="1665402"/>
              <a:ext cx="1254003" cy="203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0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6" name="文本框 11"/>
            <p:cNvSpPr txBox="1"/>
            <p:nvPr/>
          </p:nvSpPr>
          <p:spPr>
            <a:xfrm>
              <a:off x="6094396" y="1676221"/>
              <a:ext cx="1362719" cy="203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6000" kern="0" dirty="0">
                  <a:solidFill>
                    <a:schemeClr val="accent1">
                      <a:lumMod val="75000"/>
                    </a:schemeClr>
                  </a:solidFill>
                  <a:latin typeface="Agency FB" panose="020B0503020202020204" pitchFamily="34" charset="0"/>
                  <a:ea typeface="包图粗黑体" panose="02000800000000000000" pitchFamily="2" charset="-122"/>
                </a:rPr>
                <a:t>2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7" name="文本框 12"/>
            <p:cNvSpPr txBox="1"/>
            <p:nvPr/>
          </p:nvSpPr>
          <p:spPr>
            <a:xfrm>
              <a:off x="7601545" y="1676223"/>
              <a:ext cx="1362719" cy="2035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4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 bldLvl="0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实验：基本</a:t>
            </a:r>
            <a:r>
              <a:rPr lang="en-US" altLang="zh-CN" dirty="0"/>
              <a:t>ACL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配置数据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9011" r="1251"/>
          <a:stretch>
            <a:fillRect/>
          </a:stretch>
        </p:blipFill>
        <p:spPr>
          <a:xfrm>
            <a:off x="1044402" y="1996480"/>
            <a:ext cx="6336704" cy="21813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实验：基本</a:t>
            </a:r>
            <a:r>
              <a:rPr lang="en-US" altLang="zh-CN" dirty="0"/>
              <a:t>ACL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连接好所有设备，给设备加电，开始进行实验。</a:t>
            </a:r>
            <a:endParaRPr lang="en-US" altLang="zh-CN" dirty="0"/>
          </a:p>
          <a:p>
            <a:r>
              <a:rPr lang="zh-CN" altLang="en-US" dirty="0"/>
              <a:t>接下来步骤参照“</a:t>
            </a:r>
            <a:r>
              <a:rPr lang="en-US" altLang="zh-CN" dirty="0"/>
              <a:t>ACL</a:t>
            </a:r>
            <a:r>
              <a:rPr lang="zh-CN" altLang="en-US" dirty="0"/>
              <a:t>手册”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按时到课，不早退</a:t>
            </a:r>
            <a:endParaRPr lang="en-US" altLang="zh-CN" dirty="0"/>
          </a:p>
          <a:p>
            <a:r>
              <a:rPr lang="zh-CN" altLang="en-US" dirty="0"/>
              <a:t>撰写实验报告</a:t>
            </a:r>
            <a:endParaRPr lang="en-US" altLang="zh-CN" dirty="0"/>
          </a:p>
          <a:p>
            <a:pPr lvl="1"/>
            <a:r>
              <a:rPr lang="zh-CN" altLang="en-US" dirty="0"/>
              <a:t>按照模板书写实验步骤</a:t>
            </a:r>
            <a:endParaRPr lang="en-US" altLang="zh-CN" dirty="0"/>
          </a:p>
          <a:p>
            <a:pPr lvl="1"/>
            <a:r>
              <a:rPr lang="zh-CN" altLang="en-US" dirty="0"/>
              <a:t>查阅资料回答课后问题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en-US" altLang="zh-CN" dirty="0"/>
              <a:t>ACL</a:t>
            </a:r>
          </a:p>
          <a:p>
            <a:r>
              <a:rPr lang="zh-CN" altLang="en-US" dirty="0"/>
              <a:t>上次实验：网线和访问</a:t>
            </a:r>
            <a:r>
              <a:rPr lang="en-US" altLang="zh-CN" dirty="0"/>
              <a:t>H3C</a:t>
            </a:r>
            <a:r>
              <a:rPr lang="zh-CN" altLang="en-US" dirty="0"/>
              <a:t>设备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ACL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560" y="1276400"/>
            <a:ext cx="8712968" cy="2171384"/>
          </a:xfrm>
        </p:spPr>
        <p:txBody>
          <a:bodyPr/>
          <a:lstStyle/>
          <a:p>
            <a:r>
              <a:rPr lang="zh-CN" altLang="en-US" sz="2400" dirty="0"/>
              <a:t>访问控制列表（</a:t>
            </a:r>
            <a:r>
              <a:rPr lang="en-US" altLang="zh-CN" sz="2400" dirty="0"/>
              <a:t>Access Control List</a:t>
            </a:r>
            <a:r>
              <a:rPr lang="zh-CN" altLang="en-US" sz="2400" dirty="0"/>
              <a:t>，</a:t>
            </a:r>
            <a:r>
              <a:rPr lang="en-US" altLang="zh-CN" sz="2400" dirty="0"/>
              <a:t>ACL</a:t>
            </a:r>
            <a:r>
              <a:rPr lang="zh-CN" altLang="en-US" sz="2400" dirty="0"/>
              <a:t>）是</a:t>
            </a:r>
            <a:r>
              <a:rPr lang="en-US" altLang="zh-CN" sz="2400" dirty="0"/>
              <a:t>H3CNE</a:t>
            </a:r>
            <a:r>
              <a:rPr lang="zh-CN" altLang="en-US" sz="2400" dirty="0"/>
              <a:t>考试重点考察对象之一。</a:t>
            </a:r>
            <a:endParaRPr lang="en-US" altLang="zh-CN" sz="2400" dirty="0"/>
          </a:p>
          <a:p>
            <a:r>
              <a:rPr lang="zh-CN" altLang="en-US" sz="2400" dirty="0"/>
              <a:t>它也是实际网络工程中经常用到的安全控制技术之一。</a:t>
            </a:r>
            <a:endParaRPr lang="en-US" altLang="zh-CN" sz="2400" dirty="0"/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322" y="52264"/>
            <a:ext cx="8231029" cy="857514"/>
          </a:xfrm>
        </p:spPr>
        <p:txBody>
          <a:bodyPr/>
          <a:lstStyle/>
          <a:p>
            <a:r>
              <a:rPr lang="en-US" altLang="zh-CN" dirty="0"/>
              <a:t>ACL</a:t>
            </a:r>
            <a:r>
              <a:rPr lang="zh-CN" altLang="en-US" dirty="0"/>
              <a:t>技术概述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263" y="844352"/>
            <a:ext cx="8291979" cy="4300736"/>
          </a:xfrm>
        </p:spPr>
        <p:txBody>
          <a:bodyPr/>
          <a:lstStyle/>
          <a:p>
            <a:r>
              <a:rPr lang="zh-CN" altLang="en-US" sz="2000" dirty="0"/>
              <a:t>访问控制列表用来实现</a:t>
            </a:r>
            <a:r>
              <a:rPr lang="zh-CN" altLang="en-US" sz="2000" dirty="0">
                <a:solidFill>
                  <a:srgbClr val="FFC000"/>
                </a:solidFill>
              </a:rPr>
              <a:t>数据流识别</a:t>
            </a:r>
            <a:r>
              <a:rPr lang="zh-CN" altLang="en-US" sz="2000" dirty="0"/>
              <a:t>功能。</a:t>
            </a:r>
            <a:endParaRPr lang="en-US" altLang="zh-CN" sz="2000" dirty="0"/>
          </a:p>
          <a:p>
            <a:r>
              <a:rPr lang="zh-CN" altLang="en-US" sz="2000" dirty="0"/>
              <a:t>为了在网络设备上过滤报文，需要配置一系列的匹配条件来对报文分类，这些条件可以是</a:t>
            </a:r>
            <a:endParaRPr lang="en-US" altLang="zh-CN" sz="2000" dirty="0"/>
          </a:p>
          <a:p>
            <a:pPr lvl="1"/>
            <a:r>
              <a:rPr lang="zh-CN" altLang="en-US" sz="1800" dirty="0"/>
              <a:t>报文的源地址</a:t>
            </a:r>
            <a:endParaRPr lang="en-US" altLang="zh-CN" sz="1800" dirty="0"/>
          </a:p>
          <a:p>
            <a:pPr lvl="1"/>
            <a:r>
              <a:rPr lang="zh-CN" altLang="en-US" sz="1800" dirty="0"/>
              <a:t>报文的目的地址</a:t>
            </a:r>
            <a:endParaRPr lang="en-US" altLang="zh-CN" sz="1800" dirty="0"/>
          </a:p>
          <a:p>
            <a:pPr lvl="1"/>
            <a:r>
              <a:rPr lang="zh-CN" altLang="en-US" sz="1800" dirty="0"/>
              <a:t>报文的端口号等等</a:t>
            </a:r>
            <a:endParaRPr lang="en-US" altLang="zh-CN" sz="1800" dirty="0"/>
          </a:p>
          <a:p>
            <a:r>
              <a:rPr lang="zh-CN" altLang="en-US" sz="2000" dirty="0"/>
              <a:t>当设备的端口接收到报文后，即根据当前端口上应用的</a:t>
            </a:r>
            <a:r>
              <a:rPr lang="en-US" altLang="zh-CN" sz="2000" dirty="0"/>
              <a:t>ACL</a:t>
            </a:r>
            <a:r>
              <a:rPr lang="zh-CN" altLang="en-US" sz="2000" dirty="0"/>
              <a:t>规则对报文字段进行分析，在识别出特定的报文之后，根据预先设定的策略允许或禁止该报文通过。</a:t>
            </a:r>
            <a:endParaRPr lang="en-US" altLang="zh-CN" sz="20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621" y="1063557"/>
            <a:ext cx="8579733" cy="2239521"/>
          </a:xfrm>
        </p:spPr>
        <p:txBody>
          <a:bodyPr/>
          <a:lstStyle/>
          <a:p>
            <a:r>
              <a:rPr lang="en-US" altLang="zh-CN" sz="2400" dirty="0"/>
              <a:t>ACL</a:t>
            </a:r>
            <a:r>
              <a:rPr lang="zh-CN" altLang="en-US" sz="2400" dirty="0"/>
              <a:t>从概念上讲并不复杂，复杂的是它的配置和使用。初学者很容易犯错。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ACL</a:t>
            </a:r>
            <a:r>
              <a:rPr lang="zh-CN" altLang="en-US" dirty="0"/>
              <a:t>应用场合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79" y="916360"/>
            <a:ext cx="8231029" cy="3395520"/>
          </a:xfrm>
        </p:spPr>
        <p:txBody>
          <a:bodyPr/>
          <a:lstStyle/>
          <a:p>
            <a:r>
              <a:rPr lang="zh-CN" altLang="en-US" dirty="0"/>
              <a:t>数据包过滤</a:t>
            </a:r>
            <a:endParaRPr lang="en-US" altLang="zh-CN" dirty="0"/>
          </a:p>
          <a:p>
            <a:r>
              <a:rPr lang="zh-CN" altLang="en-US" dirty="0"/>
              <a:t>路由控制</a:t>
            </a:r>
            <a:endParaRPr lang="en-US" altLang="zh-CN" dirty="0"/>
          </a:p>
          <a:p>
            <a:r>
              <a:rPr lang="zh-CN" altLang="en-US" dirty="0"/>
              <a:t>包过滤防火墙</a:t>
            </a:r>
            <a:endParaRPr lang="en-US" altLang="zh-CN" dirty="0"/>
          </a:p>
          <a:p>
            <a:r>
              <a:rPr lang="en-US" altLang="zh-CN" dirty="0"/>
              <a:t>NAT</a:t>
            </a:r>
          </a:p>
          <a:p>
            <a:r>
              <a:rPr lang="en-US" altLang="zh-CN" dirty="0" err="1"/>
              <a:t>QoS</a:t>
            </a:r>
            <a:endParaRPr lang="en-US" altLang="zh-CN" dirty="0"/>
          </a:p>
          <a:p>
            <a:r>
              <a:rPr lang="zh-CN" altLang="en-US" dirty="0"/>
              <a:t>按需拨号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ACL</a:t>
            </a:r>
            <a:r>
              <a:rPr lang="zh-CN" altLang="en-US" dirty="0"/>
              <a:t>其它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322" y="916360"/>
            <a:ext cx="8712968" cy="1224136"/>
          </a:xfrm>
        </p:spPr>
        <p:txBody>
          <a:bodyPr/>
          <a:lstStyle/>
          <a:p>
            <a:r>
              <a:rPr lang="en-US" altLang="zh-CN" sz="2400" dirty="0"/>
              <a:t>ACL</a:t>
            </a:r>
            <a:r>
              <a:rPr lang="zh-CN" altLang="en-US" sz="2400" dirty="0"/>
              <a:t>的分类</a:t>
            </a:r>
            <a:endParaRPr lang="en-US" altLang="zh-CN" sz="2400" dirty="0"/>
          </a:p>
          <a:p>
            <a:r>
              <a:rPr lang="en-US" altLang="zh-CN" sz="2400" dirty="0"/>
              <a:t>ACL</a:t>
            </a:r>
            <a:r>
              <a:rPr lang="zh-CN" altLang="en-US" sz="2400" dirty="0"/>
              <a:t>的编号和名称</a:t>
            </a:r>
            <a:endParaRPr lang="en-US" altLang="zh-CN" sz="2400" dirty="0"/>
          </a:p>
          <a:p>
            <a:r>
              <a:rPr lang="en-US" altLang="zh-CN" sz="2400" dirty="0"/>
              <a:t>ACL</a:t>
            </a:r>
            <a:r>
              <a:rPr lang="zh-CN" altLang="en-US" sz="2400" dirty="0"/>
              <a:t>的匹配顺序</a:t>
            </a:r>
            <a:endParaRPr lang="en-US" altLang="zh-CN" sz="2400" dirty="0"/>
          </a:p>
          <a:p>
            <a:r>
              <a:rPr lang="en-US" altLang="zh-CN" sz="2400" dirty="0"/>
              <a:t>ACL</a:t>
            </a:r>
            <a:r>
              <a:rPr lang="zh-CN" altLang="en-US" sz="2400" dirty="0"/>
              <a:t>的其它术语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参见文档“</a:t>
            </a:r>
            <a:r>
              <a:rPr lang="en-US" altLang="zh-CN" sz="2400" dirty="0"/>
              <a:t>ACL</a:t>
            </a:r>
            <a:r>
              <a:rPr lang="zh-CN" altLang="en-US" sz="2400" dirty="0"/>
              <a:t>概念”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实验：基本</a:t>
            </a:r>
            <a:r>
              <a:rPr lang="en-US" altLang="zh-CN" dirty="0"/>
              <a:t>ACL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322" y="2284512"/>
            <a:ext cx="8712968" cy="1656184"/>
          </a:xfrm>
        </p:spPr>
        <p:txBody>
          <a:bodyPr/>
          <a:lstStyle/>
          <a:p>
            <a:r>
              <a:rPr lang="zh-CN" altLang="en-US" sz="2000" dirty="0"/>
              <a:t>实验目的：配置</a:t>
            </a:r>
            <a:r>
              <a:rPr lang="en-US" altLang="zh-CN" sz="2000" dirty="0"/>
              <a:t>H3C</a:t>
            </a:r>
            <a:r>
              <a:rPr lang="zh-CN" altLang="en-US" sz="2000" dirty="0"/>
              <a:t>路由器基本</a:t>
            </a:r>
            <a:r>
              <a:rPr lang="en-US" altLang="zh-CN" sz="2000" dirty="0"/>
              <a:t>ACL</a:t>
            </a:r>
          </a:p>
          <a:p>
            <a:r>
              <a:rPr lang="zh-CN" altLang="en-US" sz="2000" dirty="0"/>
              <a:t>设备需求</a:t>
            </a:r>
            <a:endParaRPr lang="en-US" altLang="zh-CN" sz="2000" dirty="0"/>
          </a:p>
          <a:p>
            <a:pPr lvl="1"/>
            <a:r>
              <a:rPr lang="en-US" altLang="zh-CN" sz="1700" dirty="0"/>
              <a:t>2</a:t>
            </a:r>
            <a:r>
              <a:rPr lang="zh-CN" altLang="en-US" sz="1700" dirty="0"/>
              <a:t>台具有</a:t>
            </a:r>
            <a:r>
              <a:rPr lang="en-US" altLang="zh-CN" sz="1700" dirty="0"/>
              <a:t>2</a:t>
            </a:r>
            <a:r>
              <a:rPr lang="zh-CN" altLang="en-US" sz="1700" dirty="0"/>
              <a:t>个以上</a:t>
            </a:r>
            <a:r>
              <a:rPr lang="en-US" altLang="zh-CN" sz="1700" dirty="0"/>
              <a:t>10/100Mbps</a:t>
            </a:r>
            <a:r>
              <a:rPr lang="zh-CN" altLang="en-US" sz="1700" dirty="0"/>
              <a:t>以太网电接口的路由器；</a:t>
            </a:r>
            <a:endParaRPr lang="en-US" altLang="zh-CN" sz="1700" dirty="0"/>
          </a:p>
          <a:p>
            <a:pPr lvl="1"/>
            <a:r>
              <a:rPr lang="en-US" altLang="zh-CN" sz="1700" dirty="0"/>
              <a:t>2</a:t>
            </a:r>
            <a:r>
              <a:rPr lang="zh-CN" altLang="en-US" sz="1700" dirty="0"/>
              <a:t>台</a:t>
            </a:r>
            <a:r>
              <a:rPr lang="en-US" altLang="zh-CN" sz="1700" dirty="0"/>
              <a:t>PC</a:t>
            </a:r>
            <a:r>
              <a:rPr lang="zh-CN" altLang="en-US" sz="1700" dirty="0"/>
              <a:t>（可做调试终端）；</a:t>
            </a:r>
            <a:endParaRPr lang="en-US" altLang="zh-CN" sz="1700" dirty="0"/>
          </a:p>
          <a:p>
            <a:pPr lvl="1"/>
            <a:r>
              <a:rPr lang="en-US" altLang="zh-CN" sz="1700" dirty="0"/>
              <a:t>Console</a:t>
            </a:r>
            <a:r>
              <a:rPr lang="zh-CN" altLang="en-US" sz="1700" dirty="0"/>
              <a:t>电缆及转接器；</a:t>
            </a:r>
            <a:endParaRPr lang="en-US" altLang="zh-CN" sz="1700" dirty="0"/>
          </a:p>
          <a:p>
            <a:pPr lvl="1"/>
            <a:r>
              <a:rPr lang="en-US" altLang="zh-CN" sz="1700" dirty="0"/>
              <a:t>3</a:t>
            </a:r>
            <a:r>
              <a:rPr lang="zh-CN" altLang="en-US" sz="1700" dirty="0"/>
              <a:t>条双绞线跳线。</a:t>
            </a:r>
            <a:endParaRPr lang="en-US" altLang="zh-CN" sz="17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1215" b="3721"/>
          <a:stretch>
            <a:fillRect/>
          </a:stretch>
        </p:blipFill>
        <p:spPr>
          <a:xfrm>
            <a:off x="2124522" y="945363"/>
            <a:ext cx="4320480" cy="11951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实验：基本</a:t>
            </a:r>
            <a:r>
              <a:rPr lang="en-US" altLang="zh-CN" dirty="0"/>
              <a:t>ACL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648" y="844352"/>
            <a:ext cx="8231029" cy="3892303"/>
          </a:xfrm>
        </p:spPr>
        <p:txBody>
          <a:bodyPr/>
          <a:lstStyle/>
          <a:p>
            <a:r>
              <a:rPr lang="zh-CN" altLang="en-US" sz="2400" dirty="0"/>
              <a:t>拓扑结构说明</a:t>
            </a:r>
            <a:endParaRPr lang="en-US" altLang="zh-CN" sz="2400" dirty="0"/>
          </a:p>
          <a:p>
            <a:pPr lvl="1"/>
            <a:r>
              <a:rPr lang="zh-CN" altLang="en-US" sz="2000" dirty="0"/>
              <a:t>把用于调试的</a:t>
            </a:r>
            <a:r>
              <a:rPr lang="en-US" altLang="zh-CN" sz="2000" dirty="0"/>
              <a:t>PC</a:t>
            </a:r>
            <a:r>
              <a:rPr lang="zh-CN" altLang="en-US" sz="2000" dirty="0"/>
              <a:t>通过</a:t>
            </a:r>
            <a:r>
              <a:rPr lang="en-US" altLang="zh-CN" sz="2000" dirty="0"/>
              <a:t>Console</a:t>
            </a:r>
            <a:r>
              <a:rPr lang="zh-CN" altLang="en-US" sz="2000" dirty="0"/>
              <a:t>电缆连接到路由器的</a:t>
            </a:r>
            <a:r>
              <a:rPr lang="en-US" altLang="zh-CN" sz="2000" dirty="0"/>
              <a:t>Console</a:t>
            </a:r>
            <a:r>
              <a:rPr lang="zh-CN" altLang="en-US" sz="2000" dirty="0"/>
              <a:t>端口上。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1</a:t>
            </a:r>
            <a:r>
              <a:rPr lang="zh-CN" altLang="en-US" sz="2000" dirty="0"/>
              <a:t>条双绞跳线将路由器</a:t>
            </a:r>
            <a:r>
              <a:rPr lang="en-US" altLang="zh-CN" sz="2000" dirty="0"/>
              <a:t>H3C-R1</a:t>
            </a:r>
            <a:r>
              <a:rPr lang="zh-CN" altLang="en-US" sz="2000" dirty="0"/>
              <a:t>的</a:t>
            </a:r>
            <a:r>
              <a:rPr lang="en-US" altLang="zh-CN" sz="2000" dirty="0"/>
              <a:t>E0/0</a:t>
            </a:r>
            <a:r>
              <a:rPr lang="zh-CN" altLang="en-US" sz="2000" dirty="0"/>
              <a:t>接口和</a:t>
            </a:r>
            <a:r>
              <a:rPr lang="en-US" altLang="zh-CN" sz="2000" dirty="0"/>
              <a:t>H3C-R2</a:t>
            </a:r>
            <a:r>
              <a:rPr lang="zh-CN" altLang="en-US" sz="2000" dirty="0"/>
              <a:t>的</a:t>
            </a:r>
            <a:r>
              <a:rPr lang="en-US" altLang="zh-CN" sz="2000" dirty="0"/>
              <a:t>E0/0</a:t>
            </a:r>
            <a:r>
              <a:rPr lang="zh-CN" altLang="en-US" sz="2000" dirty="0"/>
              <a:t>接口连接起来。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2</a:t>
            </a:r>
            <a:r>
              <a:rPr lang="zh-CN" altLang="en-US" sz="2000" dirty="0"/>
              <a:t>条双绞跳线分别把</a:t>
            </a:r>
            <a:r>
              <a:rPr lang="en-US" altLang="zh-CN" sz="2000" dirty="0"/>
              <a:t>PC1</a:t>
            </a:r>
            <a:r>
              <a:rPr lang="zh-CN" altLang="en-US" sz="2000" dirty="0"/>
              <a:t>和</a:t>
            </a:r>
            <a:r>
              <a:rPr lang="en-US" altLang="zh-CN" sz="2000" dirty="0"/>
              <a:t>PC2</a:t>
            </a:r>
            <a:r>
              <a:rPr lang="zh-CN" altLang="en-US" sz="2000" dirty="0"/>
              <a:t>连接到路由器</a:t>
            </a:r>
            <a:r>
              <a:rPr lang="en-US" altLang="zh-CN" sz="2000" dirty="0"/>
              <a:t>H3C-R1</a:t>
            </a:r>
            <a:r>
              <a:rPr lang="zh-CN" altLang="en-US" sz="2000" dirty="0"/>
              <a:t>和</a:t>
            </a:r>
            <a:r>
              <a:rPr lang="en-US" altLang="zh-CN" sz="2000" dirty="0"/>
              <a:t>H3C-R2</a:t>
            </a:r>
            <a:r>
              <a:rPr lang="zh-CN" altLang="en-US" sz="2000" dirty="0"/>
              <a:t>的</a:t>
            </a:r>
            <a:r>
              <a:rPr lang="en-US" altLang="zh-CN" sz="2000" dirty="0"/>
              <a:t>E0/1</a:t>
            </a:r>
            <a:r>
              <a:rPr lang="zh-CN" altLang="en-US" sz="2000" dirty="0"/>
              <a:t>接口上。</a:t>
            </a:r>
            <a:endParaRPr lang="en-US" altLang="zh-CN" sz="2000" dirty="0"/>
          </a:p>
          <a:p>
            <a:r>
              <a:rPr lang="zh-CN" altLang="en-US" sz="2300" dirty="0"/>
              <a:t>配置说明：在路由器上通过配置和应用基本</a:t>
            </a:r>
            <a:r>
              <a:rPr lang="en-US" altLang="zh-CN" sz="2300" dirty="0"/>
              <a:t>ACL</a:t>
            </a:r>
            <a:r>
              <a:rPr lang="zh-CN" altLang="en-US" sz="2300" dirty="0"/>
              <a:t>来拒绝</a:t>
            </a:r>
            <a:r>
              <a:rPr lang="en-US" altLang="zh-CN" sz="2300" dirty="0"/>
              <a:t>PC1</a:t>
            </a:r>
            <a:r>
              <a:rPr lang="zh-CN" altLang="en-US" sz="2300" dirty="0"/>
              <a:t>的</a:t>
            </a:r>
            <a:r>
              <a:rPr lang="en-US" altLang="zh-CN" sz="2300" dirty="0"/>
              <a:t>IP</a:t>
            </a:r>
            <a:r>
              <a:rPr lang="zh-CN" altLang="en-US" sz="2300" dirty="0"/>
              <a:t>地址</a:t>
            </a:r>
            <a:r>
              <a:rPr lang="en-US" altLang="zh-CN" sz="2300" dirty="0"/>
              <a:t>192.168.1.2</a:t>
            </a:r>
            <a:r>
              <a:rPr lang="zh-CN" altLang="en-US" sz="2300" dirty="0"/>
              <a:t>访问</a:t>
            </a:r>
            <a:r>
              <a:rPr lang="en-US" altLang="zh-CN" sz="2300" dirty="0"/>
              <a:t>PC2</a:t>
            </a:r>
            <a:r>
              <a:rPr lang="zh-CN" altLang="en-US" sz="2300" dirty="0"/>
              <a:t>的</a:t>
            </a:r>
            <a:r>
              <a:rPr lang="en-US" altLang="zh-CN" sz="2300" dirty="0"/>
              <a:t>IP</a:t>
            </a:r>
            <a:r>
              <a:rPr lang="zh-CN" altLang="en-US" sz="2300" dirty="0"/>
              <a:t>地址</a:t>
            </a:r>
            <a:r>
              <a:rPr lang="en-US" altLang="zh-CN" sz="2300" dirty="0"/>
              <a:t>192.168.3.2</a:t>
            </a:r>
            <a:r>
              <a:rPr lang="zh-CN" altLang="en-US" sz="2300" dirty="0"/>
              <a:t>。</a:t>
            </a:r>
            <a:endParaRPr lang="en-US" altLang="zh-CN" sz="2300" dirty="0"/>
          </a:p>
          <a:p>
            <a:pPr lvl="1"/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2780" t="2927" r="4029" b="51721"/>
          <a:stretch>
            <a:fillRect/>
          </a:stretch>
        </p:blipFill>
        <p:spPr>
          <a:xfrm>
            <a:off x="4788818" y="206043"/>
            <a:ext cx="3899491" cy="107767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Q5ZWRmZGVlYTg3MDI0N2UwODgyODBlMDlhOGQxZGM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5b2h0d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408</Words>
  <Application>Microsoft Office PowerPoint</Application>
  <PresentationFormat>自定义</PresentationFormat>
  <Paragraphs>57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宋体</vt:lpstr>
      <vt:lpstr>Agency FB</vt:lpstr>
      <vt:lpstr>Arial</vt:lpstr>
      <vt:lpstr>Calibri</vt:lpstr>
      <vt:lpstr>第一PPT，www.1ppt.com</vt:lpstr>
      <vt:lpstr>PowerPoint 演示文稿</vt:lpstr>
      <vt:lpstr>本次实验任务</vt:lpstr>
      <vt:lpstr>配置ACL</vt:lpstr>
      <vt:lpstr>ACL技术概述 </vt:lpstr>
      <vt:lpstr>注意</vt:lpstr>
      <vt:lpstr>ACL应用场合</vt:lpstr>
      <vt:lpstr>ACL其它</vt:lpstr>
      <vt:lpstr>实验：基本ACL </vt:lpstr>
      <vt:lpstr>实验：基本ACL </vt:lpstr>
      <vt:lpstr>实验：基本ACL </vt:lpstr>
      <vt:lpstr>实验：基本ACL </vt:lpstr>
      <vt:lpstr>实验要求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大气群山PPT模板</dc:title>
  <dc:creator>第一PPT</dc:creator>
  <cp:keywords>www.1ppt.com</cp:keywords>
  <dc:description>www.1ppt.com</dc:description>
  <cp:lastModifiedBy>Feng Pengbin</cp:lastModifiedBy>
  <cp:revision>56</cp:revision>
  <dcterms:created xsi:type="dcterms:W3CDTF">2019-12-24T09:15:00Z</dcterms:created>
  <dcterms:modified xsi:type="dcterms:W3CDTF">2024-04-09T11:30:31Z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22D9F28293A14C26B7472A6343E46CFD_13</vt:lpwstr>
  </property>
  <property fmtid="{D5CDD505-2E9C-101B-9397-08002B2CF9AE}" pid="3" name="KSOProductBuildVer">
    <vt:lpwstr>2052-12.1.0.15712</vt:lpwstr>
  </property>
</Properties>
</file>