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www.doulos.com/knowhow/fpga/synchronis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a:t>Assignment 3</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SzPts val="2800"/>
              <a:buNone/>
            </a:pPr>
            <a:r>
              <a:rPr lang="en-GB"/>
              <a:t>Completed the assignment on synchronizing an asynchronous input with internal clock and counting</a:t>
            </a:r>
            <a:endParaRPr/>
          </a:p>
        </p:txBody>
      </p:sp>
      <p:sp>
        <p:nvSpPr>
          <p:cNvPr id="56" name="Google Shape;56;p13"/>
          <p:cNvSpPr txBox="1"/>
          <p:nvPr>
            <p:ph idx="12" type="sldNum"/>
          </p:nvPr>
        </p:nvSpPr>
        <p:spPr>
          <a:xfrm>
            <a:off x="311700" y="4663217"/>
            <a:ext cx="8709458"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compare.v</a:t>
            </a:r>
            <a:endParaRPr/>
          </a:p>
        </p:txBody>
      </p:sp>
      <p:sp>
        <p:nvSpPr>
          <p:cNvPr id="132" name="Google Shape;132;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3" name="Google Shape;133;p22"/>
          <p:cNvPicPr preferRelativeResize="0"/>
          <p:nvPr/>
        </p:nvPicPr>
        <p:blipFill rotWithShape="1">
          <a:blip r:embed="rId3">
            <a:alphaModFix/>
          </a:blip>
          <a:srcRect b="0" l="0" r="0" t="0"/>
          <a:stretch/>
        </p:blipFill>
        <p:spPr>
          <a:xfrm>
            <a:off x="311700" y="1152475"/>
            <a:ext cx="2899700" cy="3115375"/>
          </a:xfrm>
          <a:prstGeom prst="rect">
            <a:avLst/>
          </a:prstGeom>
          <a:noFill/>
          <a:ln>
            <a:noFill/>
          </a:ln>
        </p:spPr>
      </p:pic>
      <p:pic>
        <p:nvPicPr>
          <p:cNvPr id="134" name="Google Shape;134;p22"/>
          <p:cNvPicPr preferRelativeResize="0"/>
          <p:nvPr/>
        </p:nvPicPr>
        <p:blipFill rotWithShape="1">
          <a:blip r:embed="rId4">
            <a:alphaModFix/>
          </a:blip>
          <a:srcRect b="0" l="0" r="0" t="0"/>
          <a:stretch/>
        </p:blipFill>
        <p:spPr>
          <a:xfrm>
            <a:off x="3317313" y="1152463"/>
            <a:ext cx="5514975" cy="1152525"/>
          </a:xfrm>
          <a:prstGeom prst="rect">
            <a:avLst/>
          </a:prstGeom>
          <a:noFill/>
          <a:ln>
            <a:noFill/>
          </a:ln>
        </p:spPr>
      </p:pic>
      <p:pic>
        <p:nvPicPr>
          <p:cNvPr id="135" name="Google Shape;135;p22"/>
          <p:cNvPicPr preferRelativeResize="0"/>
          <p:nvPr/>
        </p:nvPicPr>
        <p:blipFill rotWithShape="1">
          <a:blip r:embed="rId5">
            <a:alphaModFix/>
          </a:blip>
          <a:srcRect b="0" l="0" r="0" t="0"/>
          <a:stretch/>
        </p:blipFill>
        <p:spPr>
          <a:xfrm>
            <a:off x="2661811" y="2598650"/>
            <a:ext cx="5514975" cy="1770932"/>
          </a:xfrm>
          <a:prstGeom prst="rect">
            <a:avLst/>
          </a:prstGeom>
          <a:noFill/>
          <a:ln>
            <a:noFill/>
          </a:ln>
        </p:spPr>
      </p:pic>
      <p:sp>
        <p:nvSpPr>
          <p:cNvPr id="136" name="Google Shape;13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37" name="Google Shape;137;p22"/>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3. Counting the number of edges-</a:t>
            </a:r>
            <a:endParaRPr/>
          </a:p>
        </p:txBody>
      </p:sp>
      <p:sp>
        <p:nvSpPr>
          <p:cNvPr id="143" name="Google Shape;143;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Here we made a counter module which gives a vector count (16 bit) as output. Initially the value of count is set to 0. The value of count is increased by 1 alternatingly whenever the counter module receives a positive edge on input signal dedge. This is done alternatingly as the module compare recognizes both the positive as well as negative edge of the asynchronous input signal.</a:t>
            </a:r>
            <a:endParaRPr/>
          </a:p>
        </p:txBody>
      </p:sp>
      <p:sp>
        <p:nvSpPr>
          <p:cNvPr id="144" name="Google Shape;14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45" name="Google Shape;145;p23"/>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4. Adding a gating to the counter</a:t>
            </a:r>
            <a:endParaRPr/>
          </a:p>
        </p:txBody>
      </p:sp>
      <p:sp>
        <p:nvSpPr>
          <p:cNvPr id="151" name="Google Shape;15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We added a “Gating” mechanism to the counter such that the counter only counts when an input signal gate is high. Falling edge of the gate signal stores the value of the counter to the vector count (16 bits).</a:t>
            </a:r>
            <a:endParaRPr/>
          </a:p>
        </p:txBody>
      </p:sp>
      <p:sp>
        <p:nvSpPr>
          <p:cNvPr id="152" name="Google Shape;15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53" name="Google Shape;153;p24"/>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0"/>
            <a:ext cx="8520600" cy="10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counter.v</a:t>
            </a:r>
            <a:endParaRPr/>
          </a:p>
        </p:txBody>
      </p:sp>
      <p:sp>
        <p:nvSpPr>
          <p:cNvPr id="159" name="Google Shape;15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sp>
        <p:nvSpPr>
          <p:cNvPr id="160" name="Google Shape;16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61" name="Google Shape;161;p25"/>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pic>
        <p:nvPicPr>
          <p:cNvPr id="162" name="Google Shape;162;p25"/>
          <p:cNvPicPr preferRelativeResize="0"/>
          <p:nvPr/>
        </p:nvPicPr>
        <p:blipFill rotWithShape="1">
          <a:blip r:embed="rId3">
            <a:alphaModFix/>
          </a:blip>
          <a:srcRect b="0" l="0" r="0" t="0"/>
          <a:stretch/>
        </p:blipFill>
        <p:spPr>
          <a:xfrm>
            <a:off x="3460650" y="0"/>
            <a:ext cx="2222700" cy="4663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When gate is high-</a:t>
            </a:r>
            <a:endParaRPr/>
          </a:p>
        </p:txBody>
      </p:sp>
      <p:sp>
        <p:nvSpPr>
          <p:cNvPr id="168" name="Google Shape;16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9" name="Google Shape;169;p26"/>
          <p:cNvPicPr preferRelativeResize="0"/>
          <p:nvPr/>
        </p:nvPicPr>
        <p:blipFill rotWithShape="1">
          <a:blip r:embed="rId3">
            <a:alphaModFix/>
          </a:blip>
          <a:srcRect b="0" l="0" r="0" t="0"/>
          <a:stretch/>
        </p:blipFill>
        <p:spPr>
          <a:xfrm>
            <a:off x="311775" y="1152475"/>
            <a:ext cx="8709451" cy="2161154"/>
          </a:xfrm>
          <a:prstGeom prst="rect">
            <a:avLst/>
          </a:prstGeom>
          <a:noFill/>
          <a:ln>
            <a:noFill/>
          </a:ln>
        </p:spPr>
      </p:pic>
      <p:sp>
        <p:nvSpPr>
          <p:cNvPr id="170" name="Google Shape;17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71" name="Google Shape;171;p26"/>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When gate is low-</a:t>
            </a:r>
            <a:endParaRPr/>
          </a:p>
        </p:txBody>
      </p:sp>
      <p:sp>
        <p:nvSpPr>
          <p:cNvPr id="177" name="Google Shape;177;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78" name="Google Shape;178;p27"/>
          <p:cNvPicPr preferRelativeResize="0"/>
          <p:nvPr/>
        </p:nvPicPr>
        <p:blipFill rotWithShape="1">
          <a:blip r:embed="rId3">
            <a:alphaModFix/>
          </a:blip>
          <a:srcRect b="0" l="0" r="0" t="0"/>
          <a:stretch/>
        </p:blipFill>
        <p:spPr>
          <a:xfrm>
            <a:off x="155854" y="1186538"/>
            <a:ext cx="8832300" cy="2770419"/>
          </a:xfrm>
          <a:prstGeom prst="rect">
            <a:avLst/>
          </a:prstGeom>
          <a:noFill/>
          <a:ln>
            <a:noFill/>
          </a:ln>
        </p:spPr>
      </p:pic>
      <p:sp>
        <p:nvSpPr>
          <p:cNvPr id="179" name="Google Shape;17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0" name="Google Shape;180;p27"/>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5. RTL Schematic-</a:t>
            </a:r>
            <a:endParaRPr/>
          </a:p>
        </p:txBody>
      </p:sp>
      <p:sp>
        <p:nvSpPr>
          <p:cNvPr id="186" name="Google Shape;186;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87" name="Google Shape;187;p28"/>
          <p:cNvPicPr preferRelativeResize="0"/>
          <p:nvPr/>
        </p:nvPicPr>
        <p:blipFill rotWithShape="1">
          <a:blip r:embed="rId3">
            <a:alphaModFix/>
          </a:blip>
          <a:srcRect b="0" l="0" r="0" t="0"/>
          <a:stretch/>
        </p:blipFill>
        <p:spPr>
          <a:xfrm>
            <a:off x="0" y="1162504"/>
            <a:ext cx="9143999" cy="3396343"/>
          </a:xfrm>
          <a:prstGeom prst="rect">
            <a:avLst/>
          </a:prstGeom>
          <a:noFill/>
          <a:ln>
            <a:noFill/>
          </a:ln>
        </p:spPr>
      </p:pic>
      <p:sp>
        <p:nvSpPr>
          <p:cNvPr id="188" name="Google Shape;18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89" name="Google Shape;189;p28"/>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We were given the following targets-</a:t>
            </a:r>
            <a:endParaRPr/>
          </a:p>
        </p:txBody>
      </p:sp>
      <p:sp>
        <p:nvSpPr>
          <p:cNvPr id="62" name="Google Shape;62;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AutoNum type="arabicPeriod"/>
            </a:pPr>
            <a:r>
              <a:rPr lang="en-GB" sz="1500"/>
              <a:t>Consider a situation where you have a asynchronous signal such as long pulse width (say 500 us, randomly occurring) aperiodic signal coming from outside to your FPGA. Now this is has to be synchronised to your internal clock of the FPGA. How would you do it ?</a:t>
            </a:r>
            <a:endParaRPr sz="1500"/>
          </a:p>
          <a:p>
            <a:pPr indent="-323850" lvl="0" marL="457200" rtl="0" algn="l">
              <a:lnSpc>
                <a:spcPct val="115000"/>
              </a:lnSpc>
              <a:spcBef>
                <a:spcPts val="0"/>
              </a:spcBef>
              <a:spcAft>
                <a:spcPts val="0"/>
              </a:spcAft>
              <a:buSzPts val="1500"/>
              <a:buAutoNum type="arabicPeriod"/>
            </a:pPr>
            <a:r>
              <a:rPr lang="en-GB" sz="1500"/>
              <a:t>Now that you have synchronised the signal, can we detect only edge of the signal in a always block running on internal clock of the FPGA ? </a:t>
            </a:r>
            <a:endParaRPr sz="1500"/>
          </a:p>
          <a:p>
            <a:pPr indent="-323850" lvl="0" marL="457200" rtl="0" algn="l">
              <a:lnSpc>
                <a:spcPct val="115000"/>
              </a:lnSpc>
              <a:spcBef>
                <a:spcPts val="0"/>
              </a:spcBef>
              <a:spcAft>
                <a:spcPts val="0"/>
              </a:spcAft>
              <a:buSzPts val="1500"/>
              <a:buAutoNum type="arabicPeriod"/>
            </a:pPr>
            <a:r>
              <a:rPr lang="en-GB" sz="1500"/>
              <a:t>Once first two assignments are done, now can you write a counter to count these ‘edges’ ?</a:t>
            </a:r>
            <a:endParaRPr sz="1500"/>
          </a:p>
          <a:p>
            <a:pPr indent="-323850" lvl="0" marL="457200" rtl="0" algn="l">
              <a:lnSpc>
                <a:spcPct val="115000"/>
              </a:lnSpc>
              <a:spcBef>
                <a:spcPts val="0"/>
              </a:spcBef>
              <a:spcAft>
                <a:spcPts val="0"/>
              </a:spcAft>
              <a:buSzPts val="1500"/>
              <a:buAutoNum type="arabicPeriod"/>
            </a:pPr>
            <a:r>
              <a:rPr lang="en-GB" sz="1500"/>
              <a:t>Add a ‘Gating’ to the counter. I.e one more external signal ‘gate’ is added such that counter only counts when gate is present and on the falling edge of the gate, stores the current value of count to a local register and resets itself on falling edge of the gate. </a:t>
            </a:r>
            <a:endParaRPr sz="1500"/>
          </a:p>
          <a:p>
            <a:pPr indent="-323850" lvl="0" marL="457200" rtl="0" algn="l">
              <a:lnSpc>
                <a:spcPct val="115000"/>
              </a:lnSpc>
              <a:spcBef>
                <a:spcPts val="0"/>
              </a:spcBef>
              <a:spcAft>
                <a:spcPts val="0"/>
              </a:spcAft>
              <a:buSzPts val="1500"/>
              <a:buAutoNum type="arabicPeriod"/>
            </a:pPr>
            <a:r>
              <a:rPr lang="en-GB" sz="1500"/>
              <a:t>Create a detailed presentation of this project including resource use summary, RTL schematics and post implementation FPGA layout. Try to explain what you see.</a:t>
            </a:r>
            <a:endParaRPr sz="1500"/>
          </a:p>
        </p:txBody>
      </p:sp>
      <p:sp>
        <p:nvSpPr>
          <p:cNvPr id="63" name="Google Shape;63;p14"/>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Our solution-</a:t>
            </a:r>
            <a:endParaRPr/>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a:t>Our solution consists of three modules apart from the simulation module-</a:t>
            </a:r>
            <a:endParaRPr/>
          </a:p>
          <a:p>
            <a:pPr indent="-342900" lvl="0" marL="457200" rtl="0" algn="l">
              <a:lnSpc>
                <a:spcPct val="115000"/>
              </a:lnSpc>
              <a:spcBef>
                <a:spcPts val="1600"/>
              </a:spcBef>
              <a:spcAft>
                <a:spcPts val="0"/>
              </a:spcAft>
              <a:buSzPts val="1800"/>
              <a:buAutoNum type="arabicPeriod"/>
            </a:pPr>
            <a:r>
              <a:rPr lang="en-GB"/>
              <a:t>sync- This module is used to synchronize the asynchronous input with the internal clock.</a:t>
            </a:r>
            <a:endParaRPr/>
          </a:p>
          <a:p>
            <a:pPr indent="-342900" lvl="0" marL="457200" rtl="0" algn="l">
              <a:lnSpc>
                <a:spcPct val="115000"/>
              </a:lnSpc>
              <a:spcBef>
                <a:spcPts val="0"/>
              </a:spcBef>
              <a:spcAft>
                <a:spcPts val="0"/>
              </a:spcAft>
              <a:buSzPts val="1800"/>
              <a:buAutoNum type="arabicPeriod"/>
            </a:pPr>
            <a:r>
              <a:rPr lang="en-GB"/>
              <a:t>compare- This module is used to detect the edges of the input signal in an always block while running on the internal system clock.</a:t>
            </a:r>
            <a:endParaRPr/>
          </a:p>
          <a:p>
            <a:pPr indent="-342900" lvl="0" marL="457200" rtl="0" algn="l">
              <a:lnSpc>
                <a:spcPct val="115000"/>
              </a:lnSpc>
              <a:spcBef>
                <a:spcPts val="0"/>
              </a:spcBef>
              <a:spcAft>
                <a:spcPts val="0"/>
              </a:spcAft>
              <a:buSzPts val="1800"/>
              <a:buAutoNum type="arabicPeriod"/>
            </a:pPr>
            <a:r>
              <a:rPr lang="en-GB"/>
              <a:t>counter- This module consists of a counter that counts the edges and also a gating such that the counter counts only when a gate signal is present.</a:t>
            </a:r>
            <a:endParaRPr/>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1" name="Google Shape;71;p15"/>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800" y="79625"/>
            <a:ext cx="8520600" cy="393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1.Synchronizing asynchronous input with system    clock</a:t>
            </a:r>
            <a:endParaRPr/>
          </a:p>
        </p:txBody>
      </p:sp>
      <p:sp>
        <p:nvSpPr>
          <p:cNvPr id="77" name="Google Shape;77;p16"/>
          <p:cNvSpPr txBox="1"/>
          <p:nvPr>
            <p:ph idx="1" type="body"/>
          </p:nvPr>
        </p:nvSpPr>
        <p:spPr>
          <a:xfrm>
            <a:off x="311700" y="959650"/>
            <a:ext cx="8520600" cy="370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GB" sz="1500">
                <a:solidFill>
                  <a:srgbClr val="000000"/>
                </a:solidFill>
              </a:rPr>
              <a:t>A few basic terms related to sequential logic:</a:t>
            </a:r>
            <a:endParaRPr sz="1500">
              <a:solidFill>
                <a:srgbClr val="000000"/>
              </a:solidFill>
            </a:endParaRPr>
          </a:p>
          <a:p>
            <a:pPr indent="0" lvl="0" marL="0" rtl="0" algn="l">
              <a:lnSpc>
                <a:spcPct val="115000"/>
              </a:lnSpc>
              <a:spcBef>
                <a:spcPts val="1600"/>
              </a:spcBef>
              <a:spcAft>
                <a:spcPts val="0"/>
              </a:spcAft>
              <a:buSzPts val="1800"/>
              <a:buNone/>
            </a:pPr>
            <a:r>
              <a:rPr lang="en-GB" sz="1500">
                <a:solidFill>
                  <a:srgbClr val="000000"/>
                </a:solidFill>
              </a:rPr>
              <a:t>Setup Time</a:t>
            </a:r>
            <a:r>
              <a:rPr lang="en-GB" sz="1500"/>
              <a:t>:</a:t>
            </a:r>
            <a:r>
              <a:rPr lang="en-GB" sz="1500">
                <a:highlight>
                  <a:srgbClr val="FFFFFF"/>
                </a:highlight>
              </a:rPr>
              <a:t>Setup time is defined as the minimum amount of time before the clock's active edge that the data must be stable for it to be latched correctly. In essence, any sequential element needs some time for the data to remain stable before the clock edge arrives in order to capture the data reliably. Hence, the data that was transmitted at the rise of the previous clock edge must remain stable for at least the setup time of before the next clock edge.</a:t>
            </a:r>
            <a:endParaRPr sz="1500">
              <a:highlight>
                <a:srgbClr val="FFFFFF"/>
              </a:highlight>
            </a:endParaRPr>
          </a:p>
          <a:p>
            <a:pPr indent="0" lvl="0" marL="0" rtl="0" algn="l">
              <a:lnSpc>
                <a:spcPct val="115000"/>
              </a:lnSpc>
              <a:spcBef>
                <a:spcPts val="1600"/>
              </a:spcBef>
              <a:spcAft>
                <a:spcPts val="1600"/>
              </a:spcAft>
              <a:buSzPts val="1800"/>
              <a:buNone/>
            </a:pPr>
            <a:r>
              <a:rPr lang="en-GB" sz="1500">
                <a:solidFill>
                  <a:srgbClr val="222222"/>
                </a:solidFill>
                <a:highlight>
                  <a:srgbClr val="FFFFFF"/>
                </a:highlight>
              </a:rPr>
              <a:t>Hold Time:</a:t>
            </a:r>
            <a:r>
              <a:rPr lang="en-GB" sz="1500">
                <a:highlight>
                  <a:srgbClr val="FFFFFF"/>
                </a:highlight>
              </a:rPr>
              <a:t>Hold time is defined as the minimum amount of time after the clock's active edge during which data must be stable. Similar to setup time, any sequential element requires the data to remain stable for an interval of time in order to be captured reliably. In essence, the data transmitted at the current edge of the clock cycle must not travel to a capturing flip-flop before the hold time has passed.It ensures that the data transmitted at the current edge does not end up being captured at the same edge. </a:t>
            </a:r>
            <a:endParaRPr sz="1500">
              <a:highlight>
                <a:srgbClr val="FFFFFF"/>
              </a:highlight>
            </a:endParaRPr>
          </a:p>
        </p:txBody>
      </p:sp>
      <p:sp>
        <p:nvSpPr>
          <p:cNvPr id="78" name="Google Shape;7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79" name="Google Shape;79;p16"/>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178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Setup and Hold Window</a:t>
            </a:r>
            <a:endParaRPr/>
          </a:p>
        </p:txBody>
      </p:sp>
      <p:sp>
        <p:nvSpPr>
          <p:cNvPr id="85" name="Google Shape;85;p17"/>
          <p:cNvSpPr txBox="1"/>
          <p:nvPr>
            <p:ph idx="1" type="body"/>
          </p:nvPr>
        </p:nvSpPr>
        <p:spPr>
          <a:xfrm>
            <a:off x="311700" y="893325"/>
            <a:ext cx="8520600" cy="367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86" name="Google Shape;86;p17"/>
          <p:cNvPicPr preferRelativeResize="0"/>
          <p:nvPr/>
        </p:nvPicPr>
        <p:blipFill rotWithShape="1">
          <a:blip r:embed="rId3">
            <a:alphaModFix/>
          </a:blip>
          <a:srcRect b="15324" l="0" r="0" t="0"/>
          <a:stretch/>
        </p:blipFill>
        <p:spPr>
          <a:xfrm>
            <a:off x="311700" y="997775"/>
            <a:ext cx="5675000" cy="3491300"/>
          </a:xfrm>
          <a:prstGeom prst="rect">
            <a:avLst/>
          </a:prstGeom>
          <a:noFill/>
          <a:ln>
            <a:noFill/>
          </a:ln>
        </p:spPr>
      </p:pic>
      <p:sp>
        <p:nvSpPr>
          <p:cNvPr id="87" name="Google Shape;87;p17"/>
          <p:cNvSpPr txBox="1"/>
          <p:nvPr/>
        </p:nvSpPr>
        <p:spPr>
          <a:xfrm>
            <a:off x="5986700" y="997775"/>
            <a:ext cx="2740500" cy="1110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2"/>
                </a:solidFill>
                <a:latin typeface="Arial"/>
                <a:ea typeface="Arial"/>
                <a:cs typeface="Arial"/>
                <a:sym typeface="Arial"/>
              </a:rPr>
              <a:t>Thus, the input is allowed to change at any point except for the setup and hold window.</a:t>
            </a:r>
            <a:endParaRPr b="0" i="0" sz="1400" u="none" cap="none" strike="noStrike">
              <a:solidFill>
                <a:schemeClr val="dk2"/>
              </a:solidFill>
              <a:latin typeface="Arial"/>
              <a:ea typeface="Arial"/>
              <a:cs typeface="Arial"/>
              <a:sym typeface="Arial"/>
            </a:endParaRPr>
          </a:p>
        </p:txBody>
      </p:sp>
      <p:sp>
        <p:nvSpPr>
          <p:cNvPr id="88" name="Google Shape;8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89" name="Google Shape;89;p17"/>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Problems</a:t>
            </a:r>
            <a:endParaRPr/>
          </a:p>
        </p:txBody>
      </p:sp>
      <p:sp>
        <p:nvSpPr>
          <p:cNvPr id="95" name="Google Shape;9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GB" sz="1500">
                <a:solidFill>
                  <a:schemeClr val="dk1"/>
                </a:solidFill>
              </a:rPr>
              <a:t>If the input changes within the setup and hold window, the following may occur::</a:t>
            </a:r>
            <a:endParaRPr sz="1500">
              <a:solidFill>
                <a:schemeClr val="dk1"/>
              </a:solidFill>
            </a:endParaRPr>
          </a:p>
          <a:p>
            <a:pPr indent="-323850" lvl="1" marL="914400" rtl="0" algn="l">
              <a:lnSpc>
                <a:spcPct val="115000"/>
              </a:lnSpc>
              <a:spcBef>
                <a:spcPts val="0"/>
              </a:spcBef>
              <a:spcAft>
                <a:spcPts val="0"/>
              </a:spcAft>
              <a:buSzPts val="1500"/>
              <a:buChar char="○"/>
            </a:pPr>
            <a:r>
              <a:rPr lang="en-GB" sz="1500"/>
              <a:t>Non-propagation of the new value.</a:t>
            </a:r>
            <a:endParaRPr sz="1500"/>
          </a:p>
          <a:p>
            <a:pPr indent="-323850" lvl="1" marL="914400" rtl="0" algn="l">
              <a:lnSpc>
                <a:spcPct val="115000"/>
              </a:lnSpc>
              <a:spcBef>
                <a:spcPts val="0"/>
              </a:spcBef>
              <a:spcAft>
                <a:spcPts val="0"/>
              </a:spcAft>
              <a:buSzPts val="1500"/>
              <a:buChar char="○"/>
            </a:pPr>
            <a:r>
              <a:rPr lang="en-GB" sz="1500"/>
              <a:t>Occurrence of metastability.</a:t>
            </a:r>
            <a:endParaRPr sz="1500"/>
          </a:p>
          <a:p>
            <a:pPr indent="-323850" lvl="0" marL="457200" rtl="0" algn="l">
              <a:lnSpc>
                <a:spcPct val="115000"/>
              </a:lnSpc>
              <a:spcBef>
                <a:spcPts val="0"/>
              </a:spcBef>
              <a:spcAft>
                <a:spcPts val="0"/>
              </a:spcAft>
              <a:buSzPts val="1500"/>
              <a:buChar char="●"/>
            </a:pPr>
            <a:r>
              <a:rPr lang="en-GB" sz="1500">
                <a:solidFill>
                  <a:schemeClr val="dk1"/>
                </a:solidFill>
              </a:rPr>
              <a:t>Metastability</a:t>
            </a:r>
            <a:r>
              <a:rPr lang="en-GB" sz="1500"/>
              <a:t>:</a:t>
            </a:r>
            <a:r>
              <a:rPr lang="en-GB" sz="1500">
                <a:solidFill>
                  <a:srgbClr val="222222"/>
                </a:solidFill>
                <a:highlight>
                  <a:srgbClr val="FFFFFF"/>
                </a:highlight>
              </a:rPr>
              <a:t> </a:t>
            </a:r>
            <a:r>
              <a:rPr lang="en-GB" sz="1500">
                <a:highlight>
                  <a:srgbClr val="FFFFFF"/>
                </a:highlight>
              </a:rPr>
              <a:t>Metastability is a phenomenon of unstable equilibrium in digital electronics in which the sequential element is not able to resolve the state of the input signal; hence, the output goes into unresolved state for an unbounded interval of time.When a flip-flop enters metastable state, one cannot predict its output voltage level after it exits the metastability state nor when the output will settle to some stable voltage level.</a:t>
            </a:r>
            <a:endParaRPr sz="1500">
              <a:highlight>
                <a:srgbClr val="FFFFFF"/>
              </a:highlight>
            </a:endParaRPr>
          </a:p>
          <a:p>
            <a:pPr indent="-323850" lvl="1" marL="914400" rtl="0" algn="l">
              <a:lnSpc>
                <a:spcPct val="115000"/>
              </a:lnSpc>
              <a:spcBef>
                <a:spcPts val="0"/>
              </a:spcBef>
              <a:spcAft>
                <a:spcPts val="0"/>
              </a:spcAft>
              <a:buSzPts val="1500"/>
              <a:buChar char="○"/>
            </a:pPr>
            <a:r>
              <a:rPr lang="en-GB" sz="1500">
                <a:highlight>
                  <a:srgbClr val="FFFFFF"/>
                </a:highlight>
              </a:rPr>
              <a:t>Example: If R=0 and S=0 for an SR flip-flop due to a change in the inputs within the setup and hold window, it enters an undefined state where the output does not have a stable value.</a:t>
            </a:r>
            <a:endParaRPr sz="1500"/>
          </a:p>
        </p:txBody>
      </p:sp>
      <p:sp>
        <p:nvSpPr>
          <p:cNvPr id="96" name="Google Shape;9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97" name="Google Shape;97;p18"/>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24850"/>
            <a:ext cx="8520600" cy="59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Solution</a:t>
            </a:r>
            <a:endParaRPr/>
          </a:p>
        </p:txBody>
      </p:sp>
      <p:sp>
        <p:nvSpPr>
          <p:cNvPr id="103" name="Google Shape;103;p19"/>
          <p:cNvSpPr txBox="1"/>
          <p:nvPr>
            <p:ph idx="1" type="body"/>
          </p:nvPr>
        </p:nvSpPr>
        <p:spPr>
          <a:xfrm>
            <a:off x="311700" y="871300"/>
            <a:ext cx="8520600" cy="3948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GB" sz="1500"/>
              <a:t>Thus, due to the various reasons stated in the previous slides, our first task is to obtain a synchronous version of the asynchronous input signal.</a:t>
            </a:r>
            <a:endParaRPr sz="1500"/>
          </a:p>
          <a:p>
            <a:pPr indent="-323850" lvl="0" marL="457200" rtl="0" algn="l">
              <a:lnSpc>
                <a:spcPct val="115000"/>
              </a:lnSpc>
              <a:spcBef>
                <a:spcPts val="0"/>
              </a:spcBef>
              <a:spcAft>
                <a:spcPts val="0"/>
              </a:spcAft>
              <a:buSzPts val="1500"/>
              <a:buChar char="●"/>
            </a:pPr>
            <a:r>
              <a:rPr lang="en-GB" sz="1500"/>
              <a:t>This synchronization is achieved by using a two-stage shift-register.</a:t>
            </a:r>
            <a:endParaRPr sz="1500"/>
          </a:p>
          <a:p>
            <a:pPr indent="-323850" lvl="0" marL="457200" rtl="0" algn="l">
              <a:lnSpc>
                <a:spcPct val="115000"/>
              </a:lnSpc>
              <a:spcBef>
                <a:spcPts val="0"/>
              </a:spcBef>
              <a:spcAft>
                <a:spcPts val="1600"/>
              </a:spcAft>
              <a:buSzPts val="1500"/>
              <a:buChar char="●"/>
            </a:pPr>
            <a:r>
              <a:rPr lang="en-GB" sz="1500"/>
              <a:t>The sync.v takes the asynchronous (async_ip) signal and clock (clk) as input and outputs a signal signal (sync_op) that is synchronized with the clock.</a:t>
            </a:r>
            <a:endParaRPr sz="1500"/>
          </a:p>
        </p:txBody>
      </p:sp>
      <p:pic>
        <p:nvPicPr>
          <p:cNvPr id="104" name="Google Shape;104;p19"/>
          <p:cNvPicPr preferRelativeResize="0"/>
          <p:nvPr/>
        </p:nvPicPr>
        <p:blipFill rotWithShape="1">
          <a:blip r:embed="rId3">
            <a:alphaModFix/>
          </a:blip>
          <a:srcRect b="-9074" l="0" r="0" t="5470"/>
          <a:stretch/>
        </p:blipFill>
        <p:spPr>
          <a:xfrm>
            <a:off x="865975" y="2389050"/>
            <a:ext cx="5219700" cy="1863775"/>
          </a:xfrm>
          <a:prstGeom prst="rect">
            <a:avLst/>
          </a:prstGeom>
          <a:noFill/>
          <a:ln>
            <a:noFill/>
          </a:ln>
        </p:spPr>
      </p:pic>
      <p:sp>
        <p:nvSpPr>
          <p:cNvPr id="105" name="Google Shape;105;p19"/>
          <p:cNvSpPr txBox="1"/>
          <p:nvPr/>
        </p:nvSpPr>
        <p:spPr>
          <a:xfrm>
            <a:off x="6338025" y="2417175"/>
            <a:ext cx="2346900" cy="213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chemeClr val="dk1"/>
              </a:buClr>
              <a:buSzPts val="1100"/>
              <a:buFont typeface="Arial"/>
              <a:buNone/>
            </a:pPr>
            <a:r>
              <a:rPr b="0" i="0" lang="en-GB" sz="1400" u="none" cap="none" strike="noStrike">
                <a:solidFill>
                  <a:schemeClr val="dk2"/>
                </a:solidFill>
                <a:latin typeface="Arial"/>
                <a:ea typeface="Arial"/>
                <a:cs typeface="Arial"/>
                <a:sym typeface="Arial"/>
              </a:rPr>
              <a:t>To accomplish this task we referred the following link- </a:t>
            </a:r>
            <a:r>
              <a:rPr b="0" i="0" lang="en-GB" sz="1400" u="sng" cap="none" strike="noStrike">
                <a:solidFill>
                  <a:schemeClr val="hlink"/>
                </a:solidFill>
                <a:latin typeface="Arial"/>
                <a:ea typeface="Arial"/>
                <a:cs typeface="Arial"/>
                <a:sym typeface="Arial"/>
                <a:hlinkClick r:id="rId4"/>
              </a:rPr>
              <a:t>https://www.doulos.com/knowhow/fpga/synchronisation/</a:t>
            </a:r>
            <a:endParaRPr b="0" i="0" sz="1400" u="none" cap="none" strike="noStrike">
              <a:solidFill>
                <a:srgbClr val="000000"/>
              </a:solidFill>
              <a:latin typeface="Arial"/>
              <a:ea typeface="Arial"/>
              <a:cs typeface="Arial"/>
              <a:sym typeface="Arial"/>
            </a:endParaRPr>
          </a:p>
        </p:txBody>
      </p:sp>
      <p:sp>
        <p:nvSpPr>
          <p:cNvPr id="106" name="Google Shape;10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07" name="Google Shape;107;p19"/>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sync.v</a:t>
            </a:r>
            <a:endParaRPr/>
          </a:p>
        </p:txBody>
      </p:sp>
      <p:sp>
        <p:nvSpPr>
          <p:cNvPr id="113" name="Google Shape;113;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14" name="Google Shape;114;p20"/>
          <p:cNvPicPr preferRelativeResize="0"/>
          <p:nvPr/>
        </p:nvPicPr>
        <p:blipFill rotWithShape="1">
          <a:blip r:embed="rId3">
            <a:alphaModFix/>
          </a:blip>
          <a:srcRect b="0" l="0" r="0" t="0"/>
          <a:stretch/>
        </p:blipFill>
        <p:spPr>
          <a:xfrm>
            <a:off x="1739574" y="120500"/>
            <a:ext cx="2045575" cy="4754875"/>
          </a:xfrm>
          <a:prstGeom prst="rect">
            <a:avLst/>
          </a:prstGeom>
          <a:noFill/>
          <a:ln>
            <a:noFill/>
          </a:ln>
        </p:spPr>
      </p:pic>
      <p:pic>
        <p:nvPicPr>
          <p:cNvPr id="115" name="Google Shape;115;p20" title="timing diagram"/>
          <p:cNvPicPr preferRelativeResize="0"/>
          <p:nvPr/>
        </p:nvPicPr>
        <p:blipFill rotWithShape="1">
          <a:blip r:embed="rId4">
            <a:alphaModFix/>
          </a:blip>
          <a:srcRect b="0" l="0" r="0" t="0"/>
          <a:stretch/>
        </p:blipFill>
        <p:spPr>
          <a:xfrm>
            <a:off x="3785149" y="1206775"/>
            <a:ext cx="5198250" cy="891638"/>
          </a:xfrm>
          <a:prstGeom prst="rect">
            <a:avLst/>
          </a:prstGeom>
          <a:noFill/>
          <a:ln>
            <a:noFill/>
          </a:ln>
        </p:spPr>
      </p:pic>
      <p:pic>
        <p:nvPicPr>
          <p:cNvPr id="116" name="Google Shape;116;p20"/>
          <p:cNvPicPr preferRelativeResize="0"/>
          <p:nvPr/>
        </p:nvPicPr>
        <p:blipFill rotWithShape="1">
          <a:blip r:embed="rId5">
            <a:alphaModFix/>
          </a:blip>
          <a:srcRect b="0" l="0" r="0" t="0"/>
          <a:stretch/>
        </p:blipFill>
        <p:spPr>
          <a:xfrm>
            <a:off x="3785150" y="2571750"/>
            <a:ext cx="5198251" cy="1308972"/>
          </a:xfrm>
          <a:prstGeom prst="rect">
            <a:avLst/>
          </a:prstGeom>
          <a:noFill/>
          <a:ln>
            <a:noFill/>
          </a:ln>
        </p:spPr>
      </p:pic>
      <p:sp>
        <p:nvSpPr>
          <p:cNvPr id="117" name="Google Shape;1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18" name="Google Shape;118;p20"/>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94675"/>
            <a:ext cx="8520600" cy="92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a:t>2. Detecting only the edges of the asynchronous input signal</a:t>
            </a:r>
            <a:endParaRPr/>
          </a:p>
        </p:txBody>
      </p:sp>
      <p:sp>
        <p:nvSpPr>
          <p:cNvPr id="124" name="Google Shape;124;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GB"/>
              <a:t>This is done using the compare.v module. This module takes the synchronized signal (sync_op), an intermediate signal (op2) and the system clock (clk) as inputs and returns a signal dedge which has value logic one whenever the input signal changes. Thus for a single asynchronous input signal the signal dedge becomes high twice. First for the positive edge and then for the negative edge of the input signal.</a:t>
            </a:r>
            <a:endParaRPr/>
          </a:p>
        </p:txBody>
      </p:sp>
      <p:sp>
        <p:nvSpPr>
          <p:cNvPr id="125" name="Google Shape;12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126" name="Google Shape;126;p21"/>
          <p:cNvSpPr txBox="1"/>
          <p:nvPr>
            <p:ph idx="12" type="sldNum"/>
          </p:nvPr>
        </p:nvSpPr>
        <p:spPr>
          <a:xfrm>
            <a:off x="311700" y="4663217"/>
            <a:ext cx="87096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000"/>
              <a:buNone/>
            </a:pPr>
            <a:r>
              <a:rPr lang="en-GB"/>
              <a:t>11-08-2019							TIFR-FCRIT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