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R+badFeD/e8gcKiLvkz0Ee2G3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B6265B-CC1C-466C-B066-56C2ECD8B5DB}">
  <a:tblStyle styleId="{7CB6265B-CC1C-466C-B066-56C2ECD8B5D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32E9393-B1BC-42AF-ACE8-68E432AC011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0e8cf26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0e8cf26c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5e0e8cf26c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838201" y="1122363"/>
            <a:ext cx="10030096"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Precision Time Measurement with accuracy of Sub-nanoseconds </a:t>
            </a:r>
            <a:endParaRPr/>
          </a:p>
        </p:txBody>
      </p:sp>
      <p:sp>
        <p:nvSpPr>
          <p:cNvPr id="89" name="Google Shape;89;p1"/>
          <p:cNvSpPr txBox="1"/>
          <p:nvPr/>
        </p:nvSpPr>
        <p:spPr>
          <a:xfrm>
            <a:off x="6952129" y="3902484"/>
            <a:ext cx="3728934" cy="16557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Group:</a:t>
            </a:r>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Gavin Lewis       101617</a:t>
            </a:r>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Aditya Dsouza    101613</a:t>
            </a:r>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Shantanu Shinde 101651</a:t>
            </a:r>
            <a:endParaRPr b="0" i="0" sz="26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831850" y="141200"/>
            <a:ext cx="10515600" cy="104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000"/>
              <a:buFont typeface="Calibri"/>
              <a:buNone/>
            </a:pPr>
            <a:r>
              <a:rPr lang="en-US"/>
              <a:t>Proposed System</a:t>
            </a:r>
            <a:endParaRPr/>
          </a:p>
        </p:txBody>
      </p:sp>
      <p:sp>
        <p:nvSpPr>
          <p:cNvPr id="170" name="Google Shape;170;p10"/>
          <p:cNvSpPr txBox="1"/>
          <p:nvPr>
            <p:ph idx="1" type="body"/>
          </p:nvPr>
        </p:nvSpPr>
        <p:spPr>
          <a:xfrm>
            <a:off x="831850" y="15840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The combination of the fine counter with then pre-existing coarse counter to generate a Hybrid Counter</a:t>
            </a:r>
            <a:endParaRPr/>
          </a:p>
        </p:txBody>
      </p:sp>
      <p:sp>
        <p:nvSpPr>
          <p:cNvPr id="171" name="Google Shape;1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172" name="Google Shape;1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73" name="Google Shape;1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 Diagram</a:t>
            </a:r>
            <a:endParaRPr/>
          </a:p>
        </p:txBody>
      </p:sp>
      <p:sp>
        <p:nvSpPr>
          <p:cNvPr id="179" name="Google Shape;1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180" name="Google Shape;1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81" name="Google Shape;1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3.googleusercontent.com/aNlTYr4rR32Cn3jpgVPvDZs9bqo2AKvMXTl4FaM1LjjBhpUSSvG1MT2Td9xgkb2oter5xmVsEVMWsON7Sb11QKMv1Ll25n2Migtcy5qtaWfW_iDDN5P86Nmsxs-qhzv4-9nnYvdQVghf1ZTuSA" id="182" name="Google Shape;182;p11"/>
          <p:cNvPicPr preferRelativeResize="0"/>
          <p:nvPr/>
        </p:nvPicPr>
        <p:blipFill rotWithShape="1">
          <a:blip r:embed="rId3">
            <a:alphaModFix/>
          </a:blip>
          <a:srcRect b="0" l="0" r="0" t="0"/>
          <a:stretch/>
        </p:blipFill>
        <p:spPr>
          <a:xfrm>
            <a:off x="963386" y="1525265"/>
            <a:ext cx="10265228" cy="47413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188" name="Google Shape;1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89" name="Google Shape;1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4.googleusercontent.com/-xgNYGqVjr6a9UNkCQ7W6RK8Sc2uyCxcr_NBh6s9qAdr-La0XZoshmQz0R_YFKVwvslGhckCFXM60FE08n9iAyuwbpzjw2aqPmOht0SoyWhx6Cg9uNl9kLD4cpPj_Cos6j9j3oJH-oAj7hhpeQ" id="190" name="Google Shape;190;p12"/>
          <p:cNvPicPr preferRelativeResize="0"/>
          <p:nvPr/>
        </p:nvPicPr>
        <p:blipFill rotWithShape="1">
          <a:blip r:embed="rId3">
            <a:alphaModFix/>
          </a:blip>
          <a:srcRect b="0" l="0" r="0" t="0"/>
          <a:stretch/>
        </p:blipFill>
        <p:spPr>
          <a:xfrm>
            <a:off x="1478280" y="1051676"/>
            <a:ext cx="8503920" cy="50956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196" name="Google Shape;19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THIS INCLUDES :</a:t>
            </a:r>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1.WORK DONE - ALL THE ACTIVITIES PERFORMED TILL</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NOW REGARDING PROJECT</a:t>
            </a:r>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2.WORK TO BE DONE – THE PLANNED ACTIVITIES</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REGARDING IMPLEMENTATION</a:t>
            </a:r>
            <a:endParaRPr/>
          </a:p>
        </p:txBody>
      </p:sp>
      <p:sp>
        <p:nvSpPr>
          <p:cNvPr id="197" name="Google Shape;19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198" name="Google Shape;19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99" name="Google Shape;19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05" name="Google Shape;20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6550" lvl="0" marL="457200" rtl="0" algn="l">
              <a:lnSpc>
                <a:spcPct val="115000"/>
              </a:lnSpc>
              <a:spcBef>
                <a:spcPts val="1000"/>
              </a:spcBef>
              <a:spcAft>
                <a:spcPts val="0"/>
              </a:spcAft>
              <a:buSzPts val="1700"/>
              <a:buFont typeface="Times New Roman"/>
              <a:buAutoNum type="arabicPeriod"/>
            </a:pPr>
            <a:r>
              <a:rPr lang="en-US" sz="1700">
                <a:latin typeface="Times New Roman"/>
                <a:ea typeface="Times New Roman"/>
                <a:cs typeface="Times New Roman"/>
                <a:sym typeface="Times New Roman"/>
              </a:rPr>
              <a:t> Narasimman, R., Prabhakar, A. and Chandrachoodan, N. (2015). Implementation of a 30 ps resolution time to       digital converter in FPGA. 2015 International Conference on Electronic Design, Computer Networks &amp; Automated  Verification (EDCAV).</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Henzler, S. (2010). Time-to-Digital Converters. Springer Series in Advanced Microelectronics.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Tontini, A., Gasparini, L., Pancheri, L. and Passerone, R., 2018. “Design and characterization of a low-cost FPGA-based TDC.” IEEE Transactions on Nuclear Science, 65(2), pp.680-690.</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Cui, K., Li, X. and Zhu, R., 2017. “A high-resolution programmable Vernier delay generator based on carry chains in FPGA.” Review of Scientific Instruments, 88(6), p.064703.</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http://www.asic-world.com/verilog/veritut.html</a:t>
            </a:r>
            <a:endParaRPr sz="1700">
              <a:latin typeface="Times New Roman"/>
              <a:ea typeface="Times New Roman"/>
              <a:cs typeface="Times New Roman"/>
              <a:sym typeface="Times New Roman"/>
            </a:endParaRPr>
          </a:p>
        </p:txBody>
      </p:sp>
      <p:sp>
        <p:nvSpPr>
          <p:cNvPr id="206" name="Google Shape;20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207" name="Google Shape;2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208" name="Google Shape;2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primary application of our project will be at a Time to Digital Converter (TDC) which is an integral component of the Compact Muon Solenoid (CMS) experiment at CERN.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TDC is component is used to measure the time between the collisions of two elementary particles in the Large Hadron Collider.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time measurement can be done efficiently by FPGAs as they can handle tasks parallel and produce very less delay in generation of results.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FPGAs are able to compute the time between two collision pulses with high efficiency</a:t>
            </a:r>
            <a:endParaRPr>
              <a:latin typeface="Times New Roman"/>
              <a:ea typeface="Times New Roman"/>
              <a:cs typeface="Times New Roman"/>
              <a:sym typeface="Times New Roman"/>
            </a:endParaRPr>
          </a:p>
        </p:txBody>
      </p:sp>
      <p:sp>
        <p:nvSpPr>
          <p:cNvPr id="98" name="Google Shape;9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08" name="Google Shape;10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09" name="Google Shape;10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Literature Survey </a:t>
            </a:r>
            <a:endParaRPr/>
          </a:p>
        </p:txBody>
      </p:sp>
      <p:sp>
        <p:nvSpPr>
          <p:cNvPr id="116" name="Google Shape;11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17" name="Google Shape;11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18" name="Google Shape;11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9" name="Google Shape;119;p5"/>
          <p:cNvGraphicFramePr/>
          <p:nvPr/>
        </p:nvGraphicFramePr>
        <p:xfrm>
          <a:off x="551330" y="1492623"/>
          <a:ext cx="3000000" cy="3000000"/>
        </p:xfrm>
        <a:graphic>
          <a:graphicData uri="http://schemas.openxmlformats.org/drawingml/2006/table">
            <a:tbl>
              <a:tblPr>
                <a:noFill/>
                <a:tableStyleId>{7CB6265B-CC1C-466C-B066-56C2ECD8B5DB}</a:tableStyleId>
              </a:tblPr>
              <a:tblGrid>
                <a:gridCol w="3600825"/>
                <a:gridCol w="3600825"/>
                <a:gridCol w="3600825"/>
              </a:tblGrid>
              <a:tr h="551325">
                <a:tc>
                  <a:txBody>
                    <a:bodyPr/>
                    <a:lstStyle/>
                    <a:p>
                      <a:pPr indent="0" lvl="0" marL="0" marR="0" rtl="0" algn="l">
                        <a:spcBef>
                          <a:spcPts val="0"/>
                        </a:spcBef>
                        <a:spcAft>
                          <a:spcPts val="0"/>
                        </a:spcAft>
                        <a:buNone/>
                      </a:pPr>
                      <a:r>
                        <a:rPr b="1" i="0" lang="en-US" sz="1900" u="none" cap="none" strike="noStrike">
                          <a:solidFill>
                            <a:srgbClr val="000000"/>
                          </a:solidFill>
                          <a:latin typeface="Times New Roman"/>
                          <a:ea typeface="Times New Roman"/>
                          <a:cs typeface="Times New Roman"/>
                          <a:sym typeface="Times New Roman"/>
                        </a:rPr>
                        <a:t>Title</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900" u="none" cap="none" strike="noStrike">
                          <a:solidFill>
                            <a:srgbClr val="000000"/>
                          </a:solidFill>
                          <a:latin typeface="Times New Roman"/>
                          <a:ea typeface="Times New Roman"/>
                          <a:cs typeface="Times New Roman"/>
                          <a:sym typeface="Times New Roman"/>
                        </a:rPr>
                        <a:t>Author(s)</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900" u="none" cap="none" strike="noStrike">
                          <a:solidFill>
                            <a:srgbClr val="000000"/>
                          </a:solidFill>
                          <a:latin typeface="Times New Roman"/>
                          <a:ea typeface="Times New Roman"/>
                          <a:cs typeface="Times New Roman"/>
                          <a:sym typeface="Times New Roman"/>
                        </a:rPr>
                        <a:t>Summary</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19275">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Time-to-Digital Converter Basics (Chapter from Springer)</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Henzler, S.</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Analog to Digital Converter and its shortcomings.</a:t>
                      </a:r>
                      <a:endParaRPr/>
                    </a:p>
                    <a:p>
                      <a:pPr indent="0" lvl="0" marL="0" marR="0" rtl="0" algn="l">
                        <a:spcBef>
                          <a:spcPts val="100"/>
                        </a:spcBef>
                        <a:spcAft>
                          <a:spcPts val="0"/>
                        </a:spcAft>
                        <a:buNone/>
                      </a:pPr>
                      <a:r>
                        <a:rPr b="0" i="0" lang="en-US" sz="1700" u="none" cap="none" strike="noStrike">
                          <a:solidFill>
                            <a:srgbClr val="000000"/>
                          </a:solidFill>
                          <a:latin typeface="Times New Roman"/>
                          <a:ea typeface="Times New Roman"/>
                          <a:cs typeface="Times New Roman"/>
                          <a:sym typeface="Times New Roman"/>
                        </a:rPr>
                        <a:t>Basics of Time-to-Digital Converter and the delay line model.</a:t>
                      </a:r>
                      <a:endParaRPr/>
                    </a:p>
                    <a:p>
                      <a:pPr indent="0" lvl="0" marL="0" marR="0" rtl="0" algn="l">
                        <a:spcBef>
                          <a:spcPts val="100"/>
                        </a:spcBef>
                        <a:spcAft>
                          <a:spcPts val="0"/>
                        </a:spcAft>
                        <a:buNone/>
                      </a:pPr>
                      <a:br>
                        <a:rPr b="0" i="0" lang="en-US" sz="1700" u="none" cap="none" strike="noStrike">
                          <a:solidFill>
                            <a:srgbClr val="000000"/>
                          </a:solidFill>
                          <a:latin typeface="Times New Roman"/>
                          <a:ea typeface="Times New Roman"/>
                          <a:cs typeface="Times New Roman"/>
                          <a:sym typeface="Times New Roman"/>
                        </a:rPr>
                      </a:b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42075">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Implementation of a 30 ps Resolution Time to</a:t>
                      </a:r>
                      <a:endParaRPr/>
                    </a:p>
                    <a:p>
                      <a:pPr indent="0" lvl="0" marL="0" marR="0" rtl="0" algn="l">
                        <a:spcBef>
                          <a:spcPts val="100"/>
                        </a:spcBef>
                        <a:spcAft>
                          <a:spcPts val="0"/>
                        </a:spcAft>
                        <a:buNone/>
                      </a:pPr>
                      <a:r>
                        <a:rPr b="0" i="0" lang="en-US" sz="1700" u="none" cap="none" strike="noStrike">
                          <a:solidFill>
                            <a:srgbClr val="000000"/>
                          </a:solidFill>
                          <a:latin typeface="Times New Roman"/>
                          <a:ea typeface="Times New Roman"/>
                          <a:cs typeface="Times New Roman"/>
                          <a:sym typeface="Times New Roman"/>
                        </a:rPr>
                        <a:t>Digital Converter in FPGA</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Raguvaran Narasimman, Anil Prabhakar and Nitin Chandrachoodan</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Employs “hybrid” approach by combining the Vernier Delay and Tapped Delay Line methods to achieve a 30 ps resolution.</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6750">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Design and characterization of a</a:t>
                      </a:r>
                      <a:endParaRPr/>
                    </a:p>
                    <a:p>
                      <a:pPr indent="0" lvl="0" marL="0" marR="0" rtl="0" algn="l">
                        <a:spcBef>
                          <a:spcPts val="100"/>
                        </a:spcBef>
                        <a:spcAft>
                          <a:spcPts val="0"/>
                        </a:spcAft>
                        <a:buNone/>
                      </a:pPr>
                      <a:r>
                        <a:rPr b="0" i="0" lang="en-US" sz="1700" u="none" cap="none" strike="noStrike">
                          <a:solidFill>
                            <a:srgbClr val="000000"/>
                          </a:solidFill>
                          <a:latin typeface="Times New Roman"/>
                          <a:ea typeface="Times New Roman"/>
                          <a:cs typeface="Times New Roman"/>
                          <a:sym typeface="Times New Roman"/>
                        </a:rPr>
                        <a:t>low-cost FPGA-based TDC</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Tontini, A., Gasparini, L., Pancheri, L. and Passerone</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Implementation of the Tapped Delay Line model on a low-cost, low-gate count Xilinx Spartan 6 FPGA.</a:t>
                      </a:r>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5e0e8cf26c_0_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Literature Survey(Cont.)</a:t>
            </a:r>
            <a:endParaRPr b="1"/>
          </a:p>
        </p:txBody>
      </p:sp>
      <p:sp>
        <p:nvSpPr>
          <p:cNvPr id="126" name="Google Shape;126;g5e0e8cf26c_0_4"/>
          <p:cNvSpPr txBox="1"/>
          <p:nvPr>
            <p:ph idx="1" type="body"/>
          </p:nvPr>
        </p:nvSpPr>
        <p:spPr>
          <a:xfrm flipH="1" rot="10800000">
            <a:off x="838200" y="6178910"/>
            <a:ext cx="10515600" cy="36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27" name="Google Shape;127;g5e0e8cf26c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8" name="Google Shape;128;g5e0e8cf26c_0_4"/>
          <p:cNvGraphicFramePr/>
          <p:nvPr/>
        </p:nvGraphicFramePr>
        <p:xfrm>
          <a:off x="952500" y="1690825"/>
          <a:ext cx="3000000" cy="3000000"/>
        </p:xfrm>
        <a:graphic>
          <a:graphicData uri="http://schemas.openxmlformats.org/drawingml/2006/table">
            <a:tbl>
              <a:tblPr>
                <a:noFill/>
                <a:tableStyleId>{532E9393-B1BC-42AF-ACE8-68E432AC0115}</a:tableStyleId>
              </a:tblPr>
              <a:tblGrid>
                <a:gridCol w="3429000"/>
                <a:gridCol w="3429000"/>
                <a:gridCol w="3429000"/>
              </a:tblGrid>
              <a:tr h="898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Title</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Author(s)</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Summary</a:t>
                      </a:r>
                      <a:endParaRPr sz="1900">
                        <a:latin typeface="Times New Roman"/>
                        <a:ea typeface="Times New Roman"/>
                        <a:cs typeface="Times New Roman"/>
                        <a:sym typeface="Times New Roman"/>
                      </a:endParaRPr>
                    </a:p>
                  </a:txBody>
                  <a:tcPr marT="91425" marB="91425" marR="91425" marL="91425"/>
                </a:tc>
              </a:tr>
              <a:tr h="302275">
                <a:tc>
                  <a:txBody>
                    <a:bodyPr/>
                    <a:lstStyle/>
                    <a:p>
                      <a:pPr indent="0" lvl="0" marL="0" rtl="0" algn="l">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A high-resolution programmable Vernier delay generator based</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on carry chains in FPGA.</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t>Cui, K., Li, X. and Zhu, R., 2017</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It employs the Vernier Delay method on a Stratix 3 board by Altera to implement TDC achieving a resolution of 38.6 ps with a nominal supply of 1100mV</a:t>
                      </a:r>
                      <a:endParaRPr sz="1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0717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 Fine Counter</a:t>
            </a:r>
            <a:endParaRPr b="1">
              <a:latin typeface="Times New Roman"/>
              <a:ea typeface="Times New Roman"/>
              <a:cs typeface="Times New Roman"/>
              <a:sym typeface="Times New Roman"/>
            </a:endParaRPr>
          </a:p>
        </p:txBody>
      </p:sp>
      <p:sp>
        <p:nvSpPr>
          <p:cNvPr id="134" name="Google Shape;134;p6"/>
          <p:cNvSpPr txBox="1"/>
          <p:nvPr>
            <p:ph idx="1" type="body"/>
          </p:nvPr>
        </p:nvSpPr>
        <p:spPr>
          <a:xfrm>
            <a:off x="838200" y="158060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Ramp Interpolator – </a:t>
            </a:r>
            <a:endParaRPr/>
          </a:p>
          <a:p>
            <a:pPr indent="0" lvl="2" marL="45720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When counting is not feasible because the clock rate would be too high, analog methods can be used. Analog methods are often used to measure intervals that are between 10 and 200 ns. These methods often use a capacitor that is charged during the interval being measured.</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br>
              <a:rPr lang="en-US"/>
            </a:br>
            <a:endParaRPr/>
          </a:p>
        </p:txBody>
      </p:sp>
      <p:sp>
        <p:nvSpPr>
          <p:cNvPr id="135" name="Google Shape;1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36" name="Google Shape;1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37" name="Google Shape;1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(Contd.)</a:t>
            </a:r>
            <a:endParaRPr>
              <a:latin typeface="Times New Roman"/>
              <a:ea typeface="Times New Roman"/>
              <a:cs typeface="Times New Roman"/>
              <a:sym typeface="Times New Roman"/>
            </a:endParaRPr>
          </a:p>
        </p:txBody>
      </p:sp>
      <p:sp>
        <p:nvSpPr>
          <p:cNvPr id="143" name="Google Shape;14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2. Vernier Interpolator - </a:t>
            </a:r>
            <a:endParaRPr b="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b="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44" name="Google Shape;1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45" name="Google Shape;1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q9esc7-b6tiaIXQJB5jTANAQolpxKFkFoXwpH8Xt1hRtRRo1_QQiuMrz0rpb2l58TSflGVx88qwR2278E2_UbngFmYj2hPJcuSqFSE1Ae0UcbUpvRdkU0L5FRRBweHKlsZv5_DbB6j6PvHIBtw" id="147" name="Google Shape;147;p7"/>
          <p:cNvPicPr preferRelativeResize="0"/>
          <p:nvPr/>
        </p:nvPicPr>
        <p:blipFill rotWithShape="1">
          <a:blip r:embed="rId3">
            <a:alphaModFix/>
          </a:blip>
          <a:srcRect b="0" l="0" r="0" t="0"/>
          <a:stretch/>
        </p:blipFill>
        <p:spPr>
          <a:xfrm>
            <a:off x="3581400" y="4413772"/>
            <a:ext cx="3895725" cy="100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(Contd..)</a:t>
            </a:r>
            <a:endParaRPr>
              <a:latin typeface="Times New Roman"/>
              <a:ea typeface="Times New Roman"/>
              <a:cs typeface="Times New Roman"/>
              <a:sym typeface="Times New Roman"/>
            </a:endParaRPr>
          </a:p>
        </p:txBody>
      </p:sp>
      <p:sp>
        <p:nvSpPr>
          <p:cNvPr id="153" name="Google Shape;153;p8"/>
          <p:cNvSpPr txBox="1"/>
          <p:nvPr>
            <p:ph idx="1" type="body"/>
          </p:nvPr>
        </p:nvSpPr>
        <p:spPr>
          <a:xfrm>
            <a:off x="838200" y="1825625"/>
            <a:ext cx="10515600" cy="477111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635"/>
              <a:buNone/>
            </a:pPr>
            <a:r>
              <a:rPr lang="en-US" sz="2635">
                <a:latin typeface="Times New Roman"/>
                <a:ea typeface="Times New Roman"/>
                <a:cs typeface="Times New Roman"/>
                <a:sym typeface="Times New Roman"/>
              </a:rPr>
              <a:t>3. Tapped Delay Line - </a:t>
            </a:r>
            <a:endParaRPr/>
          </a:p>
          <a:p>
            <a:pPr indent="0" lvl="1" marL="457200" rtl="0" algn="l">
              <a:lnSpc>
                <a:spcPct val="110000"/>
              </a:lnSpc>
              <a:spcBef>
                <a:spcPts val="1500"/>
              </a:spcBef>
              <a:spcAft>
                <a:spcPts val="0"/>
              </a:spcAft>
              <a:buClr>
                <a:schemeClr val="dk1"/>
              </a:buClr>
              <a:buSzPts val="2295"/>
              <a:buNone/>
            </a:pPr>
            <a:r>
              <a:rPr lang="en-US" sz="2295">
                <a:latin typeface="Times New Roman"/>
                <a:ea typeface="Times New Roman"/>
                <a:cs typeface="Times New Roman"/>
                <a:sym typeface="Times New Roman"/>
              </a:rPr>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un-delayed and the start signal cannot propagate further. Now the time interval between start and stop signal is proportional to the number of flip-flops that were sampled as transparent.</a:t>
            </a:r>
            <a:br>
              <a:rPr lang="en-US" sz="2040"/>
            </a:br>
            <a:endParaRPr sz="2040"/>
          </a:p>
        </p:txBody>
      </p:sp>
      <p:sp>
        <p:nvSpPr>
          <p:cNvPr id="154" name="Google Shape;1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55" name="Google Shape;1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56" name="Google Shape;1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28-Jul-19</a:t>
            </a:r>
            <a:endParaRPr/>
          </a:p>
        </p:txBody>
      </p:sp>
      <p:sp>
        <p:nvSpPr>
          <p:cNvPr id="162" name="Google Shape;1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63" name="Google Shape;1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z1tG2aSRe88fV6bXdUozi3KBsNOi6YbSZskxAK7O-PyRAswxvths4HPuKEfqYg9xa8Qn7Jkg97tZEMzW1JQRoVdcAlLtN5Nl2Mq59bU4dc-ct3tcO_EM_J180VF_InRcczI1Ii2cArmgB4QMPA" id="164" name="Google Shape;164;p9"/>
          <p:cNvPicPr preferRelativeResize="0"/>
          <p:nvPr/>
        </p:nvPicPr>
        <p:blipFill rotWithShape="1">
          <a:blip r:embed="rId3">
            <a:alphaModFix/>
          </a:blip>
          <a:srcRect b="0" l="0" r="0" t="0"/>
          <a:stretch/>
        </p:blipFill>
        <p:spPr>
          <a:xfrm>
            <a:off x="174160" y="1214846"/>
            <a:ext cx="11624799" cy="46634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2019-07-28T15:01:35Z</dcterms:created>
</cp:coreProperties>
</file>