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A3FAE2-BCDD-4039-95E6-E27F909AF8E0}" type="datetimeFigureOut">
              <a:rPr lang="en-US" smtClean="0"/>
              <a:t>29-Jul-19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C6E57A-3FC9-4E5C-A3B2-0737BD10DB30}" type="slidenum">
              <a:rPr lang="en-US" smtClean="0"/>
              <a:t>‹#›</a:t>
            </a:fld>
            <a:endParaRPr lang="en-US"/>
          </a:p>
        </p:txBody>
      </p:sp>
    </p:spTree>
    <p:extLst>
      <p:ext uri="{BB962C8B-B14F-4D97-AF65-F5344CB8AC3E}">
        <p14:creationId xmlns:p14="http://schemas.microsoft.com/office/powerpoint/2010/main" val="77753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1F38D2-2892-4F5E-A456-D702D08A21B2}" type="datetime1">
              <a:rPr lang="en-US" smtClean="0"/>
              <a:t>29-Jul-19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5FD5159E-66C9-4907-9D42-0A3BEB0C41A0}" type="slidenum">
              <a:rPr lang="en-US" smtClean="0"/>
              <a:t>‹#›</a:t>
            </a:fld>
            <a:endParaRPr lang="en-US"/>
          </a:p>
        </p:txBody>
      </p:sp>
    </p:spTree>
    <p:extLst>
      <p:ext uri="{BB962C8B-B14F-4D97-AF65-F5344CB8AC3E}">
        <p14:creationId xmlns:p14="http://schemas.microsoft.com/office/powerpoint/2010/main" val="528206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77B1D2-B890-47C3-A8BF-1B0895C92751}" type="datetime1">
              <a:rPr lang="en-US" smtClean="0"/>
              <a:t>29-Jul-19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5FD5159E-66C9-4907-9D42-0A3BEB0C41A0}" type="slidenum">
              <a:rPr lang="en-US" smtClean="0"/>
              <a:t>‹#›</a:t>
            </a:fld>
            <a:endParaRPr lang="en-US"/>
          </a:p>
        </p:txBody>
      </p:sp>
    </p:spTree>
    <p:extLst>
      <p:ext uri="{BB962C8B-B14F-4D97-AF65-F5344CB8AC3E}">
        <p14:creationId xmlns:p14="http://schemas.microsoft.com/office/powerpoint/2010/main" val="1897327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692CA2-09BC-429B-A6E5-789482DCB147}" type="datetime1">
              <a:rPr lang="en-US" smtClean="0"/>
              <a:t>29-Jul-19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5FD5159E-66C9-4907-9D42-0A3BEB0C41A0}" type="slidenum">
              <a:rPr lang="en-US" smtClean="0"/>
              <a:t>‹#›</a:t>
            </a:fld>
            <a:endParaRPr lang="en-US"/>
          </a:p>
        </p:txBody>
      </p:sp>
    </p:spTree>
    <p:extLst>
      <p:ext uri="{BB962C8B-B14F-4D97-AF65-F5344CB8AC3E}">
        <p14:creationId xmlns:p14="http://schemas.microsoft.com/office/powerpoint/2010/main" val="3852912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42DDE3-99BE-4B02-B637-4EA1B4C92587}" type="datetime1">
              <a:rPr lang="en-US" smtClean="0"/>
              <a:t>29-Jul-19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5FD5159E-66C9-4907-9D42-0A3BEB0C41A0}" type="slidenum">
              <a:rPr lang="en-US" smtClean="0"/>
              <a:t>‹#›</a:t>
            </a:fld>
            <a:endParaRPr lang="en-US"/>
          </a:p>
        </p:txBody>
      </p:sp>
    </p:spTree>
    <p:extLst>
      <p:ext uri="{BB962C8B-B14F-4D97-AF65-F5344CB8AC3E}">
        <p14:creationId xmlns:p14="http://schemas.microsoft.com/office/powerpoint/2010/main" val="752886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F0AB6C1-2A10-47A9-B6FB-CF2AC08AC547}" type="datetime1">
              <a:rPr lang="en-US" smtClean="0"/>
              <a:t>29-Jul-19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5FD5159E-66C9-4907-9D42-0A3BEB0C41A0}" type="slidenum">
              <a:rPr lang="en-US" smtClean="0"/>
              <a:t>‹#›</a:t>
            </a:fld>
            <a:endParaRPr lang="en-US"/>
          </a:p>
        </p:txBody>
      </p:sp>
    </p:spTree>
    <p:extLst>
      <p:ext uri="{BB962C8B-B14F-4D97-AF65-F5344CB8AC3E}">
        <p14:creationId xmlns:p14="http://schemas.microsoft.com/office/powerpoint/2010/main" val="3872571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FCB037-1881-4358-BB4C-41404545B637}" type="datetime1">
              <a:rPr lang="en-US" smtClean="0"/>
              <a:t>29-Jul-19</a:t>
            </a:fld>
            <a:endParaRPr lang="en-US"/>
          </a:p>
        </p:txBody>
      </p:sp>
      <p:sp>
        <p:nvSpPr>
          <p:cNvPr id="6" name="Footer Placeholder 5"/>
          <p:cNvSpPr>
            <a:spLocks noGrp="1"/>
          </p:cNvSpPr>
          <p:nvPr>
            <p:ph type="ftr" sz="quarter" idx="11"/>
          </p:nvPr>
        </p:nvSpPr>
        <p:spPr/>
        <p:txBody>
          <a:bodyPr/>
          <a:lstStyle/>
          <a:p>
            <a:r>
              <a:rPr lang="en-US" smtClean="0"/>
              <a:t>TIFR-FCRIT</a:t>
            </a:r>
            <a:endParaRPr lang="en-US"/>
          </a:p>
        </p:txBody>
      </p:sp>
      <p:sp>
        <p:nvSpPr>
          <p:cNvPr id="7" name="Slide Number Placeholder 6"/>
          <p:cNvSpPr>
            <a:spLocks noGrp="1"/>
          </p:cNvSpPr>
          <p:nvPr>
            <p:ph type="sldNum" sz="quarter" idx="12"/>
          </p:nvPr>
        </p:nvSpPr>
        <p:spPr/>
        <p:txBody>
          <a:bodyPr/>
          <a:lstStyle/>
          <a:p>
            <a:fld id="{5FD5159E-66C9-4907-9D42-0A3BEB0C41A0}" type="slidenum">
              <a:rPr lang="en-US" smtClean="0"/>
              <a:t>‹#›</a:t>
            </a:fld>
            <a:endParaRPr lang="en-US"/>
          </a:p>
        </p:txBody>
      </p:sp>
    </p:spTree>
    <p:extLst>
      <p:ext uri="{BB962C8B-B14F-4D97-AF65-F5344CB8AC3E}">
        <p14:creationId xmlns:p14="http://schemas.microsoft.com/office/powerpoint/2010/main" val="1518042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4DC59D-879F-442B-AEBB-C264B1C34E4F}" type="datetime1">
              <a:rPr lang="en-US" smtClean="0"/>
              <a:t>29-Jul-19</a:t>
            </a:fld>
            <a:endParaRPr lang="en-US"/>
          </a:p>
        </p:txBody>
      </p:sp>
      <p:sp>
        <p:nvSpPr>
          <p:cNvPr id="8" name="Footer Placeholder 7"/>
          <p:cNvSpPr>
            <a:spLocks noGrp="1"/>
          </p:cNvSpPr>
          <p:nvPr>
            <p:ph type="ftr" sz="quarter" idx="11"/>
          </p:nvPr>
        </p:nvSpPr>
        <p:spPr/>
        <p:txBody>
          <a:bodyPr/>
          <a:lstStyle/>
          <a:p>
            <a:r>
              <a:rPr lang="en-US" smtClean="0"/>
              <a:t>TIFR-FCRIT</a:t>
            </a:r>
            <a:endParaRPr lang="en-US"/>
          </a:p>
        </p:txBody>
      </p:sp>
      <p:sp>
        <p:nvSpPr>
          <p:cNvPr id="9" name="Slide Number Placeholder 8"/>
          <p:cNvSpPr>
            <a:spLocks noGrp="1"/>
          </p:cNvSpPr>
          <p:nvPr>
            <p:ph type="sldNum" sz="quarter" idx="12"/>
          </p:nvPr>
        </p:nvSpPr>
        <p:spPr/>
        <p:txBody>
          <a:bodyPr/>
          <a:lstStyle/>
          <a:p>
            <a:fld id="{5FD5159E-66C9-4907-9D42-0A3BEB0C41A0}" type="slidenum">
              <a:rPr lang="en-US" smtClean="0"/>
              <a:t>‹#›</a:t>
            </a:fld>
            <a:endParaRPr lang="en-US"/>
          </a:p>
        </p:txBody>
      </p:sp>
    </p:spTree>
    <p:extLst>
      <p:ext uri="{BB962C8B-B14F-4D97-AF65-F5344CB8AC3E}">
        <p14:creationId xmlns:p14="http://schemas.microsoft.com/office/powerpoint/2010/main" val="1892052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70CDA2-99E2-4EEC-9DD0-57B69C39C7BC}" type="datetime1">
              <a:rPr lang="en-US" smtClean="0"/>
              <a:t>29-Jul-19</a:t>
            </a:fld>
            <a:endParaRPr lang="en-US"/>
          </a:p>
        </p:txBody>
      </p:sp>
      <p:sp>
        <p:nvSpPr>
          <p:cNvPr id="4" name="Footer Placeholder 3"/>
          <p:cNvSpPr>
            <a:spLocks noGrp="1"/>
          </p:cNvSpPr>
          <p:nvPr>
            <p:ph type="ftr" sz="quarter" idx="11"/>
          </p:nvPr>
        </p:nvSpPr>
        <p:spPr/>
        <p:txBody>
          <a:bodyPr/>
          <a:lstStyle/>
          <a:p>
            <a:r>
              <a:rPr lang="en-US" smtClean="0"/>
              <a:t>TIFR-FCRIT</a:t>
            </a:r>
            <a:endParaRPr lang="en-US"/>
          </a:p>
        </p:txBody>
      </p:sp>
      <p:sp>
        <p:nvSpPr>
          <p:cNvPr id="5" name="Slide Number Placeholder 4"/>
          <p:cNvSpPr>
            <a:spLocks noGrp="1"/>
          </p:cNvSpPr>
          <p:nvPr>
            <p:ph type="sldNum" sz="quarter" idx="12"/>
          </p:nvPr>
        </p:nvSpPr>
        <p:spPr/>
        <p:txBody>
          <a:bodyPr/>
          <a:lstStyle/>
          <a:p>
            <a:fld id="{5FD5159E-66C9-4907-9D42-0A3BEB0C41A0}" type="slidenum">
              <a:rPr lang="en-US" smtClean="0"/>
              <a:t>‹#›</a:t>
            </a:fld>
            <a:endParaRPr lang="en-US"/>
          </a:p>
        </p:txBody>
      </p:sp>
    </p:spTree>
    <p:extLst>
      <p:ext uri="{BB962C8B-B14F-4D97-AF65-F5344CB8AC3E}">
        <p14:creationId xmlns:p14="http://schemas.microsoft.com/office/powerpoint/2010/main" val="354466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D025EF-A944-4165-8124-85D4EECC19D8}" type="datetime1">
              <a:rPr lang="en-US" smtClean="0"/>
              <a:t>29-Jul-19</a:t>
            </a:fld>
            <a:endParaRPr lang="en-US"/>
          </a:p>
        </p:txBody>
      </p:sp>
      <p:sp>
        <p:nvSpPr>
          <p:cNvPr id="3" name="Footer Placeholder 2"/>
          <p:cNvSpPr>
            <a:spLocks noGrp="1"/>
          </p:cNvSpPr>
          <p:nvPr>
            <p:ph type="ftr" sz="quarter" idx="11"/>
          </p:nvPr>
        </p:nvSpPr>
        <p:spPr/>
        <p:txBody>
          <a:bodyPr/>
          <a:lstStyle/>
          <a:p>
            <a:r>
              <a:rPr lang="en-US" smtClean="0"/>
              <a:t>TIFR-FCRIT</a:t>
            </a:r>
            <a:endParaRPr lang="en-US"/>
          </a:p>
        </p:txBody>
      </p:sp>
      <p:sp>
        <p:nvSpPr>
          <p:cNvPr id="4" name="Slide Number Placeholder 3"/>
          <p:cNvSpPr>
            <a:spLocks noGrp="1"/>
          </p:cNvSpPr>
          <p:nvPr>
            <p:ph type="sldNum" sz="quarter" idx="12"/>
          </p:nvPr>
        </p:nvSpPr>
        <p:spPr/>
        <p:txBody>
          <a:bodyPr/>
          <a:lstStyle/>
          <a:p>
            <a:fld id="{5FD5159E-66C9-4907-9D42-0A3BEB0C41A0}" type="slidenum">
              <a:rPr lang="en-US" smtClean="0"/>
              <a:t>‹#›</a:t>
            </a:fld>
            <a:endParaRPr lang="en-US"/>
          </a:p>
        </p:txBody>
      </p:sp>
    </p:spTree>
    <p:extLst>
      <p:ext uri="{BB962C8B-B14F-4D97-AF65-F5344CB8AC3E}">
        <p14:creationId xmlns:p14="http://schemas.microsoft.com/office/powerpoint/2010/main" val="312573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E2D8761-8F2F-4F7A-A5AE-7B7C83FFCA14}" type="datetime1">
              <a:rPr lang="en-US" smtClean="0"/>
              <a:t>29-Jul-19</a:t>
            </a:fld>
            <a:endParaRPr lang="en-US"/>
          </a:p>
        </p:txBody>
      </p:sp>
      <p:sp>
        <p:nvSpPr>
          <p:cNvPr id="6" name="Footer Placeholder 5"/>
          <p:cNvSpPr>
            <a:spLocks noGrp="1"/>
          </p:cNvSpPr>
          <p:nvPr>
            <p:ph type="ftr" sz="quarter" idx="11"/>
          </p:nvPr>
        </p:nvSpPr>
        <p:spPr/>
        <p:txBody>
          <a:bodyPr/>
          <a:lstStyle/>
          <a:p>
            <a:r>
              <a:rPr lang="en-US" smtClean="0"/>
              <a:t>TIFR-FCRIT</a:t>
            </a:r>
            <a:endParaRPr lang="en-US"/>
          </a:p>
        </p:txBody>
      </p:sp>
      <p:sp>
        <p:nvSpPr>
          <p:cNvPr id="7" name="Slide Number Placeholder 6"/>
          <p:cNvSpPr>
            <a:spLocks noGrp="1"/>
          </p:cNvSpPr>
          <p:nvPr>
            <p:ph type="sldNum" sz="quarter" idx="12"/>
          </p:nvPr>
        </p:nvSpPr>
        <p:spPr/>
        <p:txBody>
          <a:bodyPr/>
          <a:lstStyle/>
          <a:p>
            <a:fld id="{5FD5159E-66C9-4907-9D42-0A3BEB0C41A0}" type="slidenum">
              <a:rPr lang="en-US" smtClean="0"/>
              <a:t>‹#›</a:t>
            </a:fld>
            <a:endParaRPr lang="en-US"/>
          </a:p>
        </p:txBody>
      </p:sp>
    </p:spTree>
    <p:extLst>
      <p:ext uri="{BB962C8B-B14F-4D97-AF65-F5344CB8AC3E}">
        <p14:creationId xmlns:p14="http://schemas.microsoft.com/office/powerpoint/2010/main" val="2392271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3721A32-11AA-449A-AB23-54B2284ECBFA}" type="datetime1">
              <a:rPr lang="en-US" smtClean="0"/>
              <a:t>29-Jul-19</a:t>
            </a:fld>
            <a:endParaRPr lang="en-US"/>
          </a:p>
        </p:txBody>
      </p:sp>
      <p:sp>
        <p:nvSpPr>
          <p:cNvPr id="6" name="Footer Placeholder 5"/>
          <p:cNvSpPr>
            <a:spLocks noGrp="1"/>
          </p:cNvSpPr>
          <p:nvPr>
            <p:ph type="ftr" sz="quarter" idx="11"/>
          </p:nvPr>
        </p:nvSpPr>
        <p:spPr/>
        <p:txBody>
          <a:bodyPr/>
          <a:lstStyle/>
          <a:p>
            <a:r>
              <a:rPr lang="en-US" smtClean="0"/>
              <a:t>TIFR-FCRIT</a:t>
            </a:r>
            <a:endParaRPr lang="en-US"/>
          </a:p>
        </p:txBody>
      </p:sp>
      <p:sp>
        <p:nvSpPr>
          <p:cNvPr id="7" name="Slide Number Placeholder 6"/>
          <p:cNvSpPr>
            <a:spLocks noGrp="1"/>
          </p:cNvSpPr>
          <p:nvPr>
            <p:ph type="sldNum" sz="quarter" idx="12"/>
          </p:nvPr>
        </p:nvSpPr>
        <p:spPr/>
        <p:txBody>
          <a:bodyPr/>
          <a:lstStyle/>
          <a:p>
            <a:fld id="{5FD5159E-66C9-4907-9D42-0A3BEB0C41A0}" type="slidenum">
              <a:rPr lang="en-US" smtClean="0"/>
              <a:t>‹#›</a:t>
            </a:fld>
            <a:endParaRPr lang="en-US"/>
          </a:p>
        </p:txBody>
      </p:sp>
    </p:spTree>
    <p:extLst>
      <p:ext uri="{BB962C8B-B14F-4D97-AF65-F5344CB8AC3E}">
        <p14:creationId xmlns:p14="http://schemas.microsoft.com/office/powerpoint/2010/main" val="3996973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B900D5-637B-4944-9899-228E0F021BFC}" type="datetime1">
              <a:rPr lang="en-US" smtClean="0"/>
              <a:t>29-Jul-19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TIFR-FCRIT</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D5159E-66C9-4907-9D42-0A3BEB0C41A0}" type="slidenum">
              <a:rPr lang="en-US" smtClean="0"/>
              <a:t>‹#›</a:t>
            </a:fld>
            <a:endParaRPr lang="en-US"/>
          </a:p>
        </p:txBody>
      </p:sp>
    </p:spTree>
    <p:extLst>
      <p:ext uri="{BB962C8B-B14F-4D97-AF65-F5344CB8AC3E}">
        <p14:creationId xmlns:p14="http://schemas.microsoft.com/office/powerpoint/2010/main" val="2778728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1" y="1122363"/>
            <a:ext cx="10030096" cy="2387600"/>
          </a:xfrm>
        </p:spPr>
        <p:txBody>
          <a:bodyPr>
            <a:normAutofit/>
          </a:bodyPr>
          <a:lstStyle/>
          <a:p>
            <a:r>
              <a:rPr lang="en-US" sz="4800" b="1" dirty="0">
                <a:latin typeface="Times New Roman" panose="02020603050405020304" pitchFamily="18" charset="0"/>
                <a:cs typeface="Times New Roman" panose="02020603050405020304" pitchFamily="18" charset="0"/>
              </a:rPr>
              <a:t>Precision Time Measurement with accuracy of Sub-nanoseconds </a:t>
            </a:r>
          </a:p>
        </p:txBody>
      </p:sp>
      <p:sp>
        <p:nvSpPr>
          <p:cNvPr id="4" name="Subtitle 4"/>
          <p:cNvSpPr txBox="1">
            <a:spLocks/>
          </p:cNvSpPr>
          <p:nvPr/>
        </p:nvSpPr>
        <p:spPr>
          <a:xfrm>
            <a:off x="6952129" y="3902484"/>
            <a:ext cx="3728934" cy="16557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600" dirty="0" smtClean="0">
                <a:latin typeface="Times New Roman" panose="02020603050405020304" pitchFamily="18" charset="0"/>
                <a:cs typeface="Times New Roman" panose="02020603050405020304" pitchFamily="18" charset="0"/>
              </a:rPr>
              <a:t>Group:</a:t>
            </a:r>
          </a:p>
          <a:p>
            <a:pPr algn="l"/>
            <a:r>
              <a:rPr lang="en-US" sz="2600" dirty="0" smtClean="0">
                <a:latin typeface="Times New Roman" panose="02020603050405020304" pitchFamily="18" charset="0"/>
                <a:cs typeface="Times New Roman" panose="02020603050405020304" pitchFamily="18" charset="0"/>
              </a:rPr>
              <a:t>Gavin Lewis       101617</a:t>
            </a:r>
          </a:p>
          <a:p>
            <a:pPr algn="l"/>
            <a:r>
              <a:rPr lang="en-US" sz="2600" dirty="0" smtClean="0">
                <a:latin typeface="Times New Roman" panose="02020603050405020304" pitchFamily="18" charset="0"/>
                <a:cs typeface="Times New Roman" panose="02020603050405020304" pitchFamily="18" charset="0"/>
              </a:rPr>
              <a:t>Aditya Dsouza    101613</a:t>
            </a:r>
          </a:p>
          <a:p>
            <a:pPr algn="l"/>
            <a:r>
              <a:rPr lang="en-US" sz="2600" dirty="0" smtClean="0">
                <a:latin typeface="Times New Roman" panose="02020603050405020304" pitchFamily="18" charset="0"/>
                <a:cs typeface="Times New Roman" panose="02020603050405020304" pitchFamily="18" charset="0"/>
              </a:rPr>
              <a:t>Shantanu </a:t>
            </a:r>
            <a:r>
              <a:rPr lang="en-US" sz="2600" dirty="0" err="1" smtClean="0">
                <a:latin typeface="Times New Roman" panose="02020603050405020304" pitchFamily="18" charset="0"/>
                <a:cs typeface="Times New Roman" panose="02020603050405020304" pitchFamily="18" charset="0"/>
              </a:rPr>
              <a:t>Shinde</a:t>
            </a:r>
            <a:r>
              <a:rPr lang="en-US" sz="2600" dirty="0" smtClean="0">
                <a:latin typeface="Times New Roman" panose="02020603050405020304" pitchFamily="18" charset="0"/>
                <a:cs typeface="Times New Roman" panose="02020603050405020304" pitchFamily="18" charset="0"/>
              </a:rPr>
              <a:t> 101651</a:t>
            </a:r>
            <a:endParaRPr lang="en-US" sz="26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FEB0F0F1-2886-49C4-B33B-4E7D5D8F087E}" type="datetime1">
              <a:rPr lang="en-US" smtClean="0"/>
              <a:t>29-Jul-19</a:t>
            </a:fld>
            <a:endParaRPr lang="en-US"/>
          </a:p>
        </p:txBody>
      </p:sp>
      <p:sp>
        <p:nvSpPr>
          <p:cNvPr id="7" name="Footer Placeholder 6"/>
          <p:cNvSpPr>
            <a:spLocks noGrp="1"/>
          </p:cNvSpPr>
          <p:nvPr>
            <p:ph type="ftr" sz="quarter" idx="11"/>
          </p:nvPr>
        </p:nvSpPr>
        <p:spPr/>
        <p:txBody>
          <a:bodyPr/>
          <a:lstStyle/>
          <a:p>
            <a:r>
              <a:rPr lang="en-US" smtClean="0"/>
              <a:t>TIFR-FCRIT</a:t>
            </a:r>
            <a:endParaRPr lang="en-US"/>
          </a:p>
        </p:txBody>
      </p:sp>
      <p:sp>
        <p:nvSpPr>
          <p:cNvPr id="8" name="Slide Number Placeholder 7"/>
          <p:cNvSpPr>
            <a:spLocks noGrp="1"/>
          </p:cNvSpPr>
          <p:nvPr>
            <p:ph type="sldNum" sz="quarter" idx="12"/>
          </p:nvPr>
        </p:nvSpPr>
        <p:spPr/>
        <p:txBody>
          <a:bodyPr/>
          <a:lstStyle/>
          <a:p>
            <a:fld id="{5FD5159E-66C9-4907-9D42-0A3BEB0C41A0}" type="slidenum">
              <a:rPr lang="en-US" smtClean="0"/>
              <a:t>1</a:t>
            </a:fld>
            <a:endParaRPr lang="en-US"/>
          </a:p>
        </p:txBody>
      </p:sp>
    </p:spTree>
    <p:extLst>
      <p:ext uri="{BB962C8B-B14F-4D97-AF65-F5344CB8AC3E}">
        <p14:creationId xmlns:p14="http://schemas.microsoft.com/office/powerpoint/2010/main" val="2341344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Proposed System</a:t>
            </a:r>
            <a:endParaRPr lang="en-US" dirty="0"/>
          </a:p>
        </p:txBody>
      </p:sp>
      <p:sp>
        <p:nvSpPr>
          <p:cNvPr id="8" name="Text Placeholder 7"/>
          <p:cNvSpPr>
            <a:spLocks noGrp="1"/>
          </p:cNvSpPr>
          <p:nvPr>
            <p:ph type="body" idx="1"/>
          </p:nvPr>
        </p:nvSpPr>
        <p:spPr/>
        <p:txBody>
          <a:bodyPr/>
          <a:lstStyle/>
          <a:p>
            <a:r>
              <a:rPr lang="en-US" dirty="0" smtClean="0"/>
              <a:t>The combination of the fine counter with then pre-existing coarse counter to generate a Hybrid Counter</a:t>
            </a:r>
            <a:endParaRPr lang="en-US" dirty="0"/>
          </a:p>
        </p:txBody>
      </p:sp>
      <p:sp>
        <p:nvSpPr>
          <p:cNvPr id="4" name="Date Placeholder 3"/>
          <p:cNvSpPr>
            <a:spLocks noGrp="1"/>
          </p:cNvSpPr>
          <p:nvPr>
            <p:ph type="dt" sz="half" idx="10"/>
          </p:nvPr>
        </p:nvSpPr>
        <p:spPr/>
        <p:txBody>
          <a:bodyPr/>
          <a:lstStyle/>
          <a:p>
            <a:fld id="{F642DDE3-99BE-4B02-B637-4EA1B4C92587}" type="datetime1">
              <a:rPr lang="en-US" smtClean="0"/>
              <a:t>29-Jul-19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5FD5159E-66C9-4907-9D42-0A3BEB0C41A0}" type="slidenum">
              <a:rPr lang="en-US" smtClean="0"/>
              <a:t>10</a:t>
            </a:fld>
            <a:endParaRPr lang="en-US"/>
          </a:p>
        </p:txBody>
      </p:sp>
    </p:spTree>
    <p:extLst>
      <p:ext uri="{BB962C8B-B14F-4D97-AF65-F5344CB8AC3E}">
        <p14:creationId xmlns:p14="http://schemas.microsoft.com/office/powerpoint/2010/main" val="13482593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b="1" dirty="0"/>
              <a:t>Block </a:t>
            </a:r>
            <a:r>
              <a:rPr lang="en-US" b="1" dirty="0" smtClean="0"/>
              <a:t>Diagram</a:t>
            </a:r>
            <a:endParaRPr lang="en-US" dirty="0"/>
          </a:p>
        </p:txBody>
      </p:sp>
      <p:sp>
        <p:nvSpPr>
          <p:cNvPr id="4" name="Date Placeholder 3"/>
          <p:cNvSpPr>
            <a:spLocks noGrp="1"/>
          </p:cNvSpPr>
          <p:nvPr>
            <p:ph type="dt" sz="half" idx="10"/>
          </p:nvPr>
        </p:nvSpPr>
        <p:spPr/>
        <p:txBody>
          <a:bodyPr/>
          <a:lstStyle/>
          <a:p>
            <a:fld id="{7853EA9E-530A-4F95-9AD3-B388194B5050}" type="datetime1">
              <a:rPr lang="en-US" smtClean="0"/>
              <a:t>29-Jul-19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11</a:t>
            </a:fld>
            <a:endParaRPr lang="en-US"/>
          </a:p>
        </p:txBody>
      </p:sp>
      <p:pic>
        <p:nvPicPr>
          <p:cNvPr id="3074" name="Picture 2" descr="https://lh3.googleusercontent.com/aNlTYr4rR32Cn3jpgVPvDZs9bqo2AKvMXTl4FaM1LjjBhpUSSvG1MT2Td9xgkb2oter5xmVsEVMWsON7Sb11QKMv1Ll25n2Migtcy5qtaWfW_iDDN5P86Nmsxs-qhzv4-9nnYvdQVghf1ZTuS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386" y="1525265"/>
            <a:ext cx="10265228" cy="4741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2281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67406E-9F2F-4E46-94C7-F4B89286B92B}" type="datetime1">
              <a:rPr lang="en-US" smtClean="0"/>
              <a:t>29-Jul-19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12</a:t>
            </a:fld>
            <a:endParaRPr lang="en-US"/>
          </a:p>
        </p:txBody>
      </p:sp>
      <p:pic>
        <p:nvPicPr>
          <p:cNvPr id="4098" name="Picture 2" descr="https://lh4.googleusercontent.com/-xgNYGqVjr6a9UNkCQ7W6RK8Sc2uyCxcr_NBh6s9qAdr-La0XZoshmQz0R_YFKVwvslGhckCFXM60FE08n9iAyuwbpzjw2aqPmOht0SoyWhx6Cg9uNl9kLD4cpPj_Cos6j9j3oJH-oAj7hhpe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8280" y="1051676"/>
            <a:ext cx="8503920" cy="5095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0957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600" dirty="0" smtClean="0">
                <a:latin typeface="Times New Roman" panose="02020603050405020304" pitchFamily="18" charset="0"/>
                <a:cs typeface="Times New Roman" panose="02020603050405020304" pitchFamily="18" charset="0"/>
              </a:rPr>
              <a:t>Work Done :</a:t>
            </a:r>
            <a:endParaRPr lang="en-US" sz="2200" dirty="0" smtClean="0">
              <a:latin typeface="Times New Roman" panose="02020603050405020304" pitchFamily="18" charset="0"/>
              <a:cs typeface="Times New Roman" panose="02020603050405020304" pitchFamily="18" charset="0"/>
            </a:endParaRPr>
          </a:p>
          <a:p>
            <a:pPr lvl="1"/>
            <a:r>
              <a:rPr lang="en-US" sz="2200" dirty="0" smtClean="0">
                <a:latin typeface="Times New Roman" panose="02020603050405020304" pitchFamily="18" charset="0"/>
                <a:cs typeface="Times New Roman" panose="02020603050405020304" pitchFamily="18" charset="0"/>
              </a:rPr>
              <a:t>Understood the working of FPGAs</a:t>
            </a:r>
          </a:p>
          <a:p>
            <a:pPr lvl="1"/>
            <a:r>
              <a:rPr lang="en-US" sz="2200" dirty="0" smtClean="0">
                <a:latin typeface="Times New Roman" panose="02020603050405020304" pitchFamily="18" charset="0"/>
                <a:cs typeface="Times New Roman" panose="02020603050405020304" pitchFamily="18" charset="0"/>
              </a:rPr>
              <a:t>Implemented various programs on FPGAs</a:t>
            </a:r>
          </a:p>
          <a:p>
            <a:pPr lvl="1"/>
            <a:r>
              <a:rPr lang="en-US" sz="2200" dirty="0" smtClean="0">
                <a:latin typeface="Times New Roman" panose="02020603050405020304" pitchFamily="18" charset="0"/>
                <a:cs typeface="Times New Roman" panose="02020603050405020304" pitchFamily="18" charset="0"/>
              </a:rPr>
              <a:t>Understood the working of the fine counter and the coarse counter</a:t>
            </a:r>
            <a:endParaRPr lang="en-US" sz="22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600" dirty="0" smtClean="0">
                <a:latin typeface="Times New Roman" panose="02020603050405020304" pitchFamily="18" charset="0"/>
                <a:cs typeface="Times New Roman" panose="02020603050405020304" pitchFamily="18" charset="0"/>
              </a:rPr>
              <a:t>Work To Be Done :</a:t>
            </a:r>
          </a:p>
          <a:p>
            <a:pPr lvl="1"/>
            <a:r>
              <a:rPr lang="en-US" sz="2200" dirty="0" smtClean="0">
                <a:latin typeface="Times New Roman" panose="02020603050405020304" pitchFamily="18" charset="0"/>
                <a:cs typeface="Times New Roman" panose="02020603050405020304" pitchFamily="18" charset="0"/>
              </a:rPr>
              <a:t>Synchronization of </a:t>
            </a:r>
            <a:r>
              <a:rPr lang="en-US" sz="2200" dirty="0">
                <a:latin typeface="Times New Roman" panose="02020603050405020304" pitchFamily="18" charset="0"/>
                <a:cs typeface="Times New Roman" panose="02020603050405020304" pitchFamily="18" charset="0"/>
              </a:rPr>
              <a:t>an asynchronous </a:t>
            </a:r>
            <a:r>
              <a:rPr lang="en-US" sz="2200" dirty="0" smtClean="0">
                <a:latin typeface="Times New Roman" panose="02020603050405020304" pitchFamily="18" charset="0"/>
                <a:cs typeface="Times New Roman" panose="02020603050405020304" pitchFamily="18" charset="0"/>
              </a:rPr>
              <a:t>aperiodic external signal with the internal clock of the FPGA.</a:t>
            </a:r>
          </a:p>
          <a:p>
            <a:pPr lvl="1"/>
            <a:r>
              <a:rPr lang="en-US" sz="2200" dirty="0" smtClean="0">
                <a:latin typeface="Times New Roman" panose="02020603050405020304" pitchFamily="18" charset="0"/>
                <a:cs typeface="Times New Roman" panose="02020603050405020304" pitchFamily="18" charset="0"/>
              </a:rPr>
              <a:t>Implementation of a gated counter.</a:t>
            </a: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642DDE3-99BE-4B02-B637-4EA1B4C92587}" type="datetime1">
              <a:rPr lang="en-US" smtClean="0"/>
              <a:t>29-Jul-19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5FD5159E-66C9-4907-9D42-0A3BEB0C41A0}" type="slidenum">
              <a:rPr lang="en-US" smtClean="0"/>
              <a:t>13</a:t>
            </a:fld>
            <a:endParaRPr lang="en-US"/>
          </a:p>
        </p:txBody>
      </p:sp>
    </p:spTree>
    <p:extLst>
      <p:ext uri="{BB962C8B-B14F-4D97-AF65-F5344CB8AC3E}">
        <p14:creationId xmlns:p14="http://schemas.microsoft.com/office/powerpoint/2010/main" val="4533010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838200" y="1436914"/>
            <a:ext cx="10515600" cy="4740049"/>
          </a:xfrm>
        </p:spPr>
        <p:txBody>
          <a:bodyPr>
            <a:normAutofit fontScale="85000" lnSpcReduction="20000"/>
          </a:bodyPr>
          <a:lstStyle/>
          <a:p>
            <a:pPr marL="457200" indent="-457200">
              <a:buFont typeface="+mj-lt"/>
              <a:buAutoNum type="arabicPeriod"/>
            </a:pPr>
            <a:r>
              <a:rPr lang="en-US" sz="2400" i="1" dirty="0" smtClean="0"/>
              <a:t> https</a:t>
            </a:r>
            <a:r>
              <a:rPr lang="en-US" sz="2400" i="1" dirty="0"/>
              <a:t>://</a:t>
            </a:r>
            <a:r>
              <a:rPr lang="en-US" sz="2400" i="1" dirty="0" smtClean="0"/>
              <a:t>www.xilinx.com/ - </a:t>
            </a:r>
            <a:r>
              <a:rPr lang="en-US" sz="2600" dirty="0" smtClean="0">
                <a:latin typeface="Times New Roman" panose="02020603050405020304" pitchFamily="18" charset="0"/>
                <a:cs typeface="Times New Roman" panose="02020603050405020304" pitchFamily="18" charset="0"/>
              </a:rPr>
              <a:t>To understand the FPGA architecture and it’s design</a:t>
            </a: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S. Henzler, “Time-to-Digital Converter Basics,” Time-to-Digital Converters Springer Series in Advanced Microelectronics, pp. 5–18,2010.</a:t>
            </a:r>
          </a:p>
          <a:p>
            <a:pPr marL="514350" indent="-514350">
              <a:buFont typeface="+mj-lt"/>
              <a:buAutoNum type="arabicPeriod"/>
            </a:pPr>
            <a:r>
              <a:rPr lang="en-IN" sz="2600" dirty="0">
                <a:latin typeface="Times New Roman" panose="02020603050405020304" pitchFamily="18" charset="0"/>
                <a:cs typeface="Times New Roman" panose="02020603050405020304" pitchFamily="18" charset="0"/>
              </a:rPr>
              <a:t>J. Kalisz, et al., "Field-programmable-gate-array-based time-to-digital converter with 200-ps resolution," IEEE Trans. Instrum. Meas., vol. 46, pp. 51-55, 1997.</a:t>
            </a:r>
          </a:p>
          <a:p>
            <a:pPr marL="514350" indent="-514350">
              <a:buFont typeface="+mj-lt"/>
              <a:buAutoNum type="arabicPeriod"/>
            </a:pPr>
            <a:r>
              <a:rPr lang="en-US" sz="2600" dirty="0" smtClean="0">
                <a:latin typeface="Times New Roman" panose="02020603050405020304" pitchFamily="18" charset="0"/>
                <a:cs typeface="Times New Roman" panose="02020603050405020304" pitchFamily="18" charset="0"/>
              </a:rPr>
              <a:t>Narasimman</a:t>
            </a:r>
            <a:r>
              <a:rPr lang="en-US" sz="2600" dirty="0">
                <a:latin typeface="Times New Roman" panose="02020603050405020304" pitchFamily="18" charset="0"/>
                <a:cs typeface="Times New Roman" panose="02020603050405020304" pitchFamily="18" charset="0"/>
              </a:rPr>
              <a:t>, R., Prabhakar, A. and Chandrachoodan, N. (2015). Implementation of a 30 </a:t>
            </a:r>
            <a:r>
              <a:rPr lang="en-US" sz="2600" dirty="0" smtClean="0">
                <a:latin typeface="Times New Roman" panose="02020603050405020304" pitchFamily="18" charset="0"/>
                <a:cs typeface="Times New Roman" panose="02020603050405020304" pitchFamily="18" charset="0"/>
              </a:rPr>
              <a:t>PS </a:t>
            </a:r>
            <a:r>
              <a:rPr lang="en-US" sz="2600" dirty="0">
                <a:latin typeface="Times New Roman" panose="02020603050405020304" pitchFamily="18" charset="0"/>
                <a:cs typeface="Times New Roman" panose="02020603050405020304" pitchFamily="18" charset="0"/>
              </a:rPr>
              <a:t>resolution time to       digital converter in FPGA. 2015 International Conference on Electronic Design, Computer Networks &amp; Automated Verification (EDCAV).</a:t>
            </a:r>
          </a:p>
          <a:p>
            <a:pPr marL="514350" indent="-514350" fontAlgn="base">
              <a:buFont typeface="+mj-lt"/>
              <a:buAutoNum type="arabicPeriod"/>
            </a:pPr>
            <a:r>
              <a:rPr lang="en-US" sz="2600" dirty="0">
                <a:latin typeface="Times New Roman" panose="02020603050405020304" pitchFamily="18" charset="0"/>
                <a:cs typeface="Times New Roman" panose="02020603050405020304" pitchFamily="18" charset="0"/>
              </a:rPr>
              <a:t>Tontini, A., Gasparini, L., Pancheri, L. and Passerone, R., 2018. “Design and characterization of a low-cost FPGA-based TDC.” IEEE Transactions on Nuclear Science, 65(2), pp.680-690.</a:t>
            </a:r>
          </a:p>
          <a:p>
            <a:pPr marL="514350" indent="-514350" fontAlgn="base">
              <a:buFont typeface="+mj-lt"/>
              <a:buAutoNum type="arabicPeriod"/>
            </a:pPr>
            <a:r>
              <a:rPr lang="en-US" sz="2600" dirty="0">
                <a:latin typeface="Times New Roman" panose="02020603050405020304" pitchFamily="18" charset="0"/>
                <a:cs typeface="Times New Roman" panose="02020603050405020304" pitchFamily="18" charset="0"/>
              </a:rPr>
              <a:t>Cui, K., Li, X. and Zhu, R., 2017. “A high-resolution programmable Vernier delay generator based on carry chains in FPGA.” Review of Scientific Instruments, 88(6), p.064703.</a:t>
            </a:r>
          </a:p>
          <a:p>
            <a:pPr marL="514350" indent="-514350" fontAlgn="base">
              <a:buFont typeface="+mj-lt"/>
              <a:buAutoNum type="arabicPeriod"/>
            </a:pPr>
            <a:r>
              <a:rPr lang="en-US" sz="2600" dirty="0">
                <a:latin typeface="Times New Roman" panose="02020603050405020304" pitchFamily="18" charset="0"/>
                <a:cs typeface="Times New Roman" panose="02020603050405020304" pitchFamily="18" charset="0"/>
              </a:rPr>
              <a:t>http://www.asic-world.com/verilog/veritut.html</a:t>
            </a:r>
          </a:p>
          <a:p>
            <a:pPr marL="514350" indent="-514350">
              <a:buFont typeface="+mj-lt"/>
              <a:buAutoNum type="arabicPeriod"/>
            </a:pPr>
            <a:endParaRPr lang="en-US" sz="26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sz="26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sz="2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642DDE3-99BE-4B02-B637-4EA1B4C92587}" type="datetime1">
              <a:rPr lang="en-US" smtClean="0"/>
              <a:t>29-Jul-19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5FD5159E-66C9-4907-9D42-0A3BEB0C41A0}" type="slidenum">
              <a:rPr lang="en-US" smtClean="0"/>
              <a:t>14</a:t>
            </a:fld>
            <a:endParaRPr lang="en-US"/>
          </a:p>
        </p:txBody>
      </p:sp>
    </p:spTree>
    <p:extLst>
      <p:ext uri="{BB962C8B-B14F-4D97-AF65-F5344CB8AC3E}">
        <p14:creationId xmlns:p14="http://schemas.microsoft.com/office/powerpoint/2010/main" val="15185531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0688"/>
            <a:ext cx="10515600" cy="4351338"/>
          </a:xfrm>
        </p:spPr>
        <p:txBody>
          <a:bodyPr/>
          <a:lstStyle/>
          <a:p>
            <a:r>
              <a:rPr lang="en-US" dirty="0">
                <a:latin typeface="Times New Roman" panose="02020603050405020304" pitchFamily="18" charset="0"/>
                <a:cs typeface="Times New Roman" panose="02020603050405020304" pitchFamily="18" charset="0"/>
              </a:rPr>
              <a:t>The primary application of our project will be at a Time to Digital Converter (TDC) which </a:t>
            </a:r>
            <a:r>
              <a:rPr lang="en-US" dirty="0" smtClean="0">
                <a:latin typeface="Times New Roman" panose="02020603050405020304" pitchFamily="18" charset="0"/>
                <a:cs typeface="Times New Roman" panose="02020603050405020304" pitchFamily="18" charset="0"/>
              </a:rPr>
              <a:t>is an integral component </a:t>
            </a:r>
            <a:r>
              <a:rPr lang="en-US" dirty="0">
                <a:latin typeface="Times New Roman" panose="02020603050405020304" pitchFamily="18" charset="0"/>
                <a:cs typeface="Times New Roman" panose="02020603050405020304" pitchFamily="18" charset="0"/>
              </a:rPr>
              <a:t>of the Compact Muon Solenoid (CMS) </a:t>
            </a:r>
            <a:r>
              <a:rPr lang="en-US" dirty="0" smtClean="0">
                <a:latin typeface="Times New Roman" panose="02020603050405020304" pitchFamily="18" charset="0"/>
                <a:cs typeface="Times New Roman" panose="02020603050405020304" pitchFamily="18" charset="0"/>
              </a:rPr>
              <a:t>experiment at CERN.</a:t>
            </a:r>
          </a:p>
          <a:p>
            <a:r>
              <a:rPr lang="en-US" dirty="0" smtClean="0">
                <a:latin typeface="Times New Roman" panose="02020603050405020304" pitchFamily="18" charset="0"/>
                <a:cs typeface="Times New Roman" panose="02020603050405020304" pitchFamily="18" charset="0"/>
              </a:rPr>
              <a:t>The TDC component is used to measure the time between the collisions of two elementary particles in the </a:t>
            </a:r>
            <a:r>
              <a:rPr lang="en-US" dirty="0">
                <a:latin typeface="Times New Roman" panose="02020603050405020304" pitchFamily="18" charset="0"/>
                <a:cs typeface="Times New Roman" panose="02020603050405020304" pitchFamily="18" charset="0"/>
              </a:rPr>
              <a:t>L</a:t>
            </a:r>
            <a:r>
              <a:rPr lang="en-US" dirty="0" smtClean="0">
                <a:latin typeface="Times New Roman" panose="02020603050405020304" pitchFamily="18" charset="0"/>
                <a:cs typeface="Times New Roman" panose="02020603050405020304" pitchFamily="18" charset="0"/>
              </a:rPr>
              <a:t>arge Hadron Collider.</a:t>
            </a:r>
          </a:p>
          <a:p>
            <a:r>
              <a:rPr lang="en-US" dirty="0" smtClean="0">
                <a:latin typeface="Times New Roman" panose="02020603050405020304" pitchFamily="18" charset="0"/>
                <a:cs typeface="Times New Roman" panose="02020603050405020304" pitchFamily="18" charset="0"/>
              </a:rPr>
              <a:t>This time measurement can be done efficiently by FPGAs as they can handle tasks parallel and produce very less delay in generation of results.</a:t>
            </a:r>
          </a:p>
          <a:p>
            <a:r>
              <a:rPr lang="en-US" dirty="0" smtClean="0">
                <a:latin typeface="Times New Roman" panose="02020603050405020304" pitchFamily="18" charset="0"/>
                <a:cs typeface="Times New Roman" panose="02020603050405020304" pitchFamily="18" charset="0"/>
              </a:rPr>
              <a:t>The FPGAs are able to compute the time between two collision pulses with high efficiency</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642DDE3-99BE-4B02-B637-4EA1B4C92587}" type="datetime1">
              <a:rPr lang="en-US" smtClean="0"/>
              <a:t>29-Jul-19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5FD5159E-66C9-4907-9D42-0A3BEB0C41A0}" type="slidenum">
              <a:rPr lang="en-US" smtClean="0"/>
              <a:t>2</a:t>
            </a:fld>
            <a:endParaRPr lang="en-US"/>
          </a:p>
        </p:txBody>
      </p:sp>
      <p:sp>
        <p:nvSpPr>
          <p:cNvPr id="7"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Abstract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5716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0" name="Shape 4100"/>
        <p:cNvGrpSpPr/>
        <p:nvPr/>
      </p:nvGrpSpPr>
      <p:grpSpPr>
        <a:xfrm>
          <a:off x="0" y="0"/>
          <a:ext cx="0" cy="0"/>
          <a:chOff x="0" y="0"/>
          <a:chExt cx="0" cy="0"/>
        </a:xfrm>
      </p:grpSpPr>
      <p:sp>
        <p:nvSpPr>
          <p:cNvPr id="4101" name="Google Shape;4101;p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Introduction</a:t>
            </a:r>
            <a:endParaRPr/>
          </a:p>
        </p:txBody>
      </p:sp>
      <p:sp>
        <p:nvSpPr>
          <p:cNvPr id="4102" name="Google Shape;4102;p1"/>
          <p:cNvSpPr txBox="1"/>
          <p:nvPr>
            <p:ph idx="1" type="body"/>
          </p:nvPr>
        </p:nvSpPr>
        <p:spPr>
          <a:xfrm>
            <a:off x="1164372" y="1516059"/>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TDCs have been used in the field of particle and high energy physics to measure time between collisions.</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Traditional approach employed Analog to Digital Converters(ADC)</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Reasons to move to digital approach</a:t>
            </a:r>
            <a:endParaRPr/>
          </a:p>
          <a:p>
            <a:pPr indent="-228600" lvl="2" marL="6858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Easy storage of data</a:t>
            </a:r>
            <a:endParaRPr/>
          </a:p>
          <a:p>
            <a:pPr indent="-228600" lvl="2" marL="6858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No loss of info</a:t>
            </a:r>
            <a:endParaRPr/>
          </a:p>
          <a:p>
            <a:pPr indent="-228600" lvl="2" marL="6858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DSP ensures inherent robustness against noise and process variations.</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The digital approach ensures scaling and robustness. So mainly, including ADC seems important because that'll help anyone understand as to why one is going for the digital approach. </a:t>
            </a:r>
            <a:endParaRPr/>
          </a:p>
        </p:txBody>
      </p:sp>
      <p:sp>
        <p:nvSpPr>
          <p:cNvPr id="4103" name="Google Shape;4103;p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29-Jul-19</a:t>
            </a:r>
            <a:endParaRPr/>
          </a:p>
        </p:txBody>
      </p:sp>
      <p:sp>
        <p:nvSpPr>
          <p:cNvPr id="4104" name="Google Shape;4104;p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TIFR-FCRIT</a:t>
            </a:r>
            <a:endParaRPr/>
          </a:p>
        </p:txBody>
      </p:sp>
      <p:sp>
        <p:nvSpPr>
          <p:cNvPr id="4105" name="Google Shape;4105;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144" y="252565"/>
            <a:ext cx="10515600" cy="1325563"/>
          </a:xfrm>
        </p:spPr>
        <p:txBody>
          <a:bodyPr/>
          <a:lstStyle/>
          <a:p>
            <a:r>
              <a:rPr lang="en-US" b="1" dirty="0" smtClean="0"/>
              <a:t>Literature Survey</a:t>
            </a:r>
            <a:endParaRPr lang="en-US"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061222149"/>
              </p:ext>
            </p:extLst>
          </p:nvPr>
        </p:nvGraphicFramePr>
        <p:xfrm>
          <a:off x="653144" y="1169894"/>
          <a:ext cx="10700656" cy="5106509"/>
        </p:xfrm>
        <a:graphic>
          <a:graphicData uri="http://schemas.openxmlformats.org/drawingml/2006/table">
            <a:tbl>
              <a:tblPr/>
              <a:tblGrid>
                <a:gridCol w="3722913">
                  <a:extLst>
                    <a:ext uri="{9D8B030D-6E8A-4147-A177-3AD203B41FA5}">
                      <a16:colId xmlns:a16="http://schemas.microsoft.com/office/drawing/2014/main" val="1355694396"/>
                    </a:ext>
                  </a:extLst>
                </a:gridCol>
                <a:gridCol w="2083798">
                  <a:extLst>
                    <a:ext uri="{9D8B030D-6E8A-4147-A177-3AD203B41FA5}">
                      <a16:colId xmlns:a16="http://schemas.microsoft.com/office/drawing/2014/main" val="4183629387"/>
                    </a:ext>
                  </a:extLst>
                </a:gridCol>
                <a:gridCol w="4893945">
                  <a:extLst>
                    <a:ext uri="{9D8B030D-6E8A-4147-A177-3AD203B41FA5}">
                      <a16:colId xmlns:a16="http://schemas.microsoft.com/office/drawing/2014/main" val="246532807"/>
                    </a:ext>
                  </a:extLst>
                </a:gridCol>
              </a:tblGrid>
              <a:tr h="403412">
                <a:tc>
                  <a:txBody>
                    <a:bodyPr/>
                    <a:lstStyle/>
                    <a:p>
                      <a:pPr rtl="0" fontAlgn="t">
                        <a:spcBef>
                          <a:spcPts val="100"/>
                        </a:spcBef>
                        <a:spcAft>
                          <a:spcPts val="0"/>
                        </a:spcAft>
                      </a:pPr>
                      <a:r>
                        <a:rPr lang="en-US" sz="1900" b="1" i="0" u="none" strike="noStrike" dirty="0">
                          <a:solidFill>
                            <a:srgbClr val="000000"/>
                          </a:solidFill>
                          <a:effectLst/>
                          <a:latin typeface="Times New Roman" panose="02020603050405020304" pitchFamily="18" charset="0"/>
                          <a:cs typeface="Times New Roman" panose="02020603050405020304" pitchFamily="18" charset="0"/>
                        </a:rPr>
                        <a:t>Title</a:t>
                      </a:r>
                      <a:endParaRPr lang="en-US" sz="1900" b="1" dirty="0">
                        <a:effectLst/>
                        <a:latin typeface="Times New Roman" panose="02020603050405020304" pitchFamily="18" charset="0"/>
                        <a:cs typeface="Times New Roman" panose="02020603050405020304" pitchFamily="18" charset="0"/>
                      </a:endParaRPr>
                    </a:p>
                  </a:txBody>
                  <a:tcPr marL="72765" marR="72765" marT="50935" marB="5093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100"/>
                        </a:spcBef>
                        <a:spcAft>
                          <a:spcPts val="0"/>
                        </a:spcAft>
                      </a:pPr>
                      <a:r>
                        <a:rPr lang="en-US" sz="1900" b="1" i="0" u="none" strike="noStrike" dirty="0">
                          <a:solidFill>
                            <a:srgbClr val="000000"/>
                          </a:solidFill>
                          <a:effectLst/>
                          <a:latin typeface="Times New Roman" panose="02020603050405020304" pitchFamily="18" charset="0"/>
                          <a:cs typeface="Times New Roman" panose="02020603050405020304" pitchFamily="18" charset="0"/>
                        </a:rPr>
                        <a:t>Authors</a:t>
                      </a:r>
                      <a:endParaRPr lang="en-US" sz="1900" b="1" dirty="0">
                        <a:effectLst/>
                        <a:latin typeface="Times New Roman" panose="02020603050405020304" pitchFamily="18" charset="0"/>
                        <a:cs typeface="Times New Roman" panose="02020603050405020304" pitchFamily="18" charset="0"/>
                      </a:endParaRPr>
                    </a:p>
                  </a:txBody>
                  <a:tcPr marL="72765" marR="72765" marT="50935" marB="5093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100"/>
                        </a:spcBef>
                        <a:spcAft>
                          <a:spcPts val="0"/>
                        </a:spcAft>
                      </a:pPr>
                      <a:r>
                        <a:rPr lang="en-US" sz="1900" b="1" i="0" u="none" strike="noStrike" dirty="0">
                          <a:solidFill>
                            <a:srgbClr val="000000"/>
                          </a:solidFill>
                          <a:effectLst/>
                          <a:latin typeface="Times New Roman" panose="02020603050405020304" pitchFamily="18" charset="0"/>
                          <a:cs typeface="Times New Roman" panose="02020603050405020304" pitchFamily="18" charset="0"/>
                        </a:rPr>
                        <a:t>Methodology</a:t>
                      </a:r>
                      <a:endParaRPr lang="en-US" sz="1900" b="1" dirty="0">
                        <a:effectLst/>
                        <a:latin typeface="Times New Roman" panose="02020603050405020304" pitchFamily="18" charset="0"/>
                        <a:cs typeface="Times New Roman" panose="02020603050405020304" pitchFamily="18" charset="0"/>
                      </a:endParaRPr>
                    </a:p>
                  </a:txBody>
                  <a:tcPr marL="72765" marR="72765" marT="50935" marB="5093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4171722063"/>
                  </a:ext>
                </a:extLst>
              </a:tr>
              <a:tr h="1842247">
                <a:tc>
                  <a:txBody>
                    <a:bodyPr/>
                    <a:lstStyle/>
                    <a:p>
                      <a:pPr rtl="0" fontAlgn="t">
                        <a:spcBef>
                          <a:spcPts val="100"/>
                        </a:spcBef>
                        <a:spcAft>
                          <a:spcPts val="0"/>
                        </a:spcAft>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Time-to-Digital Converter Basics </a:t>
                      </a:r>
                      <a:endParaRPr lang="en-US" sz="1700" b="0" i="0" u="none" strike="noStrike" dirty="0" smtClean="0">
                        <a:solidFill>
                          <a:srgbClr val="000000"/>
                        </a:solidFill>
                        <a:effectLst/>
                        <a:latin typeface="Times New Roman" panose="02020603050405020304" pitchFamily="18" charset="0"/>
                        <a:cs typeface="Times New Roman" panose="02020603050405020304" pitchFamily="18" charset="0"/>
                      </a:endParaRPr>
                    </a:p>
                    <a:p>
                      <a:pPr rtl="0" fontAlgn="t">
                        <a:spcBef>
                          <a:spcPts val="100"/>
                        </a:spcBef>
                        <a:spcAft>
                          <a:spcPts val="0"/>
                        </a:spcAft>
                      </a:pPr>
                      <a:r>
                        <a:rPr lang="en-US" sz="1700" b="0" i="0" u="none" strike="noStrike" dirty="0" smtClean="0">
                          <a:solidFill>
                            <a:srgbClr val="000000"/>
                          </a:solidFill>
                          <a:effectLst/>
                          <a:latin typeface="Times New Roman" panose="02020603050405020304" pitchFamily="18" charset="0"/>
                          <a:cs typeface="Times New Roman" panose="02020603050405020304" pitchFamily="18" charset="0"/>
                        </a:rPr>
                        <a:t>(</a:t>
                      </a:r>
                      <a:r>
                        <a:rPr lang="en-US" sz="1700" b="0" i="0" u="none" strike="noStrike" kern="1200" dirty="0" smtClean="0">
                          <a:solidFill>
                            <a:srgbClr val="000000"/>
                          </a:solidFill>
                          <a:effectLst/>
                          <a:latin typeface="Times New Roman" panose="02020603050405020304" pitchFamily="18" charset="0"/>
                          <a:ea typeface="+mn-ea"/>
                          <a:cs typeface="Times New Roman" panose="02020603050405020304" pitchFamily="18" charset="0"/>
                        </a:rPr>
                        <a:t>Time-to-Digital Converters Springer Series in Advanced Microelectronics, pp. 5–18,2010</a:t>
                      </a:r>
                      <a:r>
                        <a:rPr lang="en-US" sz="1700" b="0" i="0" u="none" strike="noStrike" dirty="0" smtClean="0">
                          <a:solidFill>
                            <a:srgbClr val="000000"/>
                          </a:solidFill>
                          <a:effectLst/>
                          <a:latin typeface="Times New Roman" panose="02020603050405020304" pitchFamily="18" charset="0"/>
                          <a:cs typeface="Times New Roman" panose="02020603050405020304" pitchFamily="18" charset="0"/>
                        </a:rPr>
                        <a:t>)</a:t>
                      </a:r>
                      <a:endParaRPr lang="en-US" sz="1700" dirty="0">
                        <a:effectLst/>
                        <a:latin typeface="Times New Roman" panose="02020603050405020304" pitchFamily="18" charset="0"/>
                        <a:cs typeface="Times New Roman" panose="02020603050405020304" pitchFamily="18" charset="0"/>
                      </a:endParaRPr>
                    </a:p>
                  </a:txBody>
                  <a:tcPr marL="72765" marR="72765" marT="50935" marB="5093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100"/>
                        </a:spcBef>
                        <a:spcAft>
                          <a:spcPts val="0"/>
                        </a:spcAft>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Henzler, S.</a:t>
                      </a:r>
                      <a:endParaRPr lang="en-US" sz="1700" dirty="0">
                        <a:effectLst/>
                        <a:latin typeface="Times New Roman" panose="02020603050405020304" pitchFamily="18" charset="0"/>
                        <a:cs typeface="Times New Roman" panose="02020603050405020304" pitchFamily="18" charset="0"/>
                      </a:endParaRPr>
                    </a:p>
                  </a:txBody>
                  <a:tcPr marL="72765" marR="72765" marT="50935" marB="5093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100"/>
                        </a:spcBef>
                        <a:spcAft>
                          <a:spcPts val="0"/>
                        </a:spcAft>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This chapter focuses briefly on the traditional method of measuring time-interval using Analog to Digital Converters(ADC) and their shortcomings and the advantages of using a Time to Digital Converter. It also briefly describes the basics of TDC and speaks about the basic delay line model.</a:t>
                      </a:r>
                      <a:endParaRPr lang="en-US" sz="1700" dirty="0">
                        <a:effectLst/>
                        <a:latin typeface="Times New Roman" panose="02020603050405020304" pitchFamily="18" charset="0"/>
                        <a:cs typeface="Times New Roman" panose="02020603050405020304" pitchFamily="18" charset="0"/>
                      </a:endParaRPr>
                    </a:p>
                  </a:txBody>
                  <a:tcPr marL="72765" marR="72765" marT="50935" marB="5093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52054628"/>
                  </a:ext>
                </a:extLst>
              </a:tr>
              <a:tr h="1903776">
                <a:tc>
                  <a:txBody>
                    <a:bodyPr/>
                    <a:lstStyle/>
                    <a:p>
                      <a:pPr rtl="0" fontAlgn="t">
                        <a:spcBef>
                          <a:spcPts val="100"/>
                        </a:spcBef>
                        <a:spcAft>
                          <a:spcPts val="0"/>
                        </a:spcAft>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Implementation of a 30 </a:t>
                      </a:r>
                      <a:r>
                        <a:rPr lang="en-US" sz="1700" b="0" i="0" u="none" strike="noStrike" dirty="0" smtClean="0">
                          <a:solidFill>
                            <a:srgbClr val="000000"/>
                          </a:solidFill>
                          <a:effectLst/>
                          <a:latin typeface="Times New Roman" panose="02020603050405020304" pitchFamily="18" charset="0"/>
                          <a:cs typeface="Times New Roman" panose="02020603050405020304" pitchFamily="18" charset="0"/>
                        </a:rPr>
                        <a:t>PS </a:t>
                      </a:r>
                      <a:r>
                        <a:rPr lang="en-US" sz="1700" b="0" i="0" u="none" strike="noStrike" dirty="0">
                          <a:solidFill>
                            <a:srgbClr val="000000"/>
                          </a:solidFill>
                          <a:effectLst/>
                          <a:latin typeface="Times New Roman" panose="02020603050405020304" pitchFamily="18" charset="0"/>
                          <a:cs typeface="Times New Roman" panose="02020603050405020304" pitchFamily="18" charset="0"/>
                        </a:rPr>
                        <a:t>Resolution Time to</a:t>
                      </a:r>
                      <a:endParaRPr lang="en-US" sz="1700" dirty="0">
                        <a:effectLst/>
                        <a:latin typeface="Times New Roman" panose="02020603050405020304" pitchFamily="18" charset="0"/>
                        <a:cs typeface="Times New Roman" panose="02020603050405020304" pitchFamily="18" charset="0"/>
                      </a:endParaRPr>
                    </a:p>
                    <a:p>
                      <a:pPr rtl="0" fontAlgn="t">
                        <a:spcBef>
                          <a:spcPts val="100"/>
                        </a:spcBef>
                        <a:spcAft>
                          <a:spcPts val="0"/>
                        </a:spcAft>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Digital Converter in FPGA</a:t>
                      </a:r>
                      <a:endParaRPr lang="en-US" sz="1700" dirty="0">
                        <a:effectLst/>
                        <a:latin typeface="Times New Roman" panose="02020603050405020304" pitchFamily="18" charset="0"/>
                        <a:cs typeface="Times New Roman" panose="02020603050405020304" pitchFamily="18" charset="0"/>
                      </a:endParaRPr>
                    </a:p>
                  </a:txBody>
                  <a:tcPr marL="72765" marR="72765" marT="50935" marB="5093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100"/>
                        </a:spcBef>
                        <a:spcAft>
                          <a:spcPts val="0"/>
                        </a:spcAft>
                      </a:pPr>
                      <a:r>
                        <a:rPr lang="en-US" sz="1700" b="0" i="0" u="none" strike="noStrike" dirty="0" err="1">
                          <a:solidFill>
                            <a:srgbClr val="000000"/>
                          </a:solidFill>
                          <a:effectLst/>
                          <a:latin typeface="Times New Roman" panose="02020603050405020304" pitchFamily="18" charset="0"/>
                          <a:cs typeface="Times New Roman" panose="02020603050405020304" pitchFamily="18" charset="0"/>
                        </a:rPr>
                        <a:t>Raguvaran</a:t>
                      </a:r>
                      <a:r>
                        <a:rPr lang="en-US" sz="1700" b="0" i="0" u="none" strike="noStrike" dirty="0">
                          <a:solidFill>
                            <a:srgbClr val="000000"/>
                          </a:solidFill>
                          <a:effectLst/>
                          <a:latin typeface="Times New Roman" panose="02020603050405020304" pitchFamily="18" charset="0"/>
                          <a:cs typeface="Times New Roman" panose="02020603050405020304" pitchFamily="18" charset="0"/>
                        </a:rPr>
                        <a:t> Narasimman, Anil Prabhakar and Nitin Chandrachoodan</a:t>
                      </a:r>
                      <a:endParaRPr lang="en-US" sz="1700" dirty="0">
                        <a:effectLst/>
                        <a:latin typeface="Times New Roman" panose="02020603050405020304" pitchFamily="18" charset="0"/>
                        <a:cs typeface="Times New Roman" panose="02020603050405020304" pitchFamily="18" charset="0"/>
                      </a:endParaRPr>
                    </a:p>
                  </a:txBody>
                  <a:tcPr marL="72765" marR="72765" marT="50935" marB="5093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100"/>
                        </a:spcBef>
                        <a:spcAft>
                          <a:spcPts val="0"/>
                        </a:spcAft>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It briefly describes the two methods used widely for circuit architecture of TDCs-The Vernier Delay Method and the Tapped Delay Line Method. The implementation of TDC on the Spartan 3E FPGA results in producing a 30ps Resolution TDC. The methodology used is the “hybrid” approach combining the Vernier and the Tapped Delay Line method.</a:t>
                      </a:r>
                      <a:endParaRPr lang="en-US" sz="1700" dirty="0">
                        <a:effectLst/>
                        <a:latin typeface="Times New Roman" panose="02020603050405020304" pitchFamily="18" charset="0"/>
                        <a:cs typeface="Times New Roman" panose="02020603050405020304" pitchFamily="18" charset="0"/>
                      </a:endParaRPr>
                    </a:p>
                  </a:txBody>
                  <a:tcPr marL="72765" marR="72765" marT="50935" marB="5093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347676943"/>
                  </a:ext>
                </a:extLst>
              </a:tr>
              <a:tr h="945420">
                <a:tc>
                  <a:txBody>
                    <a:bodyPr/>
                    <a:lstStyle/>
                    <a:p>
                      <a:pPr rtl="0" fontAlgn="t">
                        <a:spcBef>
                          <a:spcPts val="100"/>
                        </a:spcBef>
                        <a:spcAft>
                          <a:spcPts val="0"/>
                        </a:spcAft>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Design and characterization of a</a:t>
                      </a:r>
                      <a:endParaRPr lang="en-US" sz="1700" dirty="0">
                        <a:effectLst/>
                        <a:latin typeface="Times New Roman" panose="02020603050405020304" pitchFamily="18" charset="0"/>
                        <a:cs typeface="Times New Roman" panose="02020603050405020304" pitchFamily="18" charset="0"/>
                      </a:endParaRPr>
                    </a:p>
                    <a:p>
                      <a:pPr rtl="0" fontAlgn="t">
                        <a:spcBef>
                          <a:spcPts val="100"/>
                        </a:spcBef>
                        <a:spcAft>
                          <a:spcPts val="0"/>
                        </a:spcAft>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low-cost FPGA-based TDC</a:t>
                      </a:r>
                      <a:endParaRPr lang="en-US" sz="1700" dirty="0">
                        <a:effectLst/>
                        <a:latin typeface="Times New Roman" panose="02020603050405020304" pitchFamily="18" charset="0"/>
                        <a:cs typeface="Times New Roman" panose="02020603050405020304" pitchFamily="18" charset="0"/>
                      </a:endParaRPr>
                    </a:p>
                  </a:txBody>
                  <a:tcPr marL="72765" marR="72765" marT="50935" marB="5093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100"/>
                        </a:spcBef>
                        <a:spcAft>
                          <a:spcPts val="0"/>
                        </a:spcAft>
                      </a:pPr>
                      <a:r>
                        <a:rPr lang="it-IT" sz="1700" b="0" i="0" u="none" strike="noStrike">
                          <a:solidFill>
                            <a:srgbClr val="000000"/>
                          </a:solidFill>
                          <a:effectLst/>
                          <a:latin typeface="Times New Roman" panose="02020603050405020304" pitchFamily="18" charset="0"/>
                          <a:cs typeface="Times New Roman" panose="02020603050405020304" pitchFamily="18" charset="0"/>
                        </a:rPr>
                        <a:t>Tontini, A., Gasparini, L., Pancheri, L. and Passerone</a:t>
                      </a:r>
                      <a:endParaRPr lang="it-IT" sz="1700">
                        <a:effectLst/>
                        <a:latin typeface="Times New Roman" panose="02020603050405020304" pitchFamily="18" charset="0"/>
                        <a:cs typeface="Times New Roman" panose="02020603050405020304" pitchFamily="18" charset="0"/>
                      </a:endParaRPr>
                    </a:p>
                  </a:txBody>
                  <a:tcPr marL="72765" marR="72765" marT="50935" marB="5093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100"/>
                        </a:spcBef>
                        <a:spcAft>
                          <a:spcPts val="0"/>
                        </a:spcAft>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It describes the implementation of the tapped delay line model on a low-cost, low-gate count Xilinx Spartan 6 FPGA of TDC with an LSB of 25.57ps.</a:t>
                      </a:r>
                      <a:endParaRPr lang="en-US" sz="1700" dirty="0">
                        <a:effectLst/>
                        <a:latin typeface="Times New Roman" panose="02020603050405020304" pitchFamily="18" charset="0"/>
                        <a:cs typeface="Times New Roman" panose="02020603050405020304" pitchFamily="18" charset="0"/>
                      </a:endParaRPr>
                    </a:p>
                  </a:txBody>
                  <a:tcPr marL="72765" marR="72765" marT="50935" marB="5093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795640870"/>
                  </a:ext>
                </a:extLst>
              </a:tr>
            </a:tbl>
          </a:graphicData>
        </a:graphic>
      </p:graphicFrame>
      <p:sp>
        <p:nvSpPr>
          <p:cNvPr id="4" name="Date Placeholder 3"/>
          <p:cNvSpPr>
            <a:spLocks noGrp="1"/>
          </p:cNvSpPr>
          <p:nvPr>
            <p:ph type="dt" sz="half" idx="10"/>
          </p:nvPr>
        </p:nvSpPr>
        <p:spPr/>
        <p:txBody>
          <a:bodyPr/>
          <a:lstStyle/>
          <a:p>
            <a:fld id="{F642DDE3-99BE-4B02-B637-4EA1B4C92587}" type="datetime1">
              <a:rPr lang="en-US" smtClean="0"/>
              <a:t>29-Jul-19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5FD5159E-66C9-4907-9D42-0A3BEB0C41A0}" type="slidenum">
              <a:rPr lang="en-US" smtClean="0"/>
              <a:t>4</a:t>
            </a:fld>
            <a:endParaRPr lang="en-US"/>
          </a:p>
        </p:txBody>
      </p:sp>
    </p:spTree>
    <p:extLst>
      <p:ext uri="{BB962C8B-B14F-4D97-AF65-F5344CB8AC3E}">
        <p14:creationId xmlns:p14="http://schemas.microsoft.com/office/powerpoint/2010/main" val="24827054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Literature Survey (Cont.)</a:t>
            </a:r>
            <a:endParaRPr lang="en-US" dirty="0"/>
          </a:p>
        </p:txBody>
      </p:sp>
      <p:sp>
        <p:nvSpPr>
          <p:cNvPr id="4" name="Date Placeholder 3"/>
          <p:cNvSpPr>
            <a:spLocks noGrp="1"/>
          </p:cNvSpPr>
          <p:nvPr>
            <p:ph type="dt" sz="half" idx="10"/>
          </p:nvPr>
        </p:nvSpPr>
        <p:spPr/>
        <p:txBody>
          <a:bodyPr/>
          <a:lstStyle/>
          <a:p>
            <a:fld id="{F642DDE3-99BE-4B02-B637-4EA1B4C92587}" type="datetime1">
              <a:rPr lang="en-US" smtClean="0"/>
              <a:t>29-Jul-19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5FD5159E-66C9-4907-9D42-0A3BEB0C41A0}" type="slidenum">
              <a:rPr lang="en-US" smtClean="0"/>
              <a:t>5</a:t>
            </a:fld>
            <a:endParaRPr lang="en-US"/>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399431852"/>
              </p:ext>
            </p:extLst>
          </p:nvPr>
        </p:nvGraphicFramePr>
        <p:xfrm>
          <a:off x="551330" y="1371600"/>
          <a:ext cx="10802469" cy="4790819"/>
        </p:xfrm>
        <a:graphic>
          <a:graphicData uri="http://schemas.openxmlformats.org/drawingml/2006/table">
            <a:tbl>
              <a:tblPr/>
              <a:tblGrid>
                <a:gridCol w="3600823">
                  <a:extLst>
                    <a:ext uri="{9D8B030D-6E8A-4147-A177-3AD203B41FA5}">
                      <a16:colId xmlns:a16="http://schemas.microsoft.com/office/drawing/2014/main" val="3327865698"/>
                    </a:ext>
                  </a:extLst>
                </a:gridCol>
                <a:gridCol w="2601344">
                  <a:extLst>
                    <a:ext uri="{9D8B030D-6E8A-4147-A177-3AD203B41FA5}">
                      <a16:colId xmlns:a16="http://schemas.microsoft.com/office/drawing/2014/main" val="2461468715"/>
                    </a:ext>
                  </a:extLst>
                </a:gridCol>
                <a:gridCol w="4600302">
                  <a:extLst>
                    <a:ext uri="{9D8B030D-6E8A-4147-A177-3AD203B41FA5}">
                      <a16:colId xmlns:a16="http://schemas.microsoft.com/office/drawing/2014/main" val="3810363812"/>
                    </a:ext>
                  </a:extLst>
                </a:gridCol>
              </a:tblGrid>
              <a:tr h="431074">
                <a:tc>
                  <a:txBody>
                    <a:bodyPr/>
                    <a:lstStyle/>
                    <a:p>
                      <a:pPr marL="0" algn="l" defTabSz="914400" rtl="0" eaLnBrk="1" fontAlgn="t" latinLnBrk="0" hangingPunct="1">
                        <a:spcBef>
                          <a:spcPts val="100"/>
                        </a:spcBef>
                        <a:spcAft>
                          <a:spcPts val="0"/>
                        </a:spcAft>
                      </a:pPr>
                      <a:r>
                        <a:rPr lang="en-US" sz="1900" b="1" i="0" u="none" strike="noStrike" kern="1200" dirty="0">
                          <a:solidFill>
                            <a:srgbClr val="000000"/>
                          </a:solidFill>
                          <a:effectLst/>
                          <a:latin typeface="Times New Roman" panose="02020603050405020304" pitchFamily="18" charset="0"/>
                          <a:ea typeface="+mn-ea"/>
                          <a:cs typeface="Times New Roman" panose="02020603050405020304" pitchFamily="18" charset="0"/>
                        </a:rPr>
                        <a:t>Title</a:t>
                      </a:r>
                    </a:p>
                  </a:txBody>
                  <a:tcPr marL="95250" marR="95250" marT="66675" marB="6667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marL="0" algn="l" defTabSz="914400" rtl="0" eaLnBrk="1" fontAlgn="t" latinLnBrk="0" hangingPunct="1">
                        <a:spcBef>
                          <a:spcPts val="100"/>
                        </a:spcBef>
                        <a:spcAft>
                          <a:spcPts val="0"/>
                        </a:spcAft>
                      </a:pPr>
                      <a:r>
                        <a:rPr lang="en-US" sz="1900" b="1" i="0" u="none" strike="noStrike" kern="1200" dirty="0">
                          <a:solidFill>
                            <a:srgbClr val="000000"/>
                          </a:solidFill>
                          <a:effectLst/>
                          <a:latin typeface="Times New Roman" panose="02020603050405020304" pitchFamily="18" charset="0"/>
                          <a:ea typeface="+mn-ea"/>
                          <a:cs typeface="Times New Roman" panose="02020603050405020304" pitchFamily="18" charset="0"/>
                        </a:rPr>
                        <a:t>Author(s)</a:t>
                      </a:r>
                    </a:p>
                  </a:txBody>
                  <a:tcPr marL="95250" marR="95250" marT="66675" marB="6667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marL="0" algn="l" defTabSz="914400" rtl="0" eaLnBrk="1" fontAlgn="t" latinLnBrk="0" hangingPunct="1">
                        <a:spcBef>
                          <a:spcPts val="100"/>
                        </a:spcBef>
                        <a:spcAft>
                          <a:spcPts val="0"/>
                        </a:spcAft>
                      </a:pPr>
                      <a:r>
                        <a:rPr lang="en-US" sz="1900" b="1" i="0" u="none" strike="noStrike" kern="1200" dirty="0">
                          <a:solidFill>
                            <a:srgbClr val="000000"/>
                          </a:solidFill>
                          <a:effectLst/>
                          <a:latin typeface="Times New Roman" panose="02020603050405020304" pitchFamily="18" charset="0"/>
                          <a:ea typeface="+mn-ea"/>
                          <a:cs typeface="Times New Roman" panose="02020603050405020304" pitchFamily="18" charset="0"/>
                        </a:rPr>
                        <a:t>Summary</a:t>
                      </a:r>
                    </a:p>
                  </a:txBody>
                  <a:tcPr marL="95250" marR="95250" marT="66675" marB="6667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592948421"/>
                  </a:ext>
                </a:extLst>
              </a:tr>
              <a:tr h="1423852">
                <a:tc>
                  <a:txBody>
                    <a:bodyPr/>
                    <a:lstStyle/>
                    <a:p>
                      <a:pPr rtl="0"/>
                      <a:r>
                        <a:rPr lang="en-US" sz="1700" b="0" i="0" u="none" strike="noStrike" kern="1200" dirty="0" smtClean="0">
                          <a:solidFill>
                            <a:srgbClr val="000000"/>
                          </a:solidFill>
                          <a:effectLst/>
                          <a:latin typeface="Times New Roman" panose="02020603050405020304" pitchFamily="18" charset="0"/>
                          <a:ea typeface="+mn-ea"/>
                          <a:cs typeface="Times New Roman" panose="02020603050405020304" pitchFamily="18" charset="0"/>
                        </a:rPr>
                        <a:t>A high-resolution programmable Vernier delay generator based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700" b="0" i="0" u="none" strike="noStrike" kern="1200" dirty="0" smtClean="0">
                          <a:solidFill>
                            <a:srgbClr val="000000"/>
                          </a:solidFill>
                          <a:effectLst/>
                          <a:latin typeface="Times New Roman" panose="02020603050405020304" pitchFamily="18" charset="0"/>
                          <a:ea typeface="+mn-ea"/>
                          <a:cs typeface="Times New Roman" panose="02020603050405020304" pitchFamily="18" charset="0"/>
                        </a:rPr>
                        <a:t>on carry chains in FPGA.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700" b="0" i="0" u="none" strike="noStrike" kern="1200" dirty="0" smtClean="0">
                          <a:solidFill>
                            <a:srgbClr val="000000"/>
                          </a:solidFill>
                          <a:effectLst/>
                          <a:latin typeface="Times New Roman" panose="02020603050405020304" pitchFamily="18" charset="0"/>
                          <a:ea typeface="+mn-ea"/>
                          <a:cs typeface="Times New Roman" panose="02020603050405020304" pitchFamily="18" charset="0"/>
                        </a:rPr>
                        <a:t>(</a:t>
                      </a:r>
                      <a:r>
                        <a:rPr lang="it-IT" sz="1700" b="0" i="0" u="none" strike="noStrike" kern="1200" dirty="0" smtClean="0">
                          <a:solidFill>
                            <a:srgbClr val="000000"/>
                          </a:solidFill>
                          <a:effectLst/>
                          <a:latin typeface="Times New Roman" panose="02020603050405020304" pitchFamily="18" charset="0"/>
                          <a:ea typeface="+mn-ea"/>
                          <a:cs typeface="Times New Roman" panose="02020603050405020304" pitchFamily="18" charset="0"/>
                        </a:rPr>
                        <a:t>2017</a:t>
                      </a:r>
                      <a:r>
                        <a:rPr lang="en-US" sz="1700" b="0" i="0" u="none" strike="noStrike" kern="1200" dirty="0" smtClean="0">
                          <a:solidFill>
                            <a:srgbClr val="000000"/>
                          </a:solidFill>
                          <a:effectLst/>
                          <a:latin typeface="Times New Roman" panose="02020603050405020304" pitchFamily="18" charset="0"/>
                          <a:ea typeface="+mn-ea"/>
                          <a:cs typeface="Times New Roman" panose="02020603050405020304" pitchFamily="18" charset="0"/>
                        </a:rPr>
                        <a:t>)</a:t>
                      </a:r>
                    </a:p>
                    <a:p>
                      <a:endParaRPr lang="en-US" sz="1700" b="0" i="0" u="none" strike="noStrike" kern="1200" dirty="0">
                        <a:solidFill>
                          <a:srgbClr val="000000"/>
                        </a:solidFill>
                        <a:effectLst/>
                        <a:latin typeface="Times New Roman" panose="02020603050405020304" pitchFamily="18" charset="0"/>
                        <a:ea typeface="+mn-ea"/>
                        <a:cs typeface="Times New Roman" panose="02020603050405020304" pitchFamily="18" charset="0"/>
                      </a:endParaRPr>
                    </a:p>
                  </a:txBody>
                  <a:tcPr marL="95250" marR="95250" marT="66675" marB="6667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a:r>
                        <a:rPr lang="it-IT" sz="1700" b="0" i="0" u="none" strike="noStrike" kern="1200" dirty="0" smtClean="0">
                          <a:solidFill>
                            <a:srgbClr val="000000"/>
                          </a:solidFill>
                          <a:effectLst/>
                          <a:latin typeface="Times New Roman" panose="02020603050405020304" pitchFamily="18" charset="0"/>
                          <a:ea typeface="+mn-ea"/>
                          <a:cs typeface="Times New Roman" panose="02020603050405020304" pitchFamily="18" charset="0"/>
                        </a:rPr>
                        <a:t>Cui, K., Li, X. and Zhu, R.</a:t>
                      </a:r>
                      <a:br>
                        <a:rPr lang="it-IT" sz="1700" b="0" i="0" u="none" strike="noStrike" kern="1200" dirty="0" smtClean="0">
                          <a:solidFill>
                            <a:srgbClr val="000000"/>
                          </a:solidFill>
                          <a:effectLst/>
                          <a:latin typeface="Times New Roman" panose="02020603050405020304" pitchFamily="18" charset="0"/>
                          <a:ea typeface="+mn-ea"/>
                          <a:cs typeface="Times New Roman" panose="02020603050405020304" pitchFamily="18" charset="0"/>
                        </a:rPr>
                      </a:br>
                      <a:endParaRPr lang="en-US" sz="1700" b="0" i="0" u="none" strike="noStrike" kern="1200" dirty="0">
                        <a:solidFill>
                          <a:srgbClr val="000000"/>
                        </a:solidFill>
                        <a:effectLst/>
                        <a:latin typeface="Times New Roman" panose="02020603050405020304" pitchFamily="18" charset="0"/>
                        <a:ea typeface="+mn-ea"/>
                        <a:cs typeface="Times New Roman" panose="02020603050405020304" pitchFamily="18" charset="0"/>
                      </a:endParaRPr>
                    </a:p>
                  </a:txBody>
                  <a:tcPr marL="95250" marR="95250" marT="66675" marB="6667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a:r>
                        <a:rPr lang="en-US" sz="1700" b="0" i="0" u="none" strike="noStrike" kern="1200" dirty="0" smtClean="0">
                          <a:solidFill>
                            <a:srgbClr val="000000"/>
                          </a:solidFill>
                          <a:effectLst/>
                          <a:latin typeface="Times New Roman" panose="02020603050405020304" pitchFamily="18" charset="0"/>
                          <a:ea typeface="+mn-ea"/>
                          <a:cs typeface="Times New Roman" panose="02020603050405020304" pitchFamily="18" charset="0"/>
                        </a:rPr>
                        <a:t>It employs the Vernier Delay method on a </a:t>
                      </a:r>
                      <a:r>
                        <a:rPr lang="en-US" sz="1700" b="0" i="0" u="none" strike="noStrike" kern="1200" dirty="0" err="1" smtClean="0">
                          <a:solidFill>
                            <a:srgbClr val="000000"/>
                          </a:solidFill>
                          <a:effectLst/>
                          <a:latin typeface="Times New Roman" panose="02020603050405020304" pitchFamily="18" charset="0"/>
                          <a:ea typeface="+mn-ea"/>
                          <a:cs typeface="Times New Roman" panose="02020603050405020304" pitchFamily="18" charset="0"/>
                        </a:rPr>
                        <a:t>Stratix</a:t>
                      </a:r>
                      <a:r>
                        <a:rPr lang="en-US" sz="1700" b="0" i="0" u="none" strike="noStrike" kern="1200" dirty="0" smtClean="0">
                          <a:solidFill>
                            <a:srgbClr val="000000"/>
                          </a:solidFill>
                          <a:effectLst/>
                          <a:latin typeface="Times New Roman" panose="02020603050405020304" pitchFamily="18" charset="0"/>
                          <a:ea typeface="+mn-ea"/>
                          <a:cs typeface="Times New Roman" panose="02020603050405020304" pitchFamily="18" charset="0"/>
                        </a:rPr>
                        <a:t> 3 board by Altera to implement TDC achieving a resolution of 38.6 </a:t>
                      </a:r>
                      <a:r>
                        <a:rPr lang="en-US" sz="1700" b="0" i="0" u="none" strike="noStrike" kern="1200" dirty="0" err="1" smtClean="0">
                          <a:solidFill>
                            <a:srgbClr val="000000"/>
                          </a:solidFill>
                          <a:effectLst/>
                          <a:latin typeface="Times New Roman" panose="02020603050405020304" pitchFamily="18" charset="0"/>
                          <a:ea typeface="+mn-ea"/>
                          <a:cs typeface="Times New Roman" panose="02020603050405020304" pitchFamily="18" charset="0"/>
                        </a:rPr>
                        <a:t>ps</a:t>
                      </a:r>
                      <a:r>
                        <a:rPr lang="en-US" sz="1700" b="0" i="0" u="none" strike="noStrike" kern="1200" dirty="0" smtClean="0">
                          <a:solidFill>
                            <a:srgbClr val="000000"/>
                          </a:solidFill>
                          <a:effectLst/>
                          <a:latin typeface="Times New Roman" panose="02020603050405020304" pitchFamily="18" charset="0"/>
                          <a:ea typeface="+mn-ea"/>
                          <a:cs typeface="Times New Roman" panose="02020603050405020304" pitchFamily="18" charset="0"/>
                        </a:rPr>
                        <a:t> with a nominal supply of 1100mV</a:t>
                      </a:r>
                    </a:p>
                  </a:txBody>
                  <a:tcPr marL="95250" marR="95250" marT="66675" marB="6667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52122292"/>
                  </a:ext>
                </a:extLst>
              </a:tr>
              <a:tr h="1688919">
                <a:tc>
                  <a:txBody>
                    <a:bodyPr/>
                    <a:lstStyle/>
                    <a:p>
                      <a:pPr marL="0" algn="l" defTabSz="914400" rtl="0" eaLnBrk="1" fontAlgn="t" latinLnBrk="0" hangingPunct="1">
                        <a:spcBef>
                          <a:spcPts val="100"/>
                        </a:spcBef>
                        <a:spcAft>
                          <a:spcPts val="0"/>
                        </a:spcAft>
                      </a:pPr>
                      <a:r>
                        <a:rPr lang="en-IN" sz="1700" b="0" i="0" u="none" strike="noStrike" kern="1200" dirty="0" smtClean="0">
                          <a:solidFill>
                            <a:srgbClr val="000000"/>
                          </a:solidFill>
                          <a:effectLst/>
                          <a:latin typeface="Times New Roman" panose="02020603050405020304" pitchFamily="18" charset="0"/>
                          <a:ea typeface="+mn-ea"/>
                          <a:cs typeface="Times New Roman" panose="02020603050405020304" pitchFamily="18" charset="0"/>
                        </a:rPr>
                        <a:t>Simulation Studies of the Time Digitizer for the CMS Hadron Calorimeter Upgrade    </a:t>
                      </a:r>
                      <a:endParaRPr lang="en-US" sz="1700" b="0" i="0" u="none" strike="noStrike" kern="1200" dirty="0">
                        <a:solidFill>
                          <a:srgbClr val="000000"/>
                        </a:solidFill>
                        <a:effectLst/>
                        <a:latin typeface="Times New Roman" panose="02020603050405020304" pitchFamily="18" charset="0"/>
                        <a:ea typeface="+mn-ea"/>
                        <a:cs typeface="Times New Roman" panose="02020603050405020304" pitchFamily="18" charset="0"/>
                      </a:endParaRPr>
                    </a:p>
                  </a:txBody>
                  <a:tcPr marL="95250" marR="95250" marT="66675" marB="6667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marL="0" algn="l" defTabSz="914400" rtl="0" eaLnBrk="1" fontAlgn="t" latinLnBrk="0" hangingPunct="1">
                        <a:spcBef>
                          <a:spcPts val="100"/>
                        </a:spcBef>
                        <a:spcAft>
                          <a:spcPts val="0"/>
                        </a:spcAft>
                      </a:pPr>
                      <a:r>
                        <a:rPr lang="en-IN" sz="1700" b="0" i="0" u="none" strike="noStrike" kern="1200" dirty="0" smtClean="0">
                          <a:solidFill>
                            <a:srgbClr val="000000"/>
                          </a:solidFill>
                          <a:effectLst/>
                          <a:latin typeface="Times New Roman" panose="02020603050405020304" pitchFamily="18" charset="0"/>
                          <a:ea typeface="+mn-ea"/>
                          <a:cs typeface="Times New Roman" panose="02020603050405020304" pitchFamily="18" charset="0"/>
                        </a:rPr>
                        <a:t>Evan Bauer</a:t>
                      </a:r>
                      <a:endParaRPr lang="en-US" sz="1700" b="0" i="0" u="none" strike="noStrike" kern="1200" dirty="0">
                        <a:solidFill>
                          <a:srgbClr val="000000"/>
                        </a:solidFill>
                        <a:effectLst/>
                        <a:latin typeface="Times New Roman" panose="02020603050405020304" pitchFamily="18" charset="0"/>
                        <a:ea typeface="+mn-ea"/>
                        <a:cs typeface="Times New Roman" panose="02020603050405020304" pitchFamily="18" charset="0"/>
                      </a:endParaRPr>
                    </a:p>
                  </a:txBody>
                  <a:tcPr marL="95250" marR="95250" marT="66675" marB="6667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r>
                        <a:rPr lang="en-IN" sz="1700" b="0" i="0" u="none" strike="noStrike" kern="1200" dirty="0" smtClean="0">
                          <a:solidFill>
                            <a:srgbClr val="000000"/>
                          </a:solidFill>
                          <a:effectLst/>
                          <a:latin typeface="Times New Roman" panose="02020603050405020304" pitchFamily="18" charset="0"/>
                          <a:ea typeface="+mn-ea"/>
                          <a:cs typeface="Times New Roman" panose="02020603050405020304" pitchFamily="18" charset="0"/>
                        </a:rPr>
                        <a:t>Idea for Time-to-Digital                                  Converter (TDC) as an upgrade to the Compact Muon Solenoid (CMS) detector and investigates simulations of the upgraded CMS detector in order to gain a better understanding of the TDC functionality in the upgraded CMS configuration. </a:t>
                      </a:r>
                      <a:endParaRPr lang="en-US" sz="1700" b="0" i="0" u="none" strike="noStrike" kern="1200" dirty="0" smtClean="0">
                        <a:solidFill>
                          <a:srgbClr val="000000"/>
                        </a:solidFill>
                        <a:effectLst/>
                        <a:latin typeface="Times New Roman" panose="02020603050405020304" pitchFamily="18" charset="0"/>
                        <a:ea typeface="+mn-ea"/>
                        <a:cs typeface="Times New Roman" panose="02020603050405020304" pitchFamily="18" charset="0"/>
                      </a:endParaRPr>
                    </a:p>
                  </a:txBody>
                  <a:tcPr marL="95250" marR="95250" marT="66675" marB="6667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154215601"/>
                  </a:ext>
                </a:extLst>
              </a:tr>
              <a:tr h="1242076">
                <a:tc>
                  <a:txBody>
                    <a:bodyPr/>
                    <a:lstStyle/>
                    <a:p>
                      <a:pPr marL="0" algn="l" defTabSz="914400" rtl="0" eaLnBrk="1" fontAlgn="t" latinLnBrk="0" hangingPunct="1">
                        <a:spcBef>
                          <a:spcPts val="100"/>
                        </a:spcBef>
                        <a:spcAft>
                          <a:spcPts val="0"/>
                        </a:spcAft>
                      </a:pPr>
                      <a:r>
                        <a:rPr lang="en-IN" sz="1700" b="0" i="0" u="none" strike="noStrike" kern="1200" dirty="0" smtClean="0">
                          <a:solidFill>
                            <a:srgbClr val="000000"/>
                          </a:solidFill>
                          <a:effectLst/>
                          <a:latin typeface="Times New Roman" panose="02020603050405020304" pitchFamily="18" charset="0"/>
                          <a:ea typeface="+mn-ea"/>
                          <a:cs typeface="Times New Roman" panose="02020603050405020304" pitchFamily="18" charset="0"/>
                        </a:rPr>
                        <a:t>Accelerating Compute-Intensive Applications with GPUs and FPGAs</a:t>
                      </a:r>
                      <a:endParaRPr lang="en-US" sz="1700" b="0" i="0" u="none" strike="noStrike" kern="1200" dirty="0">
                        <a:solidFill>
                          <a:srgbClr val="000000"/>
                        </a:solidFill>
                        <a:effectLst/>
                        <a:latin typeface="Times New Roman" panose="02020603050405020304" pitchFamily="18" charset="0"/>
                        <a:ea typeface="+mn-ea"/>
                        <a:cs typeface="Times New Roman" panose="02020603050405020304" pitchFamily="18" charset="0"/>
                      </a:endParaRPr>
                    </a:p>
                  </a:txBody>
                  <a:tcPr marL="95250" marR="95250" marT="66675" marB="6667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marL="0" algn="l" defTabSz="914400" rtl="0" eaLnBrk="1" fontAlgn="t" latinLnBrk="0" hangingPunct="1">
                        <a:spcBef>
                          <a:spcPts val="100"/>
                        </a:spcBef>
                        <a:spcAft>
                          <a:spcPts val="0"/>
                        </a:spcAft>
                      </a:pPr>
                      <a:r>
                        <a:rPr lang="en-IN" sz="1700" b="0" i="0" u="none" strike="noStrike" kern="1200" dirty="0" err="1" smtClean="0">
                          <a:solidFill>
                            <a:srgbClr val="000000"/>
                          </a:solidFill>
                          <a:effectLst/>
                          <a:latin typeface="Times New Roman" panose="02020603050405020304" pitchFamily="18" charset="0"/>
                          <a:ea typeface="+mn-ea"/>
                          <a:cs typeface="Times New Roman" panose="02020603050405020304" pitchFamily="18" charset="0"/>
                        </a:rPr>
                        <a:t>Shuai</a:t>
                      </a:r>
                      <a:r>
                        <a:rPr lang="en-IN" sz="1700" b="0" i="0" u="none" strike="noStrike" kern="1200" dirty="0" smtClean="0">
                          <a:solidFill>
                            <a:srgbClr val="000000"/>
                          </a:solidFill>
                          <a:effectLst/>
                          <a:latin typeface="Times New Roman" panose="02020603050405020304" pitchFamily="18" charset="0"/>
                          <a:ea typeface="+mn-ea"/>
                          <a:cs typeface="Times New Roman" panose="02020603050405020304" pitchFamily="18" charset="0"/>
                        </a:rPr>
                        <a:t> </a:t>
                      </a:r>
                      <a:r>
                        <a:rPr lang="en-IN" sz="1700" b="0" i="0" u="none" strike="noStrike" kern="1200" dirty="0" err="1" smtClean="0">
                          <a:solidFill>
                            <a:srgbClr val="000000"/>
                          </a:solidFill>
                          <a:effectLst/>
                          <a:latin typeface="Times New Roman" panose="02020603050405020304" pitchFamily="18" charset="0"/>
                          <a:ea typeface="+mn-ea"/>
                          <a:cs typeface="Times New Roman" panose="02020603050405020304" pitchFamily="18" charset="0"/>
                        </a:rPr>
                        <a:t>Che</a:t>
                      </a:r>
                      <a:r>
                        <a:rPr lang="en-IN" sz="1700" b="0" i="0" u="none" strike="noStrike" kern="1200" dirty="0" smtClean="0">
                          <a:solidFill>
                            <a:srgbClr val="000000"/>
                          </a:solidFill>
                          <a:effectLst/>
                          <a:latin typeface="Times New Roman" panose="02020603050405020304" pitchFamily="18" charset="0"/>
                          <a:ea typeface="+mn-ea"/>
                          <a:cs typeface="Times New Roman" panose="02020603050405020304" pitchFamily="18" charset="0"/>
                        </a:rPr>
                        <a:t>, </a:t>
                      </a:r>
                      <a:r>
                        <a:rPr lang="en-IN" sz="1700" b="0" i="0" u="none" strike="noStrike" kern="1200" dirty="0" err="1" smtClean="0">
                          <a:solidFill>
                            <a:srgbClr val="000000"/>
                          </a:solidFill>
                          <a:effectLst/>
                          <a:latin typeface="Times New Roman" panose="02020603050405020304" pitchFamily="18" charset="0"/>
                          <a:ea typeface="+mn-ea"/>
                          <a:cs typeface="Times New Roman" panose="02020603050405020304" pitchFamily="18" charset="0"/>
                        </a:rPr>
                        <a:t>Jie</a:t>
                      </a:r>
                      <a:r>
                        <a:rPr lang="en-IN" sz="1700" b="0" i="0" u="none" strike="noStrike" kern="1200" dirty="0" smtClean="0">
                          <a:solidFill>
                            <a:srgbClr val="000000"/>
                          </a:solidFill>
                          <a:effectLst/>
                          <a:latin typeface="Times New Roman" panose="02020603050405020304" pitchFamily="18" charset="0"/>
                          <a:ea typeface="+mn-ea"/>
                          <a:cs typeface="Times New Roman" panose="02020603050405020304" pitchFamily="18" charset="0"/>
                        </a:rPr>
                        <a:t> Li, Jeremy W. </a:t>
                      </a:r>
                      <a:r>
                        <a:rPr lang="en-IN" sz="1700" b="0" i="0" u="none" strike="noStrike" kern="1200" dirty="0" err="1" smtClean="0">
                          <a:solidFill>
                            <a:srgbClr val="000000"/>
                          </a:solidFill>
                          <a:effectLst/>
                          <a:latin typeface="Times New Roman" panose="02020603050405020304" pitchFamily="18" charset="0"/>
                          <a:ea typeface="+mn-ea"/>
                          <a:cs typeface="Times New Roman" panose="02020603050405020304" pitchFamily="18" charset="0"/>
                        </a:rPr>
                        <a:t>Sheaffer</a:t>
                      </a:r>
                      <a:r>
                        <a:rPr lang="en-IN" sz="1700" b="0" i="0" u="none" strike="noStrike" kern="1200" dirty="0" smtClean="0">
                          <a:solidFill>
                            <a:srgbClr val="000000"/>
                          </a:solidFill>
                          <a:effectLst/>
                          <a:latin typeface="Times New Roman" panose="02020603050405020304" pitchFamily="18" charset="0"/>
                          <a:ea typeface="+mn-ea"/>
                          <a:cs typeface="Times New Roman" panose="02020603050405020304" pitchFamily="18" charset="0"/>
                        </a:rPr>
                        <a:t>, Kevin </a:t>
                      </a:r>
                      <a:r>
                        <a:rPr lang="en-IN" sz="1700" b="0" i="0" u="none" strike="noStrike" kern="1200" dirty="0" err="1" smtClean="0">
                          <a:solidFill>
                            <a:srgbClr val="000000"/>
                          </a:solidFill>
                          <a:effectLst/>
                          <a:latin typeface="Times New Roman" panose="02020603050405020304" pitchFamily="18" charset="0"/>
                          <a:ea typeface="+mn-ea"/>
                          <a:cs typeface="Times New Roman" panose="02020603050405020304" pitchFamily="18" charset="0"/>
                        </a:rPr>
                        <a:t>Skadron</a:t>
                      </a:r>
                      <a:r>
                        <a:rPr lang="en-IN" sz="1700" b="0" i="0" u="none" strike="noStrike" kern="1200" dirty="0" smtClean="0">
                          <a:solidFill>
                            <a:srgbClr val="000000"/>
                          </a:solidFill>
                          <a:effectLst/>
                          <a:latin typeface="Times New Roman" panose="02020603050405020304" pitchFamily="18" charset="0"/>
                          <a:ea typeface="+mn-ea"/>
                          <a:cs typeface="Times New Roman" panose="02020603050405020304" pitchFamily="18" charset="0"/>
                        </a:rPr>
                        <a:t>, John </a:t>
                      </a:r>
                      <a:r>
                        <a:rPr lang="en-IN" sz="1700" b="0" i="0" u="none" strike="noStrike" kern="1200" dirty="0" err="1" smtClean="0">
                          <a:solidFill>
                            <a:srgbClr val="000000"/>
                          </a:solidFill>
                          <a:effectLst/>
                          <a:latin typeface="Times New Roman" panose="02020603050405020304" pitchFamily="18" charset="0"/>
                          <a:ea typeface="+mn-ea"/>
                          <a:cs typeface="Times New Roman" panose="02020603050405020304" pitchFamily="18" charset="0"/>
                        </a:rPr>
                        <a:t>Lach</a:t>
                      </a:r>
                      <a:endParaRPr lang="en-US" sz="1700" b="0" i="0" u="none" strike="noStrike" kern="1200" dirty="0">
                        <a:solidFill>
                          <a:srgbClr val="000000"/>
                        </a:solidFill>
                        <a:effectLst/>
                        <a:latin typeface="Times New Roman" panose="02020603050405020304" pitchFamily="18" charset="0"/>
                        <a:ea typeface="+mn-ea"/>
                        <a:cs typeface="Times New Roman" panose="02020603050405020304" pitchFamily="18" charset="0"/>
                      </a:endParaRPr>
                    </a:p>
                  </a:txBody>
                  <a:tcPr marL="95250" marR="95250" marT="66675" marB="6667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marL="0" algn="l" defTabSz="914400" rtl="0" eaLnBrk="1" fontAlgn="t" latinLnBrk="0" hangingPunct="1">
                        <a:spcBef>
                          <a:spcPts val="100"/>
                        </a:spcBef>
                        <a:spcAft>
                          <a:spcPts val="0"/>
                        </a:spcAft>
                      </a:pPr>
                      <a:r>
                        <a:rPr lang="en-US" sz="1700" b="0" i="0" u="none" strike="noStrike" kern="1200" dirty="0" err="1" smtClean="0">
                          <a:solidFill>
                            <a:srgbClr val="000000"/>
                          </a:solidFill>
                          <a:effectLst/>
                          <a:latin typeface="Times New Roman" panose="02020603050405020304" pitchFamily="18" charset="0"/>
                          <a:ea typeface="+mn-ea"/>
                          <a:cs typeface="Times New Roman" panose="02020603050405020304" pitchFamily="18" charset="0"/>
                        </a:rPr>
                        <a:t>Comparitive</a:t>
                      </a:r>
                      <a:r>
                        <a:rPr lang="en-US" sz="1700" b="0" i="0" u="none" strike="noStrike" kern="1200" dirty="0" smtClean="0">
                          <a:solidFill>
                            <a:srgbClr val="000000"/>
                          </a:solidFill>
                          <a:effectLst/>
                          <a:latin typeface="Times New Roman" panose="02020603050405020304" pitchFamily="18" charset="0"/>
                          <a:ea typeface="+mn-ea"/>
                          <a:cs typeface="Times New Roman" panose="02020603050405020304" pitchFamily="18" charset="0"/>
                        </a:rPr>
                        <a:t> study of diverse applications and algorithms on FPGA, GPU and Multicore Systems. They provide an application characteristic to accelerator performance mapping</a:t>
                      </a:r>
                      <a:endParaRPr lang="en-US" sz="1700" b="0" i="0" u="none" strike="noStrike" kern="1200" dirty="0">
                        <a:solidFill>
                          <a:srgbClr val="000000"/>
                        </a:solidFill>
                        <a:effectLst/>
                        <a:latin typeface="Times New Roman" panose="02020603050405020304" pitchFamily="18" charset="0"/>
                        <a:ea typeface="+mn-ea"/>
                        <a:cs typeface="Times New Roman" panose="02020603050405020304" pitchFamily="18" charset="0"/>
                      </a:endParaRPr>
                    </a:p>
                  </a:txBody>
                  <a:tcPr marL="95250" marR="95250" marT="66675" marB="6667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4220226806"/>
                  </a:ext>
                </a:extLst>
              </a:tr>
            </a:tbl>
          </a:graphicData>
        </a:graphic>
      </p:graphicFrame>
    </p:spTree>
    <p:extLst>
      <p:ext uri="{BB962C8B-B14F-4D97-AF65-F5344CB8AC3E}">
        <p14:creationId xmlns:p14="http://schemas.microsoft.com/office/powerpoint/2010/main" val="3913920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1789"/>
          </a:xfrm>
        </p:spPr>
        <p:txBody>
          <a:bodyPr>
            <a:normAutofit/>
          </a:bodyPr>
          <a:lstStyle/>
          <a:p>
            <a:r>
              <a:rPr lang="en-US" b="1" dirty="0">
                <a:latin typeface="Times New Roman" panose="02020603050405020304" pitchFamily="18" charset="0"/>
                <a:cs typeface="Times New Roman" panose="02020603050405020304" pitchFamily="18" charset="0"/>
              </a:rPr>
              <a:t>Existing Systems – Fine Counter</a:t>
            </a:r>
          </a:p>
        </p:txBody>
      </p:sp>
      <p:sp>
        <p:nvSpPr>
          <p:cNvPr id="3" name="Content Placeholder 2"/>
          <p:cNvSpPr>
            <a:spLocks noGrp="1"/>
          </p:cNvSpPr>
          <p:nvPr>
            <p:ph idx="1"/>
          </p:nvPr>
        </p:nvSpPr>
        <p:spPr>
          <a:xfrm>
            <a:off x="838200" y="1580605"/>
            <a:ext cx="10515600" cy="4351338"/>
          </a:xfrm>
        </p:spPr>
        <p:txBody>
          <a:bodyPr>
            <a:normAutofit/>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Ramp Interpolator – </a:t>
            </a:r>
          </a:p>
          <a:p>
            <a:pPr marL="457200" lvl="2" indent="0">
              <a:spcBef>
                <a:spcPts val="1000"/>
              </a:spcBef>
              <a:buNone/>
            </a:pPr>
            <a:r>
              <a:rPr lang="en-US" sz="2400" dirty="0" smtClean="0">
                <a:latin typeface="Times New Roman" panose="02020603050405020304" pitchFamily="18" charset="0"/>
                <a:cs typeface="Times New Roman" panose="02020603050405020304" pitchFamily="18" charset="0"/>
              </a:rPr>
              <a:t>When </a:t>
            </a:r>
            <a:r>
              <a:rPr lang="en-US" sz="2400" dirty="0">
                <a:latin typeface="Times New Roman" panose="02020603050405020304" pitchFamily="18" charset="0"/>
                <a:cs typeface="Times New Roman" panose="02020603050405020304" pitchFamily="18" charset="0"/>
              </a:rPr>
              <a:t>counting is not feasible because the clock rate would be too high, analog methods can be used. Analog methods are often used to measure intervals that are between 10 and 200 ns. These methods often use a capacitor that is charged during the interval being measured.</a:t>
            </a:r>
          </a:p>
          <a:p>
            <a:pPr marL="0" indent="0">
              <a:buNone/>
            </a:pPr>
            <a:r>
              <a:rPr lang="en-US" dirty="0" smtClean="0"/>
              <a:t/>
            </a:r>
            <a:br>
              <a:rPr lang="en-US" dirty="0" smtClean="0"/>
            </a:br>
            <a:endParaRPr lang="en-US" dirty="0"/>
          </a:p>
        </p:txBody>
      </p:sp>
      <p:sp>
        <p:nvSpPr>
          <p:cNvPr id="4" name="Date Placeholder 3"/>
          <p:cNvSpPr>
            <a:spLocks noGrp="1"/>
          </p:cNvSpPr>
          <p:nvPr>
            <p:ph type="dt" sz="half" idx="10"/>
          </p:nvPr>
        </p:nvSpPr>
        <p:spPr/>
        <p:txBody>
          <a:bodyPr/>
          <a:lstStyle/>
          <a:p>
            <a:fld id="{2667406E-9F2F-4E46-94C7-F4B89286B92B}" type="datetime1">
              <a:rPr lang="en-US" smtClean="0"/>
              <a:t>29-Jul-19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6</a:t>
            </a:fld>
            <a:endParaRPr lang="en-US"/>
          </a:p>
        </p:txBody>
      </p:sp>
    </p:spTree>
    <p:extLst>
      <p:ext uri="{BB962C8B-B14F-4D97-AF65-F5344CB8AC3E}">
        <p14:creationId xmlns:p14="http://schemas.microsoft.com/office/powerpoint/2010/main" val="29796334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Existing Systems (Contd.)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2. Vernier Interpolator - </a:t>
            </a:r>
            <a:endParaRPr lang="en-US" b="0" dirty="0" smtClean="0">
              <a:effectLst/>
              <a:latin typeface="Times New Roman" panose="02020603050405020304" pitchFamily="18" charset="0"/>
              <a:cs typeface="Times New Roman" panose="02020603050405020304" pitchFamily="18" charset="0"/>
            </a:endParaRPr>
          </a:p>
          <a:p>
            <a:pPr marL="457200" lvl="1" indent="0">
              <a:buNone/>
            </a:pPr>
            <a:r>
              <a:rPr lang="en-US" dirty="0">
                <a:latin typeface="Times New Roman" panose="02020603050405020304" pitchFamily="18" charset="0"/>
                <a:cs typeface="Times New Roman" panose="02020603050405020304" pitchFamily="18" charset="0"/>
              </a:rPr>
              <a:t>The Vernier method is a digital version of the time stretching method. Two only slightly detuned oscillators (with frequencies f 1 and f 2 ) start their signals with the arrival of the start and the stop signal. As soon as the leading edges of the oscillator signals coincide the measurement ends and the number of periods of the oscillators (n 1 and n 2 respectively) lead to the original time interval T:</a:t>
            </a:r>
            <a:endParaRPr lang="en-US" b="0" dirty="0" smtClean="0">
              <a:effectLst/>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667406E-9F2F-4E46-94C7-F4B89286B92B}" type="datetime1">
              <a:rPr lang="en-US" smtClean="0"/>
              <a:t>29-Jul-19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7</a:t>
            </a:fld>
            <a:endParaRPr lang="en-US"/>
          </a:p>
        </p:txBody>
      </p:sp>
      <p:pic>
        <p:nvPicPr>
          <p:cNvPr id="1026" name="Picture 2" descr="https://lh5.googleusercontent.com/q9esc7-b6tiaIXQJB5jTANAQolpxKFkFoXwpH8Xt1hRtRRo1_QQiuMrz0rpb2l58TSflGVx88qwR2278E2_UbngFmYj2hPJcuSqFSE1Ae0UcbUpvRdkU0L5FRRBweHKlsZv5_DbB6j6PvHIBt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4413772"/>
            <a:ext cx="3895725"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2037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Existing Systems (Contd..)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771118"/>
          </a:xfrm>
        </p:spPr>
        <p:txBody>
          <a:bodyPr>
            <a:normAutofit fontScale="85000" lnSpcReduction="10000"/>
          </a:bodyPr>
          <a:lstStyle/>
          <a:p>
            <a:pPr marL="0" indent="0">
              <a:lnSpc>
                <a:spcPct val="120000"/>
              </a:lnSpc>
              <a:spcBef>
                <a:spcPts val="1500"/>
              </a:spcBef>
              <a:buNone/>
            </a:pPr>
            <a:r>
              <a:rPr lang="en-US" sz="3100" dirty="0">
                <a:latin typeface="Times New Roman" panose="02020603050405020304" pitchFamily="18" charset="0"/>
                <a:cs typeface="Times New Roman" panose="02020603050405020304" pitchFamily="18" charset="0"/>
              </a:rPr>
              <a:t>3. Tapped Delay Line - </a:t>
            </a:r>
          </a:p>
          <a:p>
            <a:pPr marL="457200" lvl="1" indent="0">
              <a:lnSpc>
                <a:spcPct val="120000"/>
              </a:lnSpc>
              <a:spcBef>
                <a:spcPts val="1500"/>
              </a:spcBef>
              <a:buNone/>
            </a:pPr>
            <a:r>
              <a:rPr lang="en-US" sz="2700" dirty="0">
                <a:latin typeface="Times New Roman" panose="02020603050405020304" pitchFamily="18" charset="0"/>
                <a:cs typeface="Times New Roman" panose="02020603050405020304" pitchFamily="18" charset="0"/>
              </a:rPr>
              <a:t>In general a tapped delay line contains a number of cells with well-defined delay times. Propagating through this line the start signal is delayed. The state of the line is sampled at the time of the arrival of the stop signal. This can be realized for example with a line of D-flip-flop cells with a delay time. The start signal propagates through this line of transparent flip-flops and is delayed by a certain number of them. The output of each flip-flop is sampled on the fly. The stop signal latches all flip-flops while propagating through its channel </a:t>
            </a:r>
            <a:r>
              <a:rPr lang="en-US" sz="2700" dirty="0" smtClean="0">
                <a:latin typeface="Times New Roman" panose="02020603050405020304" pitchFamily="18" charset="0"/>
                <a:cs typeface="Times New Roman" panose="02020603050405020304" pitchFamily="18" charset="0"/>
              </a:rPr>
              <a:t>un-delayed </a:t>
            </a:r>
            <a:r>
              <a:rPr lang="en-US" sz="2700" dirty="0">
                <a:latin typeface="Times New Roman" panose="02020603050405020304" pitchFamily="18" charset="0"/>
                <a:cs typeface="Times New Roman" panose="02020603050405020304" pitchFamily="18" charset="0"/>
              </a:rPr>
              <a:t>and the start signal cannot propagate further. Now the time interval between start and stop signal is proportional to the number of flip-flops that were sampled as transparent.</a:t>
            </a:r>
            <a:r>
              <a:rPr lang="en-US" dirty="0" smtClean="0"/>
              <a:t/>
            </a:r>
            <a:br>
              <a:rPr lang="en-US" dirty="0" smtClean="0"/>
            </a:br>
            <a:endParaRPr lang="en-US" dirty="0"/>
          </a:p>
        </p:txBody>
      </p:sp>
      <p:sp>
        <p:nvSpPr>
          <p:cNvPr id="4" name="Date Placeholder 3"/>
          <p:cNvSpPr>
            <a:spLocks noGrp="1"/>
          </p:cNvSpPr>
          <p:nvPr>
            <p:ph type="dt" sz="half" idx="10"/>
          </p:nvPr>
        </p:nvSpPr>
        <p:spPr/>
        <p:txBody>
          <a:bodyPr/>
          <a:lstStyle/>
          <a:p>
            <a:fld id="{2667406E-9F2F-4E46-94C7-F4B89286B92B}" type="datetime1">
              <a:rPr lang="en-US" smtClean="0"/>
              <a:t>29-Jul-19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8</a:t>
            </a:fld>
            <a:endParaRPr lang="en-US"/>
          </a:p>
        </p:txBody>
      </p:sp>
    </p:spTree>
    <p:extLst>
      <p:ext uri="{BB962C8B-B14F-4D97-AF65-F5344CB8AC3E}">
        <p14:creationId xmlns:p14="http://schemas.microsoft.com/office/powerpoint/2010/main" val="4222478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67406E-9F2F-4E46-94C7-F4B89286B92B}" type="datetime1">
              <a:rPr lang="en-US" smtClean="0"/>
              <a:t>29-Jul-19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9</a:t>
            </a:fld>
            <a:endParaRPr lang="en-US"/>
          </a:p>
        </p:txBody>
      </p:sp>
      <p:pic>
        <p:nvPicPr>
          <p:cNvPr id="2050" name="Picture 2" descr="https://lh5.googleusercontent.com/z1tG2aSRe88fV6bXdUozi3KBsNOi6YbSZskxAK7O-PyRAswxvths4HPuKEfqYg9xa8Qn7Jkg97tZEMzW1JQRoVdcAlLtN5Nl2Mq59bU4dc-ct3tcO_EM_J180VF_InRcczI1Ii2cArmgB4QMP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160" y="1214846"/>
            <a:ext cx="11624799" cy="466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9365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