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tjmaaQHdgP7HnjjRWGrwpdOiA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49449ED-A55F-446F-982A-C98BCEE95104}">
  <a:tblStyle styleId="{A49449ED-A55F-446F-982A-C98BCEE9510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28499d6de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28499d6de_2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628499d6de_2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28499d6d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28499d6d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628499d6d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28499d6de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28499d6de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628499d6de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284183c0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6284183c0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6284183c0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284183c0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6284183c0f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6284183c0f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28499d6de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28499d6de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628499d6de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28499d6de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28499d6de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628499d6de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838200" y="1122374"/>
            <a:ext cx="10030200" cy="2158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imes New Roman"/>
              <a:buNone/>
            </a:pPr>
            <a:r>
              <a:rPr b="1" lang="en-US" sz="4800">
                <a:latin typeface="Times New Roman"/>
                <a:ea typeface="Times New Roman"/>
                <a:cs typeface="Times New Roman"/>
                <a:sym typeface="Times New Roman"/>
              </a:rPr>
              <a:t>Application of Embedded Systems for Precision Timing Measurement and Machine Learning</a:t>
            </a:r>
            <a:endParaRPr b="1" sz="4800">
              <a:latin typeface="Times New Roman"/>
              <a:ea typeface="Times New Roman"/>
              <a:cs typeface="Times New Roman"/>
              <a:sym typeface="Times New Roman"/>
            </a:endParaRPr>
          </a:p>
        </p:txBody>
      </p:sp>
      <p:sp>
        <p:nvSpPr>
          <p:cNvPr id="89" name="Google Shape;89;p1"/>
          <p:cNvSpPr txBox="1"/>
          <p:nvPr/>
        </p:nvSpPr>
        <p:spPr>
          <a:xfrm>
            <a:off x="6952129" y="3902484"/>
            <a:ext cx="3728934" cy="16557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Group:</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Gavin Lewis       101617</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Aditya Dsouza    101613</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Shantanu Shinde 101651</a:t>
            </a:r>
            <a:endParaRPr b="0" i="0" sz="2600" u="none" cap="none" strike="noStrike">
              <a:solidFill>
                <a:schemeClr val="dk1"/>
              </a:solidFill>
              <a:latin typeface="Times New Roman"/>
              <a:ea typeface="Times New Roman"/>
              <a:cs typeface="Times New Roman"/>
              <a:sym typeface="Times New Roman"/>
            </a:endParaRPr>
          </a:p>
        </p:txBody>
      </p:sp>
      <p:sp>
        <p:nvSpPr>
          <p:cNvPr id="90" name="Google Shape;90;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91" name="Google Shape;9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92" name="Google Shape;9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628499d6de_2_1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TDC 7200</a:t>
            </a:r>
            <a:endParaRPr/>
          </a:p>
        </p:txBody>
      </p:sp>
      <p:sp>
        <p:nvSpPr>
          <p:cNvPr id="171" name="Google Shape;171;g628499d6de_2_1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28600" lvl="0" marL="228600" rtl="0" algn="l">
              <a:spcBef>
                <a:spcPts val="0"/>
              </a:spcBef>
              <a:spcAft>
                <a:spcPts val="0"/>
              </a:spcAft>
              <a:buSzPts val="2600"/>
              <a:buChar char="•"/>
            </a:pPr>
            <a:r>
              <a:rPr lang="en-US" sz="2600"/>
              <a:t>TDC 7200 performs the function of a stopwatch and measures the elapsed time between a START pulse and up to five STOP pulses with a resolution of 55ps.</a:t>
            </a:r>
            <a:endParaRPr/>
          </a:p>
          <a:p>
            <a:pPr indent="-228600" lvl="0" marL="228600" rtl="0" algn="l">
              <a:spcBef>
                <a:spcPts val="1000"/>
              </a:spcBef>
              <a:spcAft>
                <a:spcPts val="0"/>
              </a:spcAft>
              <a:buSzPts val="2600"/>
              <a:buChar char="•"/>
            </a:pPr>
            <a:r>
              <a:rPr lang="en-US" sz="2600"/>
              <a:t>This elapsed time is also known as Time-of-Flight or TOF.</a:t>
            </a:r>
            <a:endParaRPr/>
          </a:p>
          <a:p>
            <a:pPr indent="-228600" lvl="0" marL="228600" rtl="0" algn="l">
              <a:spcBef>
                <a:spcPts val="1000"/>
              </a:spcBef>
              <a:spcAft>
                <a:spcPts val="0"/>
              </a:spcAft>
              <a:buSzPts val="2600"/>
              <a:buChar char="•"/>
            </a:pPr>
            <a:r>
              <a:rPr lang="en-US" sz="2600"/>
              <a:t>TDC 7200 has the ability to measure time with accuracy in the order of picoseconds.</a:t>
            </a:r>
            <a:endParaRPr/>
          </a:p>
          <a:p>
            <a:pPr indent="-228600" lvl="0" marL="228600" rtl="0" algn="l">
              <a:spcBef>
                <a:spcPts val="1000"/>
              </a:spcBef>
              <a:spcAft>
                <a:spcPts val="0"/>
              </a:spcAft>
              <a:buSzPts val="2600"/>
              <a:buChar char="•"/>
            </a:pPr>
            <a:r>
              <a:rPr lang="en-US" sz="2600"/>
              <a:t>This accuracy makes it for application such as flow water, where zero and low flow water require accuracy in the picoseconds range</a:t>
            </a:r>
            <a:r>
              <a:rPr lang="en-US"/>
              <a:t>.</a:t>
            </a:r>
            <a:endParaRPr/>
          </a:p>
          <a:p>
            <a:pPr indent="0" lvl="0" marL="0" rtl="0" algn="l">
              <a:spcBef>
                <a:spcPts val="1000"/>
              </a:spcBef>
              <a:spcAft>
                <a:spcPts val="0"/>
              </a:spcAft>
              <a:buNone/>
            </a:pPr>
            <a:r>
              <a:t/>
            </a:r>
            <a:endParaRPr/>
          </a:p>
        </p:txBody>
      </p:sp>
      <p:sp>
        <p:nvSpPr>
          <p:cNvPr id="172" name="Google Shape;172;g628499d6de_2_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628499d6de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628499d6de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28600" lvl="0" marL="228600" rtl="0" algn="l">
              <a:spcBef>
                <a:spcPts val="0"/>
              </a:spcBef>
              <a:spcAft>
                <a:spcPts val="0"/>
              </a:spcAft>
              <a:buSzPts val="2600"/>
              <a:buChar char="•"/>
            </a:pPr>
            <a:r>
              <a:rPr lang="en-US" sz="2600"/>
              <a:t>TDC 7200 consists of two counters: Coarse and Clock</a:t>
            </a:r>
            <a:endParaRPr/>
          </a:p>
          <a:p>
            <a:pPr indent="-228600" lvl="0" marL="228600" rtl="0" algn="l">
              <a:spcBef>
                <a:spcPts val="1000"/>
              </a:spcBef>
              <a:spcAft>
                <a:spcPts val="0"/>
              </a:spcAft>
              <a:buSzPts val="2600"/>
              <a:buChar char="•"/>
            </a:pPr>
            <a:r>
              <a:rPr lang="en-US" sz="2600"/>
              <a:t>TDC 7200 measures time using two measurement modes: Measurement Mode 1 and Measurement Mode 2</a:t>
            </a:r>
            <a:endParaRPr/>
          </a:p>
          <a:p>
            <a:pPr indent="-228600" lvl="0" marL="228600" rtl="0" algn="l">
              <a:spcBef>
                <a:spcPts val="1000"/>
              </a:spcBef>
              <a:spcAft>
                <a:spcPts val="0"/>
              </a:spcAft>
              <a:buSzPts val="2600"/>
              <a:buChar char="•"/>
            </a:pPr>
            <a:r>
              <a:rPr lang="en-US" sz="2600"/>
              <a:t>The Clock counter counts the number of integer clock cycles between the START and STOP pulses and is only used in Measurement Mode 2</a:t>
            </a:r>
            <a:endParaRPr/>
          </a:p>
          <a:p>
            <a:pPr indent="-228600" lvl="0" marL="228600" rtl="0" algn="l">
              <a:spcBef>
                <a:spcPts val="1000"/>
              </a:spcBef>
              <a:spcAft>
                <a:spcPts val="0"/>
              </a:spcAft>
              <a:buSzPts val="2600"/>
              <a:buChar char="•"/>
            </a:pPr>
            <a:r>
              <a:rPr lang="en-US" sz="2600"/>
              <a:t>Whereas, the Coarse counter counts the number of times the ring oscillator wraps in Measurement Mode 1</a:t>
            </a:r>
            <a:endParaRPr sz="2600"/>
          </a:p>
          <a:p>
            <a:pPr indent="-228600" lvl="0" marL="228600" rtl="0" algn="l">
              <a:spcBef>
                <a:spcPts val="1000"/>
              </a:spcBef>
              <a:spcAft>
                <a:spcPts val="0"/>
              </a:spcAft>
              <a:buSzPts val="2600"/>
              <a:buChar char="•"/>
            </a:pPr>
            <a:r>
              <a:rPr lang="en-US" sz="2600"/>
              <a:t>TDC 7200 uses a calibration mechanism in order to account for environmental variables (temperature, systematic noise, etc.). </a:t>
            </a:r>
            <a:endParaRPr sz="2600"/>
          </a:p>
          <a:p>
            <a:pPr indent="0" lvl="0" marL="0" rtl="0" algn="l">
              <a:spcBef>
                <a:spcPts val="1000"/>
              </a:spcBef>
              <a:spcAft>
                <a:spcPts val="0"/>
              </a:spcAft>
              <a:buNone/>
            </a:pPr>
            <a:r>
              <a:t/>
            </a:r>
            <a:endParaRPr/>
          </a:p>
        </p:txBody>
      </p:sp>
      <p:sp>
        <p:nvSpPr>
          <p:cNvPr id="180" name="Google Shape;180;g628499d6de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g628499d6de_0_20"/>
          <p:cNvSpPr txBox="1"/>
          <p:nvPr>
            <p:ph idx="1" type="body"/>
          </p:nvPr>
        </p:nvSpPr>
        <p:spPr>
          <a:xfrm>
            <a:off x="838200" y="936875"/>
            <a:ext cx="10515600" cy="5240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87" name="Google Shape;187;g628499d6de_0_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88" name="Google Shape;188;g628499d6de_0_20"/>
          <p:cNvPicPr preferRelativeResize="0"/>
          <p:nvPr/>
        </p:nvPicPr>
        <p:blipFill rotWithShape="1">
          <a:blip r:embed="rId3">
            <a:alphaModFix/>
          </a:blip>
          <a:srcRect b="0" l="0" r="0" t="0"/>
          <a:stretch/>
        </p:blipFill>
        <p:spPr>
          <a:xfrm>
            <a:off x="1787229" y="879922"/>
            <a:ext cx="8033658" cy="53540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Proposed System</a:t>
            </a:r>
            <a:endParaRPr/>
          </a:p>
        </p:txBody>
      </p:sp>
      <p:sp>
        <p:nvSpPr>
          <p:cNvPr id="194" name="Google Shape;194;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The combination of the fine counter with then pre-existing coarse counter to generate a Hybrid Counter</a:t>
            </a:r>
            <a:endParaRPr/>
          </a:p>
        </p:txBody>
      </p:sp>
      <p:sp>
        <p:nvSpPr>
          <p:cNvPr id="195" name="Google Shape;19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196" name="Google Shape;19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197" name="Google Shape;19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Block Diagram</a:t>
            </a:r>
            <a:endParaRPr/>
          </a:p>
        </p:txBody>
      </p:sp>
      <p:sp>
        <p:nvSpPr>
          <p:cNvPr id="203" name="Google Shape;20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204" name="Google Shape;20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205" name="Google Shape;20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https://lh3.googleusercontent.com/aNlTYr4rR32Cn3jpgVPvDZs9bqo2AKvMXTl4FaM1LjjBhpUSSvG1MT2Td9xgkb2oter5xmVsEVMWsON7Sb11QKMv1Ll25n2Migtcy5qtaWfW_iDDN5P86Nmsxs-qhzv4-9nnYvdQVghf1ZTuSA" id="206" name="Google Shape;206;p11"/>
          <p:cNvPicPr preferRelativeResize="0"/>
          <p:nvPr/>
        </p:nvPicPr>
        <p:blipFill rotWithShape="1">
          <a:blip r:embed="rId3">
            <a:alphaModFix/>
          </a:blip>
          <a:srcRect b="0" l="0" r="0" t="0"/>
          <a:stretch/>
        </p:blipFill>
        <p:spPr>
          <a:xfrm>
            <a:off x="963386" y="1525265"/>
            <a:ext cx="10265228" cy="47413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212" name="Google Shape;21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213" name="Google Shape;21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https://lh4.googleusercontent.com/-xgNYGqVjr6a9UNkCQ7W6RK8Sc2uyCxcr_NBh6s9qAdr-La0XZoshmQz0R_YFKVwvslGhckCFXM60FE08n9iAyuwbpzjw2aqPmOht0SoyWhx6Cg9uNl9kLD4cpPj_Cos6j9j3oJH-oAj7hhpeQ" id="214" name="Google Shape;214;p12"/>
          <p:cNvPicPr preferRelativeResize="0"/>
          <p:nvPr/>
        </p:nvPicPr>
        <p:blipFill rotWithShape="1">
          <a:blip r:embed="rId3">
            <a:alphaModFix/>
          </a:blip>
          <a:srcRect b="0" l="0" r="0" t="0"/>
          <a:stretch/>
        </p:blipFill>
        <p:spPr>
          <a:xfrm>
            <a:off x="1478280" y="1051676"/>
            <a:ext cx="8503920" cy="50956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6284183c0f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Software Requirements</a:t>
            </a:r>
            <a:endParaRPr/>
          </a:p>
        </p:txBody>
      </p:sp>
      <p:sp>
        <p:nvSpPr>
          <p:cNvPr id="221" name="Google Shape;221;g6284183c0f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None/>
            </a:pPr>
            <a:r>
              <a:rPr lang="en-US"/>
              <a:t>For development purposes: </a:t>
            </a:r>
            <a:endParaRPr/>
          </a:p>
          <a:p>
            <a:pPr indent="-342900" lvl="0" marL="457200" rtl="0" algn="l">
              <a:lnSpc>
                <a:spcPct val="90000"/>
              </a:lnSpc>
              <a:spcBef>
                <a:spcPts val="1000"/>
              </a:spcBef>
              <a:spcAft>
                <a:spcPts val="0"/>
              </a:spcAft>
              <a:buSzPts val="1800"/>
              <a:buChar char="•"/>
            </a:pPr>
            <a:r>
              <a:rPr lang="en-US"/>
              <a:t>Vivado 2018.2/2019.1 ISE </a:t>
            </a:r>
            <a:endParaRPr/>
          </a:p>
          <a:p>
            <a:pPr indent="-342900" lvl="1" marL="914400" rtl="0" algn="l">
              <a:lnSpc>
                <a:spcPct val="90000"/>
              </a:lnSpc>
              <a:spcBef>
                <a:spcPts val="1000"/>
              </a:spcBef>
              <a:spcAft>
                <a:spcPts val="0"/>
              </a:spcAft>
              <a:buSzPts val="1800"/>
              <a:buChar char="•"/>
            </a:pPr>
            <a:r>
              <a:rPr lang="en-US"/>
              <a:t>Used to develop applications that are </a:t>
            </a:r>
            <a:r>
              <a:rPr lang="en-US"/>
              <a:t>compatible</a:t>
            </a:r>
            <a:r>
              <a:rPr lang="en-US"/>
              <a:t> and deployable on the Xilinx FPGA board.</a:t>
            </a:r>
            <a:endParaRPr/>
          </a:p>
          <a:p>
            <a:pPr indent="-342900" lvl="1" marL="914400" rtl="0" algn="l">
              <a:lnSpc>
                <a:spcPct val="90000"/>
              </a:lnSpc>
              <a:spcBef>
                <a:spcPts val="1000"/>
              </a:spcBef>
              <a:spcAft>
                <a:spcPts val="0"/>
              </a:spcAft>
              <a:buSzPts val="1800"/>
              <a:buChar char="•"/>
            </a:pPr>
            <a:r>
              <a:rPr lang="en-US"/>
              <a:t>The Vivado is used to s</a:t>
            </a:r>
            <a:r>
              <a:rPr lang="en-US"/>
              <a:t>ynthesize</a:t>
            </a:r>
            <a:r>
              <a:rPr lang="en-US"/>
              <a:t> and create a bit file for the FPGA</a:t>
            </a:r>
            <a:endParaRPr/>
          </a:p>
          <a:p>
            <a:pPr indent="-342900" lvl="0" marL="457200" rtl="0" algn="l">
              <a:lnSpc>
                <a:spcPct val="90000"/>
              </a:lnSpc>
              <a:spcBef>
                <a:spcPts val="0"/>
              </a:spcBef>
              <a:spcAft>
                <a:spcPts val="0"/>
              </a:spcAft>
              <a:buSzPts val="1800"/>
              <a:buChar char="•"/>
            </a:pPr>
            <a:r>
              <a:rPr lang="en-US"/>
              <a:t>Digilent Adept</a:t>
            </a:r>
            <a:endParaRPr/>
          </a:p>
          <a:p>
            <a:pPr indent="-342900" lvl="1" marL="914400" rtl="0" algn="l">
              <a:lnSpc>
                <a:spcPct val="90000"/>
              </a:lnSpc>
              <a:spcBef>
                <a:spcPts val="0"/>
              </a:spcBef>
              <a:spcAft>
                <a:spcPts val="0"/>
              </a:spcAft>
              <a:buSzPts val="1800"/>
              <a:buChar char="•"/>
            </a:pPr>
            <a:r>
              <a:rPr lang="en-US"/>
              <a:t>Digilent Adept is used to burn the FPGA bit file on the physical FPGA board.</a:t>
            </a:r>
            <a:endParaRPr/>
          </a:p>
        </p:txBody>
      </p:sp>
      <p:sp>
        <p:nvSpPr>
          <p:cNvPr id="222" name="Google Shape;222;g6284183c0f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g6284183c0f_0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Hardware Requirements</a:t>
            </a:r>
            <a:endParaRPr/>
          </a:p>
        </p:txBody>
      </p:sp>
      <p:sp>
        <p:nvSpPr>
          <p:cNvPr id="229" name="Google Shape;229;g6284183c0f_0_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Xilinx Nexys 3 FPGA</a:t>
            </a:r>
            <a:endParaRPr/>
          </a:p>
          <a:p>
            <a:pPr indent="-342900" lvl="0" marL="457200" rtl="0" algn="l">
              <a:lnSpc>
                <a:spcPct val="90000"/>
              </a:lnSpc>
              <a:spcBef>
                <a:spcPts val="0"/>
              </a:spcBef>
              <a:spcAft>
                <a:spcPts val="0"/>
              </a:spcAft>
              <a:buSzPts val="1800"/>
              <a:buChar char="•"/>
            </a:pPr>
            <a:r>
              <a:rPr lang="en-US"/>
              <a:t>Xilinx Nexys 4 FPGA / Xilinx Nexys A7 100T FPGA</a:t>
            </a:r>
            <a:endParaRPr/>
          </a:p>
          <a:p>
            <a:pPr indent="0" lvl="0" marL="457200" rtl="0" algn="l">
              <a:lnSpc>
                <a:spcPct val="90000"/>
              </a:lnSpc>
              <a:spcBef>
                <a:spcPts val="0"/>
              </a:spcBef>
              <a:spcAft>
                <a:spcPts val="0"/>
              </a:spcAft>
              <a:buNone/>
            </a:pPr>
            <a:r>
              <a:t/>
            </a:r>
            <a:endParaRPr/>
          </a:p>
        </p:txBody>
      </p:sp>
      <p:sp>
        <p:nvSpPr>
          <p:cNvPr id="230" name="Google Shape;230;g6284183c0f_0_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g628499d6de_1_1"/>
          <p:cNvSpPr txBox="1"/>
          <p:nvPr>
            <p:ph type="title"/>
          </p:nvPr>
        </p:nvSpPr>
        <p:spPr>
          <a:xfrm>
            <a:off x="474650" y="133775"/>
            <a:ext cx="10515600" cy="80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Design Of the Counter</a:t>
            </a:r>
            <a:endParaRPr/>
          </a:p>
        </p:txBody>
      </p:sp>
      <p:sp>
        <p:nvSpPr>
          <p:cNvPr id="237" name="Google Shape;237;g628499d6de_1_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t>Activity Diagram</a:t>
            </a:r>
            <a:endParaRPr b="1" sz="2000"/>
          </a:p>
          <a:p>
            <a:pPr indent="0" lvl="0" marL="0" rtl="0" algn="l">
              <a:spcBef>
                <a:spcPts val="1000"/>
              </a:spcBef>
              <a:spcAft>
                <a:spcPts val="0"/>
              </a:spcAft>
              <a:buNone/>
            </a:pPr>
            <a:r>
              <a:t/>
            </a:r>
            <a:endParaRPr/>
          </a:p>
        </p:txBody>
      </p:sp>
      <p:sp>
        <p:nvSpPr>
          <p:cNvPr id="238" name="Google Shape;238;g628499d6de_1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39" name="Google Shape;239;g628499d6de_1_1"/>
          <p:cNvPicPr preferRelativeResize="0"/>
          <p:nvPr/>
        </p:nvPicPr>
        <p:blipFill>
          <a:blip r:embed="rId3">
            <a:alphaModFix/>
          </a:blip>
          <a:stretch>
            <a:fillRect/>
          </a:stretch>
        </p:blipFill>
        <p:spPr>
          <a:xfrm>
            <a:off x="3591326" y="804725"/>
            <a:ext cx="7228056" cy="5916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g628499d6de_2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46" name="Google Shape;246;g628499d6de_2_0"/>
          <p:cNvSpPr txBox="1"/>
          <p:nvPr>
            <p:ph type="title"/>
          </p:nvPr>
        </p:nvSpPr>
        <p:spPr>
          <a:xfrm>
            <a:off x="474650" y="133775"/>
            <a:ext cx="10515600" cy="80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Design Of the Counter</a:t>
            </a:r>
            <a:endParaRPr/>
          </a:p>
        </p:txBody>
      </p:sp>
      <p:sp>
        <p:nvSpPr>
          <p:cNvPr id="247" name="Google Shape;247;g628499d6de_2_0"/>
          <p:cNvSpPr txBox="1"/>
          <p:nvPr>
            <p:ph idx="1" type="body"/>
          </p:nvPr>
        </p:nvSpPr>
        <p:spPr>
          <a:xfrm>
            <a:off x="474650" y="94197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000"/>
              <a:t>Activity Diagram</a:t>
            </a:r>
            <a:endParaRPr b="1" sz="2000"/>
          </a:p>
          <a:p>
            <a:pPr indent="0" lvl="0" marL="0" rtl="0" algn="l">
              <a:spcBef>
                <a:spcPts val="1000"/>
              </a:spcBef>
              <a:spcAft>
                <a:spcPts val="0"/>
              </a:spcAft>
              <a:buNone/>
            </a:pPr>
            <a:r>
              <a:t/>
            </a:r>
            <a:endParaRPr/>
          </a:p>
        </p:txBody>
      </p:sp>
      <p:pic>
        <p:nvPicPr>
          <p:cNvPr id="248" name="Google Shape;248;g628499d6de_2_0"/>
          <p:cNvPicPr preferRelativeResize="0"/>
          <p:nvPr/>
        </p:nvPicPr>
        <p:blipFill>
          <a:blip r:embed="rId3">
            <a:alphaModFix/>
          </a:blip>
          <a:stretch>
            <a:fillRect/>
          </a:stretch>
        </p:blipFill>
        <p:spPr>
          <a:xfrm>
            <a:off x="3113075" y="941975"/>
            <a:ext cx="6422026" cy="55813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primary application of our project will be at a Time to Digital Converter (TDC) which is an integral component of the Compact Muon Solenoid (CMS) experiment at CERN.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TDC component is used to measure the time between the collisions of two elementary particles in the Large Hadron Collider.</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time measurement can be done efficiently by FPGAs as they can handle tasks parallel and produce very less delay in generation of results.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FPGAs are able to compute the time between two collision pulses with high efficiency</a:t>
            </a:r>
            <a:endParaRPr>
              <a:latin typeface="Times New Roman"/>
              <a:ea typeface="Times New Roman"/>
              <a:cs typeface="Times New Roman"/>
              <a:sym typeface="Times New Roman"/>
            </a:endParaRPr>
          </a:p>
        </p:txBody>
      </p:sp>
      <p:sp>
        <p:nvSpPr>
          <p:cNvPr id="98" name="Google Shape;9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99" name="Google Shape;9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100" name="Google Shape;1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1" name="Google Shape;10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54" name="Google Shape;25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600"/>
              <a:buFont typeface="Calibri"/>
              <a:buAutoNum type="arabicPeriod"/>
            </a:pPr>
            <a:r>
              <a:rPr lang="en-US" sz="2600">
                <a:latin typeface="Times New Roman"/>
                <a:ea typeface="Times New Roman"/>
                <a:cs typeface="Times New Roman"/>
                <a:sym typeface="Times New Roman"/>
              </a:rPr>
              <a:t>Work Done :</a:t>
            </a:r>
            <a:endParaRPr sz="2200">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200"/>
              <a:buFont typeface="Times New Roman"/>
              <a:buChar char="•"/>
            </a:pPr>
            <a:r>
              <a:rPr lang="en-US" sz="2200">
                <a:latin typeface="Times New Roman"/>
                <a:ea typeface="Times New Roman"/>
                <a:cs typeface="Times New Roman"/>
                <a:sym typeface="Times New Roman"/>
              </a:rPr>
              <a:t>Implemented synchronisation of an asynchronous input signal</a:t>
            </a:r>
            <a:endParaRPr sz="2200">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200"/>
              <a:buFont typeface="Times New Roman"/>
              <a:buChar char="•"/>
            </a:pPr>
            <a:r>
              <a:rPr lang="en-US" sz="2200">
                <a:latin typeface="Times New Roman"/>
                <a:ea typeface="Times New Roman"/>
                <a:cs typeface="Times New Roman"/>
                <a:sym typeface="Times New Roman"/>
              </a:rPr>
              <a:t>Implemented Counting of the synchronised input signal</a:t>
            </a:r>
            <a:endParaRPr sz="2200">
              <a:latin typeface="Times New Roman"/>
              <a:ea typeface="Times New Roman"/>
              <a:cs typeface="Times New Roman"/>
              <a:sym typeface="Times New Roman"/>
            </a:endParaRPr>
          </a:p>
          <a:p>
            <a:pPr indent="-228600" lvl="1" marL="685800" rtl="0" algn="l">
              <a:lnSpc>
                <a:spcPct val="90000"/>
              </a:lnSpc>
              <a:spcBef>
                <a:spcPts val="500"/>
              </a:spcBef>
              <a:spcAft>
                <a:spcPts val="0"/>
              </a:spcAft>
              <a:buSzPts val="2200"/>
              <a:buFont typeface="Times New Roman"/>
              <a:buChar char="•"/>
            </a:pPr>
            <a:r>
              <a:rPr lang="en-US" sz="2200">
                <a:latin typeface="Times New Roman"/>
                <a:ea typeface="Times New Roman"/>
                <a:cs typeface="Times New Roman"/>
                <a:sym typeface="Times New Roman"/>
              </a:rPr>
              <a:t>Understood port mapping for direct running of code on FPGA.</a:t>
            </a:r>
            <a:endParaRPr sz="2200">
              <a:latin typeface="Times New Roman"/>
              <a:ea typeface="Times New Roman"/>
              <a:cs typeface="Times New Roman"/>
              <a:sym typeface="Times New Roman"/>
            </a:endParaRPr>
          </a:p>
          <a:p>
            <a:pPr indent="0" lvl="0" marL="0" rtl="0" algn="l">
              <a:lnSpc>
                <a:spcPct val="90000"/>
              </a:lnSpc>
              <a:spcBef>
                <a:spcPts val="500"/>
              </a:spcBef>
              <a:spcAft>
                <a:spcPts val="0"/>
              </a:spcAft>
              <a:buNone/>
            </a:pPr>
            <a:r>
              <a:t/>
            </a:r>
            <a:endParaRPr sz="22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chemeClr val="dk1"/>
              </a:buClr>
              <a:buSzPts val="2600"/>
              <a:buFont typeface="Calibri"/>
              <a:buAutoNum type="arabicPeriod"/>
            </a:pPr>
            <a:r>
              <a:rPr lang="en-US" sz="2600">
                <a:latin typeface="Times New Roman"/>
                <a:ea typeface="Times New Roman"/>
                <a:cs typeface="Times New Roman"/>
                <a:sym typeface="Times New Roman"/>
              </a:rPr>
              <a:t>Work To Be Done :</a:t>
            </a:r>
            <a:endParaRPr/>
          </a:p>
          <a:p>
            <a:pPr indent="-342900" lvl="1" marL="914400" rtl="0" algn="l">
              <a:lnSpc>
                <a:spcPct val="90000"/>
              </a:lnSpc>
              <a:spcBef>
                <a:spcPts val="1000"/>
              </a:spcBef>
              <a:spcAft>
                <a:spcPts val="0"/>
              </a:spcAft>
              <a:buSzPts val="1800"/>
              <a:buChar char="•"/>
            </a:pPr>
            <a:r>
              <a:rPr lang="en-US"/>
              <a:t>Implementing coarse counter</a:t>
            </a:r>
            <a:endParaRPr/>
          </a:p>
          <a:p>
            <a:pPr indent="-342900" lvl="1" marL="914400" rtl="0" algn="l">
              <a:lnSpc>
                <a:spcPct val="90000"/>
              </a:lnSpc>
              <a:spcBef>
                <a:spcPts val="1000"/>
              </a:spcBef>
              <a:spcAft>
                <a:spcPts val="0"/>
              </a:spcAft>
              <a:buSzPts val="1800"/>
              <a:buChar char="•"/>
            </a:pPr>
            <a:r>
              <a:rPr lang="en-US"/>
              <a:t>Implementing fine counter</a:t>
            </a:r>
            <a:endParaRPr/>
          </a:p>
          <a:p>
            <a:pPr indent="-342900" lvl="1" marL="914400" rtl="0" algn="l">
              <a:lnSpc>
                <a:spcPct val="90000"/>
              </a:lnSpc>
              <a:spcBef>
                <a:spcPts val="1000"/>
              </a:spcBef>
              <a:spcAft>
                <a:spcPts val="0"/>
              </a:spcAft>
              <a:buSzPts val="1800"/>
              <a:buChar char="•"/>
            </a:pPr>
            <a:r>
              <a:rPr lang="en-US"/>
              <a:t>Integrating both into a Hybrid Counter.</a:t>
            </a:r>
            <a:endParaRPr/>
          </a:p>
        </p:txBody>
      </p:sp>
      <p:sp>
        <p:nvSpPr>
          <p:cNvPr id="255" name="Google Shape;25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256" name="Google Shape;25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257" name="Google Shape;25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263" name="Google Shape;263;p14"/>
          <p:cNvSpPr txBox="1"/>
          <p:nvPr>
            <p:ph idx="1" type="body"/>
          </p:nvPr>
        </p:nvSpPr>
        <p:spPr>
          <a:xfrm>
            <a:off x="838200" y="1436914"/>
            <a:ext cx="10515600" cy="4740049"/>
          </a:xfrm>
          <a:prstGeom prst="rect">
            <a:avLst/>
          </a:prstGeom>
          <a:noFill/>
          <a:ln>
            <a:noFill/>
          </a:ln>
        </p:spPr>
        <p:txBody>
          <a:bodyPr anchorCtr="0" anchor="t" bIns="45700" lIns="91425" spcFirstLastPara="1" rIns="91425" wrap="square" tIns="45700">
            <a:normAutofit/>
          </a:bodyPr>
          <a:lstStyle/>
          <a:p>
            <a:pPr indent="-457200" lvl="0" marL="457200" rtl="0" algn="l">
              <a:lnSpc>
                <a:spcPct val="70000"/>
              </a:lnSpc>
              <a:spcBef>
                <a:spcPts val="0"/>
              </a:spcBef>
              <a:spcAft>
                <a:spcPts val="0"/>
              </a:spcAft>
              <a:buClr>
                <a:schemeClr val="dk1"/>
              </a:buClr>
              <a:buSzPts val="2040"/>
              <a:buFont typeface="Calibri"/>
              <a:buAutoNum type="arabicPeriod"/>
            </a:pPr>
            <a:r>
              <a:rPr i="1" lang="en-US" sz="2040"/>
              <a:t> https://www.xilinx.com/ - </a:t>
            </a:r>
            <a:r>
              <a:rPr lang="en-US" sz="2210">
                <a:latin typeface="Times New Roman"/>
                <a:ea typeface="Times New Roman"/>
                <a:cs typeface="Times New Roman"/>
                <a:sym typeface="Times New Roman"/>
              </a:rPr>
              <a:t>To understand the FPGA architecture and it’s design</a:t>
            </a:r>
            <a:endParaRPr/>
          </a:p>
          <a:p>
            <a:pPr indent="-514350" lvl="0" marL="514350" rtl="0" algn="l">
              <a:lnSpc>
                <a:spcPct val="70000"/>
              </a:lnSpc>
              <a:spcBef>
                <a:spcPts val="1000"/>
              </a:spcBef>
              <a:spcAft>
                <a:spcPts val="0"/>
              </a:spcAft>
              <a:buClr>
                <a:schemeClr val="dk1"/>
              </a:buClr>
              <a:buSzPts val="2210"/>
              <a:buFont typeface="Calibri"/>
              <a:buAutoNum type="arabicPeriod"/>
            </a:pPr>
            <a:r>
              <a:rPr lang="en-US" sz="2210">
                <a:latin typeface="Times New Roman"/>
                <a:ea typeface="Times New Roman"/>
                <a:cs typeface="Times New Roman"/>
                <a:sym typeface="Times New Roman"/>
              </a:rPr>
              <a:t>S. Henzler, “Time-to-Digital Converter Basics,” Time-to-Digital Converters Springer Series in Advanced Microelectronics, pp. 5–18,2010.</a:t>
            </a:r>
            <a:endParaRPr/>
          </a:p>
          <a:p>
            <a:pPr indent="-514350" lvl="0" marL="514350" rtl="0" algn="l">
              <a:lnSpc>
                <a:spcPct val="70000"/>
              </a:lnSpc>
              <a:spcBef>
                <a:spcPts val="1000"/>
              </a:spcBef>
              <a:spcAft>
                <a:spcPts val="0"/>
              </a:spcAft>
              <a:buClr>
                <a:schemeClr val="dk1"/>
              </a:buClr>
              <a:buSzPts val="2210"/>
              <a:buFont typeface="Calibri"/>
              <a:buAutoNum type="arabicPeriod"/>
            </a:pPr>
            <a:r>
              <a:rPr lang="en-US" sz="2210">
                <a:latin typeface="Times New Roman"/>
                <a:ea typeface="Times New Roman"/>
                <a:cs typeface="Times New Roman"/>
                <a:sym typeface="Times New Roman"/>
              </a:rPr>
              <a:t>J. Kalisz, et al., "Field-programmable-gate-array-based time-to-digital converter with 200-ps resolution," IEEE Trans. Instrum. Meas., vol. 46, pp. 51-55, 1997.</a:t>
            </a:r>
            <a:endParaRPr/>
          </a:p>
          <a:p>
            <a:pPr indent="-514350" lvl="0" marL="514350" rtl="0" algn="l">
              <a:lnSpc>
                <a:spcPct val="70000"/>
              </a:lnSpc>
              <a:spcBef>
                <a:spcPts val="1000"/>
              </a:spcBef>
              <a:spcAft>
                <a:spcPts val="0"/>
              </a:spcAft>
              <a:buClr>
                <a:schemeClr val="dk1"/>
              </a:buClr>
              <a:buSzPts val="2210"/>
              <a:buFont typeface="Calibri"/>
              <a:buAutoNum type="arabicPeriod"/>
            </a:pPr>
            <a:r>
              <a:rPr lang="en-US" sz="2210">
                <a:latin typeface="Times New Roman"/>
                <a:ea typeface="Times New Roman"/>
                <a:cs typeface="Times New Roman"/>
                <a:sym typeface="Times New Roman"/>
              </a:rPr>
              <a:t>Narasimman, R., Prabhakar, A. and Chandrachoodan, N. (2015). Implementation of a 30 PS resolution time to       digital converter in FPGA. 2015 International Conference on Electronic Design, Computer Networks &amp; Automated Verification (EDCAV).</a:t>
            </a:r>
            <a:endParaRPr/>
          </a:p>
          <a:p>
            <a:pPr indent="-514350" lvl="0" marL="514350" rtl="0" algn="l">
              <a:lnSpc>
                <a:spcPct val="70000"/>
              </a:lnSpc>
              <a:spcBef>
                <a:spcPts val="1000"/>
              </a:spcBef>
              <a:spcAft>
                <a:spcPts val="0"/>
              </a:spcAft>
              <a:buClr>
                <a:schemeClr val="dk1"/>
              </a:buClr>
              <a:buSzPts val="2210"/>
              <a:buFont typeface="Calibri"/>
              <a:buAutoNum type="arabicPeriod"/>
            </a:pPr>
            <a:r>
              <a:rPr lang="en-US" sz="2210">
                <a:latin typeface="Times New Roman"/>
                <a:ea typeface="Times New Roman"/>
                <a:cs typeface="Times New Roman"/>
                <a:sym typeface="Times New Roman"/>
              </a:rPr>
              <a:t>Tontini, A., Gasparini, L., Pancheri, L. and Passerone, R., 2018. “Design and characterization of a low-cost FPGA-based TDC.” IEEE Transactions on Nuclear Science, 65(2), pp.680-690.</a:t>
            </a:r>
            <a:endParaRPr/>
          </a:p>
          <a:p>
            <a:pPr indent="-514350" lvl="0" marL="514350" rtl="0" algn="l">
              <a:lnSpc>
                <a:spcPct val="70000"/>
              </a:lnSpc>
              <a:spcBef>
                <a:spcPts val="1000"/>
              </a:spcBef>
              <a:spcAft>
                <a:spcPts val="0"/>
              </a:spcAft>
              <a:buClr>
                <a:schemeClr val="dk1"/>
              </a:buClr>
              <a:buSzPts val="2210"/>
              <a:buFont typeface="Calibri"/>
              <a:buAutoNum type="arabicPeriod"/>
            </a:pPr>
            <a:r>
              <a:rPr lang="en-US" sz="2210">
                <a:latin typeface="Times New Roman"/>
                <a:ea typeface="Times New Roman"/>
                <a:cs typeface="Times New Roman"/>
                <a:sym typeface="Times New Roman"/>
              </a:rPr>
              <a:t>Cui, K., Li, X. and Zhu, R., 2017. “A high-resolution programmable Vernier delay generator based on carry chains in FPGA.” Review of Scientific Instruments, 88(6), p.064703.</a:t>
            </a:r>
            <a:endParaRPr/>
          </a:p>
          <a:p>
            <a:pPr indent="-514350" lvl="0" marL="514350" rtl="0" algn="l">
              <a:lnSpc>
                <a:spcPct val="70000"/>
              </a:lnSpc>
              <a:spcBef>
                <a:spcPts val="1000"/>
              </a:spcBef>
              <a:spcAft>
                <a:spcPts val="0"/>
              </a:spcAft>
              <a:buClr>
                <a:schemeClr val="dk1"/>
              </a:buClr>
              <a:buSzPts val="2210"/>
              <a:buFont typeface="Calibri"/>
              <a:buAutoNum type="arabicPeriod"/>
            </a:pPr>
            <a:r>
              <a:rPr lang="en-US" sz="2210">
                <a:latin typeface="Times New Roman"/>
                <a:ea typeface="Times New Roman"/>
                <a:cs typeface="Times New Roman"/>
                <a:sym typeface="Times New Roman"/>
              </a:rPr>
              <a:t>http://www.asic-world.com/verilog/veritut.html</a:t>
            </a:r>
            <a:endParaRPr/>
          </a:p>
          <a:p>
            <a:pPr indent="-374015" lvl="0" marL="514350" rtl="0" algn="l">
              <a:lnSpc>
                <a:spcPct val="70000"/>
              </a:lnSpc>
              <a:spcBef>
                <a:spcPts val="1000"/>
              </a:spcBef>
              <a:spcAft>
                <a:spcPts val="0"/>
              </a:spcAft>
              <a:buClr>
                <a:schemeClr val="dk1"/>
              </a:buClr>
              <a:buSzPts val="2210"/>
              <a:buFont typeface="Calibri"/>
              <a:buNone/>
            </a:pPr>
            <a:r>
              <a:t/>
            </a:r>
            <a:endParaRPr sz="2210">
              <a:latin typeface="Times New Roman"/>
              <a:ea typeface="Times New Roman"/>
              <a:cs typeface="Times New Roman"/>
              <a:sym typeface="Times New Roman"/>
            </a:endParaRPr>
          </a:p>
          <a:p>
            <a:pPr indent="-374015" lvl="0" marL="514350" rtl="0" algn="l">
              <a:lnSpc>
                <a:spcPct val="70000"/>
              </a:lnSpc>
              <a:spcBef>
                <a:spcPts val="1000"/>
              </a:spcBef>
              <a:spcAft>
                <a:spcPts val="0"/>
              </a:spcAft>
              <a:buClr>
                <a:schemeClr val="dk1"/>
              </a:buClr>
              <a:buSzPts val="2210"/>
              <a:buFont typeface="Calibri"/>
              <a:buNone/>
            </a:pPr>
            <a:r>
              <a:t/>
            </a:r>
            <a:endParaRPr sz="2210">
              <a:latin typeface="Times New Roman"/>
              <a:ea typeface="Times New Roman"/>
              <a:cs typeface="Times New Roman"/>
              <a:sym typeface="Times New Roman"/>
            </a:endParaRPr>
          </a:p>
          <a:p>
            <a:pPr indent="-374015" lvl="0" marL="514350" rtl="0" algn="l">
              <a:lnSpc>
                <a:spcPct val="70000"/>
              </a:lnSpc>
              <a:spcBef>
                <a:spcPts val="1000"/>
              </a:spcBef>
              <a:spcAft>
                <a:spcPts val="0"/>
              </a:spcAft>
              <a:buClr>
                <a:schemeClr val="dk1"/>
              </a:buClr>
              <a:buSzPts val="2210"/>
              <a:buFont typeface="Calibri"/>
              <a:buNone/>
            </a:pPr>
            <a:r>
              <a:t/>
            </a:r>
            <a:endParaRPr sz="2210">
              <a:latin typeface="Times New Roman"/>
              <a:ea typeface="Times New Roman"/>
              <a:cs typeface="Times New Roman"/>
              <a:sym typeface="Times New Roman"/>
            </a:endParaRPr>
          </a:p>
        </p:txBody>
      </p:sp>
      <p:sp>
        <p:nvSpPr>
          <p:cNvPr id="264" name="Google Shape;26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265" name="Google Shape;26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266" name="Google Shape;26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Introduction</a:t>
            </a:r>
            <a:endParaRPr/>
          </a:p>
        </p:txBody>
      </p:sp>
      <p:sp>
        <p:nvSpPr>
          <p:cNvPr id="107" name="Google Shape;107;p3"/>
          <p:cNvSpPr txBox="1"/>
          <p:nvPr>
            <p:ph idx="1" type="body"/>
          </p:nvPr>
        </p:nvSpPr>
        <p:spPr>
          <a:xfrm>
            <a:off x="1164372" y="151605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TDCs have been used in the field of particle and high energy physics to measure time between collisions.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Traditional approach employed Analog to Digital Converters(ADC)</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Reasons to move to digital approach</a:t>
            </a:r>
            <a:endParaRPr/>
          </a:p>
          <a:p>
            <a:pPr indent="-228600" lvl="2" marL="6858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Easy storage of data</a:t>
            </a:r>
            <a:endParaRPr/>
          </a:p>
          <a:p>
            <a:pPr indent="-228600" lvl="2" marL="6858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No loss of info</a:t>
            </a:r>
            <a:endParaRPr/>
          </a:p>
          <a:p>
            <a:pPr indent="-228600" lvl="2" marL="6858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DSP ensures inherent robustness against noise and process variations.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digital approach ensures scaling and robustness. So mainly, including ADC seems important because that'll help anyone understand as to why one is going for the digital approach. </a:t>
            </a:r>
            <a:endParaRPr/>
          </a:p>
        </p:txBody>
      </p:sp>
      <p:sp>
        <p:nvSpPr>
          <p:cNvPr id="108" name="Google Shape;108;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88888"/>
              </a:buClr>
              <a:buSzPts val="1200"/>
              <a:buFont typeface="Calibri"/>
              <a:buNone/>
            </a:pPr>
            <a:r>
              <a:rPr lang="en-US"/>
              <a:t>29-Jul-19</a:t>
            </a:r>
            <a:endParaRPr/>
          </a:p>
        </p:txBody>
      </p:sp>
      <p:sp>
        <p:nvSpPr>
          <p:cNvPr id="109" name="Google Shape;109;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88888"/>
              </a:buClr>
              <a:buSzPts val="1200"/>
              <a:buFont typeface="Calibri"/>
              <a:buNone/>
            </a:pPr>
            <a:r>
              <a:rPr lang="en-US"/>
              <a:t>TIFR-FCRIT</a:t>
            </a:r>
            <a:endParaRPr/>
          </a:p>
        </p:txBody>
      </p:sp>
      <p:sp>
        <p:nvSpPr>
          <p:cNvPr id="110" name="Google Shape;110;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4"/>
          <p:cNvSpPr txBox="1"/>
          <p:nvPr>
            <p:ph type="title"/>
          </p:nvPr>
        </p:nvSpPr>
        <p:spPr>
          <a:xfrm>
            <a:off x="653144" y="25256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Literature Survey</a:t>
            </a:r>
            <a:endParaRPr b="1"/>
          </a:p>
        </p:txBody>
      </p:sp>
      <p:graphicFrame>
        <p:nvGraphicFramePr>
          <p:cNvPr id="116" name="Google Shape;116;p4"/>
          <p:cNvGraphicFramePr/>
          <p:nvPr/>
        </p:nvGraphicFramePr>
        <p:xfrm>
          <a:off x="653144" y="1169894"/>
          <a:ext cx="3000000" cy="3000000"/>
        </p:xfrm>
        <a:graphic>
          <a:graphicData uri="http://schemas.openxmlformats.org/drawingml/2006/table">
            <a:tbl>
              <a:tblPr>
                <a:noFill/>
                <a:tableStyleId>{A49449ED-A55F-446F-982A-C98BCEE95104}</a:tableStyleId>
              </a:tblPr>
              <a:tblGrid>
                <a:gridCol w="3722925"/>
                <a:gridCol w="2083800"/>
                <a:gridCol w="4893950"/>
              </a:tblGrid>
              <a:tr h="403400">
                <a:tc>
                  <a:txBody>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imes New Roman"/>
                          <a:ea typeface="Times New Roman"/>
                          <a:cs typeface="Times New Roman"/>
                          <a:sym typeface="Times New Roman"/>
                        </a:rPr>
                        <a:t>Title</a:t>
                      </a:r>
                      <a:endParaRPr b="1" sz="19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imes New Roman"/>
                          <a:ea typeface="Times New Roman"/>
                          <a:cs typeface="Times New Roman"/>
                          <a:sym typeface="Times New Roman"/>
                        </a:rPr>
                        <a:t>Authors</a:t>
                      </a:r>
                      <a:endParaRPr b="1" sz="19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imes New Roman"/>
                          <a:ea typeface="Times New Roman"/>
                          <a:cs typeface="Times New Roman"/>
                          <a:sym typeface="Times New Roman"/>
                        </a:rPr>
                        <a:t>Methodology</a:t>
                      </a:r>
                      <a:endParaRPr b="1" sz="19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42250">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Time-to-Digital Converter Basics </a:t>
                      </a:r>
                      <a:endParaRPr b="0"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(Time-to-Digital Converters Springer Series in Advanced Microelectronics, pp. 5–18,2010)</a:t>
                      </a:r>
                      <a:endParaRPr sz="17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Henzler, S.</a:t>
                      </a:r>
                      <a:endParaRPr sz="17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This chapter focuses briefly on the traditional method of measuring time-interval using Analog to Digital Converters(ADC) and their shortcomings and the advantages of using a Time to Digital Converter. It also briefly describes the basics of TDC and speaks about the basic delay line model.</a:t>
                      </a:r>
                      <a:endParaRPr sz="17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3775">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Implementation of a 30 PS Resolution Time to</a:t>
                      </a:r>
                      <a:endParaRPr sz="1700" u="none" cap="none" strike="noStrike">
                        <a:latin typeface="Times New Roman"/>
                        <a:ea typeface="Times New Roman"/>
                        <a:cs typeface="Times New Roman"/>
                        <a:sym typeface="Times New Roman"/>
                      </a:endParaRPr>
                    </a:p>
                    <a:p>
                      <a:pPr indent="0" lvl="0" marL="0" marR="0" rtl="0" algn="l">
                        <a:lnSpc>
                          <a:spcPct val="100000"/>
                        </a:lnSpc>
                        <a:spcBef>
                          <a:spcPts val="10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Digital Converter in FPGA</a:t>
                      </a:r>
                      <a:endParaRPr sz="17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Raguvaran Narasimman, Anil Prabhakar and Nitin Chandrachoodan</a:t>
                      </a:r>
                      <a:endParaRPr sz="17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It briefly describes the two methods used widely for circuit architecture of TDCs-The Vernier Delay Method and the Tapped Delay Line Method. The implementation of TDC on the Spartan 3E FPGA results in producing a 30ps Resolution TDC. The methodology used is the “hybrid” approach combining the Vernier and the Tapped Delay Line method.</a:t>
                      </a:r>
                      <a:endParaRPr sz="17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45425">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Design and characterization of a</a:t>
                      </a:r>
                      <a:endParaRPr sz="1700" u="none" cap="none" strike="noStrike">
                        <a:latin typeface="Times New Roman"/>
                        <a:ea typeface="Times New Roman"/>
                        <a:cs typeface="Times New Roman"/>
                        <a:sym typeface="Times New Roman"/>
                      </a:endParaRPr>
                    </a:p>
                    <a:p>
                      <a:pPr indent="0" lvl="0" marL="0" marR="0" rtl="0" algn="l">
                        <a:lnSpc>
                          <a:spcPct val="100000"/>
                        </a:lnSpc>
                        <a:spcBef>
                          <a:spcPts val="10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low-cost FPGA-based TDC</a:t>
                      </a:r>
                      <a:endParaRPr sz="17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Tontini, A., Gasparini, L., Pancheri, L. and Passerone</a:t>
                      </a:r>
                      <a:endParaRPr sz="17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It describes the implementation of the tapped delay line model on a low-cost, low-gate count Xilinx Spartan 6 FPGA of TDC with an LSB of 25.57ps.</a:t>
                      </a:r>
                      <a:endParaRPr sz="1700" u="none" cap="none" strike="noStrike">
                        <a:latin typeface="Times New Roman"/>
                        <a:ea typeface="Times New Roman"/>
                        <a:cs typeface="Times New Roman"/>
                        <a:sym typeface="Times New Roman"/>
                      </a:endParaRPr>
                    </a:p>
                  </a:txBody>
                  <a:tcPr marT="50925" marB="50925" marR="72775" marL="727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7" name="Google Shape;11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118" name="Google Shape;11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119" name="Google Shape;11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Literature Survey (Cont.)</a:t>
            </a:r>
            <a:endParaRPr/>
          </a:p>
        </p:txBody>
      </p:sp>
      <p:sp>
        <p:nvSpPr>
          <p:cNvPr id="125" name="Google Shape;12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126" name="Google Shape;12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127" name="Google Shape;12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28" name="Google Shape;128;p5"/>
          <p:cNvGraphicFramePr/>
          <p:nvPr/>
        </p:nvGraphicFramePr>
        <p:xfrm>
          <a:off x="551330" y="1371600"/>
          <a:ext cx="3000000" cy="3000000"/>
        </p:xfrm>
        <a:graphic>
          <a:graphicData uri="http://schemas.openxmlformats.org/drawingml/2006/table">
            <a:tbl>
              <a:tblPr>
                <a:noFill/>
                <a:tableStyleId>{A49449ED-A55F-446F-982A-C98BCEE95104}</a:tableStyleId>
              </a:tblPr>
              <a:tblGrid>
                <a:gridCol w="3600825"/>
                <a:gridCol w="2601350"/>
                <a:gridCol w="4600300"/>
              </a:tblGrid>
              <a:tr h="431075">
                <a:tc>
                  <a:txBody>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imes New Roman"/>
                          <a:ea typeface="Times New Roman"/>
                          <a:cs typeface="Times New Roman"/>
                          <a:sym typeface="Times New Roman"/>
                        </a:rPr>
                        <a:t>Title</a:t>
                      </a:r>
                      <a:endParaRPr sz="1400" u="none" cap="none" strike="noStrike"/>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imes New Roman"/>
                          <a:ea typeface="Times New Roman"/>
                          <a:cs typeface="Times New Roman"/>
                          <a:sym typeface="Times New Roman"/>
                        </a:rPr>
                        <a:t>Author(s)</a:t>
                      </a:r>
                      <a:endParaRPr sz="1400" u="none" cap="none" strike="noStrike"/>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imes New Roman"/>
                          <a:ea typeface="Times New Roman"/>
                          <a:cs typeface="Times New Roman"/>
                          <a:sym typeface="Times New Roman"/>
                        </a:rPr>
                        <a:t>Summary</a:t>
                      </a:r>
                      <a:endParaRPr sz="1400" u="none" cap="none" strike="noStrike"/>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23850">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A high-resolution programmable Vernier delay generator based</a:t>
                      </a:r>
                      <a:endParaRPr sz="1400" u="none" cap="none" strike="noStrike"/>
                    </a:p>
                    <a:p>
                      <a:pPr indent="0" lvl="0" marL="0" marR="0" rtl="0" algn="l">
                        <a:lnSpc>
                          <a:spcPct val="100000"/>
                        </a:lnSpc>
                        <a:spcBef>
                          <a:spcPts val="0"/>
                        </a:spcBef>
                        <a:spcAft>
                          <a:spcPts val="0"/>
                        </a:spcAft>
                        <a:buClr>
                          <a:srgbClr val="000000"/>
                        </a:buClr>
                        <a:buSzPts val="1700"/>
                        <a:buFont typeface="Times New Roman"/>
                        <a:buNone/>
                      </a:pPr>
                      <a:r>
                        <a:rPr b="0" i="0" lang="en-US" sz="1700" u="none" cap="none" strike="noStrike">
                          <a:solidFill>
                            <a:srgbClr val="000000"/>
                          </a:solidFill>
                          <a:latin typeface="Times New Roman"/>
                          <a:ea typeface="Times New Roman"/>
                          <a:cs typeface="Times New Roman"/>
                          <a:sym typeface="Times New Roman"/>
                        </a:rPr>
                        <a:t>on carry chains in FPGA.</a:t>
                      </a:r>
                      <a:endParaRPr sz="1400" u="none" cap="none" strike="noStrike"/>
                    </a:p>
                    <a:p>
                      <a:pPr indent="0" lvl="0" marL="0" marR="0" rtl="0" algn="l">
                        <a:lnSpc>
                          <a:spcPct val="100000"/>
                        </a:lnSpc>
                        <a:spcBef>
                          <a:spcPts val="0"/>
                        </a:spcBef>
                        <a:spcAft>
                          <a:spcPts val="0"/>
                        </a:spcAft>
                        <a:buClr>
                          <a:srgbClr val="000000"/>
                        </a:buClr>
                        <a:buSzPts val="1700"/>
                        <a:buFont typeface="Times New Roman"/>
                        <a:buNone/>
                      </a:pPr>
                      <a:r>
                        <a:rPr b="0" i="0" lang="en-US" sz="1700" u="none" cap="none" strike="noStrike">
                          <a:solidFill>
                            <a:srgbClr val="000000"/>
                          </a:solidFill>
                          <a:latin typeface="Times New Roman"/>
                          <a:ea typeface="Times New Roman"/>
                          <a:cs typeface="Times New Roman"/>
                          <a:sym typeface="Times New Roman"/>
                        </a:rPr>
                        <a:t>(2017)</a:t>
                      </a:r>
                      <a:endParaRPr sz="1400" u="none" cap="none" strike="noStrike"/>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Cui, K., Li, X. and Zhu, R.</a:t>
                      </a:r>
                      <a:br>
                        <a:rPr b="0" i="0" lang="en-US" sz="1700" u="none" cap="none" strike="noStrike">
                          <a:solidFill>
                            <a:srgbClr val="000000"/>
                          </a:solidFill>
                          <a:latin typeface="Times New Roman"/>
                          <a:ea typeface="Times New Roman"/>
                          <a:cs typeface="Times New Roman"/>
                          <a:sym typeface="Times New Roman"/>
                        </a:rPr>
                      </a:br>
                      <a:endParaRPr b="0" i="0" sz="1700" u="none" cap="none" strike="noStrike">
                        <a:solidFill>
                          <a:srgbClr val="000000"/>
                        </a:solidFill>
                        <a:latin typeface="Times New Roman"/>
                        <a:ea typeface="Times New Roman"/>
                        <a:cs typeface="Times New Roman"/>
                        <a:sym typeface="Times New Roman"/>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It employs the Vernier Delay method on a Stratix 3 board by Altera to implement TDC achieving a resolution of 38.6 ps with a nominal supply of 1100mV</a:t>
                      </a:r>
                      <a:endParaRPr sz="1400" u="none" cap="none" strike="noStrike"/>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88925">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Simulation Studies of the Time Digitizer for the CMS Hadron Calorimeter Upgrade    </a:t>
                      </a:r>
                      <a:endParaRPr b="0" i="0" sz="1700" u="none" cap="none" strike="noStrike">
                        <a:solidFill>
                          <a:srgbClr val="000000"/>
                        </a:solidFill>
                        <a:latin typeface="Times New Roman"/>
                        <a:ea typeface="Times New Roman"/>
                        <a:cs typeface="Times New Roman"/>
                        <a:sym typeface="Times New Roman"/>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Evan Bauer</a:t>
                      </a:r>
                      <a:endParaRPr b="0" i="0" sz="1700" u="none" cap="none" strike="noStrike">
                        <a:solidFill>
                          <a:srgbClr val="000000"/>
                        </a:solidFill>
                        <a:latin typeface="Times New Roman"/>
                        <a:ea typeface="Times New Roman"/>
                        <a:cs typeface="Times New Roman"/>
                        <a:sym typeface="Times New Roman"/>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Idea for Time-to-Digital                                  Converter (TDC) as an upgrade to the Compact Muon Solenoid (CMS) detector and investigates simulations of the upgraded CMS detector in order to gain a better understanding of the TDC functionality in the upgraded CMS configuration. </a:t>
                      </a:r>
                      <a:endParaRPr b="0" i="0" sz="1700" u="none" cap="none" strike="noStrike">
                        <a:solidFill>
                          <a:srgbClr val="000000"/>
                        </a:solidFill>
                        <a:latin typeface="Times New Roman"/>
                        <a:ea typeface="Times New Roman"/>
                        <a:cs typeface="Times New Roman"/>
                        <a:sym typeface="Times New Roman"/>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42075">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Accelerating Compute-Intensive Applications with GPUs and FPGAs</a:t>
                      </a:r>
                      <a:endParaRPr b="0" i="0" sz="1700" u="none" cap="none" strike="noStrike">
                        <a:solidFill>
                          <a:srgbClr val="000000"/>
                        </a:solidFill>
                        <a:latin typeface="Times New Roman"/>
                        <a:ea typeface="Times New Roman"/>
                        <a:cs typeface="Times New Roman"/>
                        <a:sym typeface="Times New Roman"/>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Shuai Che, Jie Li, Jeremy W. Sheaffer, Kevin Skadron, John Lach</a:t>
                      </a:r>
                      <a:endParaRPr b="0" i="0" sz="1700" u="none" cap="none" strike="noStrike">
                        <a:solidFill>
                          <a:srgbClr val="000000"/>
                        </a:solidFill>
                        <a:latin typeface="Times New Roman"/>
                        <a:ea typeface="Times New Roman"/>
                        <a:cs typeface="Times New Roman"/>
                        <a:sym typeface="Times New Roman"/>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Comparitive study of diverse applications and algorithms on FPGA, GPU and Multicore Systems. They provide an application characteristic to accelerator performance mapping</a:t>
                      </a:r>
                      <a:endParaRPr b="0" i="0" sz="1700" u="none" cap="none" strike="noStrike">
                        <a:solidFill>
                          <a:srgbClr val="000000"/>
                        </a:solidFill>
                        <a:latin typeface="Times New Roman"/>
                        <a:ea typeface="Times New Roman"/>
                        <a:cs typeface="Times New Roman"/>
                        <a:sym typeface="Times New Roman"/>
                      </a:endParaRPr>
                    </a:p>
                  </a:txBody>
                  <a:tcPr marT="66675" marB="66675"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365125"/>
            <a:ext cx="10515600" cy="10717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Existing Systems – Fine Counter</a:t>
            </a:r>
            <a:endParaRPr/>
          </a:p>
        </p:txBody>
      </p:sp>
      <p:sp>
        <p:nvSpPr>
          <p:cNvPr id="134" name="Google Shape;134;p6"/>
          <p:cNvSpPr txBox="1"/>
          <p:nvPr>
            <p:ph idx="1" type="body"/>
          </p:nvPr>
        </p:nvSpPr>
        <p:spPr>
          <a:xfrm>
            <a:off x="838200" y="158060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Ramp Interpolator – </a:t>
            </a:r>
            <a:endParaRPr/>
          </a:p>
          <a:p>
            <a:pPr indent="0" lvl="2" marL="45720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When counting is not feasible because the clock rate would be too high, analog methods can be used. Analog methods are often used to measure intervals that are between 10 and 200 ns. These methods often use a capacitor that is charged during the interval being measured.</a:t>
            </a:r>
            <a:endParaRPr/>
          </a:p>
          <a:p>
            <a:pPr indent="0" lvl="0" marL="0" rtl="0" algn="l">
              <a:lnSpc>
                <a:spcPct val="90000"/>
              </a:lnSpc>
              <a:spcBef>
                <a:spcPts val="1000"/>
              </a:spcBef>
              <a:spcAft>
                <a:spcPts val="0"/>
              </a:spcAft>
              <a:buClr>
                <a:schemeClr val="dk1"/>
              </a:buClr>
              <a:buSzPts val="2800"/>
              <a:buNone/>
            </a:pPr>
            <a:br>
              <a:rPr lang="en-US"/>
            </a:br>
            <a:endParaRPr/>
          </a:p>
        </p:txBody>
      </p:sp>
      <p:sp>
        <p:nvSpPr>
          <p:cNvPr id="135" name="Google Shape;13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136" name="Google Shape;1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137" name="Google Shape;1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Existing Systems (Contd.)</a:t>
            </a:r>
            <a:endParaRPr>
              <a:latin typeface="Times New Roman"/>
              <a:ea typeface="Times New Roman"/>
              <a:cs typeface="Times New Roman"/>
              <a:sym typeface="Times New Roman"/>
            </a:endParaRPr>
          </a:p>
        </p:txBody>
      </p:sp>
      <p:sp>
        <p:nvSpPr>
          <p:cNvPr id="143" name="Google Shape;14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2. Vernier Interpolator - </a:t>
            </a:r>
            <a:endParaRPr b="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400"/>
              <a:buNone/>
            </a:pPr>
            <a:r>
              <a:rPr lang="en-US">
                <a:latin typeface="Times New Roman"/>
                <a:ea typeface="Times New Roman"/>
                <a:cs typeface="Times New Roman"/>
                <a:sym typeface="Times New Roman"/>
              </a:rPr>
              <a:t>The Vernier method is a digital version of the time stretching method. Two only slightly detuned oscillators (with frequencies f 1 and f 2 ) start their signals with the arrival of the start and the stop signal. As soon as the leading edges of the oscillator signals coincide the measurement ends and the number of periods of the oscillators (n 1 and n 2 respectively) lead to the original time interval T:</a:t>
            </a:r>
            <a:endParaRPr b="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44" name="Google Shape;1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145" name="Google Shape;1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146" name="Google Shape;1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https://lh5.googleusercontent.com/q9esc7-b6tiaIXQJB5jTANAQolpxKFkFoXwpH8Xt1hRtRRo1_QQiuMrz0rpb2l58TSflGVx88qwR2278E2_UbngFmYj2hPJcuSqFSE1Ae0UcbUpvRdkU0L5FRRBweHKlsZv5_DbB6j6PvHIBtw" id="147" name="Google Shape;147;p7"/>
          <p:cNvPicPr preferRelativeResize="0"/>
          <p:nvPr/>
        </p:nvPicPr>
        <p:blipFill rotWithShape="1">
          <a:blip r:embed="rId3">
            <a:alphaModFix/>
          </a:blip>
          <a:srcRect b="0" l="0" r="0" t="0"/>
          <a:stretch/>
        </p:blipFill>
        <p:spPr>
          <a:xfrm>
            <a:off x="3581400" y="4413772"/>
            <a:ext cx="3895725" cy="100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Existing Systems (Contd..)</a:t>
            </a:r>
            <a:endParaRPr>
              <a:latin typeface="Times New Roman"/>
              <a:ea typeface="Times New Roman"/>
              <a:cs typeface="Times New Roman"/>
              <a:sym typeface="Times New Roman"/>
            </a:endParaRPr>
          </a:p>
        </p:txBody>
      </p:sp>
      <p:sp>
        <p:nvSpPr>
          <p:cNvPr id="153" name="Google Shape;153;p8"/>
          <p:cNvSpPr txBox="1"/>
          <p:nvPr>
            <p:ph idx="1" type="body"/>
          </p:nvPr>
        </p:nvSpPr>
        <p:spPr>
          <a:xfrm>
            <a:off x="838200" y="1825625"/>
            <a:ext cx="10515600" cy="477111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635"/>
              <a:buNone/>
            </a:pPr>
            <a:r>
              <a:rPr lang="en-US" sz="2635">
                <a:latin typeface="Times New Roman"/>
                <a:ea typeface="Times New Roman"/>
                <a:cs typeface="Times New Roman"/>
                <a:sym typeface="Times New Roman"/>
              </a:rPr>
              <a:t>3. Tapped Delay Line - </a:t>
            </a:r>
            <a:endParaRPr/>
          </a:p>
          <a:p>
            <a:pPr indent="0" lvl="1" marL="457200" rtl="0" algn="l">
              <a:lnSpc>
                <a:spcPct val="110000"/>
              </a:lnSpc>
              <a:spcBef>
                <a:spcPts val="1500"/>
              </a:spcBef>
              <a:spcAft>
                <a:spcPts val="0"/>
              </a:spcAft>
              <a:buClr>
                <a:schemeClr val="dk1"/>
              </a:buClr>
              <a:buSzPts val="2295"/>
              <a:buNone/>
            </a:pPr>
            <a:r>
              <a:rPr lang="en-US" sz="2295">
                <a:latin typeface="Times New Roman"/>
                <a:ea typeface="Times New Roman"/>
                <a:cs typeface="Times New Roman"/>
                <a:sym typeface="Times New Roman"/>
              </a:rPr>
              <a:t>In general a tapped delay line contains a number of cells with well-defined delay times. Propagating through this line the start signal is delayed. The state of the line is sampled at the time of the arrival of the stop signal. This can be realized for example with a line of D-flip-flop cells with a delay time. The start signal propagates through this line of transparent flip-flops and is delayed by a certain number of them. The output of each flip-flop is sampled on the fly. The stop signal latches all flip-flops while propagating through its channel un-delayed and the start signal cannot propagate further. Now the time interval between start and stop signal is proportional to the number of flip-flops that were sampled as transparent.</a:t>
            </a:r>
            <a:br>
              <a:rPr lang="en-US" sz="2040"/>
            </a:br>
            <a:endParaRPr sz="2040"/>
          </a:p>
        </p:txBody>
      </p:sp>
      <p:sp>
        <p:nvSpPr>
          <p:cNvPr id="154" name="Google Shape;15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155" name="Google Shape;1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156" name="Google Shape;1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29-Jul-19</a:t>
            </a:r>
            <a:endParaRPr/>
          </a:p>
        </p:txBody>
      </p:sp>
      <p:sp>
        <p:nvSpPr>
          <p:cNvPr id="162" name="Google Shape;1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TIFR-FCRIT</a:t>
            </a:r>
            <a:endParaRPr/>
          </a:p>
        </p:txBody>
      </p:sp>
      <p:sp>
        <p:nvSpPr>
          <p:cNvPr id="163" name="Google Shape;1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https://lh5.googleusercontent.com/z1tG2aSRe88fV6bXdUozi3KBsNOi6YbSZskxAK7O-PyRAswxvths4HPuKEfqYg9xa8Qn7Jkg97tZEMzW1JQRoVdcAlLtN5Nl2Mq59bU4dc-ct3tcO_EM_J180VF_InRcczI1Ii2cArmgB4QMPA" id="164" name="Google Shape;164;p9"/>
          <p:cNvPicPr preferRelativeResize="0"/>
          <p:nvPr/>
        </p:nvPicPr>
        <p:blipFill rotWithShape="1">
          <a:blip r:embed="rId3">
            <a:alphaModFix/>
          </a:blip>
          <a:srcRect b="0" l="0" r="0" t="0"/>
          <a:stretch/>
        </p:blipFill>
        <p:spPr>
          <a:xfrm>
            <a:off x="174160" y="1214846"/>
            <a:ext cx="11624799" cy="46634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