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A1F33-4F1C-42E1-A475-A55C17B08C3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6A5C7-4942-4FA6-BFA1-EBC70D36E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99E-4C81-4AD3-8670-4455E106ED14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8BC6-F4F9-4D69-AA4F-7BA89225765B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772-6190-4B6B-A481-E40FB0841931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4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899-907B-4EC3-A8BC-2E1E84B2FFA8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61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6E4-F6AA-48E8-9CA2-3F1B1620DEA1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7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2C0D-E783-4020-99E6-F3842A7E8EBE}" type="datetime1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5132-D302-4527-852D-A363D95637BD}" type="datetime1">
              <a:rPr lang="en-IN" smtClean="0"/>
              <a:t>06-09-2019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0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8634-6931-4494-9991-43A938658106}" type="datetime1">
              <a:rPr lang="en-IN" smtClean="0"/>
              <a:t>06-09-2019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8EA-8891-4E80-9262-C2B1A8430FF6}" type="datetime1">
              <a:rPr lang="en-IN" smtClean="0"/>
              <a:t>06-09-2019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66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5121-6ED3-423F-B166-D1D6F7C45C9B}" type="datetime1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5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A174-7AF6-4FAA-976C-4F86ECDE7555}" type="datetime1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3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D2F3-8314-4990-8650-B47239E66792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2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 Basic Understanding of </a:t>
            </a:r>
            <a:r>
              <a:rPr lang="en-IN" dirty="0" smtClean="0"/>
              <a:t> Coarse and Fine </a:t>
            </a:r>
            <a:r>
              <a:rPr lang="en-IN" dirty="0" smtClean="0"/>
              <a:t>Counter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1CE0-5D30-4F44-8ADC-35ED57F2CD7E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8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to Digital Converter(TDC)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time to digital converter measures the time-interval between two pulses and returns the time difference as a digital output code.</a:t>
            </a:r>
          </a:p>
          <a:p>
            <a:r>
              <a:rPr lang="en-IN" dirty="0" smtClean="0"/>
              <a:t>The minimum value of time difference that a TDC can measure is known as the resolution of TDC.</a:t>
            </a:r>
          </a:p>
          <a:p>
            <a:r>
              <a:rPr lang="en-IN" dirty="0" smtClean="0"/>
              <a:t>TDCs have been used in the field of particle and high energy physics, where precise time-interval measurement is required.</a:t>
            </a:r>
          </a:p>
          <a:p>
            <a:r>
              <a:rPr lang="en-IN" dirty="0" smtClean="0"/>
              <a:t>In essence, one can consider a TDC as a high precision stop-watch.</a:t>
            </a:r>
          </a:p>
          <a:p>
            <a:r>
              <a:rPr lang="en-IN" dirty="0" smtClean="0"/>
              <a:t>A TDC consists of two parts : A Coarse counter and a Fine counter.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899-907B-4EC3-A8BC-2E1E84B2FFA8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7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843826"/>
            <a:ext cx="7040880" cy="307143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899-907B-4EC3-A8BC-2E1E84B2FFA8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40526" y="4088674"/>
                <a:ext cx="10554788" cy="227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 smtClean="0"/>
                  <a:t>The coarse counter measures the total number of clock cycles  between the start and stop signals.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 smtClean="0"/>
                  <a:t>Whereas, the fine counter is responsible for measuring the difference between a completed clock cycle and the beginning and end of a transmitted signal(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IN" sz="2800" dirty="0" smtClean="0"/>
                  <a:t> and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</m:oMath>
                </a14:m>
                <a:r>
                  <a:rPr lang="en-IN" sz="2800" dirty="0" smtClean="0"/>
                  <a:t>)</a:t>
                </a:r>
                <a:endParaRPr lang="en-I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26" y="4088674"/>
                <a:ext cx="10554788" cy="2279983"/>
              </a:xfrm>
              <a:prstGeom prst="rect">
                <a:avLst/>
              </a:prstGeom>
              <a:blipFill>
                <a:blip r:embed="rId3"/>
                <a:stretch>
                  <a:fillRect l="-1039" t="-2674" r="-1212" b="-5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Isosceles Triangle 8"/>
          <p:cNvSpPr/>
          <p:nvPr/>
        </p:nvSpPr>
        <p:spPr>
          <a:xfrm>
            <a:off x="4038600" y="5956663"/>
            <a:ext cx="219891" cy="195943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>
            <a:off x="5860869" y="5926334"/>
            <a:ext cx="235131" cy="2566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89966" y="843826"/>
                <a:ext cx="3463834" cy="98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lang="en-IN" sz="2800" dirty="0" smtClean="0"/>
                  <a:t>-Reference clock period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966" y="843826"/>
                <a:ext cx="3463834" cy="987322"/>
              </a:xfrm>
              <a:prstGeom prst="rect">
                <a:avLst/>
              </a:prstGeom>
              <a:blipFill>
                <a:blip r:embed="rId4"/>
                <a:stretch>
                  <a:fillRect l="-3515" t="-5556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27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363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t="10004" r="3366" b="4377"/>
          <a:stretch/>
        </p:blipFill>
        <p:spPr>
          <a:xfrm>
            <a:off x="966651" y="900954"/>
            <a:ext cx="10387149" cy="42896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899-907B-4EC3-A8BC-2E1E84B2FFA8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199" y="5460739"/>
                <a:ext cx="4258235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lang="en-IN" sz="2800" dirty="0" smtClean="0"/>
                  <a:t>-Reference clock period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460739"/>
                <a:ext cx="4258235" cy="556434"/>
              </a:xfrm>
              <a:prstGeom prst="rect">
                <a:avLst/>
              </a:prstGeom>
              <a:blipFill>
                <a:blip r:embed="rId3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3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43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8903"/>
                <a:ext cx="10515600" cy="5158060"/>
              </a:xfrm>
            </p:spPr>
            <p:txBody>
              <a:bodyPr/>
              <a:lstStyle/>
              <a:p>
                <a:r>
                  <a:rPr lang="en-IN" dirty="0" smtClean="0"/>
                  <a:t>The time-interval is calculated as follows for a basic counter: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        T is the time-interval, N is the number of clock cycles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        T = N.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𝑆𝑡𝑜𝑝</m:t>
                        </m:r>
                      </m:sub>
                    </m:sSub>
                  </m:oMath>
                </a14:m>
                <a:r>
                  <a:rPr lang="en-IN" dirty="0" smtClean="0"/>
                  <a:t>)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sub>
                    </m:sSub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The value N.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IN" dirty="0" smtClean="0"/>
                  <a:t> is calculated by the coarse counter.</a:t>
                </a:r>
              </a:p>
              <a:p>
                <a:r>
                  <a:rPr lang="en-IN" dirty="0" smtClean="0"/>
                  <a:t>If we refer to the timing diagram on the previous slide then,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𝑆𝑡𝑜𝑝</m:t>
                        </m:r>
                      </m:sub>
                    </m:sSub>
                  </m:oMath>
                </a14:m>
                <a:r>
                  <a:rPr lang="en-IN" dirty="0" smtClean="0"/>
                  <a:t> )is the difference between the reference clock period and the instant of time at which the stop signal goes high(1)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sub>
                    </m:sSub>
                  </m:oMath>
                </a14:m>
                <a:r>
                  <a:rPr lang="en-IN" dirty="0" smtClean="0"/>
                  <a:t>) is the difference between the reference clock period and the instant of time at which the start signal goes high(1).</a:t>
                </a:r>
              </a:p>
              <a:p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8903"/>
                <a:ext cx="10515600" cy="5158060"/>
              </a:xfrm>
              <a:blipFill>
                <a:blip r:embed="rId2"/>
                <a:stretch>
                  <a:fillRect l="-1043" t="-189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899-907B-4EC3-A8BC-2E1E84B2FFA8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Isosceles Triangle 5"/>
          <p:cNvSpPr/>
          <p:nvPr/>
        </p:nvSpPr>
        <p:spPr>
          <a:xfrm>
            <a:off x="1528356" y="1567544"/>
            <a:ext cx="261257" cy="30044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/>
          <p:cNvSpPr/>
          <p:nvPr/>
        </p:nvSpPr>
        <p:spPr>
          <a:xfrm>
            <a:off x="1528356" y="2116183"/>
            <a:ext cx="261257" cy="32657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>
            <a:off x="4746812" y="2116183"/>
            <a:ext cx="228600" cy="32657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/>
          <p:cNvSpPr/>
          <p:nvPr/>
        </p:nvSpPr>
        <p:spPr>
          <a:xfrm>
            <a:off x="7342094" y="2116183"/>
            <a:ext cx="242047" cy="32657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/>
          <p:cNvSpPr/>
          <p:nvPr/>
        </p:nvSpPr>
        <p:spPr>
          <a:xfrm>
            <a:off x="2138082" y="3576917"/>
            <a:ext cx="228600" cy="26894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>
            <a:off x="2366682" y="4356847"/>
            <a:ext cx="215153" cy="28238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4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365125"/>
            <a:ext cx="10674531" cy="706029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9269" y="1267097"/>
                <a:ext cx="10674531" cy="4909866"/>
              </a:xfrm>
            </p:spPr>
            <p:txBody>
              <a:bodyPr/>
              <a:lstStyle/>
              <a:p>
                <a:pPr>
                  <a:buFont typeface="Symbol" panose="05050102010706020507" pitchFamily="18" charset="2"/>
                  <a:buChar char="Þ"/>
                </a:pPr>
                <a:r>
                  <a:rPr lang="en-IN" dirty="0" smtClean="0"/>
                  <a:t>   T = N.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𝑆𝑡𝑜𝑝</m:t>
                        </m:r>
                      </m:sub>
                    </m:sSub>
                  </m:oMath>
                </a14:m>
                <a:endParaRPr lang="en-IN" b="0" dirty="0" smtClean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IN" dirty="0" smtClean="0"/>
                  <a:t>    T= N.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IN" b="0" dirty="0" smtClean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𝑆𝑡𝑜𝑝</m:t>
                        </m:r>
                      </m:sub>
                    </m:sSub>
                  </m:oMath>
                </a14:m>
                <a:r>
                  <a:rPr lang="en-IN" b="0" dirty="0" smtClean="0"/>
                  <a:t> lie in the interval [0,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IN" b="0" dirty="0" smtClean="0"/>
                  <a:t>] and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𝑆𝑡𝑜𝑝</m:t>
                        </m:r>
                      </m:sub>
                    </m:sSub>
                  </m:oMath>
                </a14:m>
                <a:r>
                  <a:rPr lang="en-IN" b="0" dirty="0" smtClean="0"/>
                  <a:t> lies in the interval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IN" b="0" dirty="0" smtClean="0"/>
                  <a:t>,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IN" b="0" dirty="0" smtClean="0"/>
                  <a:t>]</a:t>
                </a:r>
              </a:p>
              <a:p>
                <a:r>
                  <a:rPr lang="en-IN" dirty="0" smtClean="0"/>
                  <a:t>Thus,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b="0" dirty="0" smtClean="0"/>
                  <a:t> is measured by the fine counter.</a:t>
                </a:r>
              </a:p>
              <a:p>
                <a:pPr marL="0" indent="0">
                  <a:buNone/>
                </a:pPr>
                <a:endParaRPr lang="en-IN" b="0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269" y="1267097"/>
                <a:ext cx="10674531" cy="4909866"/>
              </a:xfrm>
              <a:blipFill>
                <a:blip r:embed="rId2"/>
                <a:stretch>
                  <a:fillRect l="-1199" t="-23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899-907B-4EC3-A8BC-2E1E84B2FFA8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7" name="Isosceles Triangle 6"/>
          <p:cNvSpPr/>
          <p:nvPr/>
        </p:nvSpPr>
        <p:spPr>
          <a:xfrm>
            <a:off x="1097280" y="1356793"/>
            <a:ext cx="195943" cy="2481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/>
          <p:cNvSpPr/>
          <p:nvPr/>
        </p:nvSpPr>
        <p:spPr>
          <a:xfrm>
            <a:off x="3110049" y="1356793"/>
            <a:ext cx="195943" cy="2481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/>
          <p:cNvSpPr/>
          <p:nvPr/>
        </p:nvSpPr>
        <p:spPr>
          <a:xfrm>
            <a:off x="4561115" y="1356793"/>
            <a:ext cx="195943" cy="2481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/>
          <p:cNvSpPr/>
          <p:nvPr/>
        </p:nvSpPr>
        <p:spPr>
          <a:xfrm>
            <a:off x="1195251" y="1946366"/>
            <a:ext cx="189412" cy="2481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/>
          <p:cNvSpPr/>
          <p:nvPr/>
        </p:nvSpPr>
        <p:spPr>
          <a:xfrm>
            <a:off x="3305992" y="2410530"/>
            <a:ext cx="195943" cy="2481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>
            <a:off x="2111828" y="2410530"/>
            <a:ext cx="195943" cy="2481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/>
          <p:cNvSpPr/>
          <p:nvPr/>
        </p:nvSpPr>
        <p:spPr>
          <a:xfrm>
            <a:off x="1915885" y="2965677"/>
            <a:ext cx="195943" cy="2481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/>
          <p:cNvSpPr/>
          <p:nvPr/>
        </p:nvSpPr>
        <p:spPr>
          <a:xfrm>
            <a:off x="3483428" y="2965677"/>
            <a:ext cx="195943" cy="2481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49"/>
            <a:ext cx="10515600" cy="4857614"/>
          </a:xfrm>
        </p:spPr>
        <p:txBody>
          <a:bodyPr/>
          <a:lstStyle/>
          <a:p>
            <a:r>
              <a:rPr lang="en-IN" dirty="0" smtClean="0"/>
              <a:t>An even higher resolution maybe achieved by subdividing one clock period asynchronously into smaller time intervals.</a:t>
            </a:r>
          </a:p>
          <a:p>
            <a:r>
              <a:rPr lang="en-IN" dirty="0" smtClean="0"/>
              <a:t>The engine that performs the above sub-division is what we call a digital time-to-digital converter.</a:t>
            </a:r>
          </a:p>
          <a:p>
            <a:r>
              <a:rPr lang="en-IN" dirty="0" smtClean="0"/>
              <a:t>Basically, resolution is the criterion that distinguishes a counter from a TDC.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899-907B-4EC3-A8BC-2E1E84B2FFA8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1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9194"/>
          <a:stretch/>
        </p:blipFill>
        <p:spPr>
          <a:xfrm>
            <a:off x="953587" y="1214846"/>
            <a:ext cx="6505303" cy="29913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899-907B-4EC3-A8BC-2E1E84B2FFA8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103" y="1345474"/>
                <a:ext cx="347472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IN" sz="2800" dirty="0" smtClean="0"/>
                  <a:t>-Reference Clock period</a:t>
                </a:r>
                <a:endParaRPr lang="en-IN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103" y="1345474"/>
                <a:ext cx="3474720" cy="954107"/>
              </a:xfrm>
              <a:prstGeom prst="rect">
                <a:avLst/>
              </a:prstGeom>
              <a:blipFill>
                <a:blip r:embed="rId3"/>
                <a:stretch>
                  <a:fillRect l="-3509" t="-6410" b="-17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6650" y="4206239"/>
                <a:ext cx="1062010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 smtClean="0"/>
                  <a:t>The resolution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𝐿𝑆𝐵</m:t>
                        </m:r>
                      </m:sub>
                    </m:sSub>
                  </m:oMath>
                </a14:m>
                <a:r>
                  <a:rPr lang="en-IN" sz="2800" dirty="0" smtClean="0"/>
                  <a:t> is increased by a factor of </a:t>
                </a:r>
                <a:r>
                  <a:rPr lang="en-IN" sz="2800" i="1" dirty="0" smtClean="0"/>
                  <a:t>k</a:t>
                </a:r>
                <a:r>
                  <a:rPr lang="en-IN" sz="2800" dirty="0" smtClean="0"/>
                  <a:t> 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 smtClean="0"/>
                  <a:t>Simply put, </a:t>
                </a:r>
                <a:r>
                  <a:rPr lang="en-IN" sz="2800" i="1" dirty="0" smtClean="0"/>
                  <a:t>k</a:t>
                </a:r>
                <a:r>
                  <a:rPr lang="en-IN" sz="2800" dirty="0" smtClean="0"/>
                  <a:t> is the number of partitions in which the reference clock period is divided.</a:t>
                </a:r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50" y="4206239"/>
                <a:ext cx="10620104" cy="1384995"/>
              </a:xfrm>
              <a:prstGeom prst="rect">
                <a:avLst/>
              </a:prstGeom>
              <a:blipFill>
                <a:blip r:embed="rId4"/>
                <a:stretch>
                  <a:fillRect l="-1033" t="-3965" r="-1493" b="-11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24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coarse counter can measure a greater range of values.</a:t>
            </a:r>
          </a:p>
          <a:p>
            <a:r>
              <a:rPr lang="en-IN" dirty="0"/>
              <a:t>However, the resolution of the coarse counter is low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In </a:t>
            </a:r>
            <a:r>
              <a:rPr lang="en-IN" dirty="0" smtClean="0"/>
              <a:t>essence, the range of values that can be measured by the fine counter is low.</a:t>
            </a:r>
          </a:p>
          <a:p>
            <a:r>
              <a:rPr lang="en-IN" dirty="0" smtClean="0"/>
              <a:t>However, the resolution of the fine counter is high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899-907B-4EC3-A8BC-2E1E84B2FFA8}" type="datetime1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4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305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Office Theme</vt:lpstr>
      <vt:lpstr>A Basic Understanding of  Coarse and Fine Counter</vt:lpstr>
      <vt:lpstr>Time to Digital Converter(TDC)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of Fine Counter</dc:title>
  <dc:creator>Aditya</dc:creator>
  <cp:lastModifiedBy>Aditya</cp:lastModifiedBy>
  <cp:revision>22</cp:revision>
  <dcterms:created xsi:type="dcterms:W3CDTF">2019-07-25T19:13:58Z</dcterms:created>
  <dcterms:modified xsi:type="dcterms:W3CDTF">2019-09-06T06:49:27Z</dcterms:modified>
</cp:coreProperties>
</file>