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58" r:id="rId5"/>
    <p:sldId id="260" r:id="rId6"/>
    <p:sldId id="263" r:id="rId7"/>
    <p:sldId id="261" r:id="rId8"/>
    <p:sldId id="264" r:id="rId9"/>
    <p:sldId id="265" r:id="rId10"/>
    <p:sldId id="266" r:id="rId11"/>
    <p:sldId id="267" r:id="rId12"/>
    <p:sldId id="268"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D86D0-7A5E-47B7-8D6D-061E03278A7B}" type="datetimeFigureOut">
              <a:rPr lang="en-IN" smtClean="0"/>
              <a:t>05-08-2019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B13178-0AD1-46C0-B3B7-CE2CD7F94D46}" type="slidenum">
              <a:rPr lang="en-IN" smtClean="0"/>
              <a:t>‹#›</a:t>
            </a:fld>
            <a:endParaRPr lang="en-IN"/>
          </a:p>
        </p:txBody>
      </p:sp>
    </p:spTree>
    <p:extLst>
      <p:ext uri="{BB962C8B-B14F-4D97-AF65-F5344CB8AC3E}">
        <p14:creationId xmlns:p14="http://schemas.microsoft.com/office/powerpoint/2010/main" val="3772719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2B5BB42-0706-49EA-A9DC-185FB7F4402E}" type="datetime1">
              <a:rPr lang="en-IN" smtClean="0"/>
              <a:t>05-08-2019</a:t>
            </a:fld>
            <a:endParaRPr lang="en-IN"/>
          </a:p>
        </p:txBody>
      </p:sp>
      <p:sp>
        <p:nvSpPr>
          <p:cNvPr id="5" name="Footer Placeholder 4"/>
          <p:cNvSpPr>
            <a:spLocks noGrp="1"/>
          </p:cNvSpPr>
          <p:nvPr>
            <p:ph type="ftr" sz="quarter" idx="11"/>
          </p:nvPr>
        </p:nvSpPr>
        <p:spPr/>
        <p:txBody>
          <a:bodyPr/>
          <a:lstStyle/>
          <a:p>
            <a:r>
              <a:rPr lang="en-IN" smtClean="0"/>
              <a:t>TIFR-FCRIT</a:t>
            </a:r>
            <a:endParaRPr lang="en-IN"/>
          </a:p>
        </p:txBody>
      </p:sp>
      <p:sp>
        <p:nvSpPr>
          <p:cNvPr id="6" name="Slide Number Placeholder 5"/>
          <p:cNvSpPr>
            <a:spLocks noGrp="1"/>
          </p:cNvSpPr>
          <p:nvPr>
            <p:ph type="sldNum" sz="quarter" idx="12"/>
          </p:nvPr>
        </p:nvSpPr>
        <p:spPr/>
        <p:txBody>
          <a:bodyPr/>
          <a:lstStyle/>
          <a:p>
            <a:fld id="{DCC322C2-F49B-4F3C-B063-FD3DED90D629}" type="slidenum">
              <a:rPr lang="en-IN" smtClean="0"/>
              <a:t>‹#›</a:t>
            </a:fld>
            <a:endParaRPr lang="en-IN"/>
          </a:p>
        </p:txBody>
      </p:sp>
    </p:spTree>
    <p:extLst>
      <p:ext uri="{BB962C8B-B14F-4D97-AF65-F5344CB8AC3E}">
        <p14:creationId xmlns:p14="http://schemas.microsoft.com/office/powerpoint/2010/main" val="1174082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7FD2BF-C65C-4D33-965C-07C5A2BF2B83}" type="datetime1">
              <a:rPr lang="en-IN" smtClean="0"/>
              <a:t>05-08-2019</a:t>
            </a:fld>
            <a:endParaRPr lang="en-IN"/>
          </a:p>
        </p:txBody>
      </p:sp>
      <p:sp>
        <p:nvSpPr>
          <p:cNvPr id="5" name="Footer Placeholder 4"/>
          <p:cNvSpPr>
            <a:spLocks noGrp="1"/>
          </p:cNvSpPr>
          <p:nvPr>
            <p:ph type="ftr" sz="quarter" idx="11"/>
          </p:nvPr>
        </p:nvSpPr>
        <p:spPr/>
        <p:txBody>
          <a:bodyPr/>
          <a:lstStyle/>
          <a:p>
            <a:r>
              <a:rPr lang="en-IN" smtClean="0"/>
              <a:t>TIFR-FCRIT</a:t>
            </a:r>
            <a:endParaRPr lang="en-IN"/>
          </a:p>
        </p:txBody>
      </p:sp>
      <p:sp>
        <p:nvSpPr>
          <p:cNvPr id="6" name="Slide Number Placeholder 5"/>
          <p:cNvSpPr>
            <a:spLocks noGrp="1"/>
          </p:cNvSpPr>
          <p:nvPr>
            <p:ph type="sldNum" sz="quarter" idx="12"/>
          </p:nvPr>
        </p:nvSpPr>
        <p:spPr/>
        <p:txBody>
          <a:bodyPr/>
          <a:lstStyle/>
          <a:p>
            <a:fld id="{DCC322C2-F49B-4F3C-B063-FD3DED90D629}" type="slidenum">
              <a:rPr lang="en-IN" smtClean="0"/>
              <a:t>‹#›</a:t>
            </a:fld>
            <a:endParaRPr lang="en-IN"/>
          </a:p>
        </p:txBody>
      </p:sp>
    </p:spTree>
    <p:extLst>
      <p:ext uri="{BB962C8B-B14F-4D97-AF65-F5344CB8AC3E}">
        <p14:creationId xmlns:p14="http://schemas.microsoft.com/office/powerpoint/2010/main" val="3879796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F2CD8C-87CE-4413-A7C4-A91C352F1451}" type="datetime1">
              <a:rPr lang="en-IN" smtClean="0"/>
              <a:t>05-08-2019</a:t>
            </a:fld>
            <a:endParaRPr lang="en-IN"/>
          </a:p>
        </p:txBody>
      </p:sp>
      <p:sp>
        <p:nvSpPr>
          <p:cNvPr id="5" name="Footer Placeholder 4"/>
          <p:cNvSpPr>
            <a:spLocks noGrp="1"/>
          </p:cNvSpPr>
          <p:nvPr>
            <p:ph type="ftr" sz="quarter" idx="11"/>
          </p:nvPr>
        </p:nvSpPr>
        <p:spPr/>
        <p:txBody>
          <a:bodyPr/>
          <a:lstStyle/>
          <a:p>
            <a:r>
              <a:rPr lang="en-IN" smtClean="0"/>
              <a:t>TIFR-FCRIT</a:t>
            </a:r>
            <a:endParaRPr lang="en-IN"/>
          </a:p>
        </p:txBody>
      </p:sp>
      <p:sp>
        <p:nvSpPr>
          <p:cNvPr id="6" name="Slide Number Placeholder 5"/>
          <p:cNvSpPr>
            <a:spLocks noGrp="1"/>
          </p:cNvSpPr>
          <p:nvPr>
            <p:ph type="sldNum" sz="quarter" idx="12"/>
          </p:nvPr>
        </p:nvSpPr>
        <p:spPr/>
        <p:txBody>
          <a:bodyPr/>
          <a:lstStyle/>
          <a:p>
            <a:fld id="{DCC322C2-F49B-4F3C-B063-FD3DED90D629}" type="slidenum">
              <a:rPr lang="en-IN" smtClean="0"/>
              <a:t>‹#›</a:t>
            </a:fld>
            <a:endParaRPr lang="en-IN"/>
          </a:p>
        </p:txBody>
      </p:sp>
    </p:spTree>
    <p:extLst>
      <p:ext uri="{BB962C8B-B14F-4D97-AF65-F5344CB8AC3E}">
        <p14:creationId xmlns:p14="http://schemas.microsoft.com/office/powerpoint/2010/main" val="177023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519343-2666-47D4-A0A7-4473AA50CD0A}" type="datetime1">
              <a:rPr lang="en-IN" smtClean="0"/>
              <a:t>05-08-2019</a:t>
            </a:fld>
            <a:endParaRPr lang="en-IN"/>
          </a:p>
        </p:txBody>
      </p:sp>
      <p:sp>
        <p:nvSpPr>
          <p:cNvPr id="5" name="Footer Placeholder 4"/>
          <p:cNvSpPr>
            <a:spLocks noGrp="1"/>
          </p:cNvSpPr>
          <p:nvPr>
            <p:ph type="ftr" sz="quarter" idx="11"/>
          </p:nvPr>
        </p:nvSpPr>
        <p:spPr/>
        <p:txBody>
          <a:bodyPr/>
          <a:lstStyle/>
          <a:p>
            <a:r>
              <a:rPr lang="en-IN" smtClean="0"/>
              <a:t>TIFR-FCRIT</a:t>
            </a:r>
            <a:endParaRPr lang="en-IN"/>
          </a:p>
        </p:txBody>
      </p:sp>
      <p:sp>
        <p:nvSpPr>
          <p:cNvPr id="6" name="Slide Number Placeholder 5"/>
          <p:cNvSpPr>
            <a:spLocks noGrp="1"/>
          </p:cNvSpPr>
          <p:nvPr>
            <p:ph type="sldNum" sz="quarter" idx="12"/>
          </p:nvPr>
        </p:nvSpPr>
        <p:spPr/>
        <p:txBody>
          <a:bodyPr/>
          <a:lstStyle/>
          <a:p>
            <a:fld id="{DCC322C2-F49B-4F3C-B063-FD3DED90D629}" type="slidenum">
              <a:rPr lang="en-IN" smtClean="0"/>
              <a:t>‹#›</a:t>
            </a:fld>
            <a:endParaRPr lang="en-IN"/>
          </a:p>
        </p:txBody>
      </p:sp>
    </p:spTree>
    <p:extLst>
      <p:ext uri="{BB962C8B-B14F-4D97-AF65-F5344CB8AC3E}">
        <p14:creationId xmlns:p14="http://schemas.microsoft.com/office/powerpoint/2010/main" val="1693988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FC78AD4-CA29-4F47-93B5-92594CC419C1}" type="datetime1">
              <a:rPr lang="en-IN" smtClean="0"/>
              <a:t>05-08-2019</a:t>
            </a:fld>
            <a:endParaRPr lang="en-IN"/>
          </a:p>
        </p:txBody>
      </p:sp>
      <p:sp>
        <p:nvSpPr>
          <p:cNvPr id="5" name="Footer Placeholder 4"/>
          <p:cNvSpPr>
            <a:spLocks noGrp="1"/>
          </p:cNvSpPr>
          <p:nvPr>
            <p:ph type="ftr" sz="quarter" idx="11"/>
          </p:nvPr>
        </p:nvSpPr>
        <p:spPr/>
        <p:txBody>
          <a:bodyPr/>
          <a:lstStyle/>
          <a:p>
            <a:r>
              <a:rPr lang="en-IN" smtClean="0"/>
              <a:t>TIFR-FCRIT</a:t>
            </a:r>
            <a:endParaRPr lang="en-IN"/>
          </a:p>
        </p:txBody>
      </p:sp>
      <p:sp>
        <p:nvSpPr>
          <p:cNvPr id="6" name="Slide Number Placeholder 5"/>
          <p:cNvSpPr>
            <a:spLocks noGrp="1"/>
          </p:cNvSpPr>
          <p:nvPr>
            <p:ph type="sldNum" sz="quarter" idx="12"/>
          </p:nvPr>
        </p:nvSpPr>
        <p:spPr/>
        <p:txBody>
          <a:bodyPr/>
          <a:lstStyle/>
          <a:p>
            <a:fld id="{DCC322C2-F49B-4F3C-B063-FD3DED90D629}" type="slidenum">
              <a:rPr lang="en-IN" smtClean="0"/>
              <a:t>‹#›</a:t>
            </a:fld>
            <a:endParaRPr lang="en-IN"/>
          </a:p>
        </p:txBody>
      </p:sp>
    </p:spTree>
    <p:extLst>
      <p:ext uri="{BB962C8B-B14F-4D97-AF65-F5344CB8AC3E}">
        <p14:creationId xmlns:p14="http://schemas.microsoft.com/office/powerpoint/2010/main" val="3039315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44576BF-9432-4750-86B4-7CB281E41C53}" type="datetime1">
              <a:rPr lang="en-IN" smtClean="0"/>
              <a:t>05-08-2019</a:t>
            </a:fld>
            <a:endParaRPr lang="en-IN"/>
          </a:p>
        </p:txBody>
      </p:sp>
      <p:sp>
        <p:nvSpPr>
          <p:cNvPr id="6" name="Footer Placeholder 5"/>
          <p:cNvSpPr>
            <a:spLocks noGrp="1"/>
          </p:cNvSpPr>
          <p:nvPr>
            <p:ph type="ftr" sz="quarter" idx="11"/>
          </p:nvPr>
        </p:nvSpPr>
        <p:spPr/>
        <p:txBody>
          <a:bodyPr/>
          <a:lstStyle/>
          <a:p>
            <a:r>
              <a:rPr lang="en-IN" smtClean="0"/>
              <a:t>TIFR-FCRIT</a:t>
            </a:r>
            <a:endParaRPr lang="en-IN"/>
          </a:p>
        </p:txBody>
      </p:sp>
      <p:sp>
        <p:nvSpPr>
          <p:cNvPr id="7" name="Slide Number Placeholder 6"/>
          <p:cNvSpPr>
            <a:spLocks noGrp="1"/>
          </p:cNvSpPr>
          <p:nvPr>
            <p:ph type="sldNum" sz="quarter" idx="12"/>
          </p:nvPr>
        </p:nvSpPr>
        <p:spPr/>
        <p:txBody>
          <a:bodyPr/>
          <a:lstStyle/>
          <a:p>
            <a:fld id="{DCC322C2-F49B-4F3C-B063-FD3DED90D629}" type="slidenum">
              <a:rPr lang="en-IN" smtClean="0"/>
              <a:t>‹#›</a:t>
            </a:fld>
            <a:endParaRPr lang="en-IN"/>
          </a:p>
        </p:txBody>
      </p:sp>
    </p:spTree>
    <p:extLst>
      <p:ext uri="{BB962C8B-B14F-4D97-AF65-F5344CB8AC3E}">
        <p14:creationId xmlns:p14="http://schemas.microsoft.com/office/powerpoint/2010/main" val="3005172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7CC3ECE-ACC0-4892-A3E1-730928B73342}" type="datetime1">
              <a:rPr lang="en-IN" smtClean="0"/>
              <a:t>05-08-2019</a:t>
            </a:fld>
            <a:endParaRPr lang="en-IN"/>
          </a:p>
        </p:txBody>
      </p:sp>
      <p:sp>
        <p:nvSpPr>
          <p:cNvPr id="8" name="Footer Placeholder 7"/>
          <p:cNvSpPr>
            <a:spLocks noGrp="1"/>
          </p:cNvSpPr>
          <p:nvPr>
            <p:ph type="ftr" sz="quarter" idx="11"/>
          </p:nvPr>
        </p:nvSpPr>
        <p:spPr/>
        <p:txBody>
          <a:bodyPr/>
          <a:lstStyle/>
          <a:p>
            <a:r>
              <a:rPr lang="en-IN" smtClean="0"/>
              <a:t>TIFR-FCRIT</a:t>
            </a:r>
            <a:endParaRPr lang="en-IN"/>
          </a:p>
        </p:txBody>
      </p:sp>
      <p:sp>
        <p:nvSpPr>
          <p:cNvPr id="9" name="Slide Number Placeholder 8"/>
          <p:cNvSpPr>
            <a:spLocks noGrp="1"/>
          </p:cNvSpPr>
          <p:nvPr>
            <p:ph type="sldNum" sz="quarter" idx="12"/>
          </p:nvPr>
        </p:nvSpPr>
        <p:spPr/>
        <p:txBody>
          <a:bodyPr/>
          <a:lstStyle/>
          <a:p>
            <a:fld id="{DCC322C2-F49B-4F3C-B063-FD3DED90D629}" type="slidenum">
              <a:rPr lang="en-IN" smtClean="0"/>
              <a:t>‹#›</a:t>
            </a:fld>
            <a:endParaRPr lang="en-IN"/>
          </a:p>
        </p:txBody>
      </p:sp>
    </p:spTree>
    <p:extLst>
      <p:ext uri="{BB962C8B-B14F-4D97-AF65-F5344CB8AC3E}">
        <p14:creationId xmlns:p14="http://schemas.microsoft.com/office/powerpoint/2010/main" val="2632521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335BAFC-4614-44BA-8AB1-0F851D035B46}" type="datetime1">
              <a:rPr lang="en-IN" smtClean="0"/>
              <a:t>05-08-2019</a:t>
            </a:fld>
            <a:endParaRPr lang="en-IN"/>
          </a:p>
        </p:txBody>
      </p:sp>
      <p:sp>
        <p:nvSpPr>
          <p:cNvPr id="4" name="Footer Placeholder 3"/>
          <p:cNvSpPr>
            <a:spLocks noGrp="1"/>
          </p:cNvSpPr>
          <p:nvPr>
            <p:ph type="ftr" sz="quarter" idx="11"/>
          </p:nvPr>
        </p:nvSpPr>
        <p:spPr/>
        <p:txBody>
          <a:bodyPr/>
          <a:lstStyle/>
          <a:p>
            <a:r>
              <a:rPr lang="en-IN" smtClean="0"/>
              <a:t>TIFR-FCRIT</a:t>
            </a:r>
            <a:endParaRPr lang="en-IN"/>
          </a:p>
        </p:txBody>
      </p:sp>
      <p:sp>
        <p:nvSpPr>
          <p:cNvPr id="5" name="Slide Number Placeholder 4"/>
          <p:cNvSpPr>
            <a:spLocks noGrp="1"/>
          </p:cNvSpPr>
          <p:nvPr>
            <p:ph type="sldNum" sz="quarter" idx="12"/>
          </p:nvPr>
        </p:nvSpPr>
        <p:spPr/>
        <p:txBody>
          <a:bodyPr/>
          <a:lstStyle/>
          <a:p>
            <a:fld id="{DCC322C2-F49B-4F3C-B063-FD3DED90D629}" type="slidenum">
              <a:rPr lang="en-IN" smtClean="0"/>
              <a:t>‹#›</a:t>
            </a:fld>
            <a:endParaRPr lang="en-IN"/>
          </a:p>
        </p:txBody>
      </p:sp>
    </p:spTree>
    <p:extLst>
      <p:ext uri="{BB962C8B-B14F-4D97-AF65-F5344CB8AC3E}">
        <p14:creationId xmlns:p14="http://schemas.microsoft.com/office/powerpoint/2010/main" val="4254628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5BBE4D-C941-499A-ACAA-4280CE8F00BA}" type="datetime1">
              <a:rPr lang="en-IN" smtClean="0"/>
              <a:t>05-08-2019</a:t>
            </a:fld>
            <a:endParaRPr lang="en-IN"/>
          </a:p>
        </p:txBody>
      </p:sp>
      <p:sp>
        <p:nvSpPr>
          <p:cNvPr id="3" name="Footer Placeholder 2"/>
          <p:cNvSpPr>
            <a:spLocks noGrp="1"/>
          </p:cNvSpPr>
          <p:nvPr>
            <p:ph type="ftr" sz="quarter" idx="11"/>
          </p:nvPr>
        </p:nvSpPr>
        <p:spPr/>
        <p:txBody>
          <a:bodyPr/>
          <a:lstStyle/>
          <a:p>
            <a:r>
              <a:rPr lang="en-IN" smtClean="0"/>
              <a:t>TIFR-FCRIT</a:t>
            </a:r>
            <a:endParaRPr lang="en-IN"/>
          </a:p>
        </p:txBody>
      </p:sp>
      <p:sp>
        <p:nvSpPr>
          <p:cNvPr id="4" name="Slide Number Placeholder 3"/>
          <p:cNvSpPr>
            <a:spLocks noGrp="1"/>
          </p:cNvSpPr>
          <p:nvPr>
            <p:ph type="sldNum" sz="quarter" idx="12"/>
          </p:nvPr>
        </p:nvSpPr>
        <p:spPr/>
        <p:txBody>
          <a:bodyPr/>
          <a:lstStyle/>
          <a:p>
            <a:fld id="{DCC322C2-F49B-4F3C-B063-FD3DED90D629}" type="slidenum">
              <a:rPr lang="en-IN" smtClean="0"/>
              <a:t>‹#›</a:t>
            </a:fld>
            <a:endParaRPr lang="en-IN"/>
          </a:p>
        </p:txBody>
      </p:sp>
    </p:spTree>
    <p:extLst>
      <p:ext uri="{BB962C8B-B14F-4D97-AF65-F5344CB8AC3E}">
        <p14:creationId xmlns:p14="http://schemas.microsoft.com/office/powerpoint/2010/main" val="1334904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B58632-7E25-4ECD-9DF5-DECF581DFE78}" type="datetime1">
              <a:rPr lang="en-IN" smtClean="0"/>
              <a:t>05-08-2019</a:t>
            </a:fld>
            <a:endParaRPr lang="en-IN"/>
          </a:p>
        </p:txBody>
      </p:sp>
      <p:sp>
        <p:nvSpPr>
          <p:cNvPr id="6" name="Footer Placeholder 5"/>
          <p:cNvSpPr>
            <a:spLocks noGrp="1"/>
          </p:cNvSpPr>
          <p:nvPr>
            <p:ph type="ftr" sz="quarter" idx="11"/>
          </p:nvPr>
        </p:nvSpPr>
        <p:spPr/>
        <p:txBody>
          <a:bodyPr/>
          <a:lstStyle/>
          <a:p>
            <a:r>
              <a:rPr lang="en-IN" smtClean="0"/>
              <a:t>TIFR-FCRIT</a:t>
            </a:r>
            <a:endParaRPr lang="en-IN"/>
          </a:p>
        </p:txBody>
      </p:sp>
      <p:sp>
        <p:nvSpPr>
          <p:cNvPr id="7" name="Slide Number Placeholder 6"/>
          <p:cNvSpPr>
            <a:spLocks noGrp="1"/>
          </p:cNvSpPr>
          <p:nvPr>
            <p:ph type="sldNum" sz="quarter" idx="12"/>
          </p:nvPr>
        </p:nvSpPr>
        <p:spPr/>
        <p:txBody>
          <a:bodyPr/>
          <a:lstStyle/>
          <a:p>
            <a:fld id="{DCC322C2-F49B-4F3C-B063-FD3DED90D629}" type="slidenum">
              <a:rPr lang="en-IN" smtClean="0"/>
              <a:t>‹#›</a:t>
            </a:fld>
            <a:endParaRPr lang="en-IN"/>
          </a:p>
        </p:txBody>
      </p:sp>
    </p:spTree>
    <p:extLst>
      <p:ext uri="{BB962C8B-B14F-4D97-AF65-F5344CB8AC3E}">
        <p14:creationId xmlns:p14="http://schemas.microsoft.com/office/powerpoint/2010/main" val="1879783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CEFB84-2A52-4F03-BA5E-AEE86A35B48B}" type="datetime1">
              <a:rPr lang="en-IN" smtClean="0"/>
              <a:t>05-08-2019</a:t>
            </a:fld>
            <a:endParaRPr lang="en-IN"/>
          </a:p>
        </p:txBody>
      </p:sp>
      <p:sp>
        <p:nvSpPr>
          <p:cNvPr id="6" name="Footer Placeholder 5"/>
          <p:cNvSpPr>
            <a:spLocks noGrp="1"/>
          </p:cNvSpPr>
          <p:nvPr>
            <p:ph type="ftr" sz="quarter" idx="11"/>
          </p:nvPr>
        </p:nvSpPr>
        <p:spPr/>
        <p:txBody>
          <a:bodyPr/>
          <a:lstStyle/>
          <a:p>
            <a:r>
              <a:rPr lang="en-IN" smtClean="0"/>
              <a:t>TIFR-FCRIT</a:t>
            </a:r>
            <a:endParaRPr lang="en-IN"/>
          </a:p>
        </p:txBody>
      </p:sp>
      <p:sp>
        <p:nvSpPr>
          <p:cNvPr id="7" name="Slide Number Placeholder 6"/>
          <p:cNvSpPr>
            <a:spLocks noGrp="1"/>
          </p:cNvSpPr>
          <p:nvPr>
            <p:ph type="sldNum" sz="quarter" idx="12"/>
          </p:nvPr>
        </p:nvSpPr>
        <p:spPr/>
        <p:txBody>
          <a:bodyPr/>
          <a:lstStyle/>
          <a:p>
            <a:fld id="{DCC322C2-F49B-4F3C-B063-FD3DED90D629}" type="slidenum">
              <a:rPr lang="en-IN" smtClean="0"/>
              <a:t>‹#›</a:t>
            </a:fld>
            <a:endParaRPr lang="en-IN"/>
          </a:p>
        </p:txBody>
      </p:sp>
    </p:spTree>
    <p:extLst>
      <p:ext uri="{BB962C8B-B14F-4D97-AF65-F5344CB8AC3E}">
        <p14:creationId xmlns:p14="http://schemas.microsoft.com/office/powerpoint/2010/main" val="3527079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54261-C4B8-4FD5-98B9-A098552A9D57}" type="datetime1">
              <a:rPr lang="en-IN" smtClean="0"/>
              <a:t>05-08-2019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TIFR-FCRIT</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322C2-F49B-4F3C-B063-FD3DED90D629}" type="slidenum">
              <a:rPr lang="en-IN" smtClean="0"/>
              <a:t>‹#›</a:t>
            </a:fld>
            <a:endParaRPr lang="en-IN"/>
          </a:p>
        </p:txBody>
      </p:sp>
    </p:spTree>
    <p:extLst>
      <p:ext uri="{BB962C8B-B14F-4D97-AF65-F5344CB8AC3E}">
        <p14:creationId xmlns:p14="http://schemas.microsoft.com/office/powerpoint/2010/main" val="179638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Basics of FPGA</a:t>
            </a:r>
            <a:endParaRPr lang="en-IN" dirty="0"/>
          </a:p>
        </p:txBody>
      </p:sp>
      <p:sp>
        <p:nvSpPr>
          <p:cNvPr id="3" name="Subtitle 2"/>
          <p:cNvSpPr>
            <a:spLocks noGrp="1"/>
          </p:cNvSpPr>
          <p:nvPr>
            <p:ph type="subTitle" idx="1"/>
          </p:nvPr>
        </p:nvSpPr>
        <p:spPr/>
        <p:txBody>
          <a:bodyPr/>
          <a:lstStyle/>
          <a:p>
            <a:pPr algn="r"/>
            <a:r>
              <a:rPr lang="en-IN" dirty="0" smtClean="0"/>
              <a:t>-Shantanu </a:t>
            </a:r>
            <a:r>
              <a:rPr lang="en-IN" dirty="0" err="1" smtClean="0"/>
              <a:t>Shinde</a:t>
            </a:r>
            <a:endParaRPr lang="en-IN" dirty="0" smtClean="0"/>
          </a:p>
          <a:p>
            <a:pPr algn="r"/>
            <a:r>
              <a:rPr lang="en-IN" dirty="0" smtClean="0"/>
              <a:t>-Aditya </a:t>
            </a:r>
            <a:r>
              <a:rPr lang="en-IN" dirty="0" err="1" smtClean="0"/>
              <a:t>D’souza</a:t>
            </a:r>
            <a:endParaRPr lang="en-IN" dirty="0" smtClean="0"/>
          </a:p>
          <a:p>
            <a:pPr algn="r"/>
            <a:r>
              <a:rPr lang="en-IN" dirty="0" smtClean="0"/>
              <a:t>-Gavin Lewis</a:t>
            </a:r>
          </a:p>
          <a:p>
            <a:endParaRPr lang="en-IN" dirty="0"/>
          </a:p>
        </p:txBody>
      </p:sp>
      <p:sp>
        <p:nvSpPr>
          <p:cNvPr id="4" name="Date Placeholder 3"/>
          <p:cNvSpPr>
            <a:spLocks noGrp="1"/>
          </p:cNvSpPr>
          <p:nvPr>
            <p:ph type="dt" sz="half" idx="10"/>
          </p:nvPr>
        </p:nvSpPr>
        <p:spPr/>
        <p:txBody>
          <a:bodyPr/>
          <a:lstStyle/>
          <a:p>
            <a:fld id="{25C3B16E-B7A3-407A-B5A1-564D4D6B080D}" type="datetime1">
              <a:rPr lang="en-IN" smtClean="0"/>
              <a:t>05-08-2019</a:t>
            </a:fld>
            <a:endParaRPr lang="en-IN"/>
          </a:p>
        </p:txBody>
      </p:sp>
      <p:sp>
        <p:nvSpPr>
          <p:cNvPr id="5" name="Footer Placeholder 4"/>
          <p:cNvSpPr>
            <a:spLocks noGrp="1"/>
          </p:cNvSpPr>
          <p:nvPr>
            <p:ph type="ftr" sz="quarter" idx="11"/>
          </p:nvPr>
        </p:nvSpPr>
        <p:spPr/>
        <p:txBody>
          <a:bodyPr/>
          <a:lstStyle/>
          <a:p>
            <a:r>
              <a:rPr lang="en-IN" smtClean="0"/>
              <a:t>TIFR-FCRIT</a:t>
            </a:r>
            <a:endParaRPr lang="en-IN"/>
          </a:p>
        </p:txBody>
      </p:sp>
    </p:spTree>
    <p:extLst>
      <p:ext uri="{BB962C8B-B14F-4D97-AF65-F5344CB8AC3E}">
        <p14:creationId xmlns:p14="http://schemas.microsoft.com/office/powerpoint/2010/main" val="1153578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503"/>
            <a:ext cx="10515600" cy="537661"/>
          </a:xfrm>
        </p:spPr>
        <p:txBody>
          <a:bodyPr>
            <a:normAutofit fontScale="90000"/>
          </a:bodyPr>
          <a:lstStyle/>
          <a:p>
            <a:r>
              <a:rPr lang="en-IN" dirty="0"/>
              <a:t>Programmable Interconnect (</a:t>
            </a:r>
            <a:r>
              <a:rPr lang="en-IN" dirty="0" err="1"/>
              <a:t>contd</a:t>
            </a:r>
            <a:r>
              <a:rPr lang="en-IN" dirty="0"/>
              <a: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2880" y="1340094"/>
            <a:ext cx="6192114" cy="3000794"/>
          </a:xfrm>
        </p:spPr>
      </p:pic>
      <p:sp>
        <p:nvSpPr>
          <p:cNvPr id="4" name="Date Placeholder 3"/>
          <p:cNvSpPr>
            <a:spLocks noGrp="1"/>
          </p:cNvSpPr>
          <p:nvPr>
            <p:ph type="dt" sz="half" idx="10"/>
          </p:nvPr>
        </p:nvSpPr>
        <p:spPr/>
        <p:txBody>
          <a:bodyPr/>
          <a:lstStyle/>
          <a:p>
            <a:fld id="{BA519343-2666-47D4-A0A7-4473AA50CD0A}" type="datetime1">
              <a:rPr lang="en-IN" smtClean="0"/>
              <a:t>05-08-2019</a:t>
            </a:fld>
            <a:endParaRPr lang="en-IN"/>
          </a:p>
        </p:txBody>
      </p:sp>
      <p:sp>
        <p:nvSpPr>
          <p:cNvPr id="5" name="Footer Placeholder 4"/>
          <p:cNvSpPr>
            <a:spLocks noGrp="1"/>
          </p:cNvSpPr>
          <p:nvPr>
            <p:ph type="ftr" sz="quarter" idx="11"/>
          </p:nvPr>
        </p:nvSpPr>
        <p:spPr/>
        <p:txBody>
          <a:bodyPr/>
          <a:lstStyle/>
          <a:p>
            <a:r>
              <a:rPr lang="en-IN" smtClean="0"/>
              <a:t>TIFR-FCRIT</a:t>
            </a:r>
            <a:endParaRPr lang="en-IN"/>
          </a:p>
        </p:txBody>
      </p:sp>
      <p:sp>
        <p:nvSpPr>
          <p:cNvPr id="7" name="TextBox 6"/>
          <p:cNvSpPr txBox="1"/>
          <p:nvPr/>
        </p:nvSpPr>
        <p:spPr>
          <a:xfrm>
            <a:off x="838200" y="847150"/>
            <a:ext cx="4321629" cy="5509200"/>
          </a:xfrm>
          <a:prstGeom prst="rect">
            <a:avLst/>
          </a:prstGeom>
          <a:noFill/>
        </p:spPr>
        <p:txBody>
          <a:bodyPr wrap="square" rtlCol="0">
            <a:spAutoFit/>
          </a:bodyPr>
          <a:lstStyle/>
          <a:p>
            <a:pPr marL="285750" indent="-285750">
              <a:buFont typeface="Arial" panose="020B0604020202020204" pitchFamily="34" charset="0"/>
              <a:buChar char="•"/>
            </a:pPr>
            <a:r>
              <a:rPr lang="en-IN" sz="2200" dirty="0" smtClean="0"/>
              <a:t>The SRAM based technique employs a total of 6 transistors to implement the Programmable Interconnect.</a:t>
            </a:r>
          </a:p>
          <a:p>
            <a:pPr marL="285750" indent="-285750">
              <a:buFont typeface="Arial" panose="020B0604020202020204" pitchFamily="34" charset="0"/>
              <a:buChar char="•"/>
            </a:pPr>
            <a:r>
              <a:rPr lang="en-IN" sz="2200" dirty="0" smtClean="0"/>
              <a:t>Basically, the pass transistor passes a value which is opposite to the status we require.</a:t>
            </a:r>
          </a:p>
          <a:p>
            <a:pPr marL="285750" indent="-285750">
              <a:buFont typeface="Arial" panose="020B0604020202020204" pitchFamily="34" charset="0"/>
              <a:buChar char="•"/>
            </a:pPr>
            <a:r>
              <a:rPr lang="en-IN" sz="2200" dirty="0" smtClean="0"/>
              <a:t>The flip-flops then latch if we pass 0 and value 1 is stored in the write transistor.</a:t>
            </a:r>
          </a:p>
          <a:p>
            <a:pPr marL="285750" indent="-285750">
              <a:buFont typeface="Arial" panose="020B0604020202020204" pitchFamily="34" charset="0"/>
              <a:buChar char="•"/>
            </a:pPr>
            <a:r>
              <a:rPr lang="en-IN" sz="2200" dirty="0" smtClean="0"/>
              <a:t>It employs 4 transistors for the flip-flop, 1 each for the pass and write transistors.</a:t>
            </a:r>
          </a:p>
          <a:p>
            <a:pPr marL="285750" indent="-285750">
              <a:buFont typeface="Arial" panose="020B0604020202020204" pitchFamily="34" charset="0"/>
              <a:buChar char="•"/>
            </a:pPr>
            <a:r>
              <a:rPr lang="en-IN" sz="2200" dirty="0" smtClean="0"/>
              <a:t>This takes up a lot of space and introduces delays in propagation of signals.</a:t>
            </a:r>
            <a:endParaRPr lang="en-IN" sz="2200" dirty="0"/>
          </a:p>
        </p:txBody>
      </p:sp>
      <p:sp>
        <p:nvSpPr>
          <p:cNvPr id="8" name="TextBox 7"/>
          <p:cNvSpPr txBox="1"/>
          <p:nvPr/>
        </p:nvSpPr>
        <p:spPr>
          <a:xfrm>
            <a:off x="5272880" y="4545874"/>
            <a:ext cx="6192114" cy="369332"/>
          </a:xfrm>
          <a:prstGeom prst="rect">
            <a:avLst/>
          </a:prstGeom>
          <a:noFill/>
        </p:spPr>
        <p:txBody>
          <a:bodyPr wrap="square" rtlCol="0">
            <a:spAutoFit/>
          </a:bodyPr>
          <a:lstStyle/>
          <a:p>
            <a:r>
              <a:rPr lang="en-IN" dirty="0" smtClean="0"/>
              <a:t>	       Pass Transistor with configuration cell</a:t>
            </a:r>
            <a:endParaRPr lang="en-IN" dirty="0"/>
          </a:p>
        </p:txBody>
      </p:sp>
    </p:spTree>
    <p:extLst>
      <p:ext uri="{BB962C8B-B14F-4D97-AF65-F5344CB8AC3E}">
        <p14:creationId xmlns:p14="http://schemas.microsoft.com/office/powerpoint/2010/main" val="315327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6841"/>
          </a:xfrm>
        </p:spPr>
        <p:txBody>
          <a:bodyPr>
            <a:normAutofit fontScale="90000"/>
          </a:bodyPr>
          <a:lstStyle/>
          <a:p>
            <a:r>
              <a:rPr lang="en-US" dirty="0" smtClean="0"/>
              <a:t>Additional Components</a:t>
            </a:r>
            <a:endParaRPr lang="en-IN" dirty="0"/>
          </a:p>
        </p:txBody>
      </p:sp>
      <p:sp>
        <p:nvSpPr>
          <p:cNvPr id="3" name="Content Placeholder 2"/>
          <p:cNvSpPr>
            <a:spLocks noGrp="1"/>
          </p:cNvSpPr>
          <p:nvPr>
            <p:ph idx="1"/>
          </p:nvPr>
        </p:nvSpPr>
        <p:spPr>
          <a:xfrm>
            <a:off x="838200" y="1123406"/>
            <a:ext cx="10515600" cy="5053557"/>
          </a:xfrm>
        </p:spPr>
        <p:txBody>
          <a:bodyPr>
            <a:normAutofit/>
          </a:bodyPr>
          <a:lstStyle/>
          <a:p>
            <a:r>
              <a:rPr lang="en-US" sz="2400" dirty="0" smtClean="0"/>
              <a:t>Apart from the previously described components, the latest FPGAs have dedicated multipliers and DSP(Digital Signal Processing) slices.</a:t>
            </a:r>
          </a:p>
          <a:p>
            <a:r>
              <a:rPr lang="en-US" sz="2400" dirty="0" smtClean="0"/>
              <a:t>Multipliers are included as the multiplication operation is highly resource intensive if implemented using combinatorial logic.</a:t>
            </a:r>
          </a:p>
          <a:p>
            <a:r>
              <a:rPr lang="en-US" sz="2400" dirty="0" smtClean="0"/>
              <a:t>DSP slices are mainly used for the multiply-accumulate(MAC) operation which is very common in DSP.</a:t>
            </a:r>
          </a:p>
          <a:p>
            <a:r>
              <a:rPr lang="en-US" sz="2400" dirty="0" smtClean="0"/>
              <a:t>MAC operation is basically calculating the product of two numbers and adding that to the accumulator.</a:t>
            </a:r>
          </a:p>
          <a:p>
            <a:r>
              <a:rPr lang="en-US" sz="2400" dirty="0" smtClean="0"/>
              <a:t>Block RAM is another component found in the latest FPGAs that is user defined.</a:t>
            </a:r>
          </a:p>
          <a:p>
            <a:r>
              <a:rPr lang="en-US" sz="2400" dirty="0" smtClean="0"/>
              <a:t>It is useful to pass data between parallel task and for storing the data sets.</a:t>
            </a:r>
            <a:endParaRPr lang="en-IN" sz="2400" dirty="0"/>
          </a:p>
        </p:txBody>
      </p:sp>
      <p:sp>
        <p:nvSpPr>
          <p:cNvPr id="4" name="Date Placeholder 3"/>
          <p:cNvSpPr>
            <a:spLocks noGrp="1"/>
          </p:cNvSpPr>
          <p:nvPr>
            <p:ph type="dt" sz="half" idx="10"/>
          </p:nvPr>
        </p:nvSpPr>
        <p:spPr/>
        <p:txBody>
          <a:bodyPr/>
          <a:lstStyle/>
          <a:p>
            <a:fld id="{BA519343-2666-47D4-A0A7-4473AA50CD0A}" type="datetime1">
              <a:rPr lang="en-IN" smtClean="0"/>
              <a:t>05-08-2019</a:t>
            </a:fld>
            <a:endParaRPr lang="en-IN"/>
          </a:p>
        </p:txBody>
      </p:sp>
      <p:sp>
        <p:nvSpPr>
          <p:cNvPr id="5" name="Footer Placeholder 4"/>
          <p:cNvSpPr>
            <a:spLocks noGrp="1"/>
          </p:cNvSpPr>
          <p:nvPr>
            <p:ph type="ftr" sz="quarter" idx="11"/>
          </p:nvPr>
        </p:nvSpPr>
        <p:spPr/>
        <p:txBody>
          <a:bodyPr/>
          <a:lstStyle/>
          <a:p>
            <a:r>
              <a:rPr lang="en-IN" smtClean="0"/>
              <a:t>TIFR-FCRIT</a:t>
            </a:r>
            <a:endParaRPr lang="en-IN"/>
          </a:p>
        </p:txBody>
      </p:sp>
    </p:spTree>
    <p:extLst>
      <p:ext uri="{BB962C8B-B14F-4D97-AF65-F5344CB8AC3E}">
        <p14:creationId xmlns:p14="http://schemas.microsoft.com/office/powerpoint/2010/main" val="3771407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fontScale="90000"/>
          </a:bodyPr>
          <a:lstStyle/>
          <a:p>
            <a:r>
              <a:rPr lang="en-US" dirty="0" smtClean="0"/>
              <a:t>Implementing programs on an FPGA</a:t>
            </a:r>
            <a:endParaRPr lang="en-IN" dirty="0"/>
          </a:p>
        </p:txBody>
      </p:sp>
      <p:sp>
        <p:nvSpPr>
          <p:cNvPr id="3" name="Content Placeholder 2"/>
          <p:cNvSpPr>
            <a:spLocks noGrp="1"/>
          </p:cNvSpPr>
          <p:nvPr>
            <p:ph idx="1"/>
          </p:nvPr>
        </p:nvSpPr>
        <p:spPr>
          <a:xfrm>
            <a:off x="838200" y="1175658"/>
            <a:ext cx="10515600" cy="5001306"/>
          </a:xfrm>
        </p:spPr>
        <p:txBody>
          <a:bodyPr>
            <a:normAutofit fontScale="92500"/>
          </a:bodyPr>
          <a:lstStyle/>
          <a:p>
            <a:r>
              <a:rPr lang="en-US" sz="2400" dirty="0" smtClean="0"/>
              <a:t>An FPGA contains a large number of CLBs, Programmable interconnects, etc.</a:t>
            </a:r>
          </a:p>
          <a:p>
            <a:r>
              <a:rPr lang="en-US" sz="2400" dirty="0" smtClean="0"/>
              <a:t>However, one does not need to configure all of these components at such a basic level.</a:t>
            </a:r>
          </a:p>
          <a:p>
            <a:r>
              <a:rPr lang="en-US" sz="2400" dirty="0" smtClean="0"/>
              <a:t>One simply uses a HDL like Verilog or VHDL to define their logic and even run simulations on the software itself.</a:t>
            </a:r>
          </a:p>
          <a:p>
            <a:r>
              <a:rPr lang="en-US" sz="2400" dirty="0"/>
              <a:t>Initially the RTL description in VHDL or Verilog is simulated by creating test benches to simulate the system and observe results</a:t>
            </a:r>
            <a:r>
              <a:rPr lang="en-US" sz="2400" dirty="0" smtClean="0"/>
              <a:t>.</a:t>
            </a:r>
          </a:p>
          <a:p>
            <a:r>
              <a:rPr lang="en-US" sz="2400" dirty="0" smtClean="0"/>
              <a:t>Then</a:t>
            </a:r>
            <a:r>
              <a:rPr lang="en-US" sz="2400" dirty="0"/>
              <a:t>, after the synthesis engine has mapped the design to a netlist, the netlist is translated to a gate-level description where simulation is repeated to confirm the synthesis proceeded without </a:t>
            </a:r>
            <a:r>
              <a:rPr lang="en-US" sz="2400" dirty="0" smtClean="0"/>
              <a:t>errors.</a:t>
            </a:r>
          </a:p>
          <a:p>
            <a:r>
              <a:rPr lang="en-US" sz="2400" dirty="0" smtClean="0"/>
              <a:t>A netlist is basically the list of electronic components and how they are connected.</a:t>
            </a:r>
          </a:p>
          <a:p>
            <a:r>
              <a:rPr lang="en-US" sz="2400" dirty="0" smtClean="0"/>
              <a:t>This program file is then compiled into a </a:t>
            </a:r>
            <a:r>
              <a:rPr lang="en-US" sz="2400" dirty="0" err="1" smtClean="0"/>
              <a:t>bitstream</a:t>
            </a:r>
            <a:r>
              <a:rPr lang="en-US" sz="2400" dirty="0" smtClean="0"/>
              <a:t> file by using the design tool.</a:t>
            </a:r>
          </a:p>
          <a:p>
            <a:r>
              <a:rPr lang="en-US" sz="2400" dirty="0" smtClean="0"/>
              <a:t>This </a:t>
            </a:r>
            <a:r>
              <a:rPr lang="en-US" sz="2400" dirty="0" err="1" smtClean="0"/>
              <a:t>bitstream</a:t>
            </a:r>
            <a:r>
              <a:rPr lang="en-US" sz="2400" dirty="0" smtClean="0"/>
              <a:t> file is then loaded onto the FPGA, generally, via a micro-USB cable with the help of a software on an EEPROM on the FPGA.</a:t>
            </a:r>
            <a:endParaRPr lang="en-IN" sz="2400" dirty="0"/>
          </a:p>
        </p:txBody>
      </p:sp>
      <p:sp>
        <p:nvSpPr>
          <p:cNvPr id="4" name="Date Placeholder 3"/>
          <p:cNvSpPr>
            <a:spLocks noGrp="1"/>
          </p:cNvSpPr>
          <p:nvPr>
            <p:ph type="dt" sz="half" idx="10"/>
          </p:nvPr>
        </p:nvSpPr>
        <p:spPr/>
        <p:txBody>
          <a:bodyPr/>
          <a:lstStyle/>
          <a:p>
            <a:fld id="{BA519343-2666-47D4-A0A7-4473AA50CD0A}" type="datetime1">
              <a:rPr lang="en-IN" smtClean="0"/>
              <a:t>05-08-2019</a:t>
            </a:fld>
            <a:endParaRPr lang="en-IN"/>
          </a:p>
        </p:txBody>
      </p:sp>
      <p:sp>
        <p:nvSpPr>
          <p:cNvPr id="5" name="Footer Placeholder 4"/>
          <p:cNvSpPr>
            <a:spLocks noGrp="1"/>
          </p:cNvSpPr>
          <p:nvPr>
            <p:ph type="ftr" sz="quarter" idx="11"/>
          </p:nvPr>
        </p:nvSpPr>
        <p:spPr/>
        <p:txBody>
          <a:bodyPr/>
          <a:lstStyle/>
          <a:p>
            <a:r>
              <a:rPr lang="en-IN" smtClean="0"/>
              <a:t>TIFR-FCRIT</a:t>
            </a:r>
            <a:endParaRPr lang="en-IN"/>
          </a:p>
        </p:txBody>
      </p:sp>
    </p:spTree>
    <p:extLst>
      <p:ext uri="{BB962C8B-B14F-4D97-AF65-F5344CB8AC3E}">
        <p14:creationId xmlns:p14="http://schemas.microsoft.com/office/powerpoint/2010/main" val="2301956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Miscellaneous</a:t>
            </a:r>
            <a:endParaRPr lang="en-IN" dirty="0"/>
          </a:p>
        </p:txBody>
      </p:sp>
      <p:sp>
        <p:nvSpPr>
          <p:cNvPr id="3" name="Content Placeholder 2"/>
          <p:cNvSpPr>
            <a:spLocks noGrp="1"/>
          </p:cNvSpPr>
          <p:nvPr>
            <p:ph idx="1"/>
          </p:nvPr>
        </p:nvSpPr>
        <p:spPr/>
        <p:txBody>
          <a:bodyPr>
            <a:normAutofit/>
          </a:bodyPr>
          <a:lstStyle/>
          <a:p>
            <a:r>
              <a:rPr lang="en-IN" sz="2400" dirty="0" smtClean="0"/>
              <a:t>If a large number of LUTs are not being used for logic implementation, they maybe used as RAM using the LUT RAM write control circuit.</a:t>
            </a:r>
          </a:p>
          <a:p>
            <a:r>
              <a:rPr lang="en-IN" sz="2400" dirty="0" smtClean="0"/>
              <a:t>Since these LUTs are spread across various CLBs, they are referred to as distributed RAMs.</a:t>
            </a:r>
          </a:p>
          <a:p>
            <a:r>
              <a:rPr lang="en-IN" sz="2400" dirty="0" smtClean="0"/>
              <a:t>Access latency can vary for the above.</a:t>
            </a:r>
            <a:endParaRPr lang="en-IN" sz="2400" dirty="0"/>
          </a:p>
        </p:txBody>
      </p:sp>
      <p:sp>
        <p:nvSpPr>
          <p:cNvPr id="4" name="Date Placeholder 3"/>
          <p:cNvSpPr>
            <a:spLocks noGrp="1"/>
          </p:cNvSpPr>
          <p:nvPr>
            <p:ph type="dt" sz="half" idx="10"/>
          </p:nvPr>
        </p:nvSpPr>
        <p:spPr/>
        <p:txBody>
          <a:bodyPr/>
          <a:lstStyle/>
          <a:p>
            <a:fld id="{BA519343-2666-47D4-A0A7-4473AA50CD0A}" type="datetime1">
              <a:rPr lang="en-IN" smtClean="0"/>
              <a:t>05-08-2019</a:t>
            </a:fld>
            <a:endParaRPr lang="en-IN"/>
          </a:p>
        </p:txBody>
      </p:sp>
      <p:sp>
        <p:nvSpPr>
          <p:cNvPr id="5" name="Footer Placeholder 4"/>
          <p:cNvSpPr>
            <a:spLocks noGrp="1"/>
          </p:cNvSpPr>
          <p:nvPr>
            <p:ph type="ftr" sz="quarter" idx="11"/>
          </p:nvPr>
        </p:nvSpPr>
        <p:spPr/>
        <p:txBody>
          <a:bodyPr/>
          <a:lstStyle/>
          <a:p>
            <a:r>
              <a:rPr lang="en-IN" smtClean="0"/>
              <a:t>TIFR-FCRIT</a:t>
            </a:r>
            <a:endParaRPr lang="en-IN"/>
          </a:p>
        </p:txBody>
      </p:sp>
    </p:spTree>
    <p:extLst>
      <p:ext uri="{BB962C8B-B14F-4D97-AF65-F5344CB8AC3E}">
        <p14:creationId xmlns:p14="http://schemas.microsoft.com/office/powerpoint/2010/main" val="1449420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r>
              <a:rPr lang="en-IN" sz="2400" dirty="0" smtClean="0"/>
              <a:t>FPGA is an abbreviation for Field Programmable Gate Arrays.</a:t>
            </a:r>
          </a:p>
          <a:p>
            <a:r>
              <a:rPr lang="en-IN" sz="2400" dirty="0" smtClean="0"/>
              <a:t>In essence, FPGAs enable designers to program customized digital logic in the field.</a:t>
            </a:r>
          </a:p>
          <a:p>
            <a:r>
              <a:rPr lang="en-IN" sz="2400" dirty="0" smtClean="0"/>
              <a:t>The functioning of an FPGA can be defined after its manufacturing.</a:t>
            </a:r>
          </a:p>
          <a:p>
            <a:r>
              <a:rPr lang="en-IN" sz="2400" dirty="0" smtClean="0"/>
              <a:t>Thus, FPGAs allows one to adapt to new requirements and standards and reconfigure hardware for specific applications even after the product has been installed in the field-hence the term </a:t>
            </a:r>
            <a:r>
              <a:rPr lang="en-IN" sz="2400" i="1" dirty="0" smtClean="0"/>
              <a:t>field programmable.</a:t>
            </a:r>
          </a:p>
          <a:p>
            <a:r>
              <a:rPr lang="en-IN" sz="2400" dirty="0" smtClean="0"/>
              <a:t>Gate arrays are two-dimensional arrays of logic gates.</a:t>
            </a:r>
            <a:endParaRPr lang="en-IN" sz="2400" i="1" dirty="0"/>
          </a:p>
        </p:txBody>
      </p:sp>
      <p:sp>
        <p:nvSpPr>
          <p:cNvPr id="4" name="Date Placeholder 3"/>
          <p:cNvSpPr>
            <a:spLocks noGrp="1"/>
          </p:cNvSpPr>
          <p:nvPr>
            <p:ph type="dt" sz="half" idx="10"/>
          </p:nvPr>
        </p:nvSpPr>
        <p:spPr/>
        <p:txBody>
          <a:bodyPr/>
          <a:lstStyle/>
          <a:p>
            <a:fld id="{BA519343-2666-47D4-A0A7-4473AA50CD0A}" type="datetime1">
              <a:rPr lang="en-IN" smtClean="0"/>
              <a:t>05-08-2019</a:t>
            </a:fld>
            <a:endParaRPr lang="en-IN"/>
          </a:p>
        </p:txBody>
      </p:sp>
      <p:sp>
        <p:nvSpPr>
          <p:cNvPr id="5" name="Footer Placeholder 4"/>
          <p:cNvSpPr>
            <a:spLocks noGrp="1"/>
          </p:cNvSpPr>
          <p:nvPr>
            <p:ph type="ftr" sz="quarter" idx="11"/>
          </p:nvPr>
        </p:nvSpPr>
        <p:spPr/>
        <p:txBody>
          <a:bodyPr/>
          <a:lstStyle/>
          <a:p>
            <a:r>
              <a:rPr lang="en-IN" smtClean="0"/>
              <a:t>TIFR-FCRIT</a:t>
            </a:r>
            <a:endParaRPr lang="en-IN"/>
          </a:p>
        </p:txBody>
      </p:sp>
    </p:spTree>
    <p:extLst>
      <p:ext uri="{BB962C8B-B14F-4D97-AF65-F5344CB8AC3E}">
        <p14:creationId xmlns:p14="http://schemas.microsoft.com/office/powerpoint/2010/main" val="384726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3951"/>
          </a:xfrm>
        </p:spPr>
        <p:txBody>
          <a:bodyPr/>
          <a:lstStyle/>
          <a:p>
            <a:r>
              <a:rPr lang="en-IN" dirty="0" smtClean="0"/>
              <a:t>FPGA Architecture</a:t>
            </a:r>
            <a:endParaRPr lang="en-IN" dirty="0"/>
          </a:p>
        </p:txBody>
      </p:sp>
      <p:sp>
        <p:nvSpPr>
          <p:cNvPr id="3" name="Content Placeholder 2"/>
          <p:cNvSpPr>
            <a:spLocks noGrp="1"/>
          </p:cNvSpPr>
          <p:nvPr>
            <p:ph idx="1"/>
          </p:nvPr>
        </p:nvSpPr>
        <p:spPr>
          <a:xfrm>
            <a:off x="838200" y="1436914"/>
            <a:ext cx="10515600" cy="4740049"/>
          </a:xfrm>
        </p:spPr>
        <p:txBody>
          <a:bodyPr/>
          <a:lstStyle/>
          <a:p>
            <a:pPr marL="0" indent="0">
              <a:buNone/>
            </a:pPr>
            <a:endParaRPr lang="en-IN" dirty="0"/>
          </a:p>
        </p:txBody>
      </p:sp>
      <p:sp>
        <p:nvSpPr>
          <p:cNvPr id="4" name="Date Placeholder 3"/>
          <p:cNvSpPr>
            <a:spLocks noGrp="1"/>
          </p:cNvSpPr>
          <p:nvPr>
            <p:ph type="dt" sz="half" idx="10"/>
          </p:nvPr>
        </p:nvSpPr>
        <p:spPr/>
        <p:txBody>
          <a:bodyPr/>
          <a:lstStyle/>
          <a:p>
            <a:fld id="{BA519343-2666-47D4-A0A7-4473AA50CD0A}" type="datetime1">
              <a:rPr lang="en-IN" smtClean="0"/>
              <a:t>05-08-2019</a:t>
            </a:fld>
            <a:endParaRPr lang="en-IN"/>
          </a:p>
        </p:txBody>
      </p:sp>
      <p:sp>
        <p:nvSpPr>
          <p:cNvPr id="5" name="Footer Placeholder 4"/>
          <p:cNvSpPr>
            <a:spLocks noGrp="1"/>
          </p:cNvSpPr>
          <p:nvPr>
            <p:ph type="ftr" sz="quarter" idx="11"/>
          </p:nvPr>
        </p:nvSpPr>
        <p:spPr/>
        <p:txBody>
          <a:bodyPr/>
          <a:lstStyle/>
          <a:p>
            <a:r>
              <a:rPr lang="en-IN" smtClean="0"/>
              <a:t>TIFR-FCRIT</a:t>
            </a:r>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1544750"/>
            <a:ext cx="5943600" cy="4524375"/>
          </a:xfrm>
          <a:prstGeom prst="rect">
            <a:avLst/>
          </a:prstGeom>
        </p:spPr>
      </p:pic>
      <p:sp>
        <p:nvSpPr>
          <p:cNvPr id="7" name="TextBox 6"/>
          <p:cNvSpPr txBox="1"/>
          <p:nvPr/>
        </p:nvSpPr>
        <p:spPr>
          <a:xfrm>
            <a:off x="838200" y="2017915"/>
            <a:ext cx="4219303" cy="2677656"/>
          </a:xfrm>
          <a:prstGeom prst="rect">
            <a:avLst/>
          </a:prstGeom>
          <a:noFill/>
        </p:spPr>
        <p:txBody>
          <a:bodyPr wrap="square" rtlCol="0">
            <a:spAutoFit/>
          </a:bodyPr>
          <a:lstStyle/>
          <a:p>
            <a:r>
              <a:rPr lang="en-IN" sz="2400" dirty="0" smtClean="0"/>
              <a:t>The FPGA architecture consists of the following:</a:t>
            </a:r>
          </a:p>
          <a:p>
            <a:pPr marL="914400" lvl="1" indent="-457200">
              <a:buFont typeface="Arial" panose="020B0604020202020204" pitchFamily="34" charset="0"/>
              <a:buChar char="•"/>
            </a:pPr>
            <a:r>
              <a:rPr lang="en-IN" sz="2400" dirty="0" smtClean="0"/>
              <a:t>Configurable Logic Block(CLB)</a:t>
            </a:r>
          </a:p>
          <a:p>
            <a:pPr marL="914400" lvl="1" indent="-457200">
              <a:buFont typeface="Arial" panose="020B0604020202020204" pitchFamily="34" charset="0"/>
              <a:buChar char="•"/>
            </a:pPr>
            <a:r>
              <a:rPr lang="en-IN" sz="2400" dirty="0" smtClean="0"/>
              <a:t>Input / Output Block</a:t>
            </a:r>
          </a:p>
          <a:p>
            <a:pPr marL="914400" lvl="1" indent="-457200">
              <a:buFont typeface="Arial" panose="020B0604020202020204" pitchFamily="34" charset="0"/>
              <a:buChar char="•"/>
            </a:pPr>
            <a:r>
              <a:rPr lang="en-IN" sz="2400" dirty="0" smtClean="0"/>
              <a:t>Programmable Interconnects</a:t>
            </a:r>
            <a:endParaRPr lang="en-IN" sz="2400" dirty="0"/>
          </a:p>
        </p:txBody>
      </p:sp>
    </p:spTree>
    <p:extLst>
      <p:ext uri="{BB962C8B-B14F-4D97-AF65-F5344CB8AC3E}">
        <p14:creationId xmlns:p14="http://schemas.microsoft.com/office/powerpoint/2010/main" val="811371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8909"/>
          </a:xfrm>
        </p:spPr>
        <p:txBody>
          <a:bodyPr/>
          <a:lstStyle/>
          <a:p>
            <a:r>
              <a:rPr lang="en-IN" dirty="0" smtClean="0"/>
              <a:t>Configurable Logic Blocks(CLBs)</a:t>
            </a:r>
            <a:endParaRPr lang="en-IN" dirty="0"/>
          </a:p>
        </p:txBody>
      </p:sp>
      <p:sp>
        <p:nvSpPr>
          <p:cNvPr id="3" name="Content Placeholder 2"/>
          <p:cNvSpPr>
            <a:spLocks noGrp="1"/>
          </p:cNvSpPr>
          <p:nvPr>
            <p:ph idx="1"/>
          </p:nvPr>
        </p:nvSpPr>
        <p:spPr>
          <a:xfrm>
            <a:off x="838200" y="1567542"/>
            <a:ext cx="10515600" cy="4788807"/>
          </a:xfrm>
        </p:spPr>
        <p:txBody>
          <a:bodyPr>
            <a:normAutofit/>
          </a:bodyPr>
          <a:lstStyle/>
          <a:p>
            <a:r>
              <a:rPr lang="en-IN" sz="2400" dirty="0" smtClean="0"/>
              <a:t>A configurable logic block is a basic repeating logic resource on an FPGA. When CLBs are linked together by routing resources, the components in CLBs execute complex logic functions, memory functions and synchronize code on the FPGA.</a:t>
            </a:r>
          </a:p>
          <a:p>
            <a:r>
              <a:rPr lang="en-IN" sz="2400" dirty="0" smtClean="0"/>
              <a:t>Each CLB is further consists of slices which are further divided into logic elements.</a:t>
            </a:r>
          </a:p>
          <a:p>
            <a:r>
              <a:rPr lang="en-IN" sz="2400" dirty="0" smtClean="0"/>
              <a:t>Logic element consists of:</a:t>
            </a:r>
          </a:p>
          <a:p>
            <a:pPr lvl="1"/>
            <a:r>
              <a:rPr lang="en-IN" dirty="0" smtClean="0"/>
              <a:t> D flip-flop</a:t>
            </a:r>
          </a:p>
          <a:p>
            <a:pPr lvl="1"/>
            <a:r>
              <a:rPr lang="en-IN" dirty="0" smtClean="0"/>
              <a:t> Look-up Table(LUT) </a:t>
            </a:r>
          </a:p>
          <a:p>
            <a:pPr lvl="1"/>
            <a:r>
              <a:rPr lang="en-IN" dirty="0"/>
              <a:t> </a:t>
            </a:r>
            <a:r>
              <a:rPr lang="en-IN" dirty="0" smtClean="0"/>
              <a:t>Multiplexer</a:t>
            </a:r>
          </a:p>
          <a:p>
            <a:pPr marL="0" indent="0">
              <a:buNone/>
            </a:pPr>
            <a:r>
              <a:rPr lang="en-IN" dirty="0" smtClean="0"/>
              <a:t> </a:t>
            </a:r>
            <a:endParaRPr lang="en-IN" dirty="0"/>
          </a:p>
        </p:txBody>
      </p:sp>
      <p:sp>
        <p:nvSpPr>
          <p:cNvPr id="4" name="Date Placeholder 3"/>
          <p:cNvSpPr>
            <a:spLocks noGrp="1"/>
          </p:cNvSpPr>
          <p:nvPr>
            <p:ph type="dt" sz="half" idx="10"/>
          </p:nvPr>
        </p:nvSpPr>
        <p:spPr/>
        <p:txBody>
          <a:bodyPr/>
          <a:lstStyle/>
          <a:p>
            <a:fld id="{BA519343-2666-47D4-A0A7-4473AA50CD0A}" type="datetime1">
              <a:rPr lang="en-IN" smtClean="0"/>
              <a:t>05-08-2019</a:t>
            </a:fld>
            <a:endParaRPr lang="en-IN"/>
          </a:p>
        </p:txBody>
      </p:sp>
      <p:sp>
        <p:nvSpPr>
          <p:cNvPr id="5" name="Footer Placeholder 4"/>
          <p:cNvSpPr>
            <a:spLocks noGrp="1"/>
          </p:cNvSpPr>
          <p:nvPr>
            <p:ph type="ftr" sz="quarter" idx="11"/>
          </p:nvPr>
        </p:nvSpPr>
        <p:spPr/>
        <p:txBody>
          <a:bodyPr/>
          <a:lstStyle/>
          <a:p>
            <a:r>
              <a:rPr lang="en-IN" smtClean="0"/>
              <a:t>TIFR-FCRIT</a:t>
            </a:r>
            <a:endParaRPr lang="en-IN"/>
          </a:p>
        </p:txBody>
      </p:sp>
    </p:spTree>
    <p:extLst>
      <p:ext uri="{BB962C8B-B14F-4D97-AF65-F5344CB8AC3E}">
        <p14:creationId xmlns:p14="http://schemas.microsoft.com/office/powerpoint/2010/main" val="3538872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6658"/>
          </a:xfrm>
        </p:spPr>
        <p:txBody>
          <a:bodyPr/>
          <a:lstStyle/>
          <a:p>
            <a:r>
              <a:rPr lang="en-IN" dirty="0" smtClean="0"/>
              <a:t>Configurable Logic Blocks (</a:t>
            </a:r>
            <a:r>
              <a:rPr lang="en-IN" dirty="0" err="1" smtClean="0"/>
              <a:t>contd</a:t>
            </a:r>
            <a:r>
              <a:rPr lang="en-IN" dirty="0" smtClean="0"/>
              <a:t>…)</a:t>
            </a:r>
            <a:endParaRPr lang="en-IN" dirty="0"/>
          </a:p>
        </p:txBody>
      </p:sp>
      <p:sp>
        <p:nvSpPr>
          <p:cNvPr id="4" name="Date Placeholder 3"/>
          <p:cNvSpPr>
            <a:spLocks noGrp="1"/>
          </p:cNvSpPr>
          <p:nvPr>
            <p:ph type="dt" sz="half" idx="10"/>
          </p:nvPr>
        </p:nvSpPr>
        <p:spPr/>
        <p:txBody>
          <a:bodyPr/>
          <a:lstStyle/>
          <a:p>
            <a:fld id="{BA519343-2666-47D4-A0A7-4473AA50CD0A}" type="datetime1">
              <a:rPr lang="en-IN" smtClean="0"/>
              <a:t>05-08-2019</a:t>
            </a:fld>
            <a:endParaRPr lang="en-IN"/>
          </a:p>
        </p:txBody>
      </p:sp>
      <p:sp>
        <p:nvSpPr>
          <p:cNvPr id="5" name="Footer Placeholder 4"/>
          <p:cNvSpPr>
            <a:spLocks noGrp="1"/>
          </p:cNvSpPr>
          <p:nvPr>
            <p:ph type="ftr" sz="quarter" idx="11"/>
          </p:nvPr>
        </p:nvSpPr>
        <p:spPr/>
        <p:txBody>
          <a:bodyPr/>
          <a:lstStyle/>
          <a:p>
            <a:r>
              <a:rPr lang="en-IN" smtClean="0"/>
              <a:t>TIFR-FCRIT</a:t>
            </a:r>
            <a:endParaRPr lang="en-IN"/>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01784"/>
            <a:ext cx="5389827" cy="4975225"/>
          </a:xfrm>
        </p:spPr>
      </p:pic>
      <p:sp>
        <p:nvSpPr>
          <p:cNvPr id="10" name="TextBox 9"/>
          <p:cNvSpPr txBox="1"/>
          <p:nvPr/>
        </p:nvSpPr>
        <p:spPr>
          <a:xfrm>
            <a:off x="6361611" y="1201784"/>
            <a:ext cx="5251269" cy="3416320"/>
          </a:xfrm>
          <a:prstGeom prst="rect">
            <a:avLst/>
          </a:prstGeom>
          <a:noFill/>
        </p:spPr>
        <p:txBody>
          <a:bodyPr wrap="square" rtlCol="0">
            <a:spAutoFit/>
          </a:bodyPr>
          <a:lstStyle/>
          <a:p>
            <a:r>
              <a:rPr lang="en-IN" sz="2400" dirty="0" smtClean="0"/>
              <a:t>The adjacent figure illustrates a two slice CLB.</a:t>
            </a:r>
          </a:p>
          <a:p>
            <a:pPr marL="285750" indent="-285750">
              <a:buFont typeface="Arial" panose="020B0604020202020204" pitchFamily="34" charset="0"/>
              <a:buChar char="•"/>
            </a:pPr>
            <a:r>
              <a:rPr lang="en-IN" sz="2400" dirty="0" smtClean="0"/>
              <a:t>Look-Up Table: It essentially stores the output for every possible combination of inputs.</a:t>
            </a:r>
          </a:p>
          <a:p>
            <a:pPr marL="285750" indent="-285750">
              <a:buFont typeface="Arial" panose="020B0604020202020204" pitchFamily="34" charset="0"/>
              <a:buChar char="•"/>
            </a:pPr>
            <a:r>
              <a:rPr lang="en-IN" sz="2400" dirty="0" smtClean="0"/>
              <a:t>Multiplexer: It is used for selection logic.</a:t>
            </a:r>
          </a:p>
          <a:p>
            <a:pPr marL="285750" indent="-285750">
              <a:buFont typeface="Arial" panose="020B0604020202020204" pitchFamily="34" charset="0"/>
              <a:buChar char="•"/>
            </a:pPr>
            <a:r>
              <a:rPr lang="en-IN" sz="2400" dirty="0" smtClean="0"/>
              <a:t>Flip-Flop: It stores the output of the LUT.</a:t>
            </a:r>
            <a:endParaRPr lang="en-IN" sz="2400" dirty="0"/>
          </a:p>
        </p:txBody>
      </p:sp>
    </p:spTree>
    <p:extLst>
      <p:ext uri="{BB962C8B-B14F-4D97-AF65-F5344CB8AC3E}">
        <p14:creationId xmlns:p14="http://schemas.microsoft.com/office/powerpoint/2010/main" val="3990286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1290"/>
          </a:xfrm>
        </p:spPr>
        <p:txBody>
          <a:bodyPr>
            <a:normAutofit fontScale="90000"/>
          </a:bodyPr>
          <a:lstStyle/>
          <a:p>
            <a:r>
              <a:rPr lang="en-US" dirty="0" smtClean="0"/>
              <a:t>Look-Up Table(LUT)</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66651" y="1045029"/>
                <a:ext cx="10661470" cy="5117103"/>
              </a:xfrm>
            </p:spPr>
            <p:txBody>
              <a:bodyPr>
                <a:normAutofit/>
              </a:bodyPr>
              <a:lstStyle/>
              <a:p>
                <a:r>
                  <a:rPr lang="en-US" sz="2400" dirty="0" smtClean="0"/>
                  <a:t>Suppose we have a 2-input LUT. The possible combinations of inputs will thus be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2</m:t>
                        </m:r>
                      </m:sup>
                    </m:sSup>
                  </m:oMath>
                </a14:m>
                <a:r>
                  <a:rPr lang="en-IN" sz="2400" dirty="0" smtClean="0"/>
                  <a:t>=4.</a:t>
                </a:r>
              </a:p>
              <a:p>
                <a:r>
                  <a:rPr lang="en-US" sz="2400" dirty="0" smtClean="0"/>
                  <a:t>The output for each set of inputs, naturally, depends upon the function defined.</a:t>
                </a:r>
              </a:p>
              <a:p>
                <a:r>
                  <a:rPr lang="en-US" sz="2400" dirty="0" smtClean="0"/>
                  <a:t>Example</a:t>
                </a:r>
                <a:endParaRPr lang="en-IN"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66651" y="1045029"/>
                <a:ext cx="10661470" cy="5117103"/>
              </a:xfrm>
              <a:blipFill>
                <a:blip r:embed="rId2"/>
                <a:stretch>
                  <a:fillRect l="-800" t="-1667"/>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BA519343-2666-47D4-A0A7-4473AA50CD0A}" type="datetime1">
              <a:rPr lang="en-IN" smtClean="0"/>
              <a:t>05-08-2019</a:t>
            </a:fld>
            <a:endParaRPr lang="en-IN"/>
          </a:p>
        </p:txBody>
      </p:sp>
      <p:sp>
        <p:nvSpPr>
          <p:cNvPr id="5" name="Footer Placeholder 4"/>
          <p:cNvSpPr>
            <a:spLocks noGrp="1"/>
          </p:cNvSpPr>
          <p:nvPr>
            <p:ph type="ftr" sz="quarter" idx="11"/>
          </p:nvPr>
        </p:nvSpPr>
        <p:spPr/>
        <p:txBody>
          <a:bodyPr/>
          <a:lstStyle/>
          <a:p>
            <a:r>
              <a:rPr lang="en-IN" smtClean="0"/>
              <a:t>TIFR-FCRIT</a:t>
            </a:r>
            <a:endParaRPr lang="en-IN"/>
          </a:p>
        </p:txBody>
      </p:sp>
      <p:graphicFrame>
        <p:nvGraphicFramePr>
          <p:cNvPr id="6" name="Table 5"/>
          <p:cNvGraphicFramePr>
            <a:graphicFrameLocks noGrp="1"/>
          </p:cNvGraphicFramePr>
          <p:nvPr>
            <p:extLst>
              <p:ext uri="{D42A27DB-BD31-4B8C-83A1-F6EECF244321}">
                <p14:modId xmlns:p14="http://schemas.microsoft.com/office/powerpoint/2010/main" val="2089071449"/>
              </p:ext>
            </p:extLst>
          </p:nvPr>
        </p:nvGraphicFramePr>
        <p:xfrm>
          <a:off x="1215936" y="2922181"/>
          <a:ext cx="3317964" cy="1849120"/>
        </p:xfrm>
        <a:graphic>
          <a:graphicData uri="http://schemas.openxmlformats.org/drawingml/2006/table">
            <a:tbl>
              <a:tblPr firstRow="1" bandRow="1">
                <a:tableStyleId>{5C22544A-7EE6-4342-B048-85BDC9FD1C3A}</a:tableStyleId>
              </a:tblPr>
              <a:tblGrid>
                <a:gridCol w="1105988">
                  <a:extLst>
                    <a:ext uri="{9D8B030D-6E8A-4147-A177-3AD203B41FA5}">
                      <a16:colId xmlns:a16="http://schemas.microsoft.com/office/drawing/2014/main" val="2500783446"/>
                    </a:ext>
                  </a:extLst>
                </a:gridCol>
                <a:gridCol w="1105988">
                  <a:extLst>
                    <a:ext uri="{9D8B030D-6E8A-4147-A177-3AD203B41FA5}">
                      <a16:colId xmlns:a16="http://schemas.microsoft.com/office/drawing/2014/main" val="2003538863"/>
                    </a:ext>
                  </a:extLst>
                </a:gridCol>
                <a:gridCol w="1105988">
                  <a:extLst>
                    <a:ext uri="{9D8B030D-6E8A-4147-A177-3AD203B41FA5}">
                      <a16:colId xmlns:a16="http://schemas.microsoft.com/office/drawing/2014/main" val="4274199298"/>
                    </a:ext>
                  </a:extLst>
                </a:gridCol>
              </a:tblGrid>
              <a:tr h="370840">
                <a:tc>
                  <a:txBody>
                    <a:bodyPr/>
                    <a:lstStyle/>
                    <a:p>
                      <a:r>
                        <a:rPr lang="en-US" dirty="0" smtClean="0"/>
                        <a:t>A</a:t>
                      </a:r>
                      <a:endParaRPr lang="en-IN" dirty="0"/>
                    </a:p>
                  </a:txBody>
                  <a:tcPr/>
                </a:tc>
                <a:tc>
                  <a:txBody>
                    <a:bodyPr/>
                    <a:lstStyle/>
                    <a:p>
                      <a:r>
                        <a:rPr lang="en-US" dirty="0" smtClean="0"/>
                        <a:t>B</a:t>
                      </a:r>
                      <a:endParaRPr lang="en-IN" dirty="0"/>
                    </a:p>
                  </a:txBody>
                  <a:tcPr/>
                </a:tc>
                <a:tc>
                  <a:txBody>
                    <a:bodyPr/>
                    <a:lstStyle/>
                    <a:p>
                      <a:r>
                        <a:rPr lang="en-US" dirty="0" smtClean="0"/>
                        <a:t>F</a:t>
                      </a:r>
                      <a:endParaRPr lang="en-IN" dirty="0"/>
                    </a:p>
                  </a:txBody>
                  <a:tcPr/>
                </a:tc>
                <a:extLst>
                  <a:ext uri="{0D108BD9-81ED-4DB2-BD59-A6C34878D82A}">
                    <a16:rowId xmlns:a16="http://schemas.microsoft.com/office/drawing/2014/main" val="2276371805"/>
                  </a:ext>
                </a:extLst>
              </a:tr>
              <a:tr h="335439">
                <a:tc>
                  <a:txBody>
                    <a:bodyPr/>
                    <a:lstStyle/>
                    <a:p>
                      <a:r>
                        <a:rPr lang="en-US" dirty="0" smtClean="0"/>
                        <a:t>0</a:t>
                      </a:r>
                      <a:endParaRPr lang="en-IN" dirty="0"/>
                    </a:p>
                  </a:txBody>
                  <a:tcPr/>
                </a:tc>
                <a:tc>
                  <a:txBody>
                    <a:bodyPr/>
                    <a:lstStyle/>
                    <a:p>
                      <a:r>
                        <a:rPr lang="en-US" dirty="0" smtClean="0"/>
                        <a:t>0</a:t>
                      </a:r>
                      <a:endParaRPr lang="en-IN" dirty="0"/>
                    </a:p>
                  </a:txBody>
                  <a:tcPr/>
                </a:tc>
                <a:tc>
                  <a:txBody>
                    <a:bodyPr/>
                    <a:lstStyle/>
                    <a:p>
                      <a:r>
                        <a:rPr lang="en-US" dirty="0" smtClean="0"/>
                        <a:t>1</a:t>
                      </a:r>
                      <a:endParaRPr lang="en-IN" dirty="0"/>
                    </a:p>
                  </a:txBody>
                  <a:tcPr/>
                </a:tc>
                <a:extLst>
                  <a:ext uri="{0D108BD9-81ED-4DB2-BD59-A6C34878D82A}">
                    <a16:rowId xmlns:a16="http://schemas.microsoft.com/office/drawing/2014/main" val="2265757701"/>
                  </a:ext>
                </a:extLst>
              </a:tr>
              <a:tr h="370840">
                <a:tc>
                  <a:txBody>
                    <a:bodyPr/>
                    <a:lstStyle/>
                    <a:p>
                      <a:r>
                        <a:rPr lang="en-US" dirty="0" smtClean="0"/>
                        <a:t>0</a:t>
                      </a:r>
                      <a:endParaRPr lang="en-IN" dirty="0"/>
                    </a:p>
                  </a:txBody>
                  <a:tcPr/>
                </a:tc>
                <a:tc>
                  <a:txBody>
                    <a:bodyPr/>
                    <a:lstStyle/>
                    <a:p>
                      <a:r>
                        <a:rPr lang="en-US" dirty="0" smtClean="0"/>
                        <a:t>1</a:t>
                      </a:r>
                      <a:endParaRPr lang="en-IN" dirty="0"/>
                    </a:p>
                  </a:txBody>
                  <a:tcPr/>
                </a:tc>
                <a:tc>
                  <a:txBody>
                    <a:bodyPr/>
                    <a:lstStyle/>
                    <a:p>
                      <a:r>
                        <a:rPr lang="en-US" dirty="0" smtClean="0"/>
                        <a:t>0</a:t>
                      </a:r>
                      <a:endParaRPr lang="en-IN" dirty="0"/>
                    </a:p>
                  </a:txBody>
                  <a:tcPr/>
                </a:tc>
                <a:extLst>
                  <a:ext uri="{0D108BD9-81ED-4DB2-BD59-A6C34878D82A}">
                    <a16:rowId xmlns:a16="http://schemas.microsoft.com/office/drawing/2014/main" val="3813782796"/>
                  </a:ext>
                </a:extLst>
              </a:tr>
              <a:tr h="370840">
                <a:tc>
                  <a:txBody>
                    <a:bodyPr/>
                    <a:lstStyle/>
                    <a:p>
                      <a:r>
                        <a:rPr lang="en-US" dirty="0" smtClean="0"/>
                        <a:t>1</a:t>
                      </a:r>
                      <a:endParaRPr lang="en-IN" dirty="0"/>
                    </a:p>
                  </a:txBody>
                  <a:tcPr/>
                </a:tc>
                <a:tc>
                  <a:txBody>
                    <a:bodyPr/>
                    <a:lstStyle/>
                    <a:p>
                      <a:r>
                        <a:rPr lang="en-US" dirty="0" smtClean="0"/>
                        <a:t>0</a:t>
                      </a:r>
                      <a:endParaRPr lang="en-IN" dirty="0"/>
                    </a:p>
                  </a:txBody>
                  <a:tcPr/>
                </a:tc>
                <a:tc>
                  <a:txBody>
                    <a:bodyPr/>
                    <a:lstStyle/>
                    <a:p>
                      <a:r>
                        <a:rPr lang="en-US" dirty="0" smtClean="0"/>
                        <a:t>1</a:t>
                      </a:r>
                      <a:endParaRPr lang="en-IN" dirty="0"/>
                    </a:p>
                  </a:txBody>
                  <a:tcPr/>
                </a:tc>
                <a:extLst>
                  <a:ext uri="{0D108BD9-81ED-4DB2-BD59-A6C34878D82A}">
                    <a16:rowId xmlns:a16="http://schemas.microsoft.com/office/drawing/2014/main" val="1728328513"/>
                  </a:ext>
                </a:extLst>
              </a:tr>
              <a:tr h="370840">
                <a:tc>
                  <a:txBody>
                    <a:bodyPr/>
                    <a:lstStyle/>
                    <a:p>
                      <a:r>
                        <a:rPr lang="en-US" dirty="0" smtClean="0"/>
                        <a:t>1</a:t>
                      </a:r>
                      <a:endParaRPr lang="en-IN" dirty="0"/>
                    </a:p>
                  </a:txBody>
                  <a:tcPr/>
                </a:tc>
                <a:tc>
                  <a:txBody>
                    <a:bodyPr/>
                    <a:lstStyle/>
                    <a:p>
                      <a:r>
                        <a:rPr lang="en-US" dirty="0" smtClean="0"/>
                        <a:t>1</a:t>
                      </a:r>
                      <a:endParaRPr lang="en-IN" dirty="0"/>
                    </a:p>
                  </a:txBody>
                  <a:tcPr/>
                </a:tc>
                <a:tc>
                  <a:txBody>
                    <a:bodyPr/>
                    <a:lstStyle/>
                    <a:p>
                      <a:r>
                        <a:rPr lang="en-US" dirty="0" smtClean="0"/>
                        <a:t>0</a:t>
                      </a:r>
                      <a:endParaRPr lang="en-IN" dirty="0"/>
                    </a:p>
                  </a:txBody>
                  <a:tcPr/>
                </a:tc>
                <a:extLst>
                  <a:ext uri="{0D108BD9-81ED-4DB2-BD59-A6C34878D82A}">
                    <a16:rowId xmlns:a16="http://schemas.microsoft.com/office/drawing/2014/main" val="2600578295"/>
                  </a:ext>
                </a:extLst>
              </a:tr>
            </a:tbl>
          </a:graphicData>
        </a:graphic>
      </p:graphicFrame>
      <p:sp>
        <p:nvSpPr>
          <p:cNvPr id="7" name="TextBox 6"/>
          <p:cNvSpPr txBox="1"/>
          <p:nvPr/>
        </p:nvSpPr>
        <p:spPr>
          <a:xfrm>
            <a:off x="4783184" y="2922181"/>
            <a:ext cx="6844937" cy="3046988"/>
          </a:xfrm>
          <a:prstGeom prst="rect">
            <a:avLst/>
          </a:prstGeom>
          <a:noFill/>
        </p:spPr>
        <p:txBody>
          <a:bodyPr wrap="square" rtlCol="0">
            <a:spAutoFit/>
          </a:bodyPr>
          <a:lstStyle/>
          <a:p>
            <a:r>
              <a:rPr lang="en-US" sz="2400" dirty="0" smtClean="0"/>
              <a:t>The adjacent figure depicts a function F defined randomly.</a:t>
            </a:r>
          </a:p>
          <a:p>
            <a:r>
              <a:rPr lang="en-US" sz="2400" dirty="0" smtClean="0"/>
              <a:t>What happens here is that the inputs A and B, essentially, act as a pointer to the corresponding output.</a:t>
            </a:r>
          </a:p>
          <a:p>
            <a:r>
              <a:rPr lang="en-US" sz="2400" dirty="0" smtClean="0"/>
              <a:t>This output maybe passed to another CLB or stored in a flip-flop or combine with a other input to the Multiplexer.</a:t>
            </a:r>
            <a:endParaRPr lang="en-IN" sz="2400" dirty="0"/>
          </a:p>
        </p:txBody>
      </p:sp>
    </p:spTree>
    <p:extLst>
      <p:ext uri="{BB962C8B-B14F-4D97-AF65-F5344CB8AC3E}">
        <p14:creationId xmlns:p14="http://schemas.microsoft.com/office/powerpoint/2010/main" val="2425062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8098"/>
          </a:xfrm>
        </p:spPr>
        <p:txBody>
          <a:bodyPr/>
          <a:lstStyle/>
          <a:p>
            <a:r>
              <a:rPr lang="en-IN" dirty="0" smtClean="0"/>
              <a:t>I/O Block</a:t>
            </a:r>
            <a:endParaRPr lang="en-IN" dirty="0"/>
          </a:p>
        </p:txBody>
      </p:sp>
      <p:sp>
        <p:nvSpPr>
          <p:cNvPr id="3" name="Content Placeholder 2"/>
          <p:cNvSpPr>
            <a:spLocks noGrp="1"/>
          </p:cNvSpPr>
          <p:nvPr>
            <p:ph idx="1"/>
          </p:nvPr>
        </p:nvSpPr>
        <p:spPr>
          <a:xfrm>
            <a:off x="838200" y="1476103"/>
            <a:ext cx="10515600" cy="4700860"/>
          </a:xfrm>
        </p:spPr>
        <p:txBody>
          <a:bodyPr/>
          <a:lstStyle/>
          <a:p>
            <a:r>
              <a:rPr lang="en-US" sz="2400" dirty="0" smtClean="0"/>
              <a:t>I/O block used </a:t>
            </a:r>
            <a:r>
              <a:rPr lang="en-US" sz="2400" dirty="0"/>
              <a:t>to bring signals onto the chip and send them back off again</a:t>
            </a:r>
            <a:r>
              <a:rPr lang="en-US" sz="2400" dirty="0" smtClean="0"/>
              <a:t>.</a:t>
            </a:r>
          </a:p>
          <a:p>
            <a:r>
              <a:rPr lang="en-US" sz="2400" dirty="0" smtClean="0"/>
              <a:t> </a:t>
            </a:r>
            <a:r>
              <a:rPr lang="en-US" sz="2400" dirty="0"/>
              <a:t>It consists of an input buffer and an output buffer with three-state and open collector output controls</a:t>
            </a:r>
            <a:r>
              <a:rPr lang="en-US" sz="2400" dirty="0" smtClean="0"/>
              <a:t>.</a:t>
            </a:r>
          </a:p>
          <a:p>
            <a:r>
              <a:rPr lang="en-US" sz="2400" dirty="0" smtClean="0"/>
              <a:t>An open collector ground is a type of output control which behaves like a switch being disconnected or connected to the ground.</a:t>
            </a:r>
          </a:p>
          <a:p>
            <a:r>
              <a:rPr lang="en-US" sz="2400" dirty="0"/>
              <a:t>The polarity of the output can usually be programmed for active high or active low </a:t>
            </a:r>
            <a:r>
              <a:rPr lang="en-US" sz="2400" dirty="0" smtClean="0"/>
              <a:t>output.</a:t>
            </a:r>
          </a:p>
          <a:p>
            <a:endParaRPr lang="en-IN" dirty="0"/>
          </a:p>
        </p:txBody>
      </p:sp>
      <p:sp>
        <p:nvSpPr>
          <p:cNvPr id="4" name="Date Placeholder 3"/>
          <p:cNvSpPr>
            <a:spLocks noGrp="1"/>
          </p:cNvSpPr>
          <p:nvPr>
            <p:ph type="dt" sz="half" idx="10"/>
          </p:nvPr>
        </p:nvSpPr>
        <p:spPr/>
        <p:txBody>
          <a:bodyPr/>
          <a:lstStyle/>
          <a:p>
            <a:fld id="{BA519343-2666-47D4-A0A7-4473AA50CD0A}" type="datetime1">
              <a:rPr lang="en-IN" smtClean="0"/>
              <a:t>05-08-2019</a:t>
            </a:fld>
            <a:endParaRPr lang="en-IN"/>
          </a:p>
        </p:txBody>
      </p:sp>
      <p:sp>
        <p:nvSpPr>
          <p:cNvPr id="5" name="Footer Placeholder 4"/>
          <p:cNvSpPr>
            <a:spLocks noGrp="1"/>
          </p:cNvSpPr>
          <p:nvPr>
            <p:ph type="ftr" sz="quarter" idx="11"/>
          </p:nvPr>
        </p:nvSpPr>
        <p:spPr/>
        <p:txBody>
          <a:bodyPr/>
          <a:lstStyle/>
          <a:p>
            <a:r>
              <a:rPr lang="en-IN" smtClean="0"/>
              <a:t>TIFR-FCRIT</a:t>
            </a:r>
            <a:endParaRPr lang="en-IN"/>
          </a:p>
        </p:txBody>
      </p:sp>
    </p:spTree>
    <p:extLst>
      <p:ext uri="{BB962C8B-B14F-4D97-AF65-F5344CB8AC3E}">
        <p14:creationId xmlns:p14="http://schemas.microsoft.com/office/powerpoint/2010/main" val="2064010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1344"/>
          </a:xfrm>
        </p:spPr>
        <p:txBody>
          <a:bodyPr/>
          <a:lstStyle/>
          <a:p>
            <a:r>
              <a:rPr lang="en-IN" dirty="0" smtClean="0"/>
              <a:t>Programmable Interconnect</a:t>
            </a:r>
            <a:endParaRPr lang="en-IN" dirty="0"/>
          </a:p>
        </p:txBody>
      </p:sp>
      <p:sp>
        <p:nvSpPr>
          <p:cNvPr id="3" name="Content Placeholder 2"/>
          <p:cNvSpPr>
            <a:spLocks noGrp="1"/>
          </p:cNvSpPr>
          <p:nvPr>
            <p:ph idx="1"/>
          </p:nvPr>
        </p:nvSpPr>
        <p:spPr>
          <a:xfrm>
            <a:off x="838200" y="1528354"/>
            <a:ext cx="10515600" cy="4648609"/>
          </a:xfrm>
        </p:spPr>
        <p:txBody>
          <a:bodyPr>
            <a:normAutofit/>
          </a:bodyPr>
          <a:lstStyle/>
          <a:p>
            <a:r>
              <a:rPr lang="en-IN" sz="2400" dirty="0" smtClean="0"/>
              <a:t>Connection lines are pre-laid vertically and horizontally on the circuit board.</a:t>
            </a:r>
          </a:p>
          <a:p>
            <a:r>
              <a:rPr lang="en-IN" sz="2400" dirty="0" smtClean="0"/>
              <a:t>Programmable switches are used to connect these lines to the various input / output of logic blocks.</a:t>
            </a:r>
          </a:p>
          <a:p>
            <a:r>
              <a:rPr lang="en-IN" sz="2400" dirty="0" smtClean="0"/>
              <a:t>These switching matrices are a set of multiplexers- where an incoming line can be connected to an outgoing line.</a:t>
            </a:r>
          </a:p>
          <a:p>
            <a:r>
              <a:rPr lang="en-IN" sz="2400" dirty="0" smtClean="0"/>
              <a:t>These switching matrices are present next to each and every CLB.</a:t>
            </a:r>
          </a:p>
          <a:p>
            <a:r>
              <a:rPr lang="en-IN" sz="2400" dirty="0" smtClean="0"/>
              <a:t>Xilinx FPGAs use SRAM (Pass Transistor) method to implement the above.</a:t>
            </a:r>
            <a:endParaRPr lang="en-IN" sz="2400" dirty="0"/>
          </a:p>
        </p:txBody>
      </p:sp>
      <p:sp>
        <p:nvSpPr>
          <p:cNvPr id="4" name="Date Placeholder 3"/>
          <p:cNvSpPr>
            <a:spLocks noGrp="1"/>
          </p:cNvSpPr>
          <p:nvPr>
            <p:ph type="dt" sz="half" idx="10"/>
          </p:nvPr>
        </p:nvSpPr>
        <p:spPr/>
        <p:txBody>
          <a:bodyPr/>
          <a:lstStyle/>
          <a:p>
            <a:fld id="{BA519343-2666-47D4-A0A7-4473AA50CD0A}" type="datetime1">
              <a:rPr lang="en-IN" smtClean="0"/>
              <a:t>05-08-2019</a:t>
            </a:fld>
            <a:endParaRPr lang="en-IN"/>
          </a:p>
        </p:txBody>
      </p:sp>
      <p:sp>
        <p:nvSpPr>
          <p:cNvPr id="5" name="Footer Placeholder 4"/>
          <p:cNvSpPr>
            <a:spLocks noGrp="1"/>
          </p:cNvSpPr>
          <p:nvPr>
            <p:ph type="ftr" sz="quarter" idx="11"/>
          </p:nvPr>
        </p:nvSpPr>
        <p:spPr/>
        <p:txBody>
          <a:bodyPr/>
          <a:lstStyle/>
          <a:p>
            <a:r>
              <a:rPr lang="en-IN" smtClean="0"/>
              <a:t>TIFR-FCRIT</a:t>
            </a:r>
            <a:endParaRPr lang="en-IN"/>
          </a:p>
        </p:txBody>
      </p:sp>
    </p:spTree>
    <p:extLst>
      <p:ext uri="{BB962C8B-B14F-4D97-AF65-F5344CB8AC3E}">
        <p14:creationId xmlns:p14="http://schemas.microsoft.com/office/powerpoint/2010/main" val="1839971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6846" r="5205"/>
          <a:stretch/>
        </p:blipFill>
        <p:spPr>
          <a:xfrm>
            <a:off x="6096000" y="1201784"/>
            <a:ext cx="5368834" cy="4792663"/>
          </a:xfrm>
        </p:spPr>
      </p:pic>
      <p:sp>
        <p:nvSpPr>
          <p:cNvPr id="4" name="Date Placeholder 3"/>
          <p:cNvSpPr>
            <a:spLocks noGrp="1"/>
          </p:cNvSpPr>
          <p:nvPr>
            <p:ph type="dt" sz="half" idx="10"/>
          </p:nvPr>
        </p:nvSpPr>
        <p:spPr/>
        <p:txBody>
          <a:bodyPr/>
          <a:lstStyle/>
          <a:p>
            <a:fld id="{BA519343-2666-47D4-A0A7-4473AA50CD0A}" type="datetime1">
              <a:rPr lang="en-IN" smtClean="0"/>
              <a:t>05-08-2019</a:t>
            </a:fld>
            <a:endParaRPr lang="en-IN"/>
          </a:p>
        </p:txBody>
      </p:sp>
      <p:sp>
        <p:nvSpPr>
          <p:cNvPr id="5" name="Footer Placeholder 4"/>
          <p:cNvSpPr>
            <a:spLocks noGrp="1"/>
          </p:cNvSpPr>
          <p:nvPr>
            <p:ph type="ftr" sz="quarter" idx="11"/>
          </p:nvPr>
        </p:nvSpPr>
        <p:spPr/>
        <p:txBody>
          <a:bodyPr/>
          <a:lstStyle/>
          <a:p>
            <a:r>
              <a:rPr lang="en-IN" smtClean="0"/>
              <a:t>TIFR-FCRIT</a:t>
            </a:r>
            <a:endParaRPr lang="en-IN"/>
          </a:p>
        </p:txBody>
      </p:sp>
      <p:sp>
        <p:nvSpPr>
          <p:cNvPr id="6" name="Title 1"/>
          <p:cNvSpPr>
            <a:spLocks noGrp="1"/>
          </p:cNvSpPr>
          <p:nvPr>
            <p:ph type="title"/>
          </p:nvPr>
        </p:nvSpPr>
        <p:spPr>
          <a:xfrm>
            <a:off x="838200" y="365126"/>
            <a:ext cx="10515600" cy="653777"/>
          </a:xfrm>
        </p:spPr>
        <p:txBody>
          <a:bodyPr>
            <a:normAutofit fontScale="90000"/>
          </a:bodyPr>
          <a:lstStyle/>
          <a:p>
            <a:r>
              <a:rPr lang="en-IN" dirty="0" smtClean="0"/>
              <a:t>Programmable Interconnect (</a:t>
            </a:r>
            <a:r>
              <a:rPr lang="en-IN" dirty="0" err="1" smtClean="0"/>
              <a:t>contd</a:t>
            </a:r>
            <a:r>
              <a:rPr lang="en-IN" dirty="0" smtClean="0"/>
              <a:t>…)</a:t>
            </a:r>
            <a:endParaRPr lang="en-IN" dirty="0"/>
          </a:p>
        </p:txBody>
      </p:sp>
      <p:sp>
        <p:nvSpPr>
          <p:cNvPr id="8" name="TextBox 7"/>
          <p:cNvSpPr txBox="1"/>
          <p:nvPr/>
        </p:nvSpPr>
        <p:spPr>
          <a:xfrm>
            <a:off x="838200" y="1201784"/>
            <a:ext cx="5157651" cy="4893647"/>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t>The adjacent figure depicts the SRAM technique applied for routing purposes.</a:t>
            </a:r>
          </a:p>
          <a:p>
            <a:pPr marL="285750" indent="-285750">
              <a:buFont typeface="Arial" panose="020B0604020202020204" pitchFamily="34" charset="0"/>
              <a:buChar char="•"/>
            </a:pPr>
            <a:r>
              <a:rPr lang="en-IN" sz="2400" dirty="0" smtClean="0"/>
              <a:t>Initially, the SRAM stores the status of the connection between the lines.</a:t>
            </a:r>
          </a:p>
          <a:p>
            <a:pPr marL="285750" indent="-285750">
              <a:buFont typeface="Arial" panose="020B0604020202020204" pitchFamily="34" charset="0"/>
              <a:buChar char="•"/>
            </a:pPr>
            <a:r>
              <a:rPr lang="en-IN" sz="2400" dirty="0" smtClean="0"/>
              <a:t>Generally, 1 indicates connected and 0 indicates disconnected.</a:t>
            </a:r>
          </a:p>
          <a:p>
            <a:pPr marL="285750" indent="-285750">
              <a:buFont typeface="Arial" panose="020B0604020202020204" pitchFamily="34" charset="0"/>
              <a:buChar char="•"/>
            </a:pPr>
            <a:r>
              <a:rPr lang="en-IN" sz="2400" dirty="0" smtClean="0"/>
              <a:t>This value is provided to the transistors (pointed to by the cursor) and accordingly a connection is made or broken.</a:t>
            </a:r>
          </a:p>
          <a:p>
            <a:pPr marL="285750" indent="-285750">
              <a:buFont typeface="Arial" panose="020B0604020202020204" pitchFamily="34" charset="0"/>
              <a:buChar char="•"/>
            </a:pPr>
            <a:r>
              <a:rPr lang="en-IN" sz="2400" dirty="0" smtClean="0"/>
              <a:t>Transistors used are generally MOSFETs </a:t>
            </a:r>
            <a:endParaRPr lang="en-IN" sz="2400" dirty="0"/>
          </a:p>
        </p:txBody>
      </p:sp>
    </p:spTree>
    <p:extLst>
      <p:ext uri="{BB962C8B-B14F-4D97-AF65-F5344CB8AC3E}">
        <p14:creationId xmlns:p14="http://schemas.microsoft.com/office/powerpoint/2010/main" val="4110534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TotalTime>
  <Words>993</Words>
  <Application>Microsoft Office PowerPoint</Application>
  <PresentationFormat>Widescreen</PresentationFormat>
  <Paragraphs>120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Basics of FPGA</vt:lpstr>
      <vt:lpstr>Introduction</vt:lpstr>
      <vt:lpstr>FPGA Architecture</vt:lpstr>
      <vt:lpstr>Configurable Logic Blocks(CLBs)</vt:lpstr>
      <vt:lpstr>Configurable Logic Blocks (contd…)</vt:lpstr>
      <vt:lpstr>Look-Up Table(LUT)</vt:lpstr>
      <vt:lpstr>I/O Block</vt:lpstr>
      <vt:lpstr>Programmable Interconnect</vt:lpstr>
      <vt:lpstr>Programmable Interconnect (contd…)</vt:lpstr>
      <vt:lpstr>Programmable Interconnect (contd…)</vt:lpstr>
      <vt:lpstr>Additional Components</vt:lpstr>
      <vt:lpstr>Implementing programs on an FPGA</vt:lpstr>
      <vt:lpstr>Miscellaneous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FPGA</dc:title>
  <dc:creator>Aditya</dc:creator>
  <cp:lastModifiedBy>Aditya</cp:lastModifiedBy>
  <cp:revision>26</cp:revision>
  <dcterms:created xsi:type="dcterms:W3CDTF">2019-08-03T15:36:43Z</dcterms:created>
  <dcterms:modified xsi:type="dcterms:W3CDTF">2019-08-05T09:32:15Z</dcterms:modified>
</cp:coreProperties>
</file>