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500"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4953C-7029-4462-9C31-F9A53246499D}" type="datetimeFigureOut">
              <a:rPr lang="en-US" smtClean="0"/>
              <a:t>01-Jul-19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F3C6F-1FA1-450D-9552-D591EFA847C7}" type="slidenum">
              <a:rPr lang="en-US" smtClean="0"/>
              <a:t>‹#›</a:t>
            </a:fld>
            <a:endParaRPr lang="en-US"/>
          </a:p>
        </p:txBody>
      </p:sp>
    </p:spTree>
    <p:extLst>
      <p:ext uri="{BB962C8B-B14F-4D97-AF65-F5344CB8AC3E}">
        <p14:creationId xmlns:p14="http://schemas.microsoft.com/office/powerpoint/2010/main" val="407399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CA52FB-5A66-4D08-A25F-49E20016C9DE}"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388647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9720D-74DC-4F14-A906-BBBD26A3FEB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220916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0F4E8-4A70-4E75-8CED-981E586A343F}"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83208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367159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53EA9E-530A-4F95-9AD3-B388194B5050}"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1106728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584CE9-B48B-4271-8EA5-5F472FCDEFFA}" type="datetime1">
              <a:rPr lang="en-US" smtClean="0"/>
              <a:t>01-Jul-19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326718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AFA091-49D2-4D8A-BD1C-7031D5979796}" type="datetime1">
              <a:rPr lang="en-US" smtClean="0"/>
              <a:t>01-Jul-19</a:t>
            </a:fld>
            <a:endParaRPr lang="en-US"/>
          </a:p>
        </p:txBody>
      </p:sp>
      <p:sp>
        <p:nvSpPr>
          <p:cNvPr id="8" name="Footer Placeholder 7"/>
          <p:cNvSpPr>
            <a:spLocks noGrp="1"/>
          </p:cNvSpPr>
          <p:nvPr>
            <p:ph type="ftr" sz="quarter" idx="11"/>
          </p:nvPr>
        </p:nvSpPr>
        <p:spPr/>
        <p:txBody>
          <a:bodyPr/>
          <a:lstStyle/>
          <a:p>
            <a:r>
              <a:rPr lang="en-US" smtClean="0"/>
              <a:t>TIFR-FCRIT</a:t>
            </a:r>
            <a:endParaRPr lang="en-US"/>
          </a:p>
        </p:txBody>
      </p:sp>
      <p:sp>
        <p:nvSpPr>
          <p:cNvPr id="9" name="Slide Number Placeholder 8"/>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70057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6F5EAC-453A-47BC-8819-1DC542171FD5}" type="datetime1">
              <a:rPr lang="en-US" smtClean="0"/>
              <a:t>01-Jul-19</a:t>
            </a:fld>
            <a:endParaRPr lang="en-US"/>
          </a:p>
        </p:txBody>
      </p:sp>
      <p:sp>
        <p:nvSpPr>
          <p:cNvPr id="4" name="Footer Placeholder 3"/>
          <p:cNvSpPr>
            <a:spLocks noGrp="1"/>
          </p:cNvSpPr>
          <p:nvPr>
            <p:ph type="ftr" sz="quarter" idx="11"/>
          </p:nvPr>
        </p:nvSpPr>
        <p:spPr/>
        <p:txBody>
          <a:bodyPr/>
          <a:lstStyle/>
          <a:p>
            <a:r>
              <a:rPr lang="en-US" smtClean="0"/>
              <a:t>TIFR-FCRIT</a:t>
            </a:r>
            <a:endParaRPr lang="en-US"/>
          </a:p>
        </p:txBody>
      </p:sp>
      <p:sp>
        <p:nvSpPr>
          <p:cNvPr id="5" name="Slide Number Placeholder 4"/>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205553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A86C0-AD0F-4987-85AC-98A29CDF1508}" type="datetime1">
              <a:rPr lang="en-US" smtClean="0"/>
              <a:t>01-Jul-19</a:t>
            </a:fld>
            <a:endParaRPr lang="en-US"/>
          </a:p>
        </p:txBody>
      </p:sp>
      <p:sp>
        <p:nvSpPr>
          <p:cNvPr id="3" name="Footer Placeholder 2"/>
          <p:cNvSpPr>
            <a:spLocks noGrp="1"/>
          </p:cNvSpPr>
          <p:nvPr>
            <p:ph type="ftr" sz="quarter" idx="11"/>
          </p:nvPr>
        </p:nvSpPr>
        <p:spPr/>
        <p:txBody>
          <a:bodyPr/>
          <a:lstStyle/>
          <a:p>
            <a:r>
              <a:rPr lang="en-US" smtClean="0"/>
              <a:t>TIFR-FCRIT</a:t>
            </a:r>
            <a:endParaRPr lang="en-US"/>
          </a:p>
        </p:txBody>
      </p:sp>
      <p:sp>
        <p:nvSpPr>
          <p:cNvPr id="4" name="Slide Number Placeholder 3"/>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182072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B63C7E-F9FF-458C-B877-4D34E68229BB}" type="datetime1">
              <a:rPr lang="en-US" smtClean="0"/>
              <a:t>01-Jul-19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403545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335DDC-8287-4B47-B4D8-37171619924D}" type="datetime1">
              <a:rPr lang="en-US" smtClean="0"/>
              <a:t>01-Jul-19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31898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42817-16DC-42EF-87C1-721277A0A73D}" type="datetime1">
              <a:rPr lang="en-US" smtClean="0"/>
              <a:t>01-Jul-19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TIFR-FCRIT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DAA60-3D27-4115-A85D-00AE415A38E6}" type="slidenum">
              <a:rPr lang="en-US" smtClean="0"/>
              <a:t>‹#›</a:t>
            </a:fld>
            <a:endParaRPr lang="en-US"/>
          </a:p>
        </p:txBody>
      </p:sp>
    </p:spTree>
    <p:extLst>
      <p:ext uri="{BB962C8B-B14F-4D97-AF65-F5344CB8AC3E}">
        <p14:creationId xmlns:p14="http://schemas.microsoft.com/office/powerpoint/2010/main" val="2694700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Understanding Of Previous Year Projects</a:t>
            </a:r>
            <a:endParaRPr lang="en-US" b="1" dirty="0"/>
          </a:p>
        </p:txBody>
      </p:sp>
      <p:sp>
        <p:nvSpPr>
          <p:cNvPr id="5" name="Subtitle 4"/>
          <p:cNvSpPr>
            <a:spLocks noGrp="1"/>
          </p:cNvSpPr>
          <p:nvPr>
            <p:ph type="subTitle" idx="1"/>
          </p:nvPr>
        </p:nvSpPr>
        <p:spPr>
          <a:xfrm>
            <a:off x="7132320" y="3602038"/>
            <a:ext cx="3535680" cy="1655762"/>
          </a:xfrm>
        </p:spPr>
        <p:txBody>
          <a:bodyPr>
            <a:normAutofit lnSpcReduction="10000"/>
          </a:bodyPr>
          <a:lstStyle/>
          <a:p>
            <a:pPr algn="l"/>
            <a:r>
              <a:rPr lang="en-US" dirty="0" smtClean="0"/>
              <a:t>Group:</a:t>
            </a:r>
          </a:p>
          <a:p>
            <a:pPr algn="l"/>
            <a:r>
              <a:rPr lang="en-US" dirty="0" smtClean="0"/>
              <a:t>Gavin Lewis          101617</a:t>
            </a:r>
          </a:p>
          <a:p>
            <a:pPr algn="l"/>
            <a:r>
              <a:rPr lang="en-US" dirty="0" smtClean="0"/>
              <a:t>Aditya Dsouza      101613</a:t>
            </a:r>
          </a:p>
          <a:p>
            <a:pPr algn="l"/>
            <a:r>
              <a:rPr lang="en-US" dirty="0" smtClean="0"/>
              <a:t>Shantanu </a:t>
            </a:r>
            <a:r>
              <a:rPr lang="en-US" dirty="0" err="1" smtClean="0"/>
              <a:t>Shinde</a:t>
            </a:r>
            <a:r>
              <a:rPr lang="en-US" dirty="0" smtClean="0"/>
              <a:t> 101651</a:t>
            </a:r>
            <a:endParaRPr lang="en-US" dirty="0"/>
          </a:p>
        </p:txBody>
      </p:sp>
      <p:sp>
        <p:nvSpPr>
          <p:cNvPr id="6" name="Date Placeholder 5"/>
          <p:cNvSpPr>
            <a:spLocks noGrp="1"/>
          </p:cNvSpPr>
          <p:nvPr>
            <p:ph type="dt" sz="half" idx="10"/>
          </p:nvPr>
        </p:nvSpPr>
        <p:spPr/>
        <p:txBody>
          <a:bodyPr/>
          <a:lstStyle/>
          <a:p>
            <a:fld id="{B4C759DC-77E4-4F6C-9AE6-E51FEBBB0839}" type="datetime1">
              <a:rPr lang="en-US" smtClean="0"/>
              <a:t>01-Jul-19</a:t>
            </a:fld>
            <a:endParaRPr lang="en-US" dirty="0"/>
          </a:p>
        </p:txBody>
      </p:sp>
      <p:sp>
        <p:nvSpPr>
          <p:cNvPr id="8" name="Slide Number Placeholder 7"/>
          <p:cNvSpPr>
            <a:spLocks noGrp="1"/>
          </p:cNvSpPr>
          <p:nvPr>
            <p:ph type="sldNum" sz="quarter" idx="12"/>
          </p:nvPr>
        </p:nvSpPr>
        <p:spPr/>
        <p:txBody>
          <a:bodyPr/>
          <a:lstStyle/>
          <a:p>
            <a:fld id="{4F2DAA60-3D27-4115-A85D-00AE415A38E6}" type="slidenum">
              <a:rPr lang="en-US" smtClean="0"/>
              <a:t>1</a:t>
            </a:fld>
            <a:endParaRPr lang="en-US"/>
          </a:p>
        </p:txBody>
      </p:sp>
      <p:sp>
        <p:nvSpPr>
          <p:cNvPr id="9" name="Footer Placeholder 6"/>
          <p:cNvSpPr txBox="1">
            <a:spLocks/>
          </p:cNvSpPr>
          <p:nvPr/>
        </p:nvSpPr>
        <p:spPr>
          <a:xfrm>
            <a:off x="4138748" y="633802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TIFR- FCRIT</a:t>
            </a:r>
            <a:endParaRPr lang="en-US" dirty="0"/>
          </a:p>
        </p:txBody>
      </p:sp>
    </p:spTree>
    <p:extLst>
      <p:ext uri="{BB962C8B-B14F-4D97-AF65-F5344CB8AC3E}">
        <p14:creationId xmlns:p14="http://schemas.microsoft.com/office/powerpoint/2010/main" val="163014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10</a:t>
            </a:fld>
            <a:endParaRPr lang="en-US"/>
          </a:p>
        </p:txBody>
      </p:sp>
      <p:pic>
        <p:nvPicPr>
          <p:cNvPr id="2050" name="Picture 2" descr="https://lh5.googleusercontent.com/z1tG2aSRe88fV6bXdUozi3KBsNOi6YbSZskxAK7O-PyRAswxvths4HPuKEfqYg9xa8Qn7Jkg97tZEMzW1JQRoVdcAlLtN5Nl2Mq59bU4dc-ct3tcO_EM_J180VF_InRcczI1Ii2cArmgB4QM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60" y="1214846"/>
            <a:ext cx="11624799" cy="466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7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Systems (Continued..)</a:t>
            </a:r>
            <a:endParaRPr lang="en-US" dirty="0"/>
          </a:p>
        </p:txBody>
      </p:sp>
      <p:sp>
        <p:nvSpPr>
          <p:cNvPr id="3" name="Content Placeholder 2"/>
          <p:cNvSpPr>
            <a:spLocks noGrp="1"/>
          </p:cNvSpPr>
          <p:nvPr>
            <p:ph idx="1"/>
          </p:nvPr>
        </p:nvSpPr>
        <p:spPr/>
        <p:txBody>
          <a:bodyPr/>
          <a:lstStyle/>
          <a:p>
            <a:pPr marL="0" indent="0">
              <a:buNone/>
            </a:pPr>
            <a:r>
              <a:rPr lang="en-US" dirty="0" smtClean="0"/>
              <a:t>Hybrid </a:t>
            </a:r>
            <a:r>
              <a:rPr lang="en-US" dirty="0"/>
              <a:t>Approach - </a:t>
            </a:r>
            <a:endParaRPr lang="en-US" b="0" dirty="0" smtClean="0">
              <a:effectLst/>
            </a:endParaRPr>
          </a:p>
          <a:p>
            <a:pPr marL="0" indent="0">
              <a:buNone/>
            </a:pPr>
            <a:r>
              <a:rPr lang="en-US" dirty="0"/>
              <a:t>Counters can measure long intervals but have limited resolution. Interpolators have high resolution but they cannot measure long intervals. A hybrid approach can achieve both long intervals and high resolution</a:t>
            </a:r>
            <a:r>
              <a:rPr lang="en-US" dirty="0" smtClean="0"/>
              <a:t>.</a:t>
            </a:r>
            <a:endParaRPr lang="en-US" b="0" dirty="0" smtClean="0">
              <a:effectLst/>
            </a:endParaRPr>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11</a:t>
            </a:fld>
            <a:endParaRPr lang="en-US"/>
          </a:p>
        </p:txBody>
      </p:sp>
    </p:spTree>
    <p:extLst>
      <p:ext uri="{BB962C8B-B14F-4D97-AF65-F5344CB8AC3E}">
        <p14:creationId xmlns:p14="http://schemas.microsoft.com/office/powerpoint/2010/main" val="115059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Approach</a:t>
            </a:r>
            <a:endParaRPr lang="en-US" dirty="0"/>
          </a:p>
        </p:txBody>
      </p:sp>
      <p:sp>
        <p:nvSpPr>
          <p:cNvPr id="8" name="Text Placeholder 7"/>
          <p:cNvSpPr>
            <a:spLocks noGrp="1"/>
          </p:cNvSpPr>
          <p:nvPr>
            <p:ph type="body" idx="1"/>
          </p:nvPr>
        </p:nvSpPr>
        <p:spPr/>
        <p:txBody>
          <a:bodyPr/>
          <a:lstStyle/>
          <a:p>
            <a:r>
              <a:rPr lang="en-US" dirty="0" smtClean="0"/>
              <a:t>Approach followed in developing the project.</a:t>
            </a: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12</a:t>
            </a:fld>
            <a:endParaRPr lang="en-US"/>
          </a:p>
        </p:txBody>
      </p:sp>
    </p:spTree>
    <p:extLst>
      <p:ext uri="{BB962C8B-B14F-4D97-AF65-F5344CB8AC3E}">
        <p14:creationId xmlns:p14="http://schemas.microsoft.com/office/powerpoint/2010/main" val="418670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dirty="0"/>
              <a:t>Block </a:t>
            </a:r>
            <a:r>
              <a:rPr lang="en-US" b="1" dirty="0" smtClean="0"/>
              <a:t>Diagram</a:t>
            </a:r>
            <a:endParaRPr lang="en-US" dirty="0"/>
          </a:p>
        </p:txBody>
      </p:sp>
      <p:sp>
        <p:nvSpPr>
          <p:cNvPr id="4" name="Date Placeholder 3"/>
          <p:cNvSpPr>
            <a:spLocks noGrp="1"/>
          </p:cNvSpPr>
          <p:nvPr>
            <p:ph type="dt" sz="half" idx="10"/>
          </p:nvPr>
        </p:nvSpPr>
        <p:spPr/>
        <p:txBody>
          <a:bodyPr/>
          <a:lstStyle/>
          <a:p>
            <a:fld id="{7853EA9E-530A-4F95-9AD3-B388194B5050}"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13</a:t>
            </a:fld>
            <a:endParaRPr lang="en-US"/>
          </a:p>
        </p:txBody>
      </p:sp>
      <p:pic>
        <p:nvPicPr>
          <p:cNvPr id="3074" name="Picture 2" descr="https://lh3.googleusercontent.com/aNlTYr4rR32Cn3jpgVPvDZs9bqo2AKvMXTl4FaM1LjjBhpUSSvG1MT2Td9xgkb2oter5xmVsEVMWsON7Sb11QKMv1Ll25n2Migtcy5qtaWfW_iDDN5P86Nmsxs-qhzv4-9nnYvdQVghf1ZTu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386" y="1525265"/>
            <a:ext cx="10265228" cy="474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98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14</a:t>
            </a:fld>
            <a:endParaRPr lang="en-US"/>
          </a:p>
        </p:txBody>
      </p:sp>
      <p:pic>
        <p:nvPicPr>
          <p:cNvPr id="4098" name="Picture 2" descr="https://lh4.googleusercontent.com/-xgNYGqVjr6a9UNkCQ7W6RK8Sc2uyCxcr_NBh6s9qAdr-La0XZoshmQz0R_YFKVwvslGhckCFXM60FE08n9iAyuwbpzjw2aqPmOht0SoyWhx6Cg9uNl9kLD4cpPj_Cos6j9j3oJH-oAj7hhp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80" y="1051676"/>
            <a:ext cx="8503920" cy="509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49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b="1" dirty="0"/>
              <a:t>Ship Intrusion Detection </a:t>
            </a:r>
            <a:r>
              <a:rPr lang="en-US" b="1" dirty="0" smtClean="0"/>
              <a:t>System</a:t>
            </a:r>
            <a:endParaRPr lang="en-US" dirty="0"/>
          </a:p>
        </p:txBody>
      </p:sp>
      <p:sp>
        <p:nvSpPr>
          <p:cNvPr id="8" name="Subtitle 7"/>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15</a:t>
            </a:fld>
            <a:endParaRPr lang="en-US"/>
          </a:p>
        </p:txBody>
      </p:sp>
    </p:spTree>
    <p:extLst>
      <p:ext uri="{BB962C8B-B14F-4D97-AF65-F5344CB8AC3E}">
        <p14:creationId xmlns:p14="http://schemas.microsoft.com/office/powerpoint/2010/main" val="397364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Abstract</a:t>
            </a:r>
            <a:endParaRPr lang="en-US" dirty="0"/>
          </a:p>
        </p:txBody>
      </p:sp>
      <p:sp>
        <p:nvSpPr>
          <p:cNvPr id="3" name="Content Placeholder 2"/>
          <p:cNvSpPr>
            <a:spLocks noGrp="1"/>
          </p:cNvSpPr>
          <p:nvPr>
            <p:ph idx="1"/>
          </p:nvPr>
        </p:nvSpPr>
        <p:spPr/>
        <p:txBody>
          <a:bodyPr>
            <a:normAutofit/>
          </a:bodyPr>
          <a:lstStyle/>
          <a:p>
            <a:pPr fontAlgn="base"/>
            <a:r>
              <a:rPr lang="en-US" dirty="0" smtClean="0"/>
              <a:t>TIFR </a:t>
            </a:r>
            <a:r>
              <a:rPr lang="en-US" dirty="0" smtClean="0"/>
              <a:t>faces </a:t>
            </a:r>
            <a:r>
              <a:rPr lang="en-US" dirty="0"/>
              <a:t>a constant risk of intrusion by sea</a:t>
            </a:r>
            <a:r>
              <a:rPr lang="en-US" dirty="0" smtClean="0"/>
              <a:t>. </a:t>
            </a:r>
            <a:r>
              <a:rPr lang="en-US" dirty="0" smtClean="0"/>
              <a:t>Despite there being a closed circuit television (CCTV) or video surveillance system in place, there are limitations on the ability of humans to monitor footage from such a system continuously.</a:t>
            </a:r>
            <a:endParaRPr lang="en-US" dirty="0" smtClean="0"/>
          </a:p>
          <a:p>
            <a:pPr fontAlgn="base"/>
            <a:r>
              <a:rPr lang="en-US" dirty="0" smtClean="0"/>
              <a:t>Development </a:t>
            </a:r>
            <a:r>
              <a:rPr lang="en-US" dirty="0"/>
              <a:t>of  an automated system that would be capable of detection of ships and similar vessels approaching the shore.</a:t>
            </a:r>
          </a:p>
          <a:p>
            <a:pPr fontAlgn="base"/>
            <a:r>
              <a:rPr lang="en-US" dirty="0"/>
              <a:t>The use of machine learning and image processing techniques to detect such intrusion by the sea.</a:t>
            </a:r>
          </a:p>
          <a:p>
            <a:pPr fontAlgn="base"/>
            <a:r>
              <a:rPr lang="en-US" dirty="0"/>
              <a:t>Use of Deep Neural Networks(DNN) and You only look once (YOLO) </a:t>
            </a:r>
            <a:r>
              <a:rPr lang="en-US" dirty="0" smtClean="0"/>
              <a:t>algorithm </a:t>
            </a:r>
            <a:r>
              <a:rPr lang="en-US" dirty="0"/>
              <a:t>to </a:t>
            </a:r>
            <a:r>
              <a:rPr lang="en-US" dirty="0" smtClean="0"/>
              <a:t>enable real-time </a:t>
            </a:r>
            <a:r>
              <a:rPr lang="en-US" dirty="0"/>
              <a:t>dynamic intrusion detection</a:t>
            </a:r>
            <a:r>
              <a:rPr lang="en-US" dirty="0" smtClean="0"/>
              <a:t>.</a:t>
            </a:r>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16</a:t>
            </a:fld>
            <a:endParaRPr lang="en-US"/>
          </a:p>
        </p:txBody>
      </p:sp>
    </p:spTree>
    <p:extLst>
      <p:ext uri="{BB962C8B-B14F-4D97-AF65-F5344CB8AC3E}">
        <p14:creationId xmlns:p14="http://schemas.microsoft.com/office/powerpoint/2010/main" val="253730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b="1" dirty="0"/>
              <a:t>Concept </a:t>
            </a:r>
            <a:r>
              <a:rPr lang="en-US" b="1" dirty="0" smtClean="0"/>
              <a:t>Understanding</a:t>
            </a:r>
            <a:endParaRPr lang="en-US" dirty="0"/>
          </a:p>
        </p:txBody>
      </p:sp>
      <p:sp>
        <p:nvSpPr>
          <p:cNvPr id="15" name="Text Placeholder 14"/>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pPr/>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pPr/>
              <a:t>17</a:t>
            </a:fld>
            <a:endParaRPr lang="en-US"/>
          </a:p>
        </p:txBody>
      </p:sp>
    </p:spTree>
    <p:extLst>
      <p:ext uri="{BB962C8B-B14F-4D97-AF65-F5344CB8AC3E}">
        <p14:creationId xmlns:p14="http://schemas.microsoft.com/office/powerpoint/2010/main" val="1745702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dirty="0"/>
              <a:t>Deep </a:t>
            </a:r>
            <a:r>
              <a:rPr lang="en-US" b="1" dirty="0" smtClean="0"/>
              <a:t>Learning</a:t>
            </a:r>
            <a:endParaRPr lang="en-US" dirty="0"/>
          </a:p>
        </p:txBody>
      </p:sp>
      <p:sp>
        <p:nvSpPr>
          <p:cNvPr id="8" name="Content Placeholder 7"/>
          <p:cNvSpPr>
            <a:spLocks noGrp="1"/>
          </p:cNvSpPr>
          <p:nvPr>
            <p:ph idx="1"/>
          </p:nvPr>
        </p:nvSpPr>
        <p:spPr/>
        <p:txBody>
          <a:bodyPr/>
          <a:lstStyle/>
          <a:p>
            <a:r>
              <a:rPr lang="en-US" dirty="0"/>
              <a:t>Deep  learning  is a machine  learning technique  which teaches computers  to perform activities that  comes naturally to humans and  by learning every day to day ventures.</a:t>
            </a:r>
            <a:endParaRPr lang="en-US" b="0" dirty="0" smtClean="0">
              <a:effectLst/>
            </a:endParaRPr>
          </a:p>
          <a:p>
            <a:r>
              <a:rPr lang="en-US" dirty="0"/>
              <a:t>Models  are trained  by using huge  labeled data sets  and neural network architectures  that contain various layers. Nowadays,  deep learning is achieving higher levels  of recognition accuracy than ever before</a:t>
            </a:r>
            <a:r>
              <a:rPr lang="en-US" dirty="0" smtClean="0"/>
              <a:t>.</a:t>
            </a:r>
            <a:endParaRPr lang="en-US" b="0" dirty="0" smtClean="0">
              <a:effectLst/>
            </a:endParaRPr>
          </a:p>
        </p:txBody>
      </p:sp>
      <p:sp>
        <p:nvSpPr>
          <p:cNvPr id="4" name="Date Placeholder 3"/>
          <p:cNvSpPr>
            <a:spLocks noGrp="1"/>
          </p:cNvSpPr>
          <p:nvPr>
            <p:ph type="dt" sz="half" idx="10"/>
          </p:nvPr>
        </p:nvSpPr>
        <p:spPr/>
        <p:txBody>
          <a:bodyPr/>
          <a:lstStyle/>
          <a:p>
            <a:fld id="{7853EA9E-530A-4F95-9AD3-B388194B5050}"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18</a:t>
            </a:fld>
            <a:endParaRPr lang="en-US"/>
          </a:p>
        </p:txBody>
      </p:sp>
    </p:spTree>
    <p:extLst>
      <p:ext uri="{BB962C8B-B14F-4D97-AF65-F5344CB8AC3E}">
        <p14:creationId xmlns:p14="http://schemas.microsoft.com/office/powerpoint/2010/main" val="271337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Convolution  Neural </a:t>
            </a:r>
            <a:r>
              <a:rPr lang="en-US" b="1" dirty="0" smtClean="0"/>
              <a:t>Networks</a:t>
            </a:r>
            <a:endParaRPr lang="en-US" dirty="0"/>
          </a:p>
        </p:txBody>
      </p:sp>
      <p:sp>
        <p:nvSpPr>
          <p:cNvPr id="3" name="Content Placeholder 2"/>
          <p:cNvSpPr>
            <a:spLocks noGrp="1"/>
          </p:cNvSpPr>
          <p:nvPr>
            <p:ph idx="1"/>
          </p:nvPr>
        </p:nvSpPr>
        <p:spPr/>
        <p:txBody>
          <a:bodyPr>
            <a:normAutofit/>
          </a:bodyPr>
          <a:lstStyle/>
          <a:p>
            <a:r>
              <a:rPr lang="en-US" dirty="0"/>
              <a:t>A Convolutional Neural Network, also known as CNN or </a:t>
            </a:r>
            <a:r>
              <a:rPr lang="en-US" dirty="0" err="1"/>
              <a:t>ConvNet</a:t>
            </a:r>
            <a:r>
              <a:rPr lang="en-US" dirty="0"/>
              <a:t>, is a class of neural networks that specializes in processing data that has a grid-like topology, such as an image.</a:t>
            </a:r>
            <a:endParaRPr lang="en-US" b="0" dirty="0" smtClean="0">
              <a:effectLst/>
            </a:endParaRPr>
          </a:p>
          <a:p>
            <a:r>
              <a:rPr lang="en-US" dirty="0" err="1"/>
              <a:t>ConvNets</a:t>
            </a:r>
            <a:r>
              <a:rPr lang="en-US" dirty="0"/>
              <a:t>  learn to detect  different features of  an image using hundreds  of hidden layers. While traversing  through the hidden layers it is found  that the complexity of the learned image  features increases by some extent. </a:t>
            </a:r>
            <a:r>
              <a:rPr lang="en-US" dirty="0" err="1"/>
              <a:t>ConvNets</a:t>
            </a:r>
            <a:r>
              <a:rPr lang="en-US" dirty="0"/>
              <a:t>  learn to detect different features of an image  using hundreds of hidden layers. While traversing through  the hidden layers it is found that the complexity of the  learned image features increases by some </a:t>
            </a:r>
            <a:r>
              <a:rPr lang="en-US" dirty="0" smtClean="0"/>
              <a:t>extent</a:t>
            </a:r>
            <a:endParaRPr lang="en-US" b="0" dirty="0" smtClean="0">
              <a:effectLst/>
            </a:endParaRPr>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19</a:t>
            </a:fld>
            <a:endParaRPr lang="en-US"/>
          </a:p>
        </p:txBody>
      </p:sp>
    </p:spTree>
    <p:extLst>
      <p:ext uri="{BB962C8B-B14F-4D97-AF65-F5344CB8AC3E}">
        <p14:creationId xmlns:p14="http://schemas.microsoft.com/office/powerpoint/2010/main" val="237939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38200" y="1122363"/>
            <a:ext cx="10408919" cy="2387600"/>
          </a:xfrm>
        </p:spPr>
        <p:txBody>
          <a:bodyPr>
            <a:normAutofit fontScale="90000"/>
          </a:bodyPr>
          <a:lstStyle/>
          <a:p>
            <a:r>
              <a:rPr lang="en-US" b="1" dirty="0"/>
              <a:t>Precision Time Measurement with an Accuracy of Sub-Nanoseconds In Between Collisions</a:t>
            </a:r>
          </a:p>
        </p:txBody>
      </p:sp>
      <p:sp>
        <p:nvSpPr>
          <p:cNvPr id="8" name="Subtitle 7"/>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a:t>
            </a:fld>
            <a:endParaRPr lang="en-US"/>
          </a:p>
        </p:txBody>
      </p:sp>
    </p:spTree>
    <p:extLst>
      <p:ext uri="{BB962C8B-B14F-4D97-AF65-F5344CB8AC3E}">
        <p14:creationId xmlns:p14="http://schemas.microsoft.com/office/powerpoint/2010/main" val="163113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Convolutional Neural Network </a:t>
            </a:r>
            <a:r>
              <a:rPr lang="en-US" b="1" dirty="0" smtClean="0"/>
              <a:t>Architecture</a:t>
            </a:r>
            <a:endParaRPr lang="en-US" dirty="0"/>
          </a:p>
        </p:txBody>
      </p:sp>
      <p:sp>
        <p:nvSpPr>
          <p:cNvPr id="3" name="Content Placeholder 2"/>
          <p:cNvSpPr>
            <a:spLocks noGrp="1"/>
          </p:cNvSpPr>
          <p:nvPr>
            <p:ph idx="1"/>
          </p:nvPr>
        </p:nvSpPr>
        <p:spPr/>
        <p:txBody>
          <a:bodyPr/>
          <a:lstStyle/>
          <a:p>
            <a:r>
              <a:rPr lang="en-US" dirty="0"/>
              <a:t>A CNN typically has three layers: a convolutional layer, pooling layer, and fully connected layer</a:t>
            </a:r>
            <a:r>
              <a:rPr lang="en-US" dirty="0" smtClean="0"/>
              <a:t>.</a:t>
            </a:r>
            <a:endParaRPr lang="en-US" b="0" dirty="0" smtClean="0">
              <a:effectLst/>
            </a:endParaRPr>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20</a:t>
            </a:fld>
            <a:endParaRPr lang="en-US"/>
          </a:p>
        </p:txBody>
      </p:sp>
      <p:pic>
        <p:nvPicPr>
          <p:cNvPr id="5122" name="Picture 2" descr="https://lh3.googleusercontent.com/CDjqYJl9Qg85k6Ok9oqyxy5Bp5YL-GJZRQ1DVBFo4AvbS3VdNBG8WSERzpyTbA_LBPgxO0MQph14v_VIIuvOe-Gp3aQRS85-3hjU8vA7bXJHNBTOCclnwHhc2uxzCDJRWUQUWlwEnqjxbRF2O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2603545"/>
            <a:ext cx="7353300"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857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You Only Look Once (YOLO) </a:t>
            </a:r>
            <a:r>
              <a:rPr lang="en-US" b="1" dirty="0" smtClean="0"/>
              <a:t>Algorithm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Yolo architecture is more like FCNN (fully convolutional neural network) and passes the image (</a:t>
            </a:r>
            <a:r>
              <a:rPr lang="en-US" dirty="0" err="1"/>
              <a:t>nxn</a:t>
            </a:r>
            <a:r>
              <a:rPr lang="en-US" dirty="0"/>
              <a:t>) once through the FCNN and output is (</a:t>
            </a:r>
            <a:r>
              <a:rPr lang="en-US" dirty="0" err="1"/>
              <a:t>mxm</a:t>
            </a:r>
            <a:r>
              <a:rPr lang="en-US" dirty="0"/>
              <a:t>) prediction. This the architecture is splitting the input image in </a:t>
            </a:r>
            <a:r>
              <a:rPr lang="en-US" dirty="0" err="1"/>
              <a:t>mxm</a:t>
            </a:r>
            <a:r>
              <a:rPr lang="en-US" dirty="0"/>
              <a:t> grid and for each grid generation 2 bounding boxes and class probabilities for those bounding boxes. Note that bounding box is more likely to be larger than the grid itself.</a:t>
            </a:r>
            <a:endParaRPr lang="en-US" b="0" dirty="0" smtClean="0">
              <a:effectLst/>
            </a:endParaRPr>
          </a:p>
          <a:p>
            <a:pPr marL="0" indent="0">
              <a:buNone/>
            </a:pPr>
            <a:r>
              <a:rPr lang="en-US" dirty="0"/>
              <a:t>Steps in YOLO Algorithm:</a:t>
            </a:r>
            <a:endParaRPr lang="en-US" b="0" dirty="0" smtClean="0">
              <a:effectLst/>
            </a:endParaRPr>
          </a:p>
          <a:p>
            <a:pPr marL="514350" indent="-514350" fontAlgn="base">
              <a:buFont typeface="+mj-lt"/>
              <a:buAutoNum type="arabicPeriod"/>
            </a:pPr>
            <a:r>
              <a:rPr lang="en-US" dirty="0"/>
              <a:t>Take image input</a:t>
            </a:r>
          </a:p>
          <a:p>
            <a:pPr marL="514350" indent="-514350" fontAlgn="base">
              <a:buFont typeface="+mj-lt"/>
              <a:buAutoNum type="arabicPeriod"/>
            </a:pPr>
            <a:r>
              <a:rPr lang="en-US" dirty="0"/>
              <a:t>Divide the image into grid</a:t>
            </a:r>
          </a:p>
          <a:p>
            <a:pPr marL="514350" indent="-514350" fontAlgn="base">
              <a:buFont typeface="+mj-lt"/>
              <a:buAutoNum type="arabicPeriod"/>
            </a:pPr>
            <a:r>
              <a:rPr lang="en-US" dirty="0"/>
              <a:t>Apply image classification and </a:t>
            </a:r>
            <a:r>
              <a:rPr lang="en-US" dirty="0" err="1"/>
              <a:t>localisation</a:t>
            </a:r>
            <a:r>
              <a:rPr lang="en-US" dirty="0"/>
              <a:t> to each grid</a:t>
            </a:r>
          </a:p>
          <a:p>
            <a:pPr marL="514350" indent="-514350" fontAlgn="base">
              <a:buFont typeface="+mj-lt"/>
              <a:buAutoNum type="arabicPeriod"/>
            </a:pPr>
            <a:r>
              <a:rPr lang="en-US" dirty="0"/>
              <a:t>YOLO then predicts bounding boxes and class probabilities</a:t>
            </a:r>
          </a:p>
          <a:p>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21</a:t>
            </a:fld>
            <a:endParaRPr lang="en-US"/>
          </a:p>
        </p:txBody>
      </p:sp>
    </p:spTree>
    <p:extLst>
      <p:ext uri="{BB962C8B-B14F-4D97-AF65-F5344CB8AC3E}">
        <p14:creationId xmlns:p14="http://schemas.microsoft.com/office/powerpoint/2010/main" val="2548584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Vector for Each Grid Cell</a:t>
            </a:r>
            <a:endParaRPr lang="en-US" dirty="0"/>
          </a:p>
        </p:txBody>
      </p:sp>
      <p:sp>
        <p:nvSpPr>
          <p:cNvPr id="3" name="Content Placeholder 2"/>
          <p:cNvSpPr>
            <a:spLocks noGrp="1"/>
          </p:cNvSpPr>
          <p:nvPr>
            <p:ph idx="1"/>
          </p:nvPr>
        </p:nvSpPr>
        <p:spPr/>
        <p:txBody>
          <a:bodyPr/>
          <a:lstStyle/>
          <a:p>
            <a:pPr marL="0" indent="0">
              <a:buNone/>
            </a:pPr>
            <a:r>
              <a:rPr lang="en-US" dirty="0"/>
              <a:t>Label y is an 8 dimensional vector:</a:t>
            </a:r>
            <a:endParaRPr lang="en-US" b="0" dirty="0" smtClean="0">
              <a:effectLst/>
            </a:endParaRPr>
          </a:p>
          <a:p>
            <a:pPr marL="0" indent="0">
              <a:buNone/>
            </a:pPr>
            <a:r>
              <a:rPr lang="en-US" dirty="0"/>
              <a:t>YOLO assigns coordinates to the grid and they are as follows:</a:t>
            </a:r>
            <a:endParaRPr lang="en-US" b="0" dirty="0" smtClean="0">
              <a:effectLst/>
            </a:endParaRPr>
          </a:p>
          <a:p>
            <a:pPr marL="0" indent="0">
              <a:buNone/>
            </a:pPr>
            <a:r>
              <a:rPr lang="en-US" dirty="0"/>
              <a:t>y= [pc, </a:t>
            </a:r>
            <a:r>
              <a:rPr lang="en-US" dirty="0" err="1"/>
              <a:t>bx</a:t>
            </a:r>
            <a:r>
              <a:rPr lang="en-US" dirty="0"/>
              <a:t>, by, </a:t>
            </a:r>
            <a:r>
              <a:rPr lang="en-US" dirty="0" err="1"/>
              <a:t>bh</a:t>
            </a:r>
            <a:r>
              <a:rPr lang="en-US" dirty="0"/>
              <a:t>, </a:t>
            </a:r>
            <a:r>
              <a:rPr lang="en-US" dirty="0" err="1"/>
              <a:t>bw</a:t>
            </a:r>
            <a:r>
              <a:rPr lang="en-US" dirty="0"/>
              <a:t>, c1, c2, c3]</a:t>
            </a:r>
            <a:endParaRPr lang="en-US" b="0" dirty="0" smtClean="0">
              <a:effectLst/>
            </a:endParaRPr>
          </a:p>
          <a:p>
            <a:pPr marL="0" indent="0">
              <a:buNone/>
            </a:pPr>
            <a:r>
              <a:rPr lang="en-US" dirty="0"/>
              <a:t>Here pc: Whether object is present in the grid</a:t>
            </a:r>
            <a:endParaRPr lang="en-US" b="0" dirty="0" smtClean="0">
              <a:effectLst/>
            </a:endParaRPr>
          </a:p>
          <a:p>
            <a:pPr marL="0" indent="0">
              <a:buNone/>
            </a:pPr>
            <a:r>
              <a:rPr lang="en-US" dirty="0"/>
              <a:t>         </a:t>
            </a:r>
            <a:r>
              <a:rPr lang="en-US" dirty="0" smtClean="0"/>
              <a:t> </a:t>
            </a:r>
            <a:r>
              <a:rPr lang="en-US" dirty="0" err="1" smtClean="0"/>
              <a:t>bx</a:t>
            </a:r>
            <a:r>
              <a:rPr lang="en-US" dirty="0"/>
              <a:t>, by, </a:t>
            </a:r>
            <a:r>
              <a:rPr lang="en-US" dirty="0" err="1"/>
              <a:t>bh</a:t>
            </a:r>
            <a:r>
              <a:rPr lang="en-US" dirty="0"/>
              <a:t>, </a:t>
            </a:r>
            <a:r>
              <a:rPr lang="en-US" dirty="0" err="1"/>
              <a:t>bw</a:t>
            </a:r>
            <a:r>
              <a:rPr lang="en-US" dirty="0"/>
              <a:t>: Bounding rectangle boundaries.</a:t>
            </a:r>
            <a:endParaRPr lang="en-US" b="0" dirty="0" smtClean="0">
              <a:effectLst/>
            </a:endParaRPr>
          </a:p>
          <a:p>
            <a:pPr marL="0" indent="0">
              <a:buNone/>
            </a:pPr>
            <a:r>
              <a:rPr lang="en-US" dirty="0"/>
              <a:t>          </a:t>
            </a:r>
            <a:r>
              <a:rPr lang="en-US" dirty="0" smtClean="0"/>
              <a:t>c1</a:t>
            </a:r>
            <a:r>
              <a:rPr lang="en-US" dirty="0"/>
              <a:t>, c2, c3 : predicted </a:t>
            </a:r>
            <a:r>
              <a:rPr lang="en-US" dirty="0" smtClean="0"/>
              <a:t>class</a:t>
            </a:r>
            <a:endParaRPr lang="en-US" b="0" dirty="0" smtClean="0">
              <a:effectLst/>
            </a:endParaRPr>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22</a:t>
            </a:fld>
            <a:endParaRPr lang="en-US"/>
          </a:p>
        </p:txBody>
      </p:sp>
    </p:spTree>
    <p:extLst>
      <p:ext uri="{BB962C8B-B14F-4D97-AF65-F5344CB8AC3E}">
        <p14:creationId xmlns:p14="http://schemas.microsoft.com/office/powerpoint/2010/main" val="599239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Improving outcome of YOLO </a:t>
            </a:r>
            <a:endParaRPr lang="en-US" dirty="0"/>
          </a:p>
        </p:txBody>
      </p:sp>
      <p:sp>
        <p:nvSpPr>
          <p:cNvPr id="3" name="Content Placeholder 2"/>
          <p:cNvSpPr>
            <a:spLocks noGrp="1"/>
          </p:cNvSpPr>
          <p:nvPr>
            <p:ph idx="1"/>
          </p:nvPr>
        </p:nvSpPr>
        <p:spPr>
          <a:xfrm>
            <a:off x="616131" y="1847850"/>
            <a:ext cx="7772400" cy="4351338"/>
          </a:xfrm>
        </p:spPr>
        <p:txBody>
          <a:bodyPr>
            <a:normAutofit fontScale="92500" lnSpcReduction="20000"/>
          </a:bodyPr>
          <a:lstStyle/>
          <a:p>
            <a:pPr marL="514350" indent="-514350">
              <a:buAutoNum type="arabicPeriod"/>
            </a:pPr>
            <a:r>
              <a:rPr lang="en-US" b="1" dirty="0" smtClean="0"/>
              <a:t>Intersection </a:t>
            </a:r>
            <a:r>
              <a:rPr lang="en-US" b="1" dirty="0"/>
              <a:t>over </a:t>
            </a:r>
            <a:r>
              <a:rPr lang="en-US" b="1" dirty="0" smtClean="0"/>
              <a:t>Union</a:t>
            </a:r>
          </a:p>
          <a:p>
            <a:pPr marL="0" indent="0">
              <a:buNone/>
            </a:pPr>
            <a:endParaRPr lang="en-US" b="0" dirty="0" smtClean="0">
              <a:effectLst/>
            </a:endParaRPr>
          </a:p>
          <a:p>
            <a:pPr marL="0" indent="0">
              <a:buNone/>
            </a:pPr>
            <a:r>
              <a:rPr lang="en-US" dirty="0"/>
              <a:t>Intersection over union is used to decides if the prediction is good or not.</a:t>
            </a:r>
            <a:endParaRPr lang="en-US" b="0" dirty="0" smtClean="0">
              <a:effectLst/>
            </a:endParaRPr>
          </a:p>
          <a:p>
            <a:pPr marL="0" indent="0">
              <a:buNone/>
            </a:pPr>
            <a:r>
              <a:rPr lang="en-US" dirty="0"/>
              <a:t>Mathematically,</a:t>
            </a:r>
            <a:endParaRPr lang="en-US" b="0" dirty="0" smtClean="0">
              <a:effectLst/>
            </a:endParaRPr>
          </a:p>
          <a:p>
            <a:pPr marL="0" indent="0">
              <a:buNone/>
            </a:pPr>
            <a:r>
              <a:rPr lang="en-US" dirty="0" err="1"/>
              <a:t>IoU</a:t>
            </a:r>
            <a:r>
              <a:rPr lang="en-US" dirty="0"/>
              <a:t> = Area of the intersection / Area of the union</a:t>
            </a:r>
            <a:endParaRPr lang="en-US" b="0" dirty="0" smtClean="0">
              <a:effectLst/>
            </a:endParaRPr>
          </a:p>
          <a:p>
            <a:pPr marL="0" indent="0">
              <a:buNone/>
            </a:pPr>
            <a:r>
              <a:rPr lang="en-US" dirty="0"/>
              <a:t>If </a:t>
            </a:r>
            <a:r>
              <a:rPr lang="en-US" dirty="0" err="1"/>
              <a:t>IoU</a:t>
            </a:r>
            <a:r>
              <a:rPr lang="en-US" dirty="0"/>
              <a:t> is greater than the threshold decided then the prediction can be decided as a good predication.</a:t>
            </a:r>
            <a:endParaRPr lang="en-US" b="0" dirty="0" smtClean="0">
              <a:effectLst/>
            </a:endParaRPr>
          </a:p>
          <a:p>
            <a:pPr marL="0" indent="0">
              <a:buNone/>
            </a:pPr>
            <a:r>
              <a:rPr lang="en-US" dirty="0"/>
              <a:t>The threshold can be increased to obtain better predictions. </a:t>
            </a:r>
            <a:endParaRPr lang="en-US" b="0" dirty="0" smtClean="0">
              <a:effectLst/>
            </a:endParaRPr>
          </a:p>
          <a:p>
            <a:pPr marL="0" indent="0">
              <a:buNone/>
            </a:pP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23</a:t>
            </a:fld>
            <a:endParaRPr lang="en-US"/>
          </a:p>
        </p:txBody>
      </p:sp>
      <p:pic>
        <p:nvPicPr>
          <p:cNvPr id="6146" name="Picture 2" descr="Image result for intersection over un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1259" y="1576546"/>
            <a:ext cx="4376237" cy="341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53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Improving outcome of YOLO  (Continued..)</a:t>
            </a:r>
            <a:endParaRPr lang="en-US" dirty="0"/>
          </a:p>
        </p:txBody>
      </p:sp>
      <p:sp>
        <p:nvSpPr>
          <p:cNvPr id="3" name="Content Placeholder 2"/>
          <p:cNvSpPr>
            <a:spLocks noGrp="1"/>
          </p:cNvSpPr>
          <p:nvPr>
            <p:ph idx="1"/>
          </p:nvPr>
        </p:nvSpPr>
        <p:spPr/>
        <p:txBody>
          <a:bodyPr/>
          <a:lstStyle/>
          <a:p>
            <a:pPr marL="0" indent="0">
              <a:buNone/>
            </a:pPr>
            <a:r>
              <a:rPr lang="en-US" b="1" dirty="0" smtClean="0"/>
              <a:t>2. Non-Max </a:t>
            </a:r>
            <a:r>
              <a:rPr lang="en-US" b="1" dirty="0"/>
              <a:t>Suppression</a:t>
            </a:r>
            <a:endParaRPr lang="en-US" b="0" dirty="0" smtClean="0">
              <a:effectLst/>
            </a:endParaRPr>
          </a:p>
          <a:p>
            <a:pPr marL="0" indent="0">
              <a:buNone/>
            </a:pPr>
            <a:endParaRPr lang="en-US" dirty="0" smtClean="0"/>
          </a:p>
          <a:p>
            <a:pPr marL="0" indent="0">
              <a:buNone/>
            </a:pPr>
            <a:r>
              <a:rPr lang="en-US" dirty="0" smtClean="0"/>
              <a:t>Non </a:t>
            </a:r>
            <a:r>
              <a:rPr lang="en-US" dirty="0"/>
              <a:t>Max Suppression deals with the problem of the detection of a single object multiple times rather than once.</a:t>
            </a:r>
            <a:endParaRPr lang="en-US" b="0" dirty="0" smtClean="0">
              <a:effectLst/>
            </a:endParaRPr>
          </a:p>
          <a:p>
            <a:pPr marL="0" indent="0">
              <a:buNone/>
            </a:pPr>
            <a:r>
              <a:rPr lang="en-US" dirty="0" smtClean="0"/>
              <a:t>Non </a:t>
            </a:r>
            <a:r>
              <a:rPr lang="en-US" dirty="0"/>
              <a:t>max Suppression Technique cleans this up so that there is only a single detection per object.</a:t>
            </a:r>
            <a:endParaRPr lang="en-US" b="0" dirty="0" smtClean="0">
              <a:effectLst/>
            </a:endParaRPr>
          </a:p>
          <a:p>
            <a:pPr marL="0" indent="0">
              <a:buNone/>
            </a:pP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24</a:t>
            </a:fld>
            <a:endParaRPr lang="en-US"/>
          </a:p>
        </p:txBody>
      </p:sp>
    </p:spTree>
    <p:extLst>
      <p:ext uri="{BB962C8B-B14F-4D97-AF65-F5344CB8AC3E}">
        <p14:creationId xmlns:p14="http://schemas.microsoft.com/office/powerpoint/2010/main" val="3290909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Approach</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25</a:t>
            </a:fld>
            <a:endParaRPr lang="en-US"/>
          </a:p>
        </p:txBody>
      </p:sp>
    </p:spTree>
    <p:extLst>
      <p:ext uri="{BB962C8B-B14F-4D97-AF65-F5344CB8AC3E}">
        <p14:creationId xmlns:p14="http://schemas.microsoft.com/office/powerpoint/2010/main" val="187815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b="1" dirty="0" smtClean="0"/>
              <a:t>Approach</a:t>
            </a:r>
            <a:endParaRPr lang="en-US" dirty="0"/>
          </a:p>
        </p:txBody>
      </p:sp>
      <p:sp>
        <p:nvSpPr>
          <p:cNvPr id="11" name="Content Placeholder 10"/>
          <p:cNvSpPr>
            <a:spLocks noGrp="1"/>
          </p:cNvSpPr>
          <p:nvPr>
            <p:ph idx="1"/>
          </p:nvPr>
        </p:nvSpPr>
        <p:spPr/>
        <p:txBody>
          <a:bodyPr/>
          <a:lstStyle/>
          <a:p>
            <a:pPr marL="514350" indent="-514350" fontAlgn="base">
              <a:buFont typeface="+mj-lt"/>
              <a:buAutoNum type="arabicPeriod"/>
            </a:pPr>
            <a:r>
              <a:rPr lang="en-US" dirty="0"/>
              <a:t>Use of YOLO for both classification and </a:t>
            </a:r>
            <a:r>
              <a:rPr lang="en-US" dirty="0" err="1"/>
              <a:t>localisation</a:t>
            </a:r>
            <a:r>
              <a:rPr lang="en-US" dirty="0"/>
              <a:t> of object using bounding boxes.</a:t>
            </a:r>
          </a:p>
          <a:p>
            <a:pPr marL="514350" indent="-514350" fontAlgn="base">
              <a:buFont typeface="+mj-lt"/>
              <a:buAutoNum type="arabicPeriod"/>
            </a:pPr>
            <a:r>
              <a:rPr lang="en-US" dirty="0"/>
              <a:t>Obtain the bounding boxes and encode them in the vectors.</a:t>
            </a:r>
          </a:p>
          <a:p>
            <a:pPr marL="514350" indent="-514350" fontAlgn="base">
              <a:buFont typeface="+mj-lt"/>
              <a:buAutoNum type="arabicPeriod"/>
            </a:pPr>
            <a:r>
              <a:rPr lang="en-US" dirty="0"/>
              <a:t>Apply non max suppression to obtain the filtered bounding boxes required.</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7853EA9E-530A-4F95-9AD3-B388194B5050}"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26</a:t>
            </a:fld>
            <a:endParaRPr lang="en-US"/>
          </a:p>
        </p:txBody>
      </p:sp>
    </p:spTree>
    <p:extLst>
      <p:ext uri="{BB962C8B-B14F-4D97-AF65-F5344CB8AC3E}">
        <p14:creationId xmlns:p14="http://schemas.microsoft.com/office/powerpoint/2010/main" val="3694476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b="1" dirty="0"/>
              <a:t>Gujarati Script Recognition </a:t>
            </a:r>
            <a:r>
              <a:rPr lang="en-US" b="1" dirty="0" smtClean="0"/>
              <a:t>System</a:t>
            </a:r>
            <a:endParaRPr lang="en-US" dirty="0"/>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27</a:t>
            </a:fld>
            <a:endParaRPr lang="en-US"/>
          </a:p>
        </p:txBody>
      </p:sp>
    </p:spTree>
    <p:extLst>
      <p:ext uri="{BB962C8B-B14F-4D97-AF65-F5344CB8AC3E}">
        <p14:creationId xmlns:p14="http://schemas.microsoft.com/office/powerpoint/2010/main" val="3442044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Abstract</a:t>
            </a:r>
            <a:endParaRPr lang="en-US" dirty="0"/>
          </a:p>
        </p:txBody>
      </p:sp>
      <p:sp>
        <p:nvSpPr>
          <p:cNvPr id="3" name="Content Placeholder 2"/>
          <p:cNvSpPr>
            <a:spLocks noGrp="1"/>
          </p:cNvSpPr>
          <p:nvPr>
            <p:ph idx="1"/>
          </p:nvPr>
        </p:nvSpPr>
        <p:spPr/>
        <p:txBody>
          <a:bodyPr/>
          <a:lstStyle/>
          <a:p>
            <a:pPr fontAlgn="base"/>
            <a:r>
              <a:rPr lang="en-US" dirty="0"/>
              <a:t>Gujarati is derived from old Gujarati (circa 1100-1500AD).</a:t>
            </a:r>
          </a:p>
          <a:p>
            <a:pPr fontAlgn="base"/>
            <a:r>
              <a:rPr lang="en-US" dirty="0"/>
              <a:t>Hence, there are many handwritten scripts and articles describing India’s rich tradition.</a:t>
            </a:r>
          </a:p>
          <a:p>
            <a:pPr fontAlgn="base"/>
            <a:r>
              <a:rPr lang="en-US" dirty="0"/>
              <a:t>Paper is highly susceptible to various factors like weather, wear and tear, etc.</a:t>
            </a:r>
          </a:p>
          <a:p>
            <a:pPr fontAlgn="base"/>
            <a:r>
              <a:rPr lang="en-US" dirty="0"/>
              <a:t>Therefore, there is a possibility of losing these invaluable texts over time and with the emergence of the digital era.</a:t>
            </a:r>
          </a:p>
          <a:p>
            <a:pPr fontAlgn="base"/>
            <a:r>
              <a:rPr lang="en-US" dirty="0"/>
              <a:t>In order to preserve it for the upcoming generations, this project was undertaken to digitize those scripts</a:t>
            </a:r>
            <a:r>
              <a:rPr lang="en-US" dirty="0" smtClean="0"/>
              <a:t>.</a:t>
            </a: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28</a:t>
            </a:fld>
            <a:endParaRPr lang="en-US"/>
          </a:p>
        </p:txBody>
      </p:sp>
    </p:spTree>
    <p:extLst>
      <p:ext uri="{BB962C8B-B14F-4D97-AF65-F5344CB8AC3E}">
        <p14:creationId xmlns:p14="http://schemas.microsoft.com/office/powerpoint/2010/main" val="1168453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Gujarati </a:t>
            </a:r>
            <a:r>
              <a:rPr lang="en-US" b="1" dirty="0" smtClean="0"/>
              <a:t>Language</a:t>
            </a:r>
            <a:endParaRPr lang="en-US" dirty="0"/>
          </a:p>
        </p:txBody>
      </p:sp>
      <p:sp>
        <p:nvSpPr>
          <p:cNvPr id="3" name="Content Placeholder 2"/>
          <p:cNvSpPr>
            <a:spLocks noGrp="1"/>
          </p:cNvSpPr>
          <p:nvPr>
            <p:ph idx="1"/>
          </p:nvPr>
        </p:nvSpPr>
        <p:spPr/>
        <p:txBody>
          <a:bodyPr>
            <a:normAutofit/>
          </a:bodyPr>
          <a:lstStyle/>
          <a:p>
            <a:pPr fontAlgn="base"/>
            <a:r>
              <a:rPr lang="en-US" dirty="0"/>
              <a:t>Gujarati is derived from the </a:t>
            </a:r>
            <a:r>
              <a:rPr lang="en-US" dirty="0" err="1"/>
              <a:t>Devanagiri</a:t>
            </a:r>
            <a:r>
              <a:rPr lang="en-US" dirty="0"/>
              <a:t> script with a major difference of lack of top horizontal line above the words.</a:t>
            </a:r>
          </a:p>
          <a:p>
            <a:pPr fontAlgn="base"/>
            <a:r>
              <a:rPr lang="en-US" dirty="0"/>
              <a:t>Around 50 million Gujarati speakers worldwide.</a:t>
            </a:r>
          </a:p>
          <a:p>
            <a:pPr fontAlgn="base"/>
            <a:r>
              <a:rPr lang="en-US" dirty="0"/>
              <a:t>Written from left to right.</a:t>
            </a:r>
          </a:p>
          <a:p>
            <a:pPr fontAlgn="base"/>
            <a:r>
              <a:rPr lang="en-US" dirty="0"/>
              <a:t>Gujarati has forty-five basic symbols, thirty-four consonants and eleven vowels.</a:t>
            </a:r>
          </a:p>
          <a:p>
            <a:pPr fontAlgn="base"/>
            <a:r>
              <a:rPr lang="en-US" dirty="0"/>
              <a:t>Recognition of Gujarati characters is difficult due to its complex structure and  the curve involved in most of the characters</a:t>
            </a:r>
            <a:r>
              <a:rPr lang="en-US" dirty="0" smtClean="0"/>
              <a:t>.</a:t>
            </a: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29</a:t>
            </a:fld>
            <a:endParaRPr lang="en-US"/>
          </a:p>
        </p:txBody>
      </p:sp>
    </p:spTree>
    <p:extLst>
      <p:ext uri="{BB962C8B-B14F-4D97-AF65-F5344CB8AC3E}">
        <p14:creationId xmlns:p14="http://schemas.microsoft.com/office/powerpoint/2010/main" val="420049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US" dirty="0"/>
          </a:p>
        </p:txBody>
      </p:sp>
      <p:sp>
        <p:nvSpPr>
          <p:cNvPr id="3" name="Content Placeholder 2"/>
          <p:cNvSpPr>
            <a:spLocks noGrp="1"/>
          </p:cNvSpPr>
          <p:nvPr>
            <p:ph idx="1"/>
          </p:nvPr>
        </p:nvSpPr>
        <p:spPr/>
        <p:txBody>
          <a:bodyPr/>
          <a:lstStyle/>
          <a:p>
            <a:pPr marL="0" indent="0">
              <a:buNone/>
            </a:pPr>
            <a:r>
              <a:rPr lang="en-US" dirty="0"/>
              <a:t>The Compact Muon Solenoid (CMS) is a general-purpose detector at the Large Hadron Collider (LHC). It has a broad physics program ranging from studying the Standard Model (including the Higgs boson) to searching for extra dimensions and particles that could make up dark matter. The Compact Muon Solenoid (CMS) experiment is built on the Large Hadron Collider (LHC) at CERN in Switzerland and France. To have a good chance of producing a rare particle, such as a Higgs boson, a very large number of collisions are required.</a:t>
            </a:r>
            <a:endParaRPr lang="en-US" b="0" dirty="0" smtClean="0">
              <a:effectLst/>
            </a:endParaRPr>
          </a:p>
          <a:p>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a:t>
            </a:fld>
            <a:endParaRPr lang="en-US"/>
          </a:p>
        </p:txBody>
      </p:sp>
    </p:spTree>
    <p:extLst>
      <p:ext uri="{BB962C8B-B14F-4D97-AF65-F5344CB8AC3E}">
        <p14:creationId xmlns:p14="http://schemas.microsoft.com/office/powerpoint/2010/main" val="3810148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Algorithms and </a:t>
            </a:r>
            <a:r>
              <a:rPr lang="en-US" b="1" dirty="0" smtClean="0"/>
              <a:t>Techniques</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30</a:t>
            </a:fld>
            <a:endParaRPr lang="en-US"/>
          </a:p>
        </p:txBody>
      </p:sp>
    </p:spTree>
    <p:extLst>
      <p:ext uri="{BB962C8B-B14F-4D97-AF65-F5344CB8AC3E}">
        <p14:creationId xmlns:p14="http://schemas.microsoft.com/office/powerpoint/2010/main" val="729659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Algorithms U</a:t>
            </a:r>
            <a:r>
              <a:rPr lang="en-US" b="1" dirty="0" smtClean="0"/>
              <a:t>sed</a:t>
            </a:r>
            <a:endParaRPr lang="en-US" dirty="0"/>
          </a:p>
        </p:txBody>
      </p:sp>
      <p:sp>
        <p:nvSpPr>
          <p:cNvPr id="3" name="Content Placeholder 2"/>
          <p:cNvSpPr>
            <a:spLocks noGrp="1"/>
          </p:cNvSpPr>
          <p:nvPr>
            <p:ph idx="1"/>
          </p:nvPr>
        </p:nvSpPr>
        <p:spPr/>
        <p:txBody>
          <a:bodyPr/>
          <a:lstStyle/>
          <a:p>
            <a:pPr fontAlgn="base"/>
            <a:r>
              <a:rPr lang="en-US" dirty="0" smtClean="0"/>
              <a:t> Image Preprocessing Algorithms</a:t>
            </a:r>
          </a:p>
          <a:p>
            <a:pPr fontAlgn="base"/>
            <a:r>
              <a:rPr lang="en-US" dirty="0" smtClean="0"/>
              <a:t> Segmentation Algorithms</a:t>
            </a:r>
          </a:p>
          <a:p>
            <a:pPr fontAlgn="base"/>
            <a:r>
              <a:rPr lang="en-US" dirty="0" smtClean="0"/>
              <a:t> Character Recognition Algorithms</a:t>
            </a: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31</a:t>
            </a:fld>
            <a:endParaRPr lang="en-US"/>
          </a:p>
        </p:txBody>
      </p:sp>
    </p:spTree>
    <p:extLst>
      <p:ext uri="{BB962C8B-B14F-4D97-AF65-F5344CB8AC3E}">
        <p14:creationId xmlns:p14="http://schemas.microsoft.com/office/powerpoint/2010/main" val="234515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Image Preprocessing Algorithms: Adaptive </a:t>
            </a:r>
            <a:r>
              <a:rPr lang="en-US" b="1" dirty="0" smtClean="0"/>
              <a:t>Thresholding</a:t>
            </a:r>
            <a:endParaRPr lang="en-US" dirty="0"/>
          </a:p>
        </p:txBody>
      </p:sp>
      <p:sp>
        <p:nvSpPr>
          <p:cNvPr id="3" name="Content Placeholder 2"/>
          <p:cNvSpPr>
            <a:spLocks noGrp="1"/>
          </p:cNvSpPr>
          <p:nvPr>
            <p:ph idx="1"/>
          </p:nvPr>
        </p:nvSpPr>
        <p:spPr/>
        <p:txBody>
          <a:bodyPr/>
          <a:lstStyle/>
          <a:p>
            <a:pPr fontAlgn="base"/>
            <a:r>
              <a:rPr lang="en-US" dirty="0"/>
              <a:t>Thresholding is basically applied to convert a grayscale image to a binary image.</a:t>
            </a:r>
          </a:p>
          <a:p>
            <a:pPr fontAlgn="base"/>
            <a:r>
              <a:rPr lang="en-US" dirty="0"/>
              <a:t>In Fixed </a:t>
            </a:r>
            <a:r>
              <a:rPr lang="en-US" dirty="0" err="1"/>
              <a:t>thresholding</a:t>
            </a:r>
            <a:r>
              <a:rPr lang="en-US" dirty="0"/>
              <a:t>, a pixel value of 127 and greater will be set to 1 and those values lesser than 127 are set to 0.</a:t>
            </a:r>
          </a:p>
          <a:p>
            <a:pPr fontAlgn="base"/>
            <a:r>
              <a:rPr lang="en-US" dirty="0"/>
              <a:t>However, in Adaptive Thresholding, the pixel intensities of the </a:t>
            </a:r>
            <a:r>
              <a:rPr lang="en-US" dirty="0" err="1"/>
              <a:t>neighbouring</a:t>
            </a:r>
            <a:r>
              <a:rPr lang="en-US" dirty="0"/>
              <a:t> pixels is taken into account to decide the threshold value.</a:t>
            </a:r>
          </a:p>
          <a:p>
            <a:pPr fontAlgn="base"/>
            <a:r>
              <a:rPr lang="en-US" dirty="0"/>
              <a:t>This technique can either use the average (mean) pixel values in a </a:t>
            </a:r>
            <a:r>
              <a:rPr lang="en-US" dirty="0" err="1"/>
              <a:t>bxb</a:t>
            </a:r>
            <a:r>
              <a:rPr lang="en-US" dirty="0"/>
              <a:t> region or employ Gaussian weighted average technique to determine the threshold value.</a:t>
            </a:r>
          </a:p>
          <a:p>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32</a:t>
            </a:fld>
            <a:endParaRPr lang="en-US"/>
          </a:p>
        </p:txBody>
      </p:sp>
    </p:spTree>
    <p:extLst>
      <p:ext uri="{BB962C8B-B14F-4D97-AF65-F5344CB8AC3E}">
        <p14:creationId xmlns:p14="http://schemas.microsoft.com/office/powerpoint/2010/main" val="2274432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Segmentation Algorithms: K Means </a:t>
            </a:r>
            <a:r>
              <a:rPr lang="en-US" b="1" dirty="0" smtClean="0"/>
              <a:t>Method</a:t>
            </a:r>
            <a:endParaRPr lang="en-US" dirty="0"/>
          </a:p>
        </p:txBody>
      </p:sp>
      <p:sp>
        <p:nvSpPr>
          <p:cNvPr id="3" name="Content Placeholder 2"/>
          <p:cNvSpPr>
            <a:spLocks noGrp="1"/>
          </p:cNvSpPr>
          <p:nvPr>
            <p:ph idx="1"/>
          </p:nvPr>
        </p:nvSpPr>
        <p:spPr/>
        <p:txBody>
          <a:bodyPr/>
          <a:lstStyle/>
          <a:p>
            <a:pPr fontAlgn="base"/>
            <a:r>
              <a:rPr lang="en-US" dirty="0"/>
              <a:t>A top-down segmentation is applied.</a:t>
            </a:r>
          </a:p>
          <a:p>
            <a:pPr fontAlgn="base"/>
            <a:r>
              <a:rPr lang="en-US" dirty="0"/>
              <a:t>First, the lines are detected, followed by detection of words, followed by detection of characters.</a:t>
            </a:r>
          </a:p>
          <a:p>
            <a:pPr fontAlgn="base"/>
            <a:r>
              <a:rPr lang="en-US" dirty="0"/>
              <a:t>Character detection is performed by calculating the relative spacing between words and each character.</a:t>
            </a:r>
          </a:p>
          <a:p>
            <a:pPr fontAlgn="base"/>
            <a:r>
              <a:rPr lang="en-US" dirty="0"/>
              <a:t>K-means, an unsupervised clustering algorithm is applied here.</a:t>
            </a:r>
          </a:p>
          <a:p>
            <a:pPr marL="0" indent="0">
              <a:buNone/>
            </a:pPr>
            <a:endParaRPr lang="en-US" b="0" dirty="0" smtClean="0">
              <a:effectLst/>
            </a:endParaRPr>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33</a:t>
            </a:fld>
            <a:endParaRPr lang="en-US"/>
          </a:p>
        </p:txBody>
      </p:sp>
    </p:spTree>
    <p:extLst>
      <p:ext uri="{BB962C8B-B14F-4D97-AF65-F5344CB8AC3E}">
        <p14:creationId xmlns:p14="http://schemas.microsoft.com/office/powerpoint/2010/main" val="2499377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Segmentation Algorithms: K Means Method (Continued..)</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K means uses measures such as Euclidean distance to cluster an item into the existing clusters.</a:t>
            </a:r>
          </a:p>
          <a:p>
            <a:pPr fontAlgn="base"/>
            <a:r>
              <a:rPr lang="en-US" dirty="0"/>
              <a:t>The value of K is initialized at the beginning which denotes the number of unique centroids and hence, the number of unique clusters.</a:t>
            </a:r>
          </a:p>
          <a:p>
            <a:pPr fontAlgn="base"/>
            <a:r>
              <a:rPr lang="en-US" dirty="0"/>
              <a:t>Each item is then clustered into a cluster with a centroid from which its distance is the least.</a:t>
            </a:r>
          </a:p>
          <a:p>
            <a:pPr fontAlgn="base"/>
            <a:r>
              <a:rPr lang="en-US" dirty="0"/>
              <a:t>The cluster centroids are modified after each item is clustered in order to minimize the sum of the square of the distances from the centroid of each item.</a:t>
            </a:r>
          </a:p>
          <a:p>
            <a:pPr fontAlgn="base"/>
            <a:r>
              <a:rPr lang="en-US" dirty="0"/>
              <a:t>The algorithm stops after a number of iterations (if specified) or if the cluster centroids of two consecutive iterations remain unchanged.</a:t>
            </a:r>
          </a:p>
          <a:p>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34</a:t>
            </a:fld>
            <a:endParaRPr lang="en-US"/>
          </a:p>
        </p:txBody>
      </p:sp>
    </p:spTree>
    <p:extLst>
      <p:ext uri="{BB962C8B-B14F-4D97-AF65-F5344CB8AC3E}">
        <p14:creationId xmlns:p14="http://schemas.microsoft.com/office/powerpoint/2010/main" val="1628860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 after removing pixel intensity:</a:t>
            </a:r>
            <a:endParaRPr lang="en-US" dirty="0"/>
          </a:p>
        </p:txBody>
      </p:sp>
      <p:sp>
        <p:nvSpPr>
          <p:cNvPr id="3" name="Content Placeholder 2"/>
          <p:cNvSpPr>
            <a:spLocks noGrp="1"/>
          </p:cNvSpPr>
          <p:nvPr>
            <p:ph idx="1"/>
          </p:nvPr>
        </p:nvSpPr>
        <p:spPr/>
        <p:txBody>
          <a:bodyPr/>
          <a:lstStyle/>
          <a:p>
            <a:pPr marL="514350" indent="-514350" fontAlgn="base">
              <a:buFont typeface="+mj-lt"/>
              <a:buAutoNum type="alphaLcParenR"/>
            </a:pPr>
            <a:endParaRPr lang="en-US" dirty="0" smtClean="0"/>
          </a:p>
          <a:p>
            <a:pPr marL="514350" indent="-514350" fontAlgn="base">
              <a:buFont typeface="+mj-lt"/>
              <a:buAutoNum type="alphaLcParenR"/>
            </a:pPr>
            <a:endParaRPr lang="en-US" dirty="0"/>
          </a:p>
          <a:p>
            <a:pPr marL="514350" indent="-514350" fontAlgn="base">
              <a:buFont typeface="+mj-lt"/>
              <a:buAutoNum type="alphaLcParenR"/>
            </a:pPr>
            <a:r>
              <a:rPr lang="en-US" dirty="0" smtClean="0"/>
              <a:t>Successful </a:t>
            </a:r>
            <a:r>
              <a:rPr lang="en-US" dirty="0"/>
              <a:t>separation using K-means.</a:t>
            </a:r>
          </a:p>
          <a:p>
            <a:pPr marL="514350" indent="-514350">
              <a:buFont typeface="+mj-lt"/>
              <a:buAutoNum type="alphaLcParenR"/>
            </a:pPr>
            <a:r>
              <a:rPr lang="en-US" dirty="0" smtClean="0"/>
              <a:t>Unsuccessful </a:t>
            </a:r>
            <a:r>
              <a:rPr lang="en-US" dirty="0"/>
              <a:t>separation using K-means.</a:t>
            </a:r>
            <a:endParaRPr lang="en-US" b="0" dirty="0" smtClean="0">
              <a:effectLst/>
            </a:endParaRPr>
          </a:p>
          <a:p>
            <a:pPr marL="0" indent="0">
              <a:buNone/>
            </a:pPr>
            <a:r>
              <a:rPr lang="en-US" b="0" dirty="0" smtClean="0">
                <a:effectLst/>
              </a:rPr>
              <a:t/>
            </a:r>
            <a:br>
              <a:rPr lang="en-US" b="0" dirty="0" smtClean="0">
                <a:effectLst/>
              </a:rPr>
            </a:br>
            <a:r>
              <a:rPr lang="en-US" dirty="0"/>
              <a:t>In order to overcome the shortcomings of K-means algorithm</a:t>
            </a:r>
            <a:r>
              <a:rPr lang="en-US" dirty="0" smtClean="0"/>
              <a:t>,              re-clustering </a:t>
            </a:r>
            <a:r>
              <a:rPr lang="en-US" dirty="0"/>
              <a:t>is done.</a:t>
            </a:r>
            <a:endParaRPr lang="en-US" b="0" dirty="0" smtClean="0">
              <a:effectLst/>
            </a:endParaRPr>
          </a:p>
          <a:p>
            <a:pPr marL="0" indent="0">
              <a:buNone/>
            </a:pPr>
            <a:r>
              <a:rPr lang="en-US" b="0" dirty="0" smtClean="0">
                <a:effectLst/>
              </a:rPr>
              <a:t/>
            </a:r>
            <a:br>
              <a:rPr lang="en-US" b="0" dirty="0" smtClean="0">
                <a:effectLst/>
              </a:rPr>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35</a:t>
            </a:fld>
            <a:endParaRPr lang="en-US"/>
          </a:p>
        </p:txBody>
      </p:sp>
      <p:pic>
        <p:nvPicPr>
          <p:cNvPr id="7170" name="Picture 2" descr="https://lh3.googleusercontent.com/t8xxOVgu54VUW61VnS9V_aRwIb0vTE-f5qMbJ_xW-61qEVYUq1WC3H2KNpDPLMhw8Ivh8EpXnV9Ac-SGSNNR2F8jURq2GZXbmRKMILvwuYOcrU0mV_P6F_KdttC3PdC7F7QnGF7BeTwh1LJAx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541" y="1646238"/>
            <a:ext cx="3686175"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907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Clustering after removing pixel intensity (Continued..)</a:t>
            </a:r>
            <a:endParaRPr lang="en-US" dirty="0"/>
          </a:p>
        </p:txBody>
      </p:sp>
      <p:sp>
        <p:nvSpPr>
          <p:cNvPr id="3" name="Content Placeholder 2"/>
          <p:cNvSpPr>
            <a:spLocks noGrp="1"/>
          </p:cNvSpPr>
          <p:nvPr>
            <p:ph idx="1"/>
          </p:nvPr>
        </p:nvSpPr>
        <p:spPr>
          <a:xfrm>
            <a:off x="994955" y="2106613"/>
            <a:ext cx="10515600" cy="4351338"/>
          </a:xfrm>
        </p:spPr>
        <p:txBody>
          <a:bodyPr>
            <a:normAutofit lnSpcReduction="10000"/>
          </a:bodyPr>
          <a:lstStyle/>
          <a:p>
            <a:pPr marL="0" indent="0">
              <a:buNone/>
            </a:pPr>
            <a:r>
              <a:rPr lang="en-US" dirty="0"/>
              <a:t>All the pixels with intensity value above 79 are converted to 255(white) and those less than 79 are converted to 0(black). This reduces the density of black pixels and better results for clustering can be achieved which overcomes the failures of k-means</a:t>
            </a:r>
            <a:r>
              <a:rPr lang="en-US" dirty="0" smtClean="0"/>
              <a:t>.</a:t>
            </a:r>
          </a:p>
          <a:p>
            <a:pPr marL="0" indent="0">
              <a:buNone/>
            </a:pPr>
            <a:endParaRPr lang="en-US" b="0" dirty="0">
              <a:effectLst/>
            </a:endParaRPr>
          </a:p>
          <a:p>
            <a:pPr marL="0" indent="0">
              <a:buNone/>
            </a:pPr>
            <a:endParaRPr lang="en-US" dirty="0" smtClean="0"/>
          </a:p>
          <a:p>
            <a:pPr marL="0" indent="0">
              <a:buNone/>
            </a:pPr>
            <a:endParaRPr lang="en-US" b="0" dirty="0" smtClean="0">
              <a:effectLst/>
            </a:endParaRPr>
          </a:p>
          <a:p>
            <a:pPr marL="514350" indent="-514350" fontAlgn="base">
              <a:buFont typeface="+mj-lt"/>
              <a:buAutoNum type="alphaLcParenR"/>
            </a:pPr>
            <a:r>
              <a:rPr lang="en-US" dirty="0" smtClean="0"/>
              <a:t>Unsuccessful </a:t>
            </a:r>
            <a:r>
              <a:rPr lang="en-US" dirty="0"/>
              <a:t>separation using k means.</a:t>
            </a:r>
          </a:p>
          <a:p>
            <a:pPr marL="514350" indent="-514350">
              <a:buFont typeface="+mj-lt"/>
              <a:buAutoNum type="alphaLcParenR"/>
            </a:pPr>
            <a:r>
              <a:rPr lang="en-US" dirty="0" smtClean="0"/>
              <a:t>Successful </a:t>
            </a:r>
            <a:r>
              <a:rPr lang="en-US" dirty="0"/>
              <a:t>separation using k means</a:t>
            </a:r>
            <a:r>
              <a:rPr lang="en-US" dirty="0" smtClean="0"/>
              <a:t>.</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36</a:t>
            </a:fld>
            <a:endParaRPr lang="en-US"/>
          </a:p>
        </p:txBody>
      </p:sp>
      <p:pic>
        <p:nvPicPr>
          <p:cNvPr id="8194" name="Picture 2" descr="https://lh5.googleusercontent.com/BeWAnASOitdKcK6QkvnP4dBejI5-BjHfGr_QxAYXatOAIEVxKZ7pikNhLfpS-XFpqyttq6lCV9-LANtyQZbn5yiqMlaNkp63SZmTrCPAhk62mgesYyNc3xs6dJE7ora9ABh267o-lrMa1ItIZ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787" y="3840480"/>
            <a:ext cx="3838575"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702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Neural </a:t>
            </a:r>
            <a:r>
              <a:rPr lang="en-US" b="1" dirty="0" smtClean="0"/>
              <a:t>Networks</a:t>
            </a:r>
            <a:endParaRPr lang="en-US" dirty="0"/>
          </a:p>
        </p:txBody>
      </p:sp>
      <p:sp>
        <p:nvSpPr>
          <p:cNvPr id="3" name="Content Placeholder 2"/>
          <p:cNvSpPr>
            <a:spLocks noGrp="1"/>
          </p:cNvSpPr>
          <p:nvPr>
            <p:ph idx="1"/>
          </p:nvPr>
        </p:nvSpPr>
        <p:spPr/>
        <p:txBody>
          <a:bodyPr/>
          <a:lstStyle/>
          <a:p>
            <a:pPr fontAlgn="base"/>
            <a:r>
              <a:rPr lang="en-US" dirty="0"/>
              <a:t> Set of algorithms that are modelled loosely after the human brain.</a:t>
            </a:r>
          </a:p>
          <a:p>
            <a:pPr fontAlgn="base"/>
            <a:r>
              <a:rPr lang="en-US" dirty="0"/>
              <a:t> Used to recognize patterns.</a:t>
            </a:r>
          </a:p>
          <a:p>
            <a:pPr fontAlgn="base"/>
            <a:r>
              <a:rPr lang="en-US" dirty="0"/>
              <a:t>All real-world data-images, sound, </a:t>
            </a:r>
            <a:r>
              <a:rPr lang="en-US" dirty="0" err="1"/>
              <a:t>etc</a:t>
            </a:r>
            <a:r>
              <a:rPr lang="en-US" dirty="0"/>
              <a:t> are converted into vectors</a:t>
            </a:r>
          </a:p>
          <a:p>
            <a:pPr fontAlgn="base"/>
            <a:r>
              <a:rPr lang="en-US" dirty="0"/>
              <a:t>These vectors are provided as inputs.</a:t>
            </a:r>
          </a:p>
          <a:p>
            <a:pPr fontAlgn="base"/>
            <a:r>
              <a:rPr lang="en-US" dirty="0"/>
              <a:t>Neural networks can also extract features that are fed to other algorithms for clustering and classification</a:t>
            </a:r>
            <a:r>
              <a:rPr lang="en-US" dirty="0" smtClean="0"/>
              <a:t>..</a:t>
            </a: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37</a:t>
            </a:fld>
            <a:endParaRPr lang="en-US"/>
          </a:p>
        </p:txBody>
      </p:sp>
    </p:spTree>
    <p:extLst>
      <p:ext uri="{BB962C8B-B14F-4D97-AF65-F5344CB8AC3E}">
        <p14:creationId xmlns:p14="http://schemas.microsoft.com/office/powerpoint/2010/main" val="3351719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82834" y="5754733"/>
            <a:ext cx="8270966" cy="422230"/>
          </a:xfrm>
        </p:spPr>
        <p:txBody>
          <a:bodyPr>
            <a:normAutofit fontScale="92500" lnSpcReduction="10000"/>
          </a:bodyPr>
          <a:lstStyle/>
          <a:p>
            <a:pPr marL="0" indent="0">
              <a:buNone/>
            </a:pPr>
            <a:r>
              <a:rPr lang="en-US" dirty="0"/>
              <a:t>Representation of a neuron ( </a:t>
            </a:r>
            <a:r>
              <a:rPr lang="en-US" dirty="0" smtClean="0"/>
              <a:t>Perceptron</a:t>
            </a:r>
            <a:r>
              <a:rPr lang="en-US" dirty="0"/>
              <a:t>)</a:t>
            </a:r>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38</a:t>
            </a:fld>
            <a:endParaRPr lang="en-US"/>
          </a:p>
        </p:txBody>
      </p:sp>
      <p:pic>
        <p:nvPicPr>
          <p:cNvPr id="9218" name="Picture 2" descr="https://lh4.googleusercontent.com/5PAP1ApYHB8SmU5_LPcYUDVIgPMGNPL_9R-MPGbUUNacjaqvdx_mVIizYox4W3fdN-hMyBbi3Xaa02mpOWNGhsGc7nciBbFSIlniGfW0UvTEY2NN4yT1qDvThZ121x-opx_4SDbrfdYAt6n6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781" y="2208235"/>
            <a:ext cx="6935402" cy="3367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343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390900" y="1235836"/>
            <a:ext cx="6096000" cy="419101"/>
          </a:xfrm>
        </p:spPr>
        <p:txBody>
          <a:bodyPr>
            <a:normAutofit fontScale="92500" lnSpcReduction="10000"/>
          </a:bodyPr>
          <a:lstStyle/>
          <a:p>
            <a:pPr marL="0" indent="0" fontAlgn="base">
              <a:buNone/>
            </a:pPr>
            <a:r>
              <a:rPr lang="en-US" dirty="0"/>
              <a:t>N</a:t>
            </a:r>
            <a:r>
              <a:rPr lang="en-US" dirty="0" smtClean="0"/>
              <a:t>eural </a:t>
            </a:r>
            <a:r>
              <a:rPr lang="en-US" dirty="0"/>
              <a:t>network with one hidden </a:t>
            </a:r>
            <a:r>
              <a:rPr lang="en-US" dirty="0" smtClean="0"/>
              <a:t>layer</a:t>
            </a: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39</a:t>
            </a:fld>
            <a:endParaRPr 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3932" y="1858137"/>
            <a:ext cx="3571736" cy="429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66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Time to Digital Converter (TDC</a:t>
            </a:r>
            <a:r>
              <a:rPr lang="en-US" b="1" dirty="0" smtClean="0"/>
              <a:t>)</a:t>
            </a:r>
            <a:endParaRPr lang="en-US" dirty="0"/>
          </a:p>
        </p:txBody>
      </p:sp>
      <p:sp>
        <p:nvSpPr>
          <p:cNvPr id="3" name="Content Placeholder 2"/>
          <p:cNvSpPr>
            <a:spLocks noGrp="1"/>
          </p:cNvSpPr>
          <p:nvPr>
            <p:ph idx="1"/>
          </p:nvPr>
        </p:nvSpPr>
        <p:spPr/>
        <p:txBody>
          <a:bodyPr>
            <a:normAutofit/>
          </a:bodyPr>
          <a:lstStyle/>
          <a:p>
            <a:r>
              <a:rPr lang="en-US" dirty="0"/>
              <a:t>The aim of this project is to design a time-to-digital converter (TDC), especially intended to measure the delay between successive collisions in a collider with sub nanosecond accuracy. TDC being an important component of the CMS system is essential for accurate collision reconstruction and has great significance in collision detection. </a:t>
            </a:r>
            <a:endParaRPr lang="en-US" b="0" dirty="0" smtClean="0">
              <a:effectLst/>
            </a:endParaRPr>
          </a:p>
          <a:p>
            <a:r>
              <a:rPr lang="en-US" dirty="0"/>
              <a:t>The aim is to do so with the help of a Field Programmable Gate array (FPGA) device. Thus, the time-to-digital converter would be able to take any two signals (start and stop) and find the delay in between them to an accuracy of sub nanoseconds.</a:t>
            </a:r>
            <a:endParaRPr lang="en-US" b="0" dirty="0" smtClean="0">
              <a:effectLst/>
            </a:endParaRPr>
          </a:p>
          <a:p>
            <a:pPr marL="0" indent="0">
              <a:buNone/>
            </a:pP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4</a:t>
            </a:fld>
            <a:endParaRPr lang="en-US"/>
          </a:p>
        </p:txBody>
      </p:sp>
    </p:spTree>
    <p:extLst>
      <p:ext uri="{BB962C8B-B14F-4D97-AF65-F5344CB8AC3E}">
        <p14:creationId xmlns:p14="http://schemas.microsoft.com/office/powerpoint/2010/main" val="4173281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Deep Neural </a:t>
            </a:r>
            <a:r>
              <a:rPr lang="en-US" b="1" dirty="0" smtClean="0"/>
              <a:t>Networks</a:t>
            </a:r>
            <a:endParaRPr lang="en-US" dirty="0"/>
          </a:p>
        </p:txBody>
      </p:sp>
      <p:sp>
        <p:nvSpPr>
          <p:cNvPr id="3" name="Content Placeholder 2"/>
          <p:cNvSpPr>
            <a:spLocks noGrp="1"/>
          </p:cNvSpPr>
          <p:nvPr>
            <p:ph idx="1"/>
          </p:nvPr>
        </p:nvSpPr>
        <p:spPr/>
        <p:txBody>
          <a:bodyPr/>
          <a:lstStyle/>
          <a:p>
            <a:pPr fontAlgn="base"/>
            <a:r>
              <a:rPr lang="en-US" dirty="0"/>
              <a:t>A Neural Network with 3 or more hidden layers .</a:t>
            </a:r>
          </a:p>
          <a:p>
            <a:pPr fontAlgn="base"/>
            <a:r>
              <a:rPr lang="en-US" dirty="0"/>
              <a:t>In deep learning networks, each layer of nodes trains on a distinct set of features(attributes) based on the previous layer’s output.</a:t>
            </a:r>
          </a:p>
          <a:p>
            <a:pPr fontAlgn="base"/>
            <a:r>
              <a:rPr lang="en-US" dirty="0"/>
              <a:t>The further we advance in the network, the more complex features are recognized by the nodes.</a:t>
            </a:r>
          </a:p>
          <a:p>
            <a:pPr fontAlgn="base"/>
            <a:r>
              <a:rPr lang="en-US" dirty="0"/>
              <a:t>Perhaps, the most distinguishing feature of DNN, is that it performs automatic feature extraction without human intervention</a:t>
            </a:r>
            <a:r>
              <a:rPr lang="en-US" dirty="0" smtClean="0"/>
              <a:t>.</a:t>
            </a: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40</a:t>
            </a:fld>
            <a:endParaRPr lang="en-US"/>
          </a:p>
        </p:txBody>
      </p:sp>
    </p:spTree>
    <p:extLst>
      <p:ext uri="{BB962C8B-B14F-4D97-AF65-F5344CB8AC3E}">
        <p14:creationId xmlns:p14="http://schemas.microsoft.com/office/powerpoint/2010/main" val="2276519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124200" y="1555395"/>
            <a:ext cx="8515350" cy="4351338"/>
          </a:xfrm>
        </p:spPr>
        <p:txBody>
          <a:bodyPr/>
          <a:lstStyle/>
          <a:p>
            <a:pPr marL="0" indent="0">
              <a:buNone/>
            </a:pPr>
            <a:r>
              <a:rPr lang="en-US" b="1" dirty="0" smtClean="0"/>
              <a:t>DNN </a:t>
            </a:r>
            <a:r>
              <a:rPr lang="en-US" b="1" dirty="0"/>
              <a:t>with 3 hidden layers</a:t>
            </a:r>
          </a:p>
          <a:p>
            <a:pPr marL="0" indent="0">
              <a:buNone/>
            </a:pP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41</a:t>
            </a:fld>
            <a:endParaRPr lang="en-US"/>
          </a:p>
        </p:txBody>
      </p:sp>
      <p:pic>
        <p:nvPicPr>
          <p:cNvPr id="11266" name="Picture 2" descr="https://lh4.googleusercontent.com/CzVtatxMpivo25H5AJMBQr__ll_EVy696vIygz36jyvVdqDZ4e_lNCfdPd8aQRhr6n5WlmGo3Hvw6Uzx5aoz8KxyXHIrqUJ4vV0RhzhGyc6W9GHk53NAVG_EvM1pqAc_rWv4XVNcbKbu5EK2v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7" y="2140305"/>
            <a:ext cx="8329613" cy="421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38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Existing </a:t>
            </a:r>
            <a:r>
              <a:rPr lang="en-US" b="1" dirty="0" smtClean="0"/>
              <a:t>Systems</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3200" b="1" dirty="0"/>
              <a:t>For Coarse Measurement-</a:t>
            </a:r>
          </a:p>
          <a:p>
            <a:pPr marL="0" indent="0">
              <a:buNone/>
            </a:pPr>
            <a:r>
              <a:rPr lang="en-US" dirty="0"/>
              <a:t>In its simplest implementation, a TDC is simply a high-frequency counter that increments every clock cycle.</a:t>
            </a:r>
            <a:endParaRPr lang="en-US" b="0" dirty="0" smtClean="0">
              <a:effectLst/>
            </a:endParaRPr>
          </a:p>
          <a:p>
            <a:pPr marL="0" indent="0">
              <a:buNone/>
            </a:pPr>
            <a:r>
              <a:rPr lang="en-US" dirty="0"/>
              <a:t>The time </a:t>
            </a:r>
            <a:r>
              <a:rPr lang="en-US" dirty="0" smtClean="0"/>
              <a:t>interval </a:t>
            </a:r>
            <a:r>
              <a:rPr lang="en-US" dirty="0"/>
              <a:t>T between start and stop for a clock cycle with frequency f is found to be,</a:t>
            </a:r>
            <a:endParaRPr lang="en-US" b="0" dirty="0" smtClean="0">
              <a:effectLst/>
            </a:endParaRPr>
          </a:p>
          <a:p>
            <a:pPr marL="0" indent="0">
              <a:buNone/>
            </a:pPr>
            <a:r>
              <a:rPr lang="en-US" dirty="0"/>
              <a:t>T = </a:t>
            </a:r>
            <a:r>
              <a:rPr lang="en-US" dirty="0" smtClean="0"/>
              <a:t>nT</a:t>
            </a:r>
            <a:r>
              <a:rPr lang="en-US" baseline="-25000" dirty="0" smtClean="0"/>
              <a:t>0</a:t>
            </a:r>
            <a:r>
              <a:rPr lang="en-US" dirty="0"/>
              <a:t> </a:t>
            </a:r>
            <a:endParaRPr lang="en-US" b="0" dirty="0" smtClean="0">
              <a:effectLst/>
            </a:endParaRPr>
          </a:p>
          <a:p>
            <a:pPr marL="0" indent="0">
              <a:buNone/>
            </a:pPr>
            <a:r>
              <a:rPr lang="en-US" dirty="0"/>
              <a:t>With n, the number of counts and T</a:t>
            </a:r>
            <a:r>
              <a:rPr lang="en-US" baseline="-25000" dirty="0"/>
              <a:t>0</a:t>
            </a:r>
            <a:r>
              <a:rPr lang="en-US" dirty="0"/>
              <a:t>= 1/f the period of the reference clock</a:t>
            </a:r>
            <a:r>
              <a:rPr lang="en-US" dirty="0" smtClean="0"/>
              <a:t>.</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5</a:t>
            </a:fld>
            <a:endParaRPr lang="en-US"/>
          </a:p>
        </p:txBody>
      </p:sp>
    </p:spTree>
    <p:extLst>
      <p:ext uri="{BB962C8B-B14F-4D97-AF65-F5344CB8AC3E}">
        <p14:creationId xmlns:p14="http://schemas.microsoft.com/office/powerpoint/2010/main" val="178870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Existing Systems (Continued</a:t>
            </a:r>
            <a:r>
              <a:rPr lang="en-US" b="1" dirty="0" smtClean="0"/>
              <a:t>..</a:t>
            </a:r>
            <a:r>
              <a:rPr lang="en-US" b="1"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500" b="1" dirty="0" smtClean="0"/>
              <a:t>Limitations of Coarse Counter</a:t>
            </a:r>
            <a:endParaRPr lang="en-US" sz="3500" dirty="0" smtClean="0"/>
          </a:p>
          <a:p>
            <a:pPr marL="0" indent="0">
              <a:buNone/>
            </a:pPr>
            <a:r>
              <a:rPr lang="en-US" dirty="0" smtClean="0"/>
              <a:t>The </a:t>
            </a:r>
            <a:r>
              <a:rPr lang="en-US" dirty="0"/>
              <a:t>counter implementation accuracy is limited by the clock frequency. If time is measured by whole counts, then the resolution is limited to the clock period. For example, a 10 MHz clock has a resolution of 100 ns.</a:t>
            </a:r>
            <a:endParaRPr lang="en-US" b="0" dirty="0" smtClean="0">
              <a:effectLst/>
            </a:endParaRPr>
          </a:p>
          <a:p>
            <a:pPr marL="0" indent="0">
              <a:buNone/>
            </a:pPr>
            <a:r>
              <a:rPr lang="en-US" dirty="0"/>
              <a:t>Greater the clock frequency more is the resolution and more are the number of readings captured. However, higher the clock frequency, higher is the power consumption for the generation and the processing of the clock signal.</a:t>
            </a:r>
            <a:endParaRPr lang="en-US" b="0" dirty="0" smtClean="0">
              <a:effectLst/>
            </a:endParaRPr>
          </a:p>
          <a:p>
            <a:pPr marL="0" indent="0">
              <a:buNone/>
            </a:pPr>
            <a:r>
              <a:rPr lang="en-US" dirty="0"/>
              <a:t>To get resolution finer than a clock period, there are time interpolation circuits. These circuits measure the fraction of a clock period: that is, the time between a clock event and the event being measured</a:t>
            </a:r>
            <a:r>
              <a:rPr lang="en-US" dirty="0" smtClean="0"/>
              <a:t>.</a:t>
            </a:r>
            <a:endParaRPr lang="en-US" b="0" dirty="0" smtClean="0">
              <a:effectLst/>
            </a:endParaRPr>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6</a:t>
            </a:fld>
            <a:endParaRPr lang="en-US"/>
          </a:p>
        </p:txBody>
      </p:sp>
    </p:spTree>
    <p:extLst>
      <p:ext uri="{BB962C8B-B14F-4D97-AF65-F5344CB8AC3E}">
        <p14:creationId xmlns:p14="http://schemas.microsoft.com/office/powerpoint/2010/main" val="10591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b="1" dirty="0" smtClean="0"/>
              <a:t>Existing Systems (Continued..)</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r>
              <a:rPr lang="en-US" sz="3200" b="1" dirty="0"/>
              <a:t>Fine </a:t>
            </a:r>
            <a:r>
              <a:rPr lang="en-US" sz="3200" b="1" dirty="0" smtClean="0"/>
              <a:t>Counter-</a:t>
            </a:r>
          </a:p>
          <a:p>
            <a:pPr marL="0" indent="0" fontAlgn="base">
              <a:buNone/>
            </a:pPr>
            <a:r>
              <a:rPr lang="en-US" dirty="0" smtClean="0"/>
              <a:t> </a:t>
            </a:r>
            <a:r>
              <a:rPr lang="en-US" dirty="0"/>
              <a:t>In contrast to the coarse counter, fine measurement methods measure with much better accuracy but far smaller measuring range.</a:t>
            </a:r>
          </a:p>
          <a:p>
            <a:pPr marL="0" indent="0">
              <a:buNone/>
            </a:pPr>
            <a:r>
              <a:rPr lang="en-US" dirty="0" smtClean="0"/>
              <a:t>1</a:t>
            </a:r>
            <a:r>
              <a:rPr lang="en-US" dirty="0"/>
              <a:t>. Ramp Interpolator - When counting is not feasible because the clock rate would be too high, analog methods can be used. Analog methods are often used to measure intervals that are between 10 and 200 ns. These methods often use a capacitor that is charged during the interval being measured.</a:t>
            </a:r>
            <a:endParaRPr lang="en-US" b="0" dirty="0" smtClean="0">
              <a:effectLst/>
            </a:endParaRPr>
          </a:p>
          <a:p>
            <a:pPr marL="0" indent="0">
              <a:buNone/>
            </a:pP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7</a:t>
            </a:fld>
            <a:endParaRPr lang="en-US"/>
          </a:p>
        </p:txBody>
      </p:sp>
    </p:spTree>
    <p:extLst>
      <p:ext uri="{BB962C8B-B14F-4D97-AF65-F5344CB8AC3E}">
        <p14:creationId xmlns:p14="http://schemas.microsoft.com/office/powerpoint/2010/main" val="137449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Systems (Continued..)</a:t>
            </a:r>
            <a:endParaRPr lang="en-US" dirty="0"/>
          </a:p>
        </p:txBody>
      </p:sp>
      <p:sp>
        <p:nvSpPr>
          <p:cNvPr id="3" name="Content Placeholder 2"/>
          <p:cNvSpPr>
            <a:spLocks noGrp="1"/>
          </p:cNvSpPr>
          <p:nvPr>
            <p:ph idx="1"/>
          </p:nvPr>
        </p:nvSpPr>
        <p:spPr/>
        <p:txBody>
          <a:bodyPr/>
          <a:lstStyle/>
          <a:p>
            <a:pPr marL="0" indent="0">
              <a:buNone/>
            </a:pPr>
            <a:r>
              <a:rPr lang="en-US" dirty="0"/>
              <a:t>2. Vernier Interpolator - </a:t>
            </a:r>
            <a:endParaRPr lang="en-US" b="0" dirty="0" smtClean="0">
              <a:effectLst/>
            </a:endParaRPr>
          </a:p>
          <a:p>
            <a:pPr marL="0" indent="0">
              <a:buNone/>
            </a:pPr>
            <a:r>
              <a:rPr lang="en-US" dirty="0"/>
              <a:t>The Vernier method is a digital version of the time stretching method. Two only slightly detuned oscillators (with frequencies f 1 and f 2 ) start their signals with the arrival of the start and the stop signal. As soon as the leading edges of the oscillator signals coincide the measurement ends and the number of periods of the oscillators (n 1 and n 2 respectively) lead to the original time interval T:</a:t>
            </a:r>
            <a:endParaRPr lang="en-US" b="0" dirty="0" smtClean="0">
              <a:effectLst/>
            </a:endParaRPr>
          </a:p>
          <a:p>
            <a:pPr marL="0" indent="0">
              <a:buNone/>
            </a:pP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8</a:t>
            </a:fld>
            <a:endParaRPr lang="en-US"/>
          </a:p>
        </p:txBody>
      </p:sp>
      <p:pic>
        <p:nvPicPr>
          <p:cNvPr id="1026" name="Picture 2" descr="https://lh5.googleusercontent.com/q9esc7-b6tiaIXQJB5jTANAQolpxKFkFoXwpH8Xt1hRtRRo1_QQiuMrz0rpb2l58TSflGVx88qwR2278E2_UbngFmYj2hPJcuSqFSE1Ae0UcbUpvRdkU0L5FRRBweHKlsZv5_DbB6j6PvHIBt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766469"/>
            <a:ext cx="38957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01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Systems (Continued..)</a:t>
            </a:r>
            <a:endParaRPr lang="en-US" dirty="0"/>
          </a:p>
        </p:txBody>
      </p:sp>
      <p:sp>
        <p:nvSpPr>
          <p:cNvPr id="3" name="Content Placeholder 2"/>
          <p:cNvSpPr>
            <a:spLocks noGrp="1"/>
          </p:cNvSpPr>
          <p:nvPr>
            <p:ph idx="1"/>
          </p:nvPr>
        </p:nvSpPr>
        <p:spPr>
          <a:xfrm>
            <a:off x="838200" y="1825625"/>
            <a:ext cx="10515600" cy="4771118"/>
          </a:xfrm>
        </p:spPr>
        <p:txBody>
          <a:bodyPr>
            <a:normAutofit fontScale="77500" lnSpcReduction="20000"/>
          </a:bodyPr>
          <a:lstStyle/>
          <a:p>
            <a:pPr marL="0" indent="0">
              <a:lnSpc>
                <a:spcPct val="120000"/>
              </a:lnSpc>
              <a:spcBef>
                <a:spcPts val="1500"/>
              </a:spcBef>
              <a:buNone/>
            </a:pPr>
            <a:r>
              <a:rPr lang="en-US" sz="3000" dirty="0"/>
              <a:t>3. Tapped Delay Line - </a:t>
            </a:r>
          </a:p>
          <a:p>
            <a:pPr marL="0" indent="0">
              <a:lnSpc>
                <a:spcPct val="120000"/>
              </a:lnSpc>
              <a:spcBef>
                <a:spcPts val="1500"/>
              </a:spcBef>
              <a:buNone/>
            </a:pPr>
            <a:r>
              <a:rPr lang="en-US" sz="3000" dirty="0"/>
              <a:t>In general a tapped delay line contains a number of cells with well-defined delay times. Propagating through this line the start signal is delayed. The state of the line is sampled at the time of the arrival of the stop signal. This can be realized for example with a line of D-flip-flop cells with a delay time. The start signal propagates through this line of transparent flip-flops and is delayed by a certain number of them. The output of each flip-flop is sampled on the fly. </a:t>
            </a:r>
            <a:r>
              <a:rPr lang="en-US" sz="3000" dirty="0"/>
              <a:t>The stop signal latches all flip-flops while propagating through its channel </a:t>
            </a:r>
            <a:r>
              <a:rPr lang="en-US" sz="3000" dirty="0" smtClean="0"/>
              <a:t>un-delayed </a:t>
            </a:r>
            <a:r>
              <a:rPr lang="en-US" sz="3000" dirty="0"/>
              <a:t>and the start signal cannot propagate further. </a:t>
            </a:r>
            <a:r>
              <a:rPr lang="en-US" sz="3000" dirty="0"/>
              <a:t>Now the time interval between start and stop signal is proportional to the number of flip-flops that were sampled as transparent.</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01-Jul-19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9</a:t>
            </a:fld>
            <a:endParaRPr lang="en-US"/>
          </a:p>
        </p:txBody>
      </p:sp>
    </p:spTree>
    <p:extLst>
      <p:ext uri="{BB962C8B-B14F-4D97-AF65-F5344CB8AC3E}">
        <p14:creationId xmlns:p14="http://schemas.microsoft.com/office/powerpoint/2010/main" val="3615151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TotalTime>
  <Words>1656</Words>
  <PresentationFormat>Widescreen</PresentationFormat>
  <Paragraphs>273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Understanding Of Previous Year Projects</vt:lpstr>
      <vt:lpstr>Precision Time Measurement with an Accuracy of Sub-Nanoseconds In Between Collisions</vt:lpstr>
      <vt:lpstr>Abstract</vt:lpstr>
      <vt:lpstr>Time to Digital Converter (TDC)</vt:lpstr>
      <vt:lpstr>Existing Systems</vt:lpstr>
      <vt:lpstr>Existing Systems (Continued..)</vt:lpstr>
      <vt:lpstr>Existing Systems (Continued..)</vt:lpstr>
      <vt:lpstr>Existing Systems (Continued..)</vt:lpstr>
      <vt:lpstr>Existing Systems (Continued..)</vt:lpstr>
      <vt:lpstr>PowerPoint Presentation</vt:lpstr>
      <vt:lpstr>Existing Systems (Continued..)</vt:lpstr>
      <vt:lpstr>Approach</vt:lpstr>
      <vt:lpstr>Block Diagram</vt:lpstr>
      <vt:lpstr>PowerPoint Presentation</vt:lpstr>
      <vt:lpstr>Ship Intrusion Detection System</vt:lpstr>
      <vt:lpstr>Abstract</vt:lpstr>
      <vt:lpstr>Concept Understanding</vt:lpstr>
      <vt:lpstr>Deep Learning</vt:lpstr>
      <vt:lpstr>Convolution  Neural Networks</vt:lpstr>
      <vt:lpstr>Convolutional Neural Network Architecture</vt:lpstr>
      <vt:lpstr>You Only Look Once (YOLO) Algorithm</vt:lpstr>
      <vt:lpstr>Vector for Each Grid Cell</vt:lpstr>
      <vt:lpstr>Improving outcome of YOLO </vt:lpstr>
      <vt:lpstr>Improving outcome of YOLO  (Continued..)</vt:lpstr>
      <vt:lpstr>Approach</vt:lpstr>
      <vt:lpstr>Approach</vt:lpstr>
      <vt:lpstr>Gujarati Script Recognition System</vt:lpstr>
      <vt:lpstr>Abstract</vt:lpstr>
      <vt:lpstr>Gujarati Language</vt:lpstr>
      <vt:lpstr>Algorithms and Techniques</vt:lpstr>
      <vt:lpstr>Algorithms Used</vt:lpstr>
      <vt:lpstr>Image Preprocessing Algorithms: Adaptive Thresholding</vt:lpstr>
      <vt:lpstr>Segmentation Algorithms: K Means Method</vt:lpstr>
      <vt:lpstr>Segmentation Algorithms: K Means Method (Continued..)</vt:lpstr>
      <vt:lpstr>Clustering after removing pixel intensity:</vt:lpstr>
      <vt:lpstr>Clustering after removing pixel intensity (Continued..)</vt:lpstr>
      <vt:lpstr>Neural Networks</vt:lpstr>
      <vt:lpstr>PowerPoint Presentation</vt:lpstr>
      <vt:lpstr>PowerPoint Presentation</vt:lpstr>
      <vt:lpstr>Deep Neural Networks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2019-07-01T07:20:14Z</dcterms:created>
  <dcterms:modified xsi:type="dcterms:W3CDTF">2019-07-01T08:17:32Z</dcterms:modified>
</cp:coreProperties>
</file>